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42"/>
  </p:notesMasterIdLst>
  <p:handoutMasterIdLst>
    <p:handoutMasterId r:id="rId43"/>
  </p:handoutMasterIdLst>
  <p:sldIdLst>
    <p:sldId id="10072" r:id="rId2"/>
    <p:sldId id="10182" r:id="rId3"/>
    <p:sldId id="10251" r:id="rId4"/>
    <p:sldId id="263" r:id="rId5"/>
    <p:sldId id="10284" r:id="rId6"/>
    <p:sldId id="10311" r:id="rId7"/>
    <p:sldId id="10288" r:id="rId8"/>
    <p:sldId id="10314" r:id="rId9"/>
    <p:sldId id="10316" r:id="rId10"/>
    <p:sldId id="10331" r:id="rId11"/>
    <p:sldId id="10323" r:id="rId12"/>
    <p:sldId id="10317" r:id="rId13"/>
    <p:sldId id="10318" r:id="rId14"/>
    <p:sldId id="10329" r:id="rId15"/>
    <p:sldId id="10334" r:id="rId16"/>
    <p:sldId id="10319" r:id="rId17"/>
    <p:sldId id="10324" r:id="rId18"/>
    <p:sldId id="10320" r:id="rId19"/>
    <p:sldId id="10325" r:id="rId20"/>
    <p:sldId id="10326" r:id="rId21"/>
    <p:sldId id="10327" r:id="rId22"/>
    <p:sldId id="10291" r:id="rId23"/>
    <p:sldId id="10315" r:id="rId24"/>
    <p:sldId id="10199" r:id="rId25"/>
    <p:sldId id="10289" r:id="rId26"/>
    <p:sldId id="10286" r:id="rId27"/>
    <p:sldId id="10276" r:id="rId28"/>
    <p:sldId id="302" r:id="rId29"/>
    <p:sldId id="10293" r:id="rId30"/>
    <p:sldId id="265" r:id="rId31"/>
    <p:sldId id="290" r:id="rId32"/>
    <p:sldId id="268" r:id="rId33"/>
    <p:sldId id="10296" r:id="rId34"/>
    <p:sldId id="10265" r:id="rId35"/>
    <p:sldId id="10295" r:id="rId36"/>
    <p:sldId id="10333" r:id="rId37"/>
    <p:sldId id="10328" r:id="rId38"/>
    <p:sldId id="10254" r:id="rId39"/>
    <p:sldId id="10268" r:id="rId40"/>
    <p:sldId id="10258" r:id="rId41"/>
  </p:sldIdLst>
  <p:sldSz cx="12858750" cy="7232650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7D"/>
    <a:srgbClr val="1F497D"/>
    <a:srgbClr val="2C69B2"/>
    <a:srgbClr val="2878B4"/>
    <a:srgbClr val="28A0B4"/>
    <a:srgbClr val="5A9BD5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2" autoAdjust="0"/>
    <p:restoredTop sz="95059" autoAdjust="0"/>
  </p:normalViewPr>
  <p:slideViewPr>
    <p:cSldViewPr>
      <p:cViewPr varScale="1">
        <p:scale>
          <a:sx n="80" d="100"/>
          <a:sy n="80" d="100"/>
        </p:scale>
        <p:origin x="108" y="49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0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2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39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09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4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9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07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5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48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0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0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5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3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7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51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32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3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1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2018/9/4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3385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13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65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67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72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07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9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2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1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6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6189"/>
            <a:ext cx="11090672" cy="13974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9468101"/>
      </p:ext>
    </p:extLst>
  </p:cSld>
  <p:clrMapOvr>
    <a:masterClrMapping/>
  </p:clrMapOvr>
  <p:transition spd="slow" advTm="1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8" r:id="rId3"/>
    <p:sldLayoutId id="2147483959" r:id="rId4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310506" y="4051646"/>
            <a:ext cx="8568952" cy="14773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电商容器平台进度汇报</a:t>
            </a:r>
            <a:r>
              <a:rPr lang="en-US" altLang="zh-CN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Gitlab</a:t>
            </a:r>
            <a:r>
              <a:rPr lang="zh-CN" altLang="en-US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分享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750951" y="5632549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93671" y="5821506"/>
            <a:ext cx="362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演讲人：陈云   </a:t>
            </a:r>
            <a:endParaRPr lang="en-US" altLang="zh-CN" sz="2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电商研发处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6" y="1100880"/>
            <a:ext cx="1835018" cy="18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Operating environment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业务系统基础环境构建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92E75BC-D1D2-43D9-B5D7-260189B0DB3C}"/>
              </a:ext>
            </a:extLst>
          </p:cNvPr>
          <p:cNvSpPr/>
          <p:nvPr/>
        </p:nvSpPr>
        <p:spPr>
          <a:xfrm>
            <a:off x="1142753" y="2029585"/>
            <a:ext cx="1302414" cy="409881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E4A7D"/>
                </a:solidFill>
              </a:rPr>
              <a:t>业务系统</a:t>
            </a:r>
            <a:r>
              <a:rPr lang="en-US" altLang="zh-CN" dirty="0">
                <a:solidFill>
                  <a:srgbClr val="1E4A7D"/>
                </a:solidFill>
              </a:rPr>
              <a:t>A</a:t>
            </a:r>
            <a:endParaRPr lang="zh-CN" altLang="en-US" dirty="0">
              <a:solidFill>
                <a:srgbClr val="1E4A7D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20EF6BC-9D37-404C-92CB-5352024FE37F}"/>
              </a:ext>
            </a:extLst>
          </p:cNvPr>
          <p:cNvSpPr/>
          <p:nvPr/>
        </p:nvSpPr>
        <p:spPr>
          <a:xfrm>
            <a:off x="818313" y="1602301"/>
            <a:ext cx="1951295" cy="114844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8323C74-D7FE-4717-A302-8EEF8F1FEB8F}"/>
              </a:ext>
            </a:extLst>
          </p:cNvPr>
          <p:cNvSpPr/>
          <p:nvPr/>
        </p:nvSpPr>
        <p:spPr>
          <a:xfrm>
            <a:off x="6867519" y="1766641"/>
            <a:ext cx="1346278" cy="409881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1E4A7D"/>
                </a:solidFill>
              </a:rPr>
              <a:t>业务系统</a:t>
            </a:r>
            <a:r>
              <a:rPr lang="en-US" altLang="zh-CN" dirty="0">
                <a:solidFill>
                  <a:srgbClr val="1E4A7D"/>
                </a:solidFill>
              </a:rPr>
              <a:t>A</a:t>
            </a:r>
            <a:endParaRPr lang="zh-CN" altLang="en-US" dirty="0">
              <a:solidFill>
                <a:srgbClr val="1E4A7D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F7CDF5B-7D7C-4BFD-8E0C-EA67FBC7CEC0}"/>
              </a:ext>
            </a:extLst>
          </p:cNvPr>
          <p:cNvSpPr/>
          <p:nvPr/>
        </p:nvSpPr>
        <p:spPr>
          <a:xfrm>
            <a:off x="5461320" y="2486492"/>
            <a:ext cx="1110296" cy="402244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1E4A7D"/>
                </a:solidFill>
              </a:rPr>
              <a:t>Mysql</a:t>
            </a:r>
            <a:endParaRPr lang="zh-CN" altLang="en-US" dirty="0">
              <a:solidFill>
                <a:srgbClr val="1E4A7D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F50D6CD-F952-4428-B31D-C189F8D9D779}"/>
              </a:ext>
            </a:extLst>
          </p:cNvPr>
          <p:cNvSpPr/>
          <p:nvPr/>
        </p:nvSpPr>
        <p:spPr>
          <a:xfrm>
            <a:off x="6917579" y="2478503"/>
            <a:ext cx="1023964" cy="40988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1E4A7D"/>
                </a:solidFill>
              </a:rPr>
              <a:t>redis</a:t>
            </a:r>
            <a:endParaRPr lang="zh-CN" altLang="en-US" dirty="0">
              <a:solidFill>
                <a:srgbClr val="1E4A7D"/>
              </a:solidFill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7467FCA-5D84-416C-952A-50C1E48936DF}"/>
              </a:ext>
            </a:extLst>
          </p:cNvPr>
          <p:cNvCxnSpPr>
            <a:cxnSpLocks/>
          </p:cNvCxnSpPr>
          <p:nvPr/>
        </p:nvCxnSpPr>
        <p:spPr>
          <a:xfrm>
            <a:off x="5369604" y="2332146"/>
            <a:ext cx="4228123" cy="234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76FAD99-6CC8-415F-91CA-166687380FA5}"/>
              </a:ext>
            </a:extLst>
          </p:cNvPr>
          <p:cNvSpPr/>
          <p:nvPr/>
        </p:nvSpPr>
        <p:spPr>
          <a:xfrm>
            <a:off x="5074920" y="1553522"/>
            <a:ext cx="5037583" cy="1559763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5B573935-61BF-4E1E-AA86-0ABFD5CDB686}"/>
              </a:ext>
            </a:extLst>
          </p:cNvPr>
          <p:cNvSpPr/>
          <p:nvPr/>
        </p:nvSpPr>
        <p:spPr>
          <a:xfrm rot="5400000">
            <a:off x="7264165" y="3304347"/>
            <a:ext cx="491569" cy="322211"/>
          </a:xfrm>
          <a:prstGeom prst="right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箭头: 右 153">
            <a:extLst>
              <a:ext uri="{FF2B5EF4-FFF2-40B4-BE49-F238E27FC236}">
                <a16:creationId xmlns:a16="http://schemas.microsoft.com/office/drawing/2014/main" id="{E2076650-9E84-4387-854E-A9D45C86664E}"/>
              </a:ext>
            </a:extLst>
          </p:cNvPr>
          <p:cNvSpPr/>
          <p:nvPr/>
        </p:nvSpPr>
        <p:spPr>
          <a:xfrm rot="10800000" flipH="1">
            <a:off x="3306425" y="2118849"/>
            <a:ext cx="1231678" cy="322211"/>
          </a:xfrm>
          <a:prstGeom prst="right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E87A3-F02B-4A30-8BC0-58504081316B}"/>
              </a:ext>
            </a:extLst>
          </p:cNvPr>
          <p:cNvGrpSpPr/>
          <p:nvPr/>
        </p:nvGrpSpPr>
        <p:grpSpPr>
          <a:xfrm>
            <a:off x="5074920" y="3866861"/>
            <a:ext cx="5037583" cy="2922996"/>
            <a:chOff x="1463800" y="4005697"/>
            <a:chExt cx="5037583" cy="292299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B07A626-36C2-4F33-9BC5-E797372ED067}"/>
                </a:ext>
              </a:extLst>
            </p:cNvPr>
            <p:cNvSpPr/>
            <p:nvPr/>
          </p:nvSpPr>
          <p:spPr>
            <a:xfrm>
              <a:off x="1614218" y="4171105"/>
              <a:ext cx="1346278" cy="40988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1E4A7D"/>
                  </a:solidFill>
                </a:rPr>
                <a:t>业务系统</a:t>
              </a:r>
              <a:r>
                <a:rPr lang="en-US" altLang="zh-CN" dirty="0">
                  <a:solidFill>
                    <a:srgbClr val="1E4A7D"/>
                  </a:solidFill>
                </a:rPr>
                <a:t>A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316509D-1202-46B0-835D-E1995462520D}"/>
                </a:ext>
              </a:extLst>
            </p:cNvPr>
            <p:cNvSpPr/>
            <p:nvPr/>
          </p:nvSpPr>
          <p:spPr>
            <a:xfrm>
              <a:off x="1463800" y="4005697"/>
              <a:ext cx="5037583" cy="2922996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E71A38B-7237-4770-B07A-9B578D6A875A}"/>
                </a:ext>
              </a:extLst>
            </p:cNvPr>
            <p:cNvSpPr/>
            <p:nvPr/>
          </p:nvSpPr>
          <p:spPr>
            <a:xfrm>
              <a:off x="1636761" y="4891186"/>
              <a:ext cx="1346278" cy="402244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Mysql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E8C50C7-BCA4-4A74-AA5E-5DAB4FA87FBE}"/>
                </a:ext>
              </a:extLst>
            </p:cNvPr>
            <p:cNvSpPr/>
            <p:nvPr/>
          </p:nvSpPr>
          <p:spPr>
            <a:xfrm>
              <a:off x="3319008" y="4895806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redis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0C9B94C-6E6D-4483-8378-5F5D6242594A}"/>
                </a:ext>
              </a:extLst>
            </p:cNvPr>
            <p:cNvSpPr/>
            <p:nvPr/>
          </p:nvSpPr>
          <p:spPr>
            <a:xfrm>
              <a:off x="3298695" y="4170863"/>
              <a:ext cx="1346278" cy="40988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1E4A7D"/>
                  </a:solidFill>
                </a:rPr>
                <a:t>业务系统</a:t>
              </a:r>
              <a:r>
                <a:rPr lang="en-US" altLang="zh-CN" dirty="0">
                  <a:solidFill>
                    <a:srgbClr val="1E4A7D"/>
                  </a:solidFill>
                </a:rPr>
                <a:t>A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6352AC2-BFBE-447F-9524-1197C8823927}"/>
                </a:ext>
              </a:extLst>
            </p:cNvPr>
            <p:cNvSpPr/>
            <p:nvPr/>
          </p:nvSpPr>
          <p:spPr>
            <a:xfrm>
              <a:off x="1640566" y="5611267"/>
              <a:ext cx="1346278" cy="402244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Mysql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97E450F-FA00-47E0-86DF-28A018018522}"/>
                </a:ext>
              </a:extLst>
            </p:cNvPr>
            <p:cNvSpPr/>
            <p:nvPr/>
          </p:nvSpPr>
          <p:spPr>
            <a:xfrm>
              <a:off x="3319008" y="5611267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redis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7FB74E1-38AE-4C46-9162-000B22956BB1}"/>
                </a:ext>
              </a:extLst>
            </p:cNvPr>
            <p:cNvSpPr/>
            <p:nvPr/>
          </p:nvSpPr>
          <p:spPr>
            <a:xfrm>
              <a:off x="1636761" y="6356104"/>
              <a:ext cx="1346278" cy="402244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Mysql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2E42F38-220D-4024-B085-0673E1A2B90B}"/>
                </a:ext>
              </a:extLst>
            </p:cNvPr>
            <p:cNvSpPr/>
            <p:nvPr/>
          </p:nvSpPr>
          <p:spPr>
            <a:xfrm>
              <a:off x="3319008" y="6356104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1E4A7D"/>
                  </a:solidFill>
                </a:rPr>
                <a:t>redis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A2405E8-EDB6-41F9-9C9A-139396B0C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831" y="5305688"/>
              <a:ext cx="0" cy="281924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4CE5BA7-8F71-4C22-9E21-DFD042EED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048" y="6013511"/>
              <a:ext cx="3805" cy="342593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BA1F9E9-52E9-4114-9EB4-80EAE0568321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3990465" y="5316935"/>
              <a:ext cx="1682" cy="294332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95C3ED-8087-4C66-8ABB-3C389C881AAA}"/>
                </a:ext>
              </a:extLst>
            </p:cNvPr>
            <p:cNvCxnSpPr>
              <a:cxnSpLocks/>
              <a:stCxn id="86" idx="0"/>
              <a:endCxn id="83" idx="2"/>
            </p:cNvCxnSpPr>
            <p:nvPr/>
          </p:nvCxnSpPr>
          <p:spPr>
            <a:xfrm flipV="1">
              <a:off x="3992147" y="6021149"/>
              <a:ext cx="0" cy="334955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684C598F-1000-4CB2-92F1-70352E1B1038}"/>
                </a:ext>
              </a:extLst>
            </p:cNvPr>
            <p:cNvCxnSpPr>
              <a:cxnSpLocks/>
            </p:cNvCxnSpPr>
            <p:nvPr/>
          </p:nvCxnSpPr>
          <p:spPr>
            <a:xfrm>
              <a:off x="2983038" y="4373302"/>
              <a:ext cx="288032" cy="0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44F584D-CEA7-4D78-A85E-583343F0E8E4}"/>
                </a:ext>
              </a:extLst>
            </p:cNvPr>
            <p:cNvCxnSpPr>
              <a:cxnSpLocks/>
            </p:cNvCxnSpPr>
            <p:nvPr/>
          </p:nvCxnSpPr>
          <p:spPr>
            <a:xfrm>
              <a:off x="1614218" y="4725002"/>
              <a:ext cx="4730760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C161A29-564A-4638-B2C1-478F5DDDDB42}"/>
                </a:ext>
              </a:extLst>
            </p:cNvPr>
            <p:cNvSpPr/>
            <p:nvPr/>
          </p:nvSpPr>
          <p:spPr>
            <a:xfrm>
              <a:off x="4998700" y="4891186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4A7D"/>
                  </a:solidFill>
                </a:rPr>
                <a:t>RabbitMQ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F5FE358-BB71-4290-AF37-F9661939B4DA}"/>
                </a:ext>
              </a:extLst>
            </p:cNvPr>
            <p:cNvSpPr/>
            <p:nvPr/>
          </p:nvSpPr>
          <p:spPr>
            <a:xfrm>
              <a:off x="4998700" y="5606647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4A7D"/>
                  </a:solidFill>
                </a:rPr>
                <a:t>RabbitMQ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B7C519A-28B2-4268-A9EF-01EEC57BDDBD}"/>
                </a:ext>
              </a:extLst>
            </p:cNvPr>
            <p:cNvSpPr/>
            <p:nvPr/>
          </p:nvSpPr>
          <p:spPr>
            <a:xfrm>
              <a:off x="4998700" y="6351484"/>
              <a:ext cx="1346278" cy="409882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4A7D"/>
                  </a:solidFill>
                </a:rPr>
                <a:t>RabbitMQ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77B3A2B-1D22-4074-BA65-B1C5493A65DF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5670157" y="5312315"/>
              <a:ext cx="1682" cy="294332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D57886C-3971-4653-B0E8-A468E9F1D5DF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5671839" y="6016529"/>
              <a:ext cx="0" cy="334955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AD248EC-956E-4875-85C0-BF279ACF256C}"/>
                </a:ext>
              </a:extLst>
            </p:cNvPr>
            <p:cNvSpPr/>
            <p:nvPr/>
          </p:nvSpPr>
          <p:spPr>
            <a:xfrm>
              <a:off x="4998700" y="4185106"/>
              <a:ext cx="1346278" cy="40988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1E4A7D"/>
                  </a:solidFill>
                </a:rPr>
                <a:t>业务系统</a:t>
              </a:r>
              <a:r>
                <a:rPr lang="en-US" altLang="zh-CN" dirty="0">
                  <a:solidFill>
                    <a:srgbClr val="1E4A7D"/>
                  </a:solidFill>
                </a:rPr>
                <a:t>A</a:t>
              </a:r>
              <a:endParaRPr lang="zh-CN" altLang="en-US" dirty="0">
                <a:solidFill>
                  <a:srgbClr val="1E4A7D"/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DA5AF48-5410-4863-B84A-31D92819E57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286" y="4373302"/>
              <a:ext cx="288032" cy="0"/>
            </a:xfrm>
            <a:prstGeom prst="straightConnector1">
              <a:avLst/>
            </a:prstGeom>
            <a:ln>
              <a:solidFill>
                <a:srgbClr val="1F497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AE87B631-73BC-45A4-8781-1774BDF16C84}"/>
              </a:ext>
            </a:extLst>
          </p:cNvPr>
          <p:cNvSpPr/>
          <p:nvPr/>
        </p:nvSpPr>
        <p:spPr>
          <a:xfrm>
            <a:off x="8287506" y="2467759"/>
            <a:ext cx="1166205" cy="40988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E4A7D"/>
                </a:solidFill>
              </a:rPr>
              <a:t>RabbitMQ</a:t>
            </a:r>
            <a:endParaRPr lang="zh-CN" altLang="en-US" dirty="0">
              <a:solidFill>
                <a:srgbClr val="1E4A7D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94A5567-02D6-488B-892B-E767D6483F07}"/>
              </a:ext>
            </a:extLst>
          </p:cNvPr>
          <p:cNvSpPr txBox="1"/>
          <p:nvPr/>
        </p:nvSpPr>
        <p:spPr>
          <a:xfrm>
            <a:off x="821201" y="47688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业务系统专注于业务开发</a:t>
            </a:r>
          </a:p>
        </p:txBody>
      </p:sp>
    </p:spTree>
    <p:extLst>
      <p:ext uri="{BB962C8B-B14F-4D97-AF65-F5344CB8AC3E}">
        <p14:creationId xmlns:p14="http://schemas.microsoft.com/office/powerpoint/2010/main" val="301710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Operating environment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基础环境构建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资源池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822B04-60EC-4558-B849-B0B76A6C6529}"/>
              </a:ext>
            </a:extLst>
          </p:cNvPr>
          <p:cNvSpPr txBox="1"/>
          <p:nvPr/>
        </p:nvSpPr>
        <p:spPr>
          <a:xfrm>
            <a:off x="584137" y="1721746"/>
            <a:ext cx="259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中间件资源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资源池化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21BDC-3AA4-4693-A0EE-D9E3C7A7F745}"/>
              </a:ext>
            </a:extLst>
          </p:cNvPr>
          <p:cNvSpPr txBox="1"/>
          <p:nvPr/>
        </p:nvSpPr>
        <p:spPr>
          <a:xfrm>
            <a:off x="584137" y="2158414"/>
            <a:ext cx="3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相同中间件资源 统一管理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16F3A9-AE3F-468B-8315-D29C5ADECED4}"/>
              </a:ext>
            </a:extLst>
          </p:cNvPr>
          <p:cNvGrpSpPr/>
          <p:nvPr/>
        </p:nvGrpSpPr>
        <p:grpSpPr>
          <a:xfrm>
            <a:off x="8301583" y="3283326"/>
            <a:ext cx="4105716" cy="2637557"/>
            <a:chOff x="7940284" y="1128588"/>
            <a:chExt cx="4105716" cy="263755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7417429-A8F4-4230-915E-56D5C1B8DBBA}"/>
                </a:ext>
              </a:extLst>
            </p:cNvPr>
            <p:cNvSpPr/>
            <p:nvPr/>
          </p:nvSpPr>
          <p:spPr>
            <a:xfrm>
              <a:off x="8067860" y="1677632"/>
              <a:ext cx="3832062" cy="368424"/>
            </a:xfrm>
            <a:prstGeom prst="rect">
              <a:avLst/>
            </a:prstGeom>
            <a:noFill/>
            <a:ln>
              <a:solidFill>
                <a:srgbClr val="1E4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Redis Master-A</a:t>
              </a:r>
              <a:r>
                <a:rPr lang="zh-CN" altLang="en-US" dirty="0">
                  <a:solidFill>
                    <a:schemeClr val="tx1"/>
                  </a:solidFill>
                </a:rPr>
                <a:t>项目组</a:t>
              </a:r>
              <a:r>
                <a:rPr lang="en-US" altLang="zh-CN" dirty="0">
                  <a:solidFill>
                    <a:schemeClr val="tx1"/>
                  </a:solidFill>
                </a:rPr>
                <a:t>-10001</a:t>
              </a:r>
              <a:r>
                <a:rPr lang="zh-CN" altLang="en-US" dirty="0">
                  <a:solidFill>
                    <a:schemeClr val="tx1"/>
                  </a:solidFill>
                </a:rPr>
                <a:t>号系统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DA695B-295B-48B9-8C2E-8DAD85C726BF}"/>
                </a:ext>
              </a:extLst>
            </p:cNvPr>
            <p:cNvSpPr/>
            <p:nvPr/>
          </p:nvSpPr>
          <p:spPr>
            <a:xfrm>
              <a:off x="7941543" y="1557824"/>
              <a:ext cx="4104457" cy="2208321"/>
            </a:xfrm>
            <a:prstGeom prst="rect">
              <a:avLst/>
            </a:prstGeom>
            <a:noFill/>
            <a:ln>
              <a:solidFill>
                <a:srgbClr val="1E4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19C350-1051-45BC-81D8-3ECB3E9C947A}"/>
                </a:ext>
              </a:extLst>
            </p:cNvPr>
            <p:cNvSpPr/>
            <p:nvPr/>
          </p:nvSpPr>
          <p:spPr>
            <a:xfrm>
              <a:off x="8069922" y="2201614"/>
              <a:ext cx="3832062" cy="368424"/>
            </a:xfrm>
            <a:prstGeom prst="rect">
              <a:avLst/>
            </a:prstGeom>
            <a:noFill/>
            <a:ln>
              <a:solidFill>
                <a:srgbClr val="1E4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Redis Master -B</a:t>
              </a:r>
              <a:r>
                <a:rPr lang="zh-CN" altLang="en-US" dirty="0">
                  <a:solidFill>
                    <a:schemeClr val="tx1"/>
                  </a:solidFill>
                </a:rPr>
                <a:t>项目组</a:t>
              </a:r>
              <a:r>
                <a:rPr lang="en-US" altLang="zh-CN" dirty="0">
                  <a:solidFill>
                    <a:schemeClr val="tx1"/>
                  </a:solidFill>
                </a:rPr>
                <a:t>-10000</a:t>
              </a:r>
              <a:r>
                <a:rPr lang="zh-CN" altLang="en-US" dirty="0">
                  <a:solidFill>
                    <a:schemeClr val="tx1"/>
                  </a:solidFill>
                </a:rPr>
                <a:t>号系统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6C027F-9F1E-47AF-A682-E5D55781C261}"/>
                </a:ext>
              </a:extLst>
            </p:cNvPr>
            <p:cNvSpPr/>
            <p:nvPr/>
          </p:nvSpPr>
          <p:spPr>
            <a:xfrm>
              <a:off x="8067860" y="2711808"/>
              <a:ext cx="3832062" cy="368424"/>
            </a:xfrm>
            <a:prstGeom prst="rect">
              <a:avLst/>
            </a:prstGeom>
            <a:noFill/>
            <a:ln>
              <a:solidFill>
                <a:srgbClr val="1E4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Redis Salve1 -B</a:t>
              </a:r>
              <a:r>
                <a:rPr lang="zh-CN" altLang="en-US" dirty="0">
                  <a:solidFill>
                    <a:schemeClr val="tx1"/>
                  </a:solidFill>
                </a:rPr>
                <a:t>项目组</a:t>
              </a:r>
              <a:r>
                <a:rPr lang="en-US" altLang="zh-CN" dirty="0">
                  <a:solidFill>
                    <a:schemeClr val="tx1"/>
                  </a:solidFill>
                </a:rPr>
                <a:t>-10000</a:t>
              </a:r>
              <a:r>
                <a:rPr lang="zh-CN" altLang="en-US" dirty="0">
                  <a:solidFill>
                    <a:schemeClr val="tx1"/>
                  </a:solidFill>
                </a:rPr>
                <a:t>号系统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EE48ED4-D661-40EA-8A09-858294CDDFF8}"/>
                </a:ext>
              </a:extLst>
            </p:cNvPr>
            <p:cNvSpPr/>
            <p:nvPr/>
          </p:nvSpPr>
          <p:spPr>
            <a:xfrm>
              <a:off x="8077740" y="3222002"/>
              <a:ext cx="3832062" cy="368424"/>
            </a:xfrm>
            <a:prstGeom prst="rect">
              <a:avLst/>
            </a:prstGeom>
            <a:noFill/>
            <a:ln>
              <a:solidFill>
                <a:srgbClr val="1E4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Redis Salve2 -B</a:t>
              </a:r>
              <a:r>
                <a:rPr lang="zh-CN" altLang="en-US" dirty="0">
                  <a:solidFill>
                    <a:schemeClr val="tx1"/>
                  </a:solidFill>
                </a:rPr>
                <a:t>项目组</a:t>
              </a:r>
              <a:r>
                <a:rPr lang="en-US" altLang="zh-CN" dirty="0">
                  <a:solidFill>
                    <a:schemeClr val="tx1"/>
                  </a:solidFill>
                </a:rPr>
                <a:t>-10000</a:t>
              </a:r>
              <a:r>
                <a:rPr lang="zh-CN" altLang="en-US" dirty="0">
                  <a:solidFill>
                    <a:schemeClr val="tx1"/>
                  </a:solidFill>
                </a:rPr>
                <a:t>号系统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D90DCF-0FCD-41E0-9335-F37CD2F83A19}"/>
                </a:ext>
              </a:extLst>
            </p:cNvPr>
            <p:cNvSpPr txBox="1"/>
            <p:nvPr/>
          </p:nvSpPr>
          <p:spPr>
            <a:xfrm>
              <a:off x="7940284" y="1128588"/>
              <a:ext cx="1378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Redis</a:t>
              </a:r>
              <a:r>
                <a:rPr lang="zh-CN" altLang="en-US" dirty="0"/>
                <a:t>资源池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5AB92D-698B-41D6-976E-7D0ED0B6AD44}"/>
              </a:ext>
            </a:extLst>
          </p:cNvPr>
          <p:cNvGrpSpPr/>
          <p:nvPr/>
        </p:nvGrpSpPr>
        <p:grpSpPr>
          <a:xfrm>
            <a:off x="550685" y="2828488"/>
            <a:ext cx="6800142" cy="3092395"/>
            <a:chOff x="550685" y="2828488"/>
            <a:chExt cx="6800142" cy="309239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A4C783-D279-472A-B9F2-59260FA0F84E}"/>
                </a:ext>
              </a:extLst>
            </p:cNvPr>
            <p:cNvSpPr txBox="1"/>
            <p:nvPr/>
          </p:nvSpPr>
          <p:spPr>
            <a:xfrm>
              <a:off x="550685" y="2828488"/>
              <a:ext cx="208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企业中间件资源池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05DD19B-8527-4D8D-9876-882DA96A3F06}"/>
                </a:ext>
              </a:extLst>
            </p:cNvPr>
            <p:cNvGrpSpPr/>
            <p:nvPr/>
          </p:nvGrpSpPr>
          <p:grpSpPr>
            <a:xfrm>
              <a:off x="584137" y="3265156"/>
              <a:ext cx="6766690" cy="2655727"/>
              <a:chOff x="598789" y="2976822"/>
              <a:chExt cx="6766690" cy="265572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B485AC0-88A0-406F-B092-758D6E7C4522}"/>
                  </a:ext>
                </a:extLst>
              </p:cNvPr>
              <p:cNvSpPr/>
              <p:nvPr/>
            </p:nvSpPr>
            <p:spPr>
              <a:xfrm>
                <a:off x="598789" y="2976822"/>
                <a:ext cx="6766690" cy="2655727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ADC36B-D34A-43B2-B85F-B821D165CCEE}"/>
                  </a:ext>
                </a:extLst>
              </p:cNvPr>
              <p:cNvSpPr/>
              <p:nvPr/>
            </p:nvSpPr>
            <p:spPr>
              <a:xfrm>
                <a:off x="850213" y="3192841"/>
                <a:ext cx="1800200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Redis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B4D1859-D8CC-4CDA-8117-90EDAEA5856D}"/>
                  </a:ext>
                </a:extLst>
              </p:cNvPr>
              <p:cNvSpPr/>
              <p:nvPr/>
            </p:nvSpPr>
            <p:spPr>
              <a:xfrm>
                <a:off x="3070169" y="3192840"/>
                <a:ext cx="1800200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MySQL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AEA8B85-3EFE-44F9-BE1B-32C8CD50776A}"/>
                  </a:ext>
                </a:extLst>
              </p:cNvPr>
              <p:cNvSpPr/>
              <p:nvPr/>
            </p:nvSpPr>
            <p:spPr>
              <a:xfrm>
                <a:off x="5302417" y="3226474"/>
                <a:ext cx="1841378" cy="608850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消息队列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F686519-C31F-4CFB-A37E-C054530138C3}"/>
                  </a:ext>
                </a:extLst>
              </p:cNvPr>
              <p:cNvSpPr/>
              <p:nvPr/>
            </p:nvSpPr>
            <p:spPr>
              <a:xfrm>
                <a:off x="856360" y="4927467"/>
                <a:ext cx="1794053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分布式文件存储资源池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10440F4-9D0F-4116-A014-5FCC03D523D1}"/>
                  </a:ext>
                </a:extLst>
              </p:cNvPr>
              <p:cNvSpPr/>
              <p:nvPr/>
            </p:nvSpPr>
            <p:spPr>
              <a:xfrm>
                <a:off x="850213" y="4060154"/>
                <a:ext cx="1800200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MongoDB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423A49F-6DD1-4475-85F1-40C260AD5B51}"/>
                  </a:ext>
                </a:extLst>
              </p:cNvPr>
              <p:cNvSpPr/>
              <p:nvPr/>
            </p:nvSpPr>
            <p:spPr>
              <a:xfrm>
                <a:off x="3070169" y="4060152"/>
                <a:ext cx="1800200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大数据计算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C1BAE7-3146-4BB2-A62F-5CE06CE1038B}"/>
                  </a:ext>
                </a:extLst>
              </p:cNvPr>
              <p:cNvSpPr/>
              <p:nvPr/>
            </p:nvSpPr>
            <p:spPr>
              <a:xfrm>
                <a:off x="5302417" y="4060152"/>
                <a:ext cx="1800200" cy="608851"/>
              </a:xfrm>
              <a:prstGeom prst="rect">
                <a:avLst/>
              </a:prstGeom>
              <a:noFill/>
              <a:ln>
                <a:solidFill>
                  <a:srgbClr val="1E4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CDN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资源池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188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Middleware -</a:t>
            </a:r>
            <a:r>
              <a:rPr lang="en-US" altLang="zh-CN" sz="1600" dirty="0" err="1">
                <a:solidFill>
                  <a:srgbClr val="1F497D"/>
                </a:solidFill>
                <a:latin typeface="+mn-ea"/>
              </a:rPr>
              <a:t>Mysql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中间件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Mysql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411264-6E7B-4063-9843-F13442A8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7" y="1816125"/>
            <a:ext cx="8061775" cy="38801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B23347-BB06-4E5B-87D2-E65B1D5B13F4}"/>
              </a:ext>
            </a:extLst>
          </p:cNvPr>
          <p:cNvSpPr txBox="1"/>
          <p:nvPr/>
        </p:nvSpPr>
        <p:spPr>
          <a:xfrm>
            <a:off x="431897" y="1944634"/>
            <a:ext cx="285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开源组件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-Sphere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D822EF-DC79-4F91-825E-E797E91B0B6E}"/>
              </a:ext>
            </a:extLst>
          </p:cNvPr>
          <p:cNvSpPr txBox="1"/>
          <p:nvPr/>
        </p:nvSpPr>
        <p:spPr>
          <a:xfrm>
            <a:off x="7437487" y="5976578"/>
            <a:ext cx="5116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https://github.com/sharding-sphere/sharding-sphere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78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Middleware -Redis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中间件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-Redis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711846-5A17-4D00-8CE1-C2EC6F2C6828}"/>
              </a:ext>
            </a:extLst>
          </p:cNvPr>
          <p:cNvSpPr txBox="1"/>
          <p:nvPr/>
        </p:nvSpPr>
        <p:spPr>
          <a:xfrm>
            <a:off x="313798" y="3472309"/>
            <a:ext cx="24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 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开源组件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 Cloud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81A784-21FB-4EFC-A404-2411DF291AB7}"/>
              </a:ext>
            </a:extLst>
          </p:cNvPr>
          <p:cNvSpPr txBox="1"/>
          <p:nvPr/>
        </p:nvSpPr>
        <p:spPr>
          <a:xfrm>
            <a:off x="8589615" y="6277523"/>
            <a:ext cx="3935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https://github.com/sohutv/cachecloud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9E913-17C1-45A4-A60A-DF6F08B2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32" y="1706462"/>
            <a:ext cx="9836274" cy="45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Middleware -Redis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中间件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-Redis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50653F-9D68-4FC1-9854-558FFBFD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4" y="1654040"/>
            <a:ext cx="10297144" cy="53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2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Middleware -Redis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中间件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-Redis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AC9C7A-AD2A-4E95-B680-6A14E822F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33" y="1196412"/>
            <a:ext cx="9378283" cy="57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2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Grayscale publishing strategy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灰度发布策略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2CFB88-257E-47C7-BB59-7177BE3C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88" y="2283867"/>
            <a:ext cx="5188451" cy="3132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606E44-9670-4E60-81D9-9EAC358DA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176165"/>
            <a:ext cx="5317754" cy="4135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055551-3DA8-47C6-A997-820677ED49B7}"/>
              </a:ext>
            </a:extLst>
          </p:cNvPr>
          <p:cNvSpPr/>
          <p:nvPr/>
        </p:nvSpPr>
        <p:spPr>
          <a:xfrm>
            <a:off x="6419133" y="156547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Istio 流量管理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24066D-50C0-42AD-99E6-37B1C7CBFD9A}"/>
              </a:ext>
            </a:extLst>
          </p:cNvPr>
          <p:cNvCxnSpPr>
            <a:cxnSpLocks/>
          </p:cNvCxnSpPr>
          <p:nvPr/>
        </p:nvCxnSpPr>
        <p:spPr>
          <a:xfrm>
            <a:off x="5883066" y="1565474"/>
            <a:ext cx="0" cy="5147195"/>
          </a:xfrm>
          <a:prstGeom prst="line">
            <a:avLst/>
          </a:prstGeom>
          <a:ln>
            <a:solidFill>
              <a:srgbClr val="2C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6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Log management</a:t>
            </a:r>
            <a:endParaRPr lang="zh-CN" altLang="en-US" sz="16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日志管理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E2F07-4CD3-427E-A8F3-6E3A85564845}"/>
              </a:ext>
            </a:extLst>
          </p:cNvPr>
          <p:cNvSpPr/>
          <p:nvPr/>
        </p:nvSpPr>
        <p:spPr>
          <a:xfrm>
            <a:off x="956767" y="1456085"/>
            <a:ext cx="5184577" cy="2376259"/>
          </a:xfrm>
          <a:prstGeom prst="rect">
            <a:avLst/>
          </a:prstGeom>
          <a:noFill/>
          <a:ln>
            <a:solidFill>
              <a:srgbClr val="2878B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5D3334-95CB-4509-9BA3-9DF78E305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21" y="1741250"/>
            <a:ext cx="1381590" cy="7856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F3D3DE-E8BE-4465-A898-0B11FC526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75" y="1741250"/>
            <a:ext cx="1381590" cy="785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3B2AB2-75D3-4521-9F11-8E50255B1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21" y="2856411"/>
            <a:ext cx="1381590" cy="7856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1FC06F-BA5E-454B-B215-9B4B71D56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75" y="2856411"/>
            <a:ext cx="1381590" cy="7856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204CA7-10E1-4734-A2C5-B9083A87E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43" y="1741250"/>
            <a:ext cx="1381590" cy="7856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855F6C7-9F31-4C02-ACB0-FA54B94F1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78" y="2856411"/>
            <a:ext cx="1381590" cy="78561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E051C9B-2AC3-4845-839E-C729090BB0F2}"/>
              </a:ext>
            </a:extLst>
          </p:cNvPr>
          <p:cNvSpPr/>
          <p:nvPr/>
        </p:nvSpPr>
        <p:spPr>
          <a:xfrm>
            <a:off x="956767" y="5084257"/>
            <a:ext cx="5184577" cy="1759352"/>
          </a:xfrm>
          <a:prstGeom prst="rect">
            <a:avLst/>
          </a:prstGeom>
          <a:noFill/>
          <a:ln>
            <a:solidFill>
              <a:srgbClr val="2878B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508CC-3E36-4B6A-B901-0A203B1EFD3B}"/>
              </a:ext>
            </a:extLst>
          </p:cNvPr>
          <p:cNvSpPr txBox="1"/>
          <p:nvPr/>
        </p:nvSpPr>
        <p:spPr>
          <a:xfrm>
            <a:off x="1991911" y="560999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大数据平台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DB5ED08-98FD-4D41-989A-C3EEDDB4900A}"/>
              </a:ext>
            </a:extLst>
          </p:cNvPr>
          <p:cNvSpPr/>
          <p:nvPr/>
        </p:nvSpPr>
        <p:spPr>
          <a:xfrm>
            <a:off x="3148185" y="3971572"/>
            <a:ext cx="400871" cy="978282"/>
          </a:xfrm>
          <a:prstGeom prst="down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60C046-8BCD-4FE6-B81D-5257465CF018}"/>
              </a:ext>
            </a:extLst>
          </p:cNvPr>
          <p:cNvSpPr txBox="1"/>
          <p:nvPr/>
        </p:nvSpPr>
        <p:spPr>
          <a:xfrm>
            <a:off x="3641401" y="4256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日志收集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D80085-234E-4377-AC90-3BE75F567618}"/>
              </a:ext>
            </a:extLst>
          </p:cNvPr>
          <p:cNvGrpSpPr/>
          <p:nvPr/>
        </p:nvGrpSpPr>
        <p:grpSpPr>
          <a:xfrm>
            <a:off x="7077447" y="2686443"/>
            <a:ext cx="4176464" cy="2923547"/>
            <a:chOff x="7077447" y="2686443"/>
            <a:chExt cx="4176464" cy="292354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7FEF02-5CED-47DE-A8E6-C4CD63E9EE69}"/>
                </a:ext>
              </a:extLst>
            </p:cNvPr>
            <p:cNvSpPr/>
            <p:nvPr/>
          </p:nvSpPr>
          <p:spPr>
            <a:xfrm>
              <a:off x="7077447" y="2686443"/>
              <a:ext cx="4176464" cy="2923547"/>
            </a:xfrm>
            <a:prstGeom prst="rect">
              <a:avLst/>
            </a:prstGeom>
            <a:noFill/>
            <a:ln>
              <a:solidFill>
                <a:srgbClr val="2878B4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C6C5769-4ED4-4A0D-B64F-18CFA627CFEE}"/>
                </a:ext>
              </a:extLst>
            </p:cNvPr>
            <p:cNvSpPr txBox="1"/>
            <p:nvPr/>
          </p:nvSpPr>
          <p:spPr>
            <a:xfrm>
              <a:off x="7236305" y="2822404"/>
              <a:ext cx="3858749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spcBef>
                  <a:spcPts val="2400"/>
                </a:spcBef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问题排查、缺陷修复跟踪</a:t>
              </a:r>
              <a:endPara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spcBef>
                  <a:spcPts val="2400"/>
                </a:spcBef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系统运行数据分析</a:t>
              </a:r>
              <a:endPara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spcBef>
                  <a:spcPts val="2400"/>
                </a:spcBef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记录业务数据分析</a:t>
              </a:r>
              <a:endPara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spcBef>
                  <a:spcPts val="2400"/>
                </a:spcBef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为决策提供数据支持</a:t>
              </a:r>
              <a:endPara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3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Log management</a:t>
            </a:r>
            <a:endParaRPr lang="zh-CN" altLang="en-US" sz="16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日志管理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3F2AD4-C844-4486-AD6B-1F141E97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59" y="1244430"/>
            <a:ext cx="9289032" cy="57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Log management</a:t>
            </a:r>
            <a:endParaRPr lang="zh-CN" altLang="en-US" sz="16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日志管理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12A110-6210-4E36-BC60-5F3C0303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244884"/>
            <a:ext cx="9285917" cy="57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621571" y="198863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39053" y="1907427"/>
            <a:ext cx="2251057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背景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621571" y="288197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39053" y="2800767"/>
            <a:ext cx="4518914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基础架构进度汇报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621571" y="377531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39054" y="3694106"/>
            <a:ext cx="3816424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GitLab</a:t>
            </a:r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实践分享</a:t>
            </a:r>
          </a:p>
        </p:txBody>
      </p:sp>
      <p:sp>
        <p:nvSpPr>
          <p:cNvPr id="19" name="MH_Others_1"/>
          <p:cNvSpPr txBox="1"/>
          <p:nvPr>
            <p:custDataLst>
              <p:tags r:id="rId7"/>
            </p:custDataLst>
          </p:nvPr>
        </p:nvSpPr>
        <p:spPr>
          <a:xfrm>
            <a:off x="2180903" y="2824237"/>
            <a:ext cx="2626510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0" name="MH_Others_2"/>
          <p:cNvSpPr txBox="1"/>
          <p:nvPr>
            <p:custDataLst>
              <p:tags r:id="rId8"/>
            </p:custDataLst>
          </p:nvPr>
        </p:nvSpPr>
        <p:spPr>
          <a:xfrm>
            <a:off x="2329214" y="4001883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1" name="MH_Number_4"/>
          <p:cNvSpPr/>
          <p:nvPr>
            <p:custDataLst>
              <p:tags r:id="rId9"/>
            </p:custDataLst>
          </p:nvPr>
        </p:nvSpPr>
        <p:spPr>
          <a:xfrm>
            <a:off x="6621571" y="4668653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4"/>
          <p:cNvSpPr/>
          <p:nvPr>
            <p:custDataLst>
              <p:tags r:id="rId10"/>
            </p:custDataLst>
          </p:nvPr>
        </p:nvSpPr>
        <p:spPr>
          <a:xfrm>
            <a:off x="7239053" y="4587445"/>
            <a:ext cx="4004367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未来计划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/>
      <p:bldP spid="20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API Manage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API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2FBDDD-6525-4985-8868-B5581060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84077"/>
            <a:ext cx="124015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1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API Manage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API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595D5-E771-4E57-86B8-B00736F6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81" y="1232870"/>
            <a:ext cx="9793088" cy="57928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B41E90-16C9-433E-9E50-9670BA0D43CE}"/>
              </a:ext>
            </a:extLst>
          </p:cNvPr>
          <p:cNvSpPr/>
          <p:nvPr/>
        </p:nvSpPr>
        <p:spPr>
          <a:xfrm>
            <a:off x="10230824" y="2536789"/>
            <a:ext cx="1080120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F81169-B6BD-4A0D-A616-7A75A7108893}"/>
              </a:ext>
            </a:extLst>
          </p:cNvPr>
          <p:cNvCxnSpPr>
            <a:cxnSpLocks/>
          </p:cNvCxnSpPr>
          <p:nvPr/>
        </p:nvCxnSpPr>
        <p:spPr>
          <a:xfrm flipH="1" flipV="1">
            <a:off x="11295969" y="2824821"/>
            <a:ext cx="750030" cy="5034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97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989215" y="80115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</a:t>
            </a: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9301FD-718C-40E1-87F7-D4819E1D2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2136874"/>
            <a:ext cx="10868025" cy="34956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C31CB35-247C-4578-8BC0-011576FF1855}"/>
              </a:ext>
            </a:extLst>
          </p:cNvPr>
          <p:cNvSpPr/>
          <p:nvPr/>
        </p:nvSpPr>
        <p:spPr>
          <a:xfrm>
            <a:off x="452711" y="1452364"/>
            <a:ext cx="3240360" cy="55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电商</a:t>
            </a:r>
            <a:r>
              <a:rPr lang="en-US" altLang="zh-CN" dirty="0">
                <a:solidFill>
                  <a:schemeClr val="tx1"/>
                </a:solidFill>
              </a:rPr>
              <a:t>DevOps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第一期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交付</a:t>
            </a:r>
          </a:p>
        </p:txBody>
      </p:sp>
    </p:spTree>
    <p:extLst>
      <p:ext uri="{BB962C8B-B14F-4D97-AF65-F5344CB8AC3E}">
        <p14:creationId xmlns:p14="http://schemas.microsoft.com/office/powerpoint/2010/main" val="381204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989215" y="80115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</a:t>
            </a: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1CB35-247C-4578-8BC0-011576FF1855}"/>
              </a:ext>
            </a:extLst>
          </p:cNvPr>
          <p:cNvSpPr/>
          <p:nvPr/>
        </p:nvSpPr>
        <p:spPr>
          <a:xfrm>
            <a:off x="451349" y="1628923"/>
            <a:ext cx="3240360" cy="55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电商</a:t>
            </a:r>
            <a:r>
              <a:rPr lang="en-US" altLang="zh-CN" dirty="0">
                <a:solidFill>
                  <a:schemeClr val="tx1"/>
                </a:solidFill>
              </a:rPr>
              <a:t>DevOps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第二期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3575B-E56E-4C75-B85F-1566616F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5" y="2332190"/>
            <a:ext cx="12098931" cy="12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Main workflow</a:t>
            </a:r>
          </a:p>
        </p:txBody>
      </p: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1F497D"/>
                </a:solidFill>
                <a:latin typeface="Arial" panose="020B0604020202020204" pitchFamily="34" charset="0"/>
                <a:ea typeface="思源黑体 CN ExtraLight" panose="020B0200000000000000"/>
                <a:cs typeface="Arial" panose="020B0604020202020204" pitchFamily="34" charset="0"/>
              </a:rPr>
              <a:t>电商</a:t>
            </a:r>
            <a:r>
              <a:rPr lang="en-US" altLang="zh-CN" sz="2400" dirty="0">
                <a:solidFill>
                  <a:srgbClr val="1F497D"/>
                </a:solidFill>
                <a:latin typeface="Arial" panose="020B0604020202020204" pitchFamily="34" charset="0"/>
                <a:ea typeface="思源黑体 CN ExtraLight" panose="020B0200000000000000"/>
                <a:cs typeface="Arial" panose="020B0604020202020204" pitchFamily="34" charset="0"/>
              </a:rPr>
              <a:t>DevOps </a:t>
            </a:r>
            <a:r>
              <a:rPr lang="zh-CN" altLang="en-US" sz="2400" dirty="0">
                <a:solidFill>
                  <a:srgbClr val="1F497D"/>
                </a:solidFill>
                <a:latin typeface="Arial" panose="020B0604020202020204" pitchFamily="34" charset="0"/>
                <a:ea typeface="思源黑体 CN ExtraLight" panose="020B0200000000000000"/>
                <a:cs typeface="Arial" panose="020B0604020202020204" pitchFamily="34" charset="0"/>
              </a:rPr>
              <a:t>逻辑图</a:t>
            </a:r>
            <a:endParaRPr lang="zh-CN" altLang="en-US" sz="2400" dirty="0">
              <a:solidFill>
                <a:srgbClr val="1F497D"/>
              </a:solidFill>
              <a:latin typeface="+mn-ea"/>
              <a:ea typeface="思源黑体 CN ExtraLight" panose="020B020000000000000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0882553-26E7-4FFB-B527-0F1B44EB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02" y="2032149"/>
            <a:ext cx="9643822" cy="35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电商业务中台进度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B6DFF-BB34-450F-A57F-148E3D75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2246657"/>
            <a:ext cx="8371252" cy="3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1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230908" y="454284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春秋架构设计目标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3AB83-1DA0-416E-930C-40097D03CD96}"/>
              </a:ext>
            </a:extLst>
          </p:cNvPr>
          <p:cNvSpPr/>
          <p:nvPr/>
        </p:nvSpPr>
        <p:spPr>
          <a:xfrm>
            <a:off x="2242215" y="2248173"/>
            <a:ext cx="84361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Always on line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！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F1F00C-E114-464F-97C8-2FBB3A409871}"/>
              </a:ext>
            </a:extLst>
          </p:cNvPr>
          <p:cNvSpPr/>
          <p:nvPr/>
        </p:nvSpPr>
        <p:spPr>
          <a:xfrm>
            <a:off x="3552624" y="3797465"/>
            <a:ext cx="57534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春航服务永远在线！</a:t>
            </a:r>
          </a:p>
        </p:txBody>
      </p:sp>
    </p:spTree>
    <p:extLst>
      <p:ext uri="{BB962C8B-B14F-4D97-AF65-F5344CB8AC3E}">
        <p14:creationId xmlns:p14="http://schemas.microsoft.com/office/powerpoint/2010/main" val="2753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230908" y="454284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基础架构方向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70B5B0-02B0-4DFF-AD04-9A84B07FDC65}"/>
              </a:ext>
            </a:extLst>
          </p:cNvPr>
          <p:cNvSpPr/>
          <p:nvPr/>
        </p:nvSpPr>
        <p:spPr>
          <a:xfrm>
            <a:off x="1316807" y="2536205"/>
            <a:ext cx="10522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将</a:t>
            </a:r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Gaia</a:t>
            </a:r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打造成春航私有容器云平台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8E784-E230-44CE-B27D-10B50E2E1EBA}"/>
              </a:ext>
            </a:extLst>
          </p:cNvPr>
          <p:cNvSpPr/>
          <p:nvPr/>
        </p:nvSpPr>
        <p:spPr>
          <a:xfrm>
            <a:off x="1600305" y="3887515"/>
            <a:ext cx="9020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业务系统</a:t>
            </a:r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&amp;</a:t>
            </a:r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中间件全面容器化</a:t>
            </a:r>
          </a:p>
        </p:txBody>
      </p:sp>
    </p:spTree>
    <p:extLst>
      <p:ext uri="{BB962C8B-B14F-4D97-AF65-F5344CB8AC3E}">
        <p14:creationId xmlns:p14="http://schemas.microsoft.com/office/powerpoint/2010/main" val="42422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38452" y="2204234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7459" y="2454592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5697394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en-US" altLang="zh-CN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GitLab</a:t>
            </a:r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实践分享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034" y="2813593"/>
            <a:ext cx="3491661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GitLab</a:t>
            </a:r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 Practice sharing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3038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11208250" y="6653219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845044" y="6696566"/>
            <a:ext cx="362382" cy="362382"/>
          </a:xfrm>
          <a:prstGeom prst="ellipse">
            <a:avLst/>
          </a:prstGeom>
          <a:solidFill>
            <a:srgbClr val="1F497D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989215" y="801150"/>
            <a:ext cx="203932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Summary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概述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A806DA-96EC-400F-B188-7994185B76AF}"/>
              </a:ext>
            </a:extLst>
          </p:cNvPr>
          <p:cNvSpPr txBox="1"/>
          <p:nvPr/>
        </p:nvSpPr>
        <p:spPr>
          <a:xfrm>
            <a:off x="2314197" y="1983511"/>
            <a:ext cx="823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造字工房悦黑演示版纤细体"/>
              </a:rPr>
              <a:t>现状分析：</a:t>
            </a:r>
            <a:endParaRPr lang="en-US" altLang="zh-CN" sz="2000" b="1" dirty="0">
              <a:latin typeface="黑体" panose="02010609060101010101" pitchFamily="49" charset="-122"/>
              <a:ea typeface="造字工房悦黑演示版纤细体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春秋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团队规模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维护的系统数量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要交付的软件版本以及临时需求越来越多。特别在电商这种情况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尤为突出。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没有良好的分支管理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缺少足够的灵活性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也很难与电商主推的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DevOps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以及自动化工具对接。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无法支持满足业务的快速响应。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67F5A9-05A4-4209-97CE-C748385BBF17}"/>
              </a:ext>
            </a:extLst>
          </p:cNvPr>
          <p:cNvGrpSpPr/>
          <p:nvPr/>
        </p:nvGrpSpPr>
        <p:grpSpPr>
          <a:xfrm>
            <a:off x="2314197" y="3503586"/>
            <a:ext cx="4932548" cy="1723549"/>
            <a:chOff x="2314197" y="3648701"/>
            <a:chExt cx="4932548" cy="1723549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9DCF173-4CE6-4B5D-A31D-C6A6A3F271FD}"/>
                </a:ext>
              </a:extLst>
            </p:cNvPr>
            <p:cNvSpPr txBox="1"/>
            <p:nvPr/>
          </p:nvSpPr>
          <p:spPr>
            <a:xfrm>
              <a:off x="2314197" y="4048811"/>
              <a:ext cx="49325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高效分支管理 方便 多团队协作开发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对接代码质量分析平台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对接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DevOps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平台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对接自动化工具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06EB39-CAEB-4405-B511-9F7D0AB24359}"/>
                </a:ext>
              </a:extLst>
            </p:cNvPr>
            <p:cNvSpPr txBox="1"/>
            <p:nvPr/>
          </p:nvSpPr>
          <p:spPr>
            <a:xfrm>
              <a:off x="2314197" y="3648701"/>
              <a:ext cx="2181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Gitlab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目标：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303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6843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1723549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711659"/>
            <a:ext cx="2194833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Background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11208250" y="6653219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845044" y="6696566"/>
            <a:ext cx="362382" cy="362382"/>
          </a:xfrm>
          <a:prstGeom prst="ellipse">
            <a:avLst/>
          </a:prstGeom>
          <a:solidFill>
            <a:srgbClr val="1F497D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989215" y="801150"/>
            <a:ext cx="203932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Summary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概述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ECAC69-96DD-43F0-89F9-E43F943B76A8}"/>
              </a:ext>
            </a:extLst>
          </p:cNvPr>
          <p:cNvSpPr txBox="1"/>
          <p:nvPr/>
        </p:nvSpPr>
        <p:spPr>
          <a:xfrm>
            <a:off x="2679358" y="2177133"/>
            <a:ext cx="1630251" cy="4765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GitLab</a:t>
            </a:r>
            <a:r>
              <a:rPr lang="zh-CN" altLang="en-US" sz="20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简述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2314B751-A9A1-4AF1-B573-B40B1FFBAAAF}"/>
              </a:ext>
            </a:extLst>
          </p:cNvPr>
          <p:cNvSpPr txBox="1"/>
          <p:nvPr/>
        </p:nvSpPr>
        <p:spPr>
          <a:xfrm>
            <a:off x="2684959" y="2752229"/>
            <a:ext cx="5215917" cy="6811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造字工房悦黑演示版纤细体" pitchFamily="50" charset="-122"/>
                <a:ea typeface="造字工房悦黑演示版纤细体" pitchFamily="50" charset="-122"/>
              </a:rPr>
              <a:t>GitLab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造字工房悦黑演示版纤细体" pitchFamily="50" charset="-122"/>
                <a:ea typeface="造字工房悦黑演示版纤细体" pitchFamily="50" charset="-122"/>
              </a:rPr>
              <a:t>用于仓库管理系统的开源项目，使用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造字工房悦黑演示版纤细体" pitchFamily="50" charset="-122"/>
                <a:ea typeface="造字工房悦黑演示版纤细体" pitchFamily="50" charset="-122"/>
              </a:rPr>
              <a:t>Git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造字工房悦黑演示版纤细体" pitchFamily="50" charset="-122"/>
                <a:ea typeface="造字工房悦黑演示版纤细体" pitchFamily="50" charset="-122"/>
              </a:rPr>
              <a:t>作为代码管理工具，并在此基础上搭建起来的web服务。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B73095-E738-4324-9337-F6BABD047F57}"/>
              </a:ext>
            </a:extLst>
          </p:cNvPr>
          <p:cNvSpPr txBox="1"/>
          <p:nvPr/>
        </p:nvSpPr>
        <p:spPr>
          <a:xfrm>
            <a:off x="2714105" y="3854357"/>
            <a:ext cx="2102399" cy="4765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GitLab</a:t>
            </a:r>
            <a:r>
              <a:rPr lang="zh-CN" altLang="en-US" sz="20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功能特性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5F29BBC8-DE31-4DA2-B420-DA7EB81D8151}"/>
              </a:ext>
            </a:extLst>
          </p:cNvPr>
          <p:cNvSpPr txBox="1"/>
          <p:nvPr/>
        </p:nvSpPr>
        <p:spPr>
          <a:xfrm>
            <a:off x="2714105" y="4429455"/>
            <a:ext cx="5173934" cy="6811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造字工房悦黑演示版纤细体" pitchFamily="50" charset="-122"/>
                <a:ea typeface="造字工房悦黑演示版纤细体" pitchFamily="50" charset="-122"/>
              </a:rPr>
              <a:t>GitLab拥有强大的功能，可实现git仓库管理，代码审查，问题跟踪，WIkI等功能，可以无缝对接自动化持续集成与交付工具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74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900058" y="181480"/>
            <a:ext cx="1089975" cy="28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 </a:t>
            </a:r>
            <a:endParaRPr lang="zh-CN" altLang="en-US" sz="141" kern="0" dirty="0">
              <a:solidFill>
                <a:sysClr val="window" lastClr="FFFFFF"/>
              </a:solidFill>
            </a:endParaRPr>
          </a:p>
        </p:txBody>
      </p:sp>
      <p:cxnSp>
        <p:nvCxnSpPr>
          <p:cNvPr id="29" name="直接连接符 2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8716129C-4ABB-4C9B-9514-B128D5F25C0B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B75C88F-B271-4A28-BCF0-85022B3345A3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1A79E19F-503E-4185-A2B7-FA6D7B2E33CF}"/>
              </a:ext>
            </a:extLst>
          </p:cNvPr>
          <p:cNvSpPr txBox="1">
            <a:spLocks/>
          </p:cNvSpPr>
          <p:nvPr/>
        </p:nvSpPr>
        <p:spPr>
          <a:xfrm>
            <a:off x="4593224" y="838073"/>
            <a:ext cx="3034577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management strategy</a:t>
            </a:r>
          </a:p>
        </p:txBody>
      </p:sp>
      <p:sp>
        <p:nvSpPr>
          <p:cNvPr id="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03EC2AFF-9DC0-4373-A6C1-35654B972446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分支管理策略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CB9F20-0296-4245-97ED-BF7C4A9EF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89" y="1456085"/>
            <a:ext cx="9410511" cy="56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8566"/>
      </p:ext>
    </p:extLst>
  </p:cSld>
  <p:clrMapOvr>
    <a:masterClrMapping/>
  </p:clrMapOvr>
  <p:transition spd="slow" advTm="1000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1287" y="4416031"/>
            <a:ext cx="2685626" cy="3347470"/>
            <a:chOff x="2285732" y="3916718"/>
            <a:chExt cx="2763946" cy="3446339"/>
          </a:xfrm>
        </p:grpSpPr>
        <p:grpSp>
          <p:nvGrpSpPr>
            <p:cNvPr id="3" name="组合 2"/>
            <p:cNvGrpSpPr/>
            <p:nvPr/>
          </p:nvGrpSpPr>
          <p:grpSpPr>
            <a:xfrm>
              <a:off x="2285732" y="3916718"/>
              <a:ext cx="2763946" cy="3446339"/>
              <a:chOff x="3295850" y="1908877"/>
              <a:chExt cx="3738030" cy="4660916"/>
            </a:xfrm>
          </p:grpSpPr>
          <p:sp>
            <p:nvSpPr>
              <p:cNvPr id="7" name="圆角矩形 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728219" y="4547523"/>
              <a:ext cx="1068358" cy="1113499"/>
              <a:chOff x="2711519" y="4342226"/>
              <a:chExt cx="1068358" cy="1113499"/>
            </a:xfrm>
          </p:grpSpPr>
          <p:sp>
            <p:nvSpPr>
              <p:cNvPr id="5" name="文本框 26"/>
              <p:cNvSpPr txBox="1"/>
              <p:nvPr/>
            </p:nvSpPr>
            <p:spPr>
              <a:xfrm>
                <a:off x="2711519" y="4342226"/>
                <a:ext cx="1031438" cy="8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5062" dirty="0">
                    <a:solidFill>
                      <a:srgbClr val="1E4A7D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5062" dirty="0">
                  <a:solidFill>
                    <a:srgbClr val="1E4A7D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27"/>
              <p:cNvSpPr txBox="1"/>
              <p:nvPr/>
            </p:nvSpPr>
            <p:spPr>
              <a:xfrm>
                <a:off x="2738819" y="5048683"/>
                <a:ext cx="1041058" cy="40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1969" dirty="0">
                    <a:solidFill>
                      <a:srgbClr val="1E4A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</a:t>
                </a:r>
                <a:endParaRPr lang="zh-CN" altLang="en-US" sz="1969" dirty="0">
                  <a:solidFill>
                    <a:srgbClr val="1E4A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099112" y="3416926"/>
            <a:ext cx="2676372" cy="3347470"/>
            <a:chOff x="3885937" y="2969147"/>
            <a:chExt cx="2754422" cy="344633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5937" y="2969147"/>
              <a:ext cx="2754422" cy="3446339"/>
              <a:chOff x="3295850" y="1895995"/>
              <a:chExt cx="3725149" cy="4660916"/>
            </a:xfrm>
          </p:grpSpPr>
          <p:sp>
            <p:nvSpPr>
              <p:cNvPr id="16" name="圆角矩形 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B050"/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52303" y="3614887"/>
              <a:ext cx="1045498" cy="1084715"/>
              <a:chOff x="2734379" y="4342226"/>
              <a:chExt cx="1045498" cy="1084715"/>
            </a:xfrm>
          </p:grpSpPr>
          <p:sp>
            <p:nvSpPr>
              <p:cNvPr id="14" name="文本框 32"/>
              <p:cNvSpPr txBox="1"/>
              <p:nvPr/>
            </p:nvSpPr>
            <p:spPr>
              <a:xfrm>
                <a:off x="2734379" y="4342226"/>
                <a:ext cx="1031437" cy="8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5062" dirty="0">
                    <a:solidFill>
                      <a:srgbClr val="1E4A7D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5062" dirty="0">
                  <a:solidFill>
                    <a:srgbClr val="1E4A7D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33"/>
              <p:cNvSpPr txBox="1"/>
              <p:nvPr/>
            </p:nvSpPr>
            <p:spPr>
              <a:xfrm>
                <a:off x="2738818" y="5019899"/>
                <a:ext cx="1041059" cy="40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1969" dirty="0">
                    <a:solidFill>
                      <a:srgbClr val="1E4A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</a:t>
                </a:r>
                <a:endParaRPr lang="zh-CN" altLang="en-US" sz="1969" dirty="0">
                  <a:solidFill>
                    <a:srgbClr val="1E4A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790205" y="2435002"/>
            <a:ext cx="2676372" cy="3347470"/>
            <a:chOff x="5489223" y="2037871"/>
            <a:chExt cx="2754422" cy="3446339"/>
          </a:xfrm>
        </p:grpSpPr>
        <p:grpSp>
          <p:nvGrpSpPr>
            <p:cNvPr id="21" name="组合 20"/>
            <p:cNvGrpSpPr/>
            <p:nvPr/>
          </p:nvGrpSpPr>
          <p:grpSpPr>
            <a:xfrm>
              <a:off x="5489223" y="2037871"/>
              <a:ext cx="2754422" cy="3446339"/>
              <a:chOff x="3295850" y="1895995"/>
              <a:chExt cx="3725149" cy="4660916"/>
            </a:xfrm>
          </p:grpSpPr>
          <p:sp>
            <p:nvSpPr>
              <p:cNvPr id="25" name="圆角矩形 24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937544" y="2683610"/>
              <a:ext cx="1045498" cy="1053179"/>
              <a:chOff x="2734379" y="4342226"/>
              <a:chExt cx="1045498" cy="1053179"/>
            </a:xfrm>
          </p:grpSpPr>
          <p:sp>
            <p:nvSpPr>
              <p:cNvPr id="23" name="文本框 35"/>
              <p:cNvSpPr txBox="1"/>
              <p:nvPr/>
            </p:nvSpPr>
            <p:spPr>
              <a:xfrm>
                <a:off x="2734379" y="4342226"/>
                <a:ext cx="1031437" cy="8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5062" dirty="0">
                    <a:solidFill>
                      <a:srgbClr val="1E4A7D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5062" dirty="0">
                  <a:solidFill>
                    <a:srgbClr val="1E4A7D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36"/>
              <p:cNvSpPr txBox="1"/>
              <p:nvPr/>
            </p:nvSpPr>
            <p:spPr>
              <a:xfrm>
                <a:off x="2738818" y="4988363"/>
                <a:ext cx="1041059" cy="40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1969" dirty="0">
                    <a:solidFill>
                      <a:srgbClr val="1E4A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</a:t>
                </a:r>
                <a:endParaRPr lang="zh-CN" altLang="en-US" sz="1969" dirty="0">
                  <a:solidFill>
                    <a:srgbClr val="1E4A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483604" y="1458224"/>
            <a:ext cx="2676372" cy="3347470"/>
            <a:chOff x="7094696" y="1111476"/>
            <a:chExt cx="2754422" cy="3446339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4696" y="1111476"/>
              <a:ext cx="2754422" cy="3446339"/>
              <a:chOff x="3295850" y="1895995"/>
              <a:chExt cx="3725149" cy="4660916"/>
            </a:xfrm>
          </p:grpSpPr>
          <p:sp>
            <p:nvSpPr>
              <p:cNvPr id="34" name="圆角矩形 33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B050"/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srgbClr val="1E4A7D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551706" y="1753046"/>
              <a:ext cx="1045498" cy="1124757"/>
              <a:chOff x="2734379" y="4342226"/>
              <a:chExt cx="1045498" cy="1124757"/>
            </a:xfrm>
          </p:grpSpPr>
          <p:sp>
            <p:nvSpPr>
              <p:cNvPr id="32" name="文本框 38"/>
              <p:cNvSpPr txBox="1"/>
              <p:nvPr/>
            </p:nvSpPr>
            <p:spPr>
              <a:xfrm>
                <a:off x="2734379" y="4342226"/>
                <a:ext cx="1031437" cy="8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5062" dirty="0">
                    <a:solidFill>
                      <a:srgbClr val="1E4A7D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5062" dirty="0">
                  <a:solidFill>
                    <a:srgbClr val="1E4A7D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9"/>
              <p:cNvSpPr txBox="1"/>
              <p:nvPr/>
            </p:nvSpPr>
            <p:spPr>
              <a:xfrm>
                <a:off x="2738818" y="5059941"/>
                <a:ext cx="1041059" cy="40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2005"/>
                <a:r>
                  <a:rPr lang="en-US" altLang="zh-CN" sz="1969" dirty="0">
                    <a:solidFill>
                      <a:srgbClr val="1E4A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</a:t>
                </a:r>
                <a:endParaRPr lang="zh-CN" altLang="en-US" sz="1969" dirty="0">
                  <a:solidFill>
                    <a:srgbClr val="1E4A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 flipH="1" flipV="1">
            <a:off x="5306287" y="1343060"/>
            <a:ext cx="2369584" cy="711463"/>
            <a:chOff x="5246304" y="4593021"/>
            <a:chExt cx="2438687" cy="732476"/>
          </a:xfrm>
        </p:grpSpPr>
        <p:sp>
          <p:nvSpPr>
            <p:cNvPr id="39" name="椭圆 38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 flipV="1">
            <a:off x="2135827" y="2927522"/>
            <a:ext cx="2369584" cy="711463"/>
            <a:chOff x="5246304" y="4593021"/>
            <a:chExt cx="2438687" cy="732476"/>
          </a:xfrm>
        </p:grpSpPr>
        <p:sp>
          <p:nvSpPr>
            <p:cNvPr id="42" name="椭圆 41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41306" y="4075147"/>
            <a:ext cx="2369584" cy="711463"/>
            <a:chOff x="5246304" y="4593021"/>
            <a:chExt cx="2438687" cy="732476"/>
          </a:xfrm>
        </p:grpSpPr>
        <p:sp>
          <p:nvSpPr>
            <p:cNvPr id="45" name="椭圆 44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30537" y="6113534"/>
            <a:ext cx="2369584" cy="711463"/>
            <a:chOff x="5246304" y="4593021"/>
            <a:chExt cx="2438687" cy="732476"/>
          </a:xfrm>
        </p:grpSpPr>
        <p:sp>
          <p:nvSpPr>
            <p:cNvPr id="48" name="椭圆 47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srgbClr val="1E4A7D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文本框 100"/>
          <p:cNvSpPr txBox="1"/>
          <p:nvPr/>
        </p:nvSpPr>
        <p:spPr>
          <a:xfrm>
            <a:off x="7974556" y="4257165"/>
            <a:ext cx="17314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2005"/>
            <a:r>
              <a:rPr lang="zh-CN" altLang="en-US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</a:p>
        </p:txBody>
      </p:sp>
      <p:sp>
        <p:nvSpPr>
          <p:cNvPr id="92" name="文本框 100"/>
          <p:cNvSpPr txBox="1"/>
          <p:nvPr/>
        </p:nvSpPr>
        <p:spPr>
          <a:xfrm>
            <a:off x="4655533" y="6266866"/>
            <a:ext cx="319014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2005"/>
            <a:r>
              <a:rPr lang="zh-CN" altLang="en-US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r>
              <a:rPr lang="en-US" altLang="zh-CN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创建一个项目</a:t>
            </a:r>
          </a:p>
        </p:txBody>
      </p:sp>
      <p:sp>
        <p:nvSpPr>
          <p:cNvPr id="94" name="文本框 100"/>
          <p:cNvSpPr txBox="1"/>
          <p:nvPr/>
        </p:nvSpPr>
        <p:spPr>
          <a:xfrm>
            <a:off x="5306287" y="1418913"/>
            <a:ext cx="18318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2005"/>
            <a:r>
              <a:rPr lang="zh-CN" altLang="en-US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发布流程</a:t>
            </a:r>
          </a:p>
        </p:txBody>
      </p:sp>
      <p:sp>
        <p:nvSpPr>
          <p:cNvPr id="96" name="文本框 100"/>
          <p:cNvSpPr txBox="1"/>
          <p:nvPr/>
        </p:nvSpPr>
        <p:spPr>
          <a:xfrm>
            <a:off x="1517613" y="2979523"/>
            <a:ext cx="24816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2005"/>
            <a:r>
              <a:rPr lang="zh-CN" altLang="en-US" sz="2250" b="1" dirty="0">
                <a:solidFill>
                  <a:srgbClr val="1E4A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组员权限管理</a:t>
            </a:r>
          </a:p>
        </p:txBody>
      </p:sp>
      <p:sp>
        <p:nvSpPr>
          <p:cNvPr id="62" name="椭圆 61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E4A7D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E4A7D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64" name="直接连接符 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52E9A7F9-A77A-4F56-A4BF-218284F9619C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0F564F37-7B84-47F8-A976-A3F8D9C501EF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71CC040-E778-41EF-8BF5-CF03A87AAE15}"/>
              </a:ext>
            </a:extLst>
          </p:cNvPr>
          <p:cNvSpPr txBox="1">
            <a:spLocks/>
          </p:cNvSpPr>
          <p:nvPr/>
        </p:nvSpPr>
        <p:spPr>
          <a:xfrm>
            <a:off x="4886377" y="807146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tutorial</a:t>
            </a:r>
          </a:p>
        </p:txBody>
      </p:sp>
      <p:sp>
        <p:nvSpPr>
          <p:cNvPr id="6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5D2F43C4-5E1B-44B8-A7A6-C1C4988F8636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163177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52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52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4" name="直接连接符 5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CA41795-E03E-4F03-B80A-1654D14ACD14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3A0F022-4F05-4F22-A528-359AD738F771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9B7442A2-5196-4544-AA26-2123D905C7C6}"/>
              </a:ext>
            </a:extLst>
          </p:cNvPr>
          <p:cNvSpPr txBox="1">
            <a:spLocks/>
          </p:cNvSpPr>
          <p:nvPr/>
        </p:nvSpPr>
        <p:spPr>
          <a:xfrm>
            <a:off x="4886377" y="807146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tutorial</a:t>
            </a:r>
          </a:p>
        </p:txBody>
      </p:sp>
      <p:sp>
        <p:nvSpPr>
          <p:cNvPr id="5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A344787-ECA0-4E43-A4E0-01000640ABFE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教程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6BD5D-3CC5-47BD-9DC4-B6B4F595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3" y="1261908"/>
            <a:ext cx="12097344" cy="51957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E42A64-F222-4DEA-A7F9-AD7045ABDDC5}"/>
              </a:ext>
            </a:extLst>
          </p:cNvPr>
          <p:cNvSpPr txBox="1"/>
          <p:nvPr/>
        </p:nvSpPr>
        <p:spPr>
          <a:xfrm>
            <a:off x="812751" y="512849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正式环境地址</a:t>
            </a:r>
            <a:r>
              <a:rPr lang="en-US" altLang="zh-CN" dirty="0">
                <a:latin typeface="Arial Black" panose="020B0A04020102020204" pitchFamily="34" charset="0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192.168.110.98</a:t>
            </a:r>
            <a:endParaRPr lang="zh-CN" alt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6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798954" y="801990"/>
            <a:ext cx="2623118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Docking DevOps platform</a:t>
            </a: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 对接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DevOps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平台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AA057E-F1BB-4926-A089-1DBA7C9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1156576"/>
            <a:ext cx="12045999" cy="59134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455928-D649-4DBB-AD0B-8D729096AA22}"/>
              </a:ext>
            </a:extLst>
          </p:cNvPr>
          <p:cNvCxnSpPr>
            <a:cxnSpLocks/>
          </p:cNvCxnSpPr>
          <p:nvPr/>
        </p:nvCxnSpPr>
        <p:spPr>
          <a:xfrm>
            <a:off x="3189015" y="275222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EFAC76A-8587-4D66-BD70-109ADFE20DB8}"/>
              </a:ext>
            </a:extLst>
          </p:cNvPr>
          <p:cNvSpPr txBox="1"/>
          <p:nvPr/>
        </p:nvSpPr>
        <p:spPr>
          <a:xfrm>
            <a:off x="2413099" y="32373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Gitlab</a:t>
            </a:r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管理代码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0C3C32-09F9-4C9B-880D-9339A5C36B2F}"/>
              </a:ext>
            </a:extLst>
          </p:cNvPr>
          <p:cNvCxnSpPr/>
          <p:nvPr/>
        </p:nvCxnSpPr>
        <p:spPr>
          <a:xfrm>
            <a:off x="4125119" y="2824237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648078-9CC8-4F89-9397-71D6F63AB0C9}"/>
              </a:ext>
            </a:extLst>
          </p:cNvPr>
          <p:cNvSpPr txBox="1"/>
          <p:nvPr/>
        </p:nvSpPr>
        <p:spPr>
          <a:xfrm>
            <a:off x="3044998" y="363292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要求单元测试通过率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提高项目质量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2795FD-F696-45E8-8D00-1F624AE0437A}"/>
              </a:ext>
            </a:extLst>
          </p:cNvPr>
          <p:cNvCxnSpPr>
            <a:cxnSpLocks/>
          </p:cNvCxnSpPr>
          <p:nvPr/>
        </p:nvCxnSpPr>
        <p:spPr>
          <a:xfrm>
            <a:off x="5061223" y="2863409"/>
            <a:ext cx="0" cy="132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9681312-1903-45F6-B795-C94B63CE9BF1}"/>
              </a:ext>
            </a:extLst>
          </p:cNvPr>
          <p:cNvSpPr txBox="1"/>
          <p:nvPr/>
        </p:nvSpPr>
        <p:spPr>
          <a:xfrm>
            <a:off x="4150668" y="42366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规避不安全引用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B0D0C20-701C-41A0-A283-BE41A45E42D7}"/>
              </a:ext>
            </a:extLst>
          </p:cNvPr>
          <p:cNvCxnSpPr>
            <a:cxnSpLocks/>
          </p:cNvCxnSpPr>
          <p:nvPr/>
        </p:nvCxnSpPr>
        <p:spPr>
          <a:xfrm>
            <a:off x="5997327" y="2824237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835FA6-9163-4CDF-98C6-92D26756AF58}"/>
              </a:ext>
            </a:extLst>
          </p:cNvPr>
          <p:cNvSpPr txBox="1"/>
          <p:nvPr/>
        </p:nvSpPr>
        <p:spPr>
          <a:xfrm>
            <a:off x="5186848" y="46964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自动检测编码规范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提高代码质量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17F9D8-E500-4345-8BFA-F20C47700DE7}"/>
              </a:ext>
            </a:extLst>
          </p:cNvPr>
          <p:cNvSpPr txBox="1"/>
          <p:nvPr/>
        </p:nvSpPr>
        <p:spPr>
          <a:xfrm>
            <a:off x="7059055" y="4173225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自动化编译部署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缩短发布部署时间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减少人为出错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1CB1C5-54AF-4463-9D61-C1DFD713AAB0}"/>
              </a:ext>
            </a:extLst>
          </p:cNvPr>
          <p:cNvCxnSpPr/>
          <p:nvPr/>
        </p:nvCxnSpPr>
        <p:spPr>
          <a:xfrm>
            <a:off x="8914481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CC56FF-BA6E-4297-A8FD-ACBF9845CED1}"/>
              </a:ext>
            </a:extLst>
          </p:cNvPr>
          <p:cNvCxnSpPr/>
          <p:nvPr/>
        </p:nvCxnSpPr>
        <p:spPr>
          <a:xfrm>
            <a:off x="6933431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42F62E-14A9-4AE8-96D8-96E8D977C683}"/>
              </a:ext>
            </a:extLst>
          </p:cNvPr>
          <p:cNvCxnSpPr>
            <a:cxnSpLocks/>
          </p:cNvCxnSpPr>
          <p:nvPr/>
        </p:nvCxnSpPr>
        <p:spPr>
          <a:xfrm flipH="1">
            <a:off x="6913953" y="3616325"/>
            <a:ext cx="20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C2D6F05-3CB0-4C33-9C86-A1EE5DC62B2A}"/>
              </a:ext>
            </a:extLst>
          </p:cNvPr>
          <p:cNvCxnSpPr/>
          <p:nvPr/>
        </p:nvCxnSpPr>
        <p:spPr>
          <a:xfrm>
            <a:off x="7869535" y="3616325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26D7548-8BC2-44A3-8273-E5A2047BCDFE}"/>
              </a:ext>
            </a:extLst>
          </p:cNvPr>
          <p:cNvCxnSpPr/>
          <p:nvPr/>
        </p:nvCxnSpPr>
        <p:spPr>
          <a:xfrm>
            <a:off x="7869535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6177BC-2F53-46F6-BDDA-6274A97D630F}"/>
              </a:ext>
            </a:extLst>
          </p:cNvPr>
          <p:cNvCxnSpPr>
            <a:cxnSpLocks/>
          </p:cNvCxnSpPr>
          <p:nvPr/>
        </p:nvCxnSpPr>
        <p:spPr>
          <a:xfrm>
            <a:off x="9813751" y="3448831"/>
            <a:ext cx="0" cy="7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1F810D4-2AC4-4CE4-B365-B0A8AF0EC44D}"/>
              </a:ext>
            </a:extLst>
          </p:cNvPr>
          <p:cNvSpPr txBox="1"/>
          <p:nvPr/>
        </p:nvSpPr>
        <p:spPr>
          <a:xfrm>
            <a:off x="9092341" y="42685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覆盖核心业务测试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节省测试时间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11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755242" y="813493"/>
            <a:ext cx="2710541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Docking </a:t>
            </a: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Jenkins</a:t>
            </a: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 对接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Jenkins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AF199521-A814-4C0C-BE3C-15627B95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2" y="1744117"/>
            <a:ext cx="9846226" cy="4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755242" y="813493"/>
            <a:ext cx="2710541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Docking </a:t>
            </a: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Jenkins</a:t>
            </a: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 对接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Jenkins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8A7AF-4B2F-4A11-830B-5658C4112188}"/>
              </a:ext>
            </a:extLst>
          </p:cNvPr>
          <p:cNvSpPr txBox="1"/>
          <p:nvPr/>
        </p:nvSpPr>
        <p:spPr>
          <a:xfrm>
            <a:off x="1543361" y="6118985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阿里代码规范 </a:t>
            </a:r>
            <a:r>
              <a:rPr lang="zh-CN" altLang="en-US" dirty="0"/>
              <a:t>已经集成到</a:t>
            </a:r>
            <a:r>
              <a:rPr lang="en-US" altLang="zh-CN" dirty="0"/>
              <a:t>Jenkins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72E710-CBE1-4E31-A6A4-2F0D7EF5A1A0}"/>
              </a:ext>
            </a:extLst>
          </p:cNvPr>
          <p:cNvSpPr/>
          <p:nvPr/>
        </p:nvSpPr>
        <p:spPr>
          <a:xfrm>
            <a:off x="1543361" y="6464313"/>
            <a:ext cx="8523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http://192.168.220.84:8080/view/%20CodeCheck/job/KylinAPI_CodeCheck/HTML_20Report/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A6E22-B9BF-4D0D-864E-F7057BCCA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46" y="1273183"/>
            <a:ext cx="9132054" cy="47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0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755242" y="813493"/>
            <a:ext cx="2710541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Docking </a:t>
            </a: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SonarQube</a:t>
            </a: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GitLab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 对接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SonarQube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AC79C004-B09B-4207-B867-0CD2B4CB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19" y="2176165"/>
            <a:ext cx="10279162" cy="3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26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144612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3262432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未来计划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634939"/>
            <a:ext cx="1566454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Future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3485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1BB4F3E-D097-4CF5-9EAB-EBF86A3833AD}"/>
              </a:ext>
            </a:extLst>
          </p:cNvPr>
          <p:cNvGrpSpPr/>
          <p:nvPr/>
        </p:nvGrpSpPr>
        <p:grpSpPr>
          <a:xfrm>
            <a:off x="674226" y="1455238"/>
            <a:ext cx="11493565" cy="3927730"/>
            <a:chOff x="646901" y="1732823"/>
            <a:chExt cx="10898199" cy="3724275"/>
          </a:xfrm>
        </p:grpSpPr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A1D611C6-8126-40E4-A5A5-0DA39509C4AC}"/>
                </a:ext>
              </a:extLst>
            </p:cNvPr>
            <p:cNvGrpSpPr/>
            <p:nvPr/>
          </p:nvGrpSpPr>
          <p:grpSpPr>
            <a:xfrm>
              <a:off x="646901" y="4167553"/>
              <a:ext cx="2724550" cy="650630"/>
              <a:chOff x="646901" y="4167553"/>
              <a:chExt cx="2724550" cy="650630"/>
            </a:xfrm>
          </p:grpSpPr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0C5FA99B-7C37-49AD-B3A4-15A03B9826DB}"/>
                  </a:ext>
                </a:extLst>
              </p:cNvPr>
              <p:cNvSpPr/>
              <p:nvPr/>
            </p:nvSpPr>
            <p:spPr>
              <a:xfrm>
                <a:off x="646901" y="4167553"/>
                <a:ext cx="2724550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4">
                <a:extLst>
                  <a:ext uri="{FF2B5EF4-FFF2-40B4-BE49-F238E27FC236}">
                    <a16:creationId xmlns:a16="http://schemas.microsoft.com/office/drawing/2014/main" id="{1A1ABAAD-B405-4669-8BFD-1FA0A42B03EB}"/>
                  </a:ext>
                </a:extLst>
              </p:cNvPr>
              <p:cNvSpPr/>
              <p:nvPr/>
            </p:nvSpPr>
            <p:spPr>
              <a:xfrm>
                <a:off x="646901" y="4167553"/>
                <a:ext cx="598585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2E63D85-2A86-4AEC-A65A-8EDA09C738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930" y="4257249"/>
                <a:ext cx="380526" cy="443102"/>
              </a:xfrm>
              <a:custGeom>
                <a:avLst/>
                <a:gdLst>
                  <a:gd name="T0" fmla="*/ 233 w 233"/>
                  <a:gd name="T1" fmla="*/ 118 h 271"/>
                  <a:gd name="T2" fmla="*/ 205 w 233"/>
                  <a:gd name="T3" fmla="*/ 262 h 271"/>
                  <a:gd name="T4" fmla="*/ 200 w 233"/>
                  <a:gd name="T5" fmla="*/ 271 h 271"/>
                  <a:gd name="T6" fmla="*/ 175 w 233"/>
                  <a:gd name="T7" fmla="*/ 262 h 271"/>
                  <a:gd name="T8" fmla="*/ 57 w 233"/>
                  <a:gd name="T9" fmla="*/ 271 h 271"/>
                  <a:gd name="T10" fmla="*/ 32 w 233"/>
                  <a:gd name="T11" fmla="*/ 262 h 271"/>
                  <a:gd name="T12" fmla="*/ 0 w 233"/>
                  <a:gd name="T13" fmla="*/ 234 h 271"/>
                  <a:gd name="T14" fmla="*/ 28 w 233"/>
                  <a:gd name="T15" fmla="*/ 90 h 271"/>
                  <a:gd name="T16" fmla="*/ 56 w 233"/>
                  <a:gd name="T17" fmla="*/ 20 h 271"/>
                  <a:gd name="T18" fmla="*/ 122 w 233"/>
                  <a:gd name="T19" fmla="*/ 0 h 271"/>
                  <a:gd name="T20" fmla="*/ 103 w 233"/>
                  <a:gd name="T21" fmla="*/ 65 h 271"/>
                  <a:gd name="T22" fmla="*/ 61 w 233"/>
                  <a:gd name="T23" fmla="*/ 84 h 271"/>
                  <a:gd name="T24" fmla="*/ 43 w 233"/>
                  <a:gd name="T25" fmla="*/ 31 h 271"/>
                  <a:gd name="T26" fmla="*/ 80 w 233"/>
                  <a:gd name="T27" fmla="*/ 137 h 271"/>
                  <a:gd name="T28" fmla="*/ 55 w 233"/>
                  <a:gd name="T29" fmla="*/ 181 h 271"/>
                  <a:gd name="T30" fmla="*/ 80 w 233"/>
                  <a:gd name="T31" fmla="*/ 137 h 271"/>
                  <a:gd name="T32" fmla="*/ 180 w 233"/>
                  <a:gd name="T33" fmla="*/ 126 h 271"/>
                  <a:gd name="T34" fmla="*/ 214 w 233"/>
                  <a:gd name="T35" fmla="*/ 119 h 271"/>
                  <a:gd name="T36" fmla="*/ 196 w 233"/>
                  <a:gd name="T37" fmla="*/ 205 h 271"/>
                  <a:gd name="T38" fmla="*/ 196 w 233"/>
                  <a:gd name="T39" fmla="*/ 225 h 271"/>
                  <a:gd name="T40" fmla="*/ 196 w 233"/>
                  <a:gd name="T41" fmla="*/ 205 h 271"/>
                  <a:gd name="T42" fmla="*/ 187 w 233"/>
                  <a:gd name="T43" fmla="*/ 185 h 271"/>
                  <a:gd name="T44" fmla="*/ 206 w 233"/>
                  <a:gd name="T45" fmla="*/ 185 h 271"/>
                  <a:gd name="T46" fmla="*/ 180 w 233"/>
                  <a:gd name="T47" fmla="*/ 151 h 271"/>
                  <a:gd name="T48" fmla="*/ 214 w 233"/>
                  <a:gd name="T49" fmla="*/ 158 h 271"/>
                  <a:gd name="T50" fmla="*/ 180 w 233"/>
                  <a:gd name="T51" fmla="*/ 151 h 271"/>
                  <a:gd name="T52" fmla="*/ 180 w 233"/>
                  <a:gd name="T53" fmla="*/ 147 h 271"/>
                  <a:gd name="T54" fmla="*/ 214 w 233"/>
                  <a:gd name="T55" fmla="*/ 141 h 271"/>
                  <a:gd name="T56" fmla="*/ 180 w 233"/>
                  <a:gd name="T57" fmla="*/ 130 h 271"/>
                  <a:gd name="T58" fmla="*/ 214 w 233"/>
                  <a:gd name="T59" fmla="*/ 136 h 271"/>
                  <a:gd name="T60" fmla="*/ 180 w 233"/>
                  <a:gd name="T61" fmla="*/ 130 h 271"/>
                  <a:gd name="T62" fmla="*/ 34 w 233"/>
                  <a:gd name="T63" fmla="*/ 159 h 271"/>
                  <a:gd name="T64" fmla="*/ 71 w 233"/>
                  <a:gd name="T65" fmla="*/ 226 h 271"/>
                  <a:gd name="T66" fmla="*/ 170 w 233"/>
                  <a:gd name="T67" fmla="*/ 189 h 271"/>
                  <a:gd name="T68" fmla="*/ 133 w 233"/>
                  <a:gd name="T69" fmla="*/ 12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3" h="271">
                    <a:moveTo>
                      <a:pt x="205" y="90"/>
                    </a:moveTo>
                    <a:cubicBezTo>
                      <a:pt x="221" y="90"/>
                      <a:pt x="233" y="103"/>
                      <a:pt x="233" y="118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33" y="250"/>
                      <a:pt x="221" y="262"/>
                      <a:pt x="205" y="262"/>
                    </a:cubicBezTo>
                    <a:cubicBezTo>
                      <a:pt x="200" y="262"/>
                      <a:pt x="200" y="262"/>
                      <a:pt x="200" y="262"/>
                    </a:cubicBezTo>
                    <a:cubicBezTo>
                      <a:pt x="200" y="271"/>
                      <a:pt x="200" y="271"/>
                      <a:pt x="200" y="271"/>
                    </a:cubicBezTo>
                    <a:cubicBezTo>
                      <a:pt x="175" y="271"/>
                      <a:pt x="175" y="271"/>
                      <a:pt x="175" y="271"/>
                    </a:cubicBezTo>
                    <a:cubicBezTo>
                      <a:pt x="175" y="262"/>
                      <a:pt x="175" y="262"/>
                      <a:pt x="175" y="262"/>
                    </a:cubicBezTo>
                    <a:cubicBezTo>
                      <a:pt x="57" y="262"/>
                      <a:pt x="57" y="262"/>
                      <a:pt x="57" y="262"/>
                    </a:cubicBezTo>
                    <a:cubicBezTo>
                      <a:pt x="57" y="271"/>
                      <a:pt x="57" y="271"/>
                      <a:pt x="57" y="271"/>
                    </a:cubicBezTo>
                    <a:cubicBezTo>
                      <a:pt x="32" y="271"/>
                      <a:pt x="32" y="271"/>
                      <a:pt x="32" y="271"/>
                    </a:cubicBezTo>
                    <a:cubicBezTo>
                      <a:pt x="32" y="262"/>
                      <a:pt x="32" y="262"/>
                      <a:pt x="32" y="262"/>
                    </a:cubicBezTo>
                    <a:cubicBezTo>
                      <a:pt x="28" y="262"/>
                      <a:pt x="28" y="262"/>
                      <a:pt x="28" y="262"/>
                    </a:cubicBezTo>
                    <a:cubicBezTo>
                      <a:pt x="13" y="262"/>
                      <a:pt x="0" y="250"/>
                      <a:pt x="0" y="23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03"/>
                      <a:pt x="13" y="90"/>
                      <a:pt x="28" y="90"/>
                    </a:cubicBezTo>
                    <a:cubicBezTo>
                      <a:pt x="91" y="90"/>
                      <a:pt x="155" y="90"/>
                      <a:pt x="205" y="90"/>
                    </a:cubicBezTo>
                    <a:close/>
                    <a:moveTo>
                      <a:pt x="56" y="20"/>
                    </a:moveTo>
                    <a:cubicBezTo>
                      <a:pt x="87" y="57"/>
                      <a:pt x="87" y="57"/>
                      <a:pt x="87" y="57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10" y="69"/>
                      <a:pt x="114" y="76"/>
                      <a:pt x="116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2" y="77"/>
                      <a:pt x="66" y="70"/>
                      <a:pt x="72" y="6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6" y="20"/>
                      <a:pt x="56" y="20"/>
                      <a:pt x="56" y="20"/>
                    </a:cubicBezTo>
                    <a:close/>
                    <a:moveTo>
                      <a:pt x="80" y="137"/>
                    </a:moveTo>
                    <a:cubicBezTo>
                      <a:pt x="71" y="132"/>
                      <a:pt x="58" y="137"/>
                      <a:pt x="51" y="149"/>
                    </a:cubicBezTo>
                    <a:cubicBezTo>
                      <a:pt x="44" y="161"/>
                      <a:pt x="46" y="175"/>
                      <a:pt x="55" y="181"/>
                    </a:cubicBezTo>
                    <a:cubicBezTo>
                      <a:pt x="64" y="186"/>
                      <a:pt x="69" y="175"/>
                      <a:pt x="76" y="163"/>
                    </a:cubicBezTo>
                    <a:cubicBezTo>
                      <a:pt x="83" y="151"/>
                      <a:pt x="89" y="142"/>
                      <a:pt x="80" y="137"/>
                    </a:cubicBezTo>
                    <a:close/>
                    <a:moveTo>
                      <a:pt x="180" y="119"/>
                    </a:moveTo>
                    <a:cubicBezTo>
                      <a:pt x="180" y="126"/>
                      <a:pt x="180" y="126"/>
                      <a:pt x="180" y="126"/>
                    </a:cubicBezTo>
                    <a:cubicBezTo>
                      <a:pt x="214" y="126"/>
                      <a:pt x="214" y="126"/>
                      <a:pt x="214" y="126"/>
                    </a:cubicBezTo>
                    <a:cubicBezTo>
                      <a:pt x="214" y="119"/>
                      <a:pt x="214" y="119"/>
                      <a:pt x="214" y="119"/>
                    </a:cubicBezTo>
                    <a:cubicBezTo>
                      <a:pt x="180" y="119"/>
                      <a:pt x="180" y="119"/>
                      <a:pt x="180" y="119"/>
                    </a:cubicBezTo>
                    <a:close/>
                    <a:moveTo>
                      <a:pt x="196" y="205"/>
                    </a:moveTo>
                    <a:cubicBezTo>
                      <a:pt x="191" y="205"/>
                      <a:pt x="187" y="210"/>
                      <a:pt x="187" y="215"/>
                    </a:cubicBezTo>
                    <a:cubicBezTo>
                      <a:pt x="187" y="220"/>
                      <a:pt x="191" y="225"/>
                      <a:pt x="196" y="225"/>
                    </a:cubicBezTo>
                    <a:cubicBezTo>
                      <a:pt x="202" y="225"/>
                      <a:pt x="206" y="220"/>
                      <a:pt x="206" y="215"/>
                    </a:cubicBezTo>
                    <a:cubicBezTo>
                      <a:pt x="206" y="210"/>
                      <a:pt x="202" y="205"/>
                      <a:pt x="196" y="205"/>
                    </a:cubicBezTo>
                    <a:close/>
                    <a:moveTo>
                      <a:pt x="196" y="176"/>
                    </a:moveTo>
                    <a:cubicBezTo>
                      <a:pt x="191" y="176"/>
                      <a:pt x="187" y="180"/>
                      <a:pt x="187" y="185"/>
                    </a:cubicBezTo>
                    <a:cubicBezTo>
                      <a:pt x="187" y="191"/>
                      <a:pt x="191" y="195"/>
                      <a:pt x="196" y="195"/>
                    </a:cubicBezTo>
                    <a:cubicBezTo>
                      <a:pt x="202" y="195"/>
                      <a:pt x="206" y="191"/>
                      <a:pt x="206" y="185"/>
                    </a:cubicBezTo>
                    <a:cubicBezTo>
                      <a:pt x="206" y="180"/>
                      <a:pt x="202" y="176"/>
                      <a:pt x="196" y="176"/>
                    </a:cubicBezTo>
                    <a:close/>
                    <a:moveTo>
                      <a:pt x="180" y="151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214" y="158"/>
                      <a:pt x="214" y="158"/>
                      <a:pt x="214" y="158"/>
                    </a:cubicBezTo>
                    <a:cubicBezTo>
                      <a:pt x="214" y="151"/>
                      <a:pt x="214" y="151"/>
                      <a:pt x="214" y="151"/>
                    </a:cubicBezTo>
                    <a:cubicBezTo>
                      <a:pt x="180" y="151"/>
                      <a:pt x="180" y="151"/>
                      <a:pt x="180" y="151"/>
                    </a:cubicBezTo>
                    <a:close/>
                    <a:moveTo>
                      <a:pt x="180" y="141"/>
                    </a:moveTo>
                    <a:cubicBezTo>
                      <a:pt x="180" y="147"/>
                      <a:pt x="180" y="147"/>
                      <a:pt x="180" y="147"/>
                    </a:cubicBezTo>
                    <a:cubicBezTo>
                      <a:pt x="214" y="147"/>
                      <a:pt x="214" y="147"/>
                      <a:pt x="214" y="147"/>
                    </a:cubicBezTo>
                    <a:cubicBezTo>
                      <a:pt x="214" y="141"/>
                      <a:pt x="214" y="141"/>
                      <a:pt x="214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lose/>
                    <a:moveTo>
                      <a:pt x="180" y="130"/>
                    </a:moveTo>
                    <a:cubicBezTo>
                      <a:pt x="180" y="136"/>
                      <a:pt x="180" y="136"/>
                      <a:pt x="180" y="136"/>
                    </a:cubicBezTo>
                    <a:cubicBezTo>
                      <a:pt x="214" y="136"/>
                      <a:pt x="214" y="136"/>
                      <a:pt x="214" y="136"/>
                    </a:cubicBezTo>
                    <a:cubicBezTo>
                      <a:pt x="214" y="130"/>
                      <a:pt x="214" y="130"/>
                      <a:pt x="214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lose/>
                    <a:moveTo>
                      <a:pt x="71" y="122"/>
                    </a:moveTo>
                    <a:cubicBezTo>
                      <a:pt x="51" y="122"/>
                      <a:pt x="34" y="139"/>
                      <a:pt x="34" y="159"/>
                    </a:cubicBezTo>
                    <a:cubicBezTo>
                      <a:pt x="34" y="189"/>
                      <a:pt x="34" y="189"/>
                      <a:pt x="34" y="189"/>
                    </a:cubicBezTo>
                    <a:cubicBezTo>
                      <a:pt x="34" y="210"/>
                      <a:pt x="51" y="226"/>
                      <a:pt x="71" y="226"/>
                    </a:cubicBezTo>
                    <a:cubicBezTo>
                      <a:pt x="133" y="226"/>
                      <a:pt x="133" y="226"/>
                      <a:pt x="133" y="226"/>
                    </a:cubicBezTo>
                    <a:cubicBezTo>
                      <a:pt x="153" y="226"/>
                      <a:pt x="170" y="210"/>
                      <a:pt x="170" y="18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70" y="139"/>
                      <a:pt x="153" y="122"/>
                      <a:pt x="133" y="122"/>
                    </a:cubicBezTo>
                    <a:lnTo>
                      <a:pt x="71" y="122"/>
                    </a:lnTo>
                    <a:close/>
                  </a:path>
                </a:pathLst>
              </a:custGeom>
              <a:solidFill>
                <a:srgbClr val="1F5786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18626E-4A7C-4E6A-A7D7-7428473CBD3B}"/>
                  </a:ext>
                </a:extLst>
              </p:cNvPr>
              <p:cNvSpPr txBox="1"/>
              <p:nvPr/>
            </p:nvSpPr>
            <p:spPr>
              <a:xfrm>
                <a:off x="1328378" y="430820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逐步完善功能</a:t>
                </a:r>
                <a:endParaRPr lang="en-GB" altLang="zh-CN" sz="1898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E97AFEE6-8A26-4E52-8CBF-8F8FFE8F6CC0}"/>
                </a:ext>
              </a:extLst>
            </p:cNvPr>
            <p:cNvGrpSpPr/>
            <p:nvPr/>
          </p:nvGrpSpPr>
          <p:grpSpPr>
            <a:xfrm>
              <a:off x="1540437" y="2977919"/>
              <a:ext cx="937470" cy="1131884"/>
              <a:chOff x="1751482" y="2957524"/>
              <a:chExt cx="1247775" cy="1506538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3C0938F5-C20A-43C2-A829-FE20B1562C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9507" y="2957524"/>
                <a:ext cx="339725" cy="336550"/>
              </a:xfrm>
              <a:custGeom>
                <a:avLst/>
                <a:gdLst>
                  <a:gd name="T0" fmla="*/ 90 w 90"/>
                  <a:gd name="T1" fmla="*/ 45 h 89"/>
                  <a:gd name="T2" fmla="*/ 45 w 90"/>
                  <a:gd name="T3" fmla="*/ 89 h 89"/>
                  <a:gd name="T4" fmla="*/ 0 w 90"/>
                  <a:gd name="T5" fmla="*/ 45 h 89"/>
                  <a:gd name="T6" fmla="*/ 45 w 90"/>
                  <a:gd name="T7" fmla="*/ 0 h 89"/>
                  <a:gd name="T8" fmla="*/ 90 w 90"/>
                  <a:gd name="T9" fmla="*/ 45 h 89"/>
                  <a:gd name="T10" fmla="*/ 90 w 90"/>
                  <a:gd name="T11" fmla="*/ 45 h 89"/>
                  <a:gd name="T12" fmla="*/ 90 w 90"/>
                  <a:gd name="T13" fmla="*/ 4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9">
                    <a:moveTo>
                      <a:pt x="90" y="45"/>
                    </a:moveTo>
                    <a:cubicBezTo>
                      <a:pt x="90" y="69"/>
                      <a:pt x="70" y="89"/>
                      <a:pt x="45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lose/>
                    <a:moveTo>
                      <a:pt x="90" y="45"/>
                    </a:moveTo>
                    <a:cubicBezTo>
                      <a:pt x="90" y="45"/>
                      <a:pt x="90" y="45"/>
                      <a:pt x="90" y="45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19100" dist="254000" dir="8100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7BB0079-AE4C-4A83-9430-D61B80654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1482" y="3271849"/>
                <a:ext cx="1247775" cy="1192213"/>
              </a:xfrm>
              <a:custGeom>
                <a:avLst/>
                <a:gdLst>
                  <a:gd name="T0" fmla="*/ 299 w 330"/>
                  <a:gd name="T1" fmla="*/ 45 h 316"/>
                  <a:gd name="T2" fmla="*/ 237 w 330"/>
                  <a:gd name="T3" fmla="*/ 32 h 316"/>
                  <a:gd name="T4" fmla="*/ 218 w 330"/>
                  <a:gd name="T5" fmla="*/ 8 h 316"/>
                  <a:gd name="T6" fmla="*/ 209 w 330"/>
                  <a:gd name="T7" fmla="*/ 3 h 316"/>
                  <a:gd name="T8" fmla="*/ 198 w 330"/>
                  <a:gd name="T9" fmla="*/ 1 h 316"/>
                  <a:gd name="T10" fmla="*/ 124 w 330"/>
                  <a:gd name="T11" fmla="*/ 18 h 316"/>
                  <a:gd name="T12" fmla="*/ 76 w 330"/>
                  <a:gd name="T13" fmla="*/ 75 h 316"/>
                  <a:gd name="T14" fmla="*/ 67 w 330"/>
                  <a:gd name="T15" fmla="*/ 81 h 316"/>
                  <a:gd name="T16" fmla="*/ 0 w 330"/>
                  <a:gd name="T17" fmla="*/ 107 h 316"/>
                  <a:gd name="T18" fmla="*/ 110 w 330"/>
                  <a:gd name="T19" fmla="*/ 127 h 316"/>
                  <a:gd name="T20" fmla="*/ 96 w 330"/>
                  <a:gd name="T21" fmla="*/ 103 h 316"/>
                  <a:gd name="T22" fmla="*/ 110 w 330"/>
                  <a:gd name="T23" fmla="*/ 83 h 316"/>
                  <a:gd name="T24" fmla="*/ 152 w 330"/>
                  <a:gd name="T25" fmla="*/ 43 h 316"/>
                  <a:gd name="T26" fmla="*/ 127 w 330"/>
                  <a:gd name="T27" fmla="*/ 132 h 316"/>
                  <a:gd name="T28" fmla="*/ 57 w 330"/>
                  <a:gd name="T29" fmla="*/ 180 h 316"/>
                  <a:gd name="T30" fmla="*/ 58 w 330"/>
                  <a:gd name="T31" fmla="*/ 221 h 316"/>
                  <a:gd name="T32" fmla="*/ 126 w 330"/>
                  <a:gd name="T33" fmla="*/ 217 h 316"/>
                  <a:gd name="T34" fmla="*/ 159 w 330"/>
                  <a:gd name="T35" fmla="*/ 165 h 316"/>
                  <a:gd name="T36" fmla="*/ 191 w 330"/>
                  <a:gd name="T37" fmla="*/ 205 h 316"/>
                  <a:gd name="T38" fmla="*/ 182 w 330"/>
                  <a:gd name="T39" fmla="*/ 316 h 316"/>
                  <a:gd name="T40" fmla="*/ 208 w 330"/>
                  <a:gd name="T41" fmla="*/ 301 h 316"/>
                  <a:gd name="T42" fmla="*/ 230 w 330"/>
                  <a:gd name="T43" fmla="*/ 189 h 316"/>
                  <a:gd name="T44" fmla="*/ 206 w 330"/>
                  <a:gd name="T45" fmla="*/ 144 h 316"/>
                  <a:gd name="T46" fmla="*/ 251 w 330"/>
                  <a:gd name="T47" fmla="*/ 84 h 316"/>
                  <a:gd name="T48" fmla="*/ 322 w 330"/>
                  <a:gd name="T49" fmla="*/ 72 h 316"/>
                  <a:gd name="T50" fmla="*/ 93 w 330"/>
                  <a:gd name="T51" fmla="*/ 100 h 316"/>
                  <a:gd name="T52" fmla="*/ 70 w 330"/>
                  <a:gd name="T53" fmla="*/ 84 h 316"/>
                  <a:gd name="T54" fmla="*/ 76 w 330"/>
                  <a:gd name="T55" fmla="*/ 80 h 316"/>
                  <a:gd name="T56" fmla="*/ 89 w 330"/>
                  <a:gd name="T57" fmla="*/ 96 h 316"/>
                  <a:gd name="T58" fmla="*/ 91 w 330"/>
                  <a:gd name="T59" fmla="*/ 96 h 316"/>
                  <a:gd name="T60" fmla="*/ 93 w 330"/>
                  <a:gd name="T61" fmla="*/ 100 h 316"/>
                  <a:gd name="T62" fmla="*/ 93 w 330"/>
                  <a:gd name="T63" fmla="*/ 10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0" h="316">
                    <a:moveTo>
                      <a:pt x="324" y="47"/>
                    </a:moveTo>
                    <a:cubicBezTo>
                      <a:pt x="317" y="40"/>
                      <a:pt x="306" y="39"/>
                      <a:pt x="299" y="45"/>
                    </a:cubicBezTo>
                    <a:cubicBezTo>
                      <a:pt x="291" y="52"/>
                      <a:pt x="275" y="54"/>
                      <a:pt x="261" y="50"/>
                    </a:cubicBezTo>
                    <a:cubicBezTo>
                      <a:pt x="249" y="47"/>
                      <a:pt x="240" y="40"/>
                      <a:pt x="237" y="32"/>
                    </a:cubicBezTo>
                    <a:cubicBezTo>
                      <a:pt x="237" y="32"/>
                      <a:pt x="237" y="31"/>
                      <a:pt x="237" y="30"/>
                    </a:cubicBezTo>
                    <a:cubicBezTo>
                      <a:pt x="234" y="21"/>
                      <a:pt x="226" y="13"/>
                      <a:pt x="218" y="8"/>
                    </a:cubicBezTo>
                    <a:cubicBezTo>
                      <a:pt x="217" y="6"/>
                      <a:pt x="214" y="5"/>
                      <a:pt x="212" y="4"/>
                    </a:cubicBezTo>
                    <a:cubicBezTo>
                      <a:pt x="211" y="4"/>
                      <a:pt x="210" y="3"/>
                      <a:pt x="209" y="3"/>
                    </a:cubicBezTo>
                    <a:cubicBezTo>
                      <a:pt x="204" y="1"/>
                      <a:pt x="199" y="1"/>
                      <a:pt x="199" y="1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6" y="1"/>
                      <a:pt x="194" y="1"/>
                      <a:pt x="191" y="1"/>
                    </a:cubicBezTo>
                    <a:cubicBezTo>
                      <a:pt x="170" y="0"/>
                      <a:pt x="145" y="6"/>
                      <a:pt x="124" y="18"/>
                    </a:cubicBezTo>
                    <a:cubicBezTo>
                      <a:pt x="100" y="32"/>
                      <a:pt x="83" y="52"/>
                      <a:pt x="77" y="74"/>
                    </a:cubicBezTo>
                    <a:cubicBezTo>
                      <a:pt x="77" y="75"/>
                      <a:pt x="77" y="75"/>
                      <a:pt x="76" y="75"/>
                    </a:cubicBezTo>
                    <a:cubicBezTo>
                      <a:pt x="75" y="75"/>
                      <a:pt x="73" y="75"/>
                      <a:pt x="71" y="77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110" y="127"/>
                      <a:pt x="110" y="127"/>
                      <a:pt x="110" y="127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6" y="103"/>
                      <a:pt x="96" y="103"/>
                      <a:pt x="96" y="103"/>
                    </a:cubicBezTo>
                    <a:cubicBezTo>
                      <a:pt x="98" y="101"/>
                      <a:pt x="98" y="98"/>
                      <a:pt x="97" y="96"/>
                    </a:cubicBezTo>
                    <a:cubicBezTo>
                      <a:pt x="103" y="95"/>
                      <a:pt x="109" y="90"/>
                      <a:pt x="110" y="83"/>
                    </a:cubicBezTo>
                    <a:cubicBezTo>
                      <a:pt x="114" y="70"/>
                      <a:pt x="125" y="58"/>
                      <a:pt x="141" y="48"/>
                    </a:cubicBezTo>
                    <a:cubicBezTo>
                      <a:pt x="145" y="46"/>
                      <a:pt x="148" y="45"/>
                      <a:pt x="152" y="43"/>
                    </a:cubicBez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27" y="123"/>
                      <a:pt x="126" y="128"/>
                      <a:pt x="127" y="132"/>
                    </a:cubicBezTo>
                    <a:cubicBezTo>
                      <a:pt x="110" y="177"/>
                      <a:pt x="110" y="177"/>
                      <a:pt x="110" y="177"/>
                    </a:cubicBezTo>
                    <a:cubicBezTo>
                      <a:pt x="57" y="180"/>
                      <a:pt x="57" y="180"/>
                      <a:pt x="57" y="180"/>
                    </a:cubicBezTo>
                    <a:cubicBezTo>
                      <a:pt x="46" y="180"/>
                      <a:pt x="37" y="190"/>
                      <a:pt x="38" y="201"/>
                    </a:cubicBezTo>
                    <a:cubicBezTo>
                      <a:pt x="38" y="212"/>
                      <a:pt x="47" y="221"/>
                      <a:pt x="58" y="221"/>
                    </a:cubicBezTo>
                    <a:cubicBezTo>
                      <a:pt x="59" y="221"/>
                      <a:pt x="59" y="221"/>
                      <a:pt x="59" y="221"/>
                    </a:cubicBezTo>
                    <a:cubicBezTo>
                      <a:pt x="126" y="217"/>
                      <a:pt x="126" y="217"/>
                      <a:pt x="126" y="217"/>
                    </a:cubicBezTo>
                    <a:cubicBezTo>
                      <a:pt x="134" y="217"/>
                      <a:pt x="141" y="212"/>
                      <a:pt x="144" y="204"/>
                    </a:cubicBezTo>
                    <a:cubicBezTo>
                      <a:pt x="159" y="165"/>
                      <a:pt x="159" y="165"/>
                      <a:pt x="159" y="165"/>
                    </a:cubicBezTo>
                    <a:cubicBezTo>
                      <a:pt x="160" y="165"/>
                      <a:pt x="162" y="166"/>
                      <a:pt x="164" y="166"/>
                    </a:cubicBezTo>
                    <a:cubicBezTo>
                      <a:pt x="191" y="205"/>
                      <a:pt x="191" y="205"/>
                      <a:pt x="191" y="205"/>
                    </a:cubicBez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5" y="301"/>
                      <a:pt x="171" y="313"/>
                      <a:pt x="182" y="316"/>
                    </a:cubicBezTo>
                    <a:cubicBezTo>
                      <a:pt x="184" y="316"/>
                      <a:pt x="186" y="316"/>
                      <a:pt x="188" y="316"/>
                    </a:cubicBezTo>
                    <a:cubicBezTo>
                      <a:pt x="197" y="316"/>
                      <a:pt x="205" y="310"/>
                      <a:pt x="208" y="301"/>
                    </a:cubicBezTo>
                    <a:cubicBezTo>
                      <a:pt x="233" y="206"/>
                      <a:pt x="233" y="206"/>
                      <a:pt x="233" y="206"/>
                    </a:cubicBezTo>
                    <a:cubicBezTo>
                      <a:pt x="235" y="200"/>
                      <a:pt x="234" y="194"/>
                      <a:pt x="230" y="189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5" y="148"/>
                      <a:pt x="206" y="146"/>
                      <a:pt x="206" y="14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35" y="78"/>
                      <a:pt x="243" y="81"/>
                      <a:pt x="251" y="84"/>
                    </a:cubicBezTo>
                    <a:cubicBezTo>
                      <a:pt x="259" y="86"/>
                      <a:pt x="267" y="87"/>
                      <a:pt x="275" y="87"/>
                    </a:cubicBezTo>
                    <a:cubicBezTo>
                      <a:pt x="293" y="87"/>
                      <a:pt x="310" y="82"/>
                      <a:pt x="322" y="72"/>
                    </a:cubicBezTo>
                    <a:cubicBezTo>
                      <a:pt x="329" y="65"/>
                      <a:pt x="330" y="54"/>
                      <a:pt x="324" y="47"/>
                    </a:cubicBezTo>
                    <a:close/>
                    <a:moveTo>
                      <a:pt x="93" y="100"/>
                    </a:moveTo>
                    <a:cubicBezTo>
                      <a:pt x="88" y="104"/>
                      <a:pt x="88" y="104"/>
                      <a:pt x="88" y="104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5" y="80"/>
                      <a:pt x="75" y="80"/>
                      <a:pt x="76" y="80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7" y="88"/>
                      <a:pt x="82" y="94"/>
                      <a:pt x="89" y="96"/>
                    </a:cubicBezTo>
                    <a:cubicBezTo>
                      <a:pt x="89" y="96"/>
                      <a:pt x="90" y="96"/>
                      <a:pt x="91" y="96"/>
                    </a:cubicBezTo>
                    <a:cubicBezTo>
                      <a:pt x="91" y="96"/>
                      <a:pt x="91" y="96"/>
                      <a:pt x="91" y="96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93" y="99"/>
                      <a:pt x="93" y="99"/>
                      <a:pt x="93" y="100"/>
                    </a:cubicBezTo>
                    <a:close/>
                    <a:moveTo>
                      <a:pt x="93" y="100"/>
                    </a:moveTo>
                    <a:cubicBezTo>
                      <a:pt x="93" y="100"/>
                      <a:pt x="93" y="100"/>
                      <a:pt x="93" y="10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19100" dist="254000" dir="8100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Arc 37">
              <a:extLst>
                <a:ext uri="{FF2B5EF4-FFF2-40B4-BE49-F238E27FC236}">
                  <a16:creationId xmlns:a16="http://schemas.microsoft.com/office/drawing/2014/main" id="{EA6F837B-F626-4FB3-845E-C9F3318C0606}"/>
                </a:ext>
              </a:extLst>
            </p:cNvPr>
            <p:cNvSpPr/>
            <p:nvPr/>
          </p:nvSpPr>
          <p:spPr>
            <a:xfrm rot="13265014">
              <a:off x="7897599" y="1732823"/>
              <a:ext cx="1217066" cy="1217066"/>
            </a:xfrm>
            <a:prstGeom prst="arc">
              <a:avLst>
                <a:gd name="adj1" fmla="val 16200000"/>
                <a:gd name="adj2" fmla="val 7096491"/>
              </a:avLst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8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Arc 38">
              <a:extLst>
                <a:ext uri="{FF2B5EF4-FFF2-40B4-BE49-F238E27FC236}">
                  <a16:creationId xmlns:a16="http://schemas.microsoft.com/office/drawing/2014/main" id="{AF869279-317B-47EE-9082-0132CAD20B26}"/>
                </a:ext>
              </a:extLst>
            </p:cNvPr>
            <p:cNvSpPr/>
            <p:nvPr/>
          </p:nvSpPr>
          <p:spPr>
            <a:xfrm rot="13265014">
              <a:off x="5173050" y="2377795"/>
              <a:ext cx="1217066" cy="1217066"/>
            </a:xfrm>
            <a:prstGeom prst="arc">
              <a:avLst>
                <a:gd name="adj1" fmla="val 16200000"/>
                <a:gd name="adj2" fmla="val 7096491"/>
              </a:avLst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8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CF938A06-E743-4254-A857-A07A76EFF55B}"/>
                </a:ext>
              </a:extLst>
            </p:cNvPr>
            <p:cNvGrpSpPr/>
            <p:nvPr/>
          </p:nvGrpSpPr>
          <p:grpSpPr>
            <a:xfrm>
              <a:off x="3371451" y="3516923"/>
              <a:ext cx="2724550" cy="650630"/>
              <a:chOff x="3371451" y="3516923"/>
              <a:chExt cx="2724550" cy="650630"/>
            </a:xfrm>
          </p:grpSpPr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E005144F-9D43-46B1-B3A9-D845349BB84E}"/>
                  </a:ext>
                </a:extLst>
              </p:cNvPr>
              <p:cNvSpPr/>
              <p:nvPr/>
            </p:nvSpPr>
            <p:spPr>
              <a:xfrm>
                <a:off x="3371451" y="3516923"/>
                <a:ext cx="2724550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558A80A7-ED0F-446E-A1C7-23D0C8273878}"/>
                  </a:ext>
                </a:extLst>
              </p:cNvPr>
              <p:cNvSpPr/>
              <p:nvPr/>
            </p:nvSpPr>
            <p:spPr>
              <a:xfrm>
                <a:off x="3371451" y="3516923"/>
                <a:ext cx="598585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34">
                <a:extLst>
                  <a:ext uri="{FF2B5EF4-FFF2-40B4-BE49-F238E27FC236}">
                    <a16:creationId xmlns:a16="http://schemas.microsoft.com/office/drawing/2014/main" id="{7D7777A8-3386-4467-81B7-D8DD89F45968}"/>
                  </a:ext>
                </a:extLst>
              </p:cNvPr>
              <p:cNvSpPr txBox="1"/>
              <p:nvPr/>
            </p:nvSpPr>
            <p:spPr>
              <a:xfrm>
                <a:off x="4029458" y="365757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更多</a:t>
                </a:r>
                <a:r>
                  <a:rPr lang="zh-CN" altLang="en-GB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维度</a:t>
                </a:r>
                <a:r>
                  <a:rPr lang="zh-CN" altLang="en-US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度量</a:t>
                </a:r>
                <a:endParaRPr lang="en-GB" altLang="zh-CN" sz="1898" b="1" dirty="0">
                  <a:solidFill>
                    <a:srgbClr val="2C69B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2B12308-9DE0-477F-BDF2-3819A5833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8042" y="3644729"/>
                <a:ext cx="345401" cy="395018"/>
              </a:xfrm>
              <a:custGeom>
                <a:avLst/>
                <a:gdLst>
                  <a:gd name="T0" fmla="*/ 50 w 84"/>
                  <a:gd name="T1" fmla="*/ 92 h 96"/>
                  <a:gd name="T2" fmla="*/ 57 w 84"/>
                  <a:gd name="T3" fmla="*/ 81 h 96"/>
                  <a:gd name="T4" fmla="*/ 56 w 84"/>
                  <a:gd name="T5" fmla="*/ 75 h 96"/>
                  <a:gd name="T6" fmla="*/ 43 w 84"/>
                  <a:gd name="T7" fmla="*/ 63 h 96"/>
                  <a:gd name="T8" fmla="*/ 38 w 84"/>
                  <a:gd name="T9" fmla="*/ 62 h 96"/>
                  <a:gd name="T10" fmla="*/ 30 w 84"/>
                  <a:gd name="T11" fmla="*/ 67 h 96"/>
                  <a:gd name="T12" fmla="*/ 17 w 84"/>
                  <a:gd name="T13" fmla="*/ 35 h 96"/>
                  <a:gd name="T14" fmla="*/ 26 w 84"/>
                  <a:gd name="T15" fmla="*/ 31 h 96"/>
                  <a:gd name="T16" fmla="*/ 27 w 84"/>
                  <a:gd name="T17" fmla="*/ 25 h 96"/>
                  <a:gd name="T18" fmla="*/ 22 w 84"/>
                  <a:gd name="T19" fmla="*/ 8 h 96"/>
                  <a:gd name="T20" fmla="*/ 18 w 84"/>
                  <a:gd name="T21" fmla="*/ 4 h 96"/>
                  <a:gd name="T22" fmla="*/ 4 w 84"/>
                  <a:gd name="T23" fmla="*/ 6 h 96"/>
                  <a:gd name="T24" fmla="*/ 0 w 84"/>
                  <a:gd name="T25" fmla="*/ 10 h 96"/>
                  <a:gd name="T26" fmla="*/ 43 w 84"/>
                  <a:gd name="T27" fmla="*/ 94 h 96"/>
                  <a:gd name="T28" fmla="*/ 50 w 84"/>
                  <a:gd name="T29" fmla="*/ 92 h 96"/>
                  <a:gd name="T30" fmla="*/ 45 w 84"/>
                  <a:gd name="T31" fmla="*/ 53 h 96"/>
                  <a:gd name="T32" fmla="*/ 32 w 84"/>
                  <a:gd name="T33" fmla="*/ 53 h 96"/>
                  <a:gd name="T34" fmla="*/ 32 w 84"/>
                  <a:gd name="T35" fmla="*/ 50 h 96"/>
                  <a:gd name="T36" fmla="*/ 40 w 84"/>
                  <a:gd name="T37" fmla="*/ 38 h 96"/>
                  <a:gd name="T38" fmla="*/ 42 w 84"/>
                  <a:gd name="T39" fmla="*/ 32 h 96"/>
                  <a:gd name="T40" fmla="*/ 41 w 84"/>
                  <a:gd name="T41" fmla="*/ 30 h 96"/>
                  <a:gd name="T42" fmla="*/ 40 w 84"/>
                  <a:gd name="T43" fmla="*/ 31 h 96"/>
                  <a:gd name="T44" fmla="*/ 39 w 84"/>
                  <a:gd name="T45" fmla="*/ 36 h 96"/>
                  <a:gd name="T46" fmla="*/ 34 w 84"/>
                  <a:gd name="T47" fmla="*/ 36 h 96"/>
                  <a:gd name="T48" fmla="*/ 34 w 84"/>
                  <a:gd name="T49" fmla="*/ 31 h 96"/>
                  <a:gd name="T50" fmla="*/ 42 w 84"/>
                  <a:gd name="T51" fmla="*/ 26 h 96"/>
                  <a:gd name="T52" fmla="*/ 47 w 84"/>
                  <a:gd name="T53" fmla="*/ 28 h 96"/>
                  <a:gd name="T54" fmla="*/ 47 w 84"/>
                  <a:gd name="T55" fmla="*/ 34 h 96"/>
                  <a:gd name="T56" fmla="*/ 47 w 84"/>
                  <a:gd name="T57" fmla="*/ 37 h 96"/>
                  <a:gd name="T58" fmla="*/ 38 w 84"/>
                  <a:gd name="T59" fmla="*/ 50 h 96"/>
                  <a:gd name="T60" fmla="*/ 46 w 84"/>
                  <a:gd name="T61" fmla="*/ 50 h 96"/>
                  <a:gd name="T62" fmla="*/ 45 w 84"/>
                  <a:gd name="T63" fmla="*/ 53 h 96"/>
                  <a:gd name="T64" fmla="*/ 63 w 84"/>
                  <a:gd name="T65" fmla="*/ 50 h 96"/>
                  <a:gd name="T66" fmla="*/ 60 w 84"/>
                  <a:gd name="T67" fmla="*/ 50 h 96"/>
                  <a:gd name="T68" fmla="*/ 60 w 84"/>
                  <a:gd name="T69" fmla="*/ 53 h 96"/>
                  <a:gd name="T70" fmla="*/ 54 w 84"/>
                  <a:gd name="T71" fmla="*/ 53 h 96"/>
                  <a:gd name="T72" fmla="*/ 54 w 84"/>
                  <a:gd name="T73" fmla="*/ 50 h 96"/>
                  <a:gd name="T74" fmla="*/ 46 w 84"/>
                  <a:gd name="T75" fmla="*/ 50 h 96"/>
                  <a:gd name="T76" fmla="*/ 47 w 84"/>
                  <a:gd name="T77" fmla="*/ 46 h 96"/>
                  <a:gd name="T78" fmla="*/ 55 w 84"/>
                  <a:gd name="T79" fmla="*/ 26 h 96"/>
                  <a:gd name="T80" fmla="*/ 63 w 84"/>
                  <a:gd name="T81" fmla="*/ 26 h 96"/>
                  <a:gd name="T82" fmla="*/ 61 w 84"/>
                  <a:gd name="T83" fmla="*/ 46 h 96"/>
                  <a:gd name="T84" fmla="*/ 63 w 84"/>
                  <a:gd name="T85" fmla="*/ 46 h 96"/>
                  <a:gd name="T86" fmla="*/ 63 w 84"/>
                  <a:gd name="T87" fmla="*/ 50 h 96"/>
                  <a:gd name="T88" fmla="*/ 55 w 84"/>
                  <a:gd name="T89" fmla="*/ 46 h 96"/>
                  <a:gd name="T90" fmla="*/ 52 w 84"/>
                  <a:gd name="T91" fmla="*/ 46 h 96"/>
                  <a:gd name="T92" fmla="*/ 56 w 84"/>
                  <a:gd name="T93" fmla="*/ 35 h 96"/>
                  <a:gd name="T94" fmla="*/ 55 w 84"/>
                  <a:gd name="T95" fmla="*/ 46 h 96"/>
                  <a:gd name="T96" fmla="*/ 43 w 84"/>
                  <a:gd name="T97" fmla="*/ 0 h 96"/>
                  <a:gd name="T98" fmla="*/ 72 w 84"/>
                  <a:gd name="T99" fmla="*/ 12 h 96"/>
                  <a:gd name="T100" fmla="*/ 84 w 84"/>
                  <a:gd name="T101" fmla="*/ 41 h 96"/>
                  <a:gd name="T102" fmla="*/ 72 w 84"/>
                  <a:gd name="T103" fmla="*/ 71 h 96"/>
                  <a:gd name="T104" fmla="*/ 65 w 84"/>
                  <a:gd name="T105" fmla="*/ 76 h 96"/>
                  <a:gd name="T106" fmla="*/ 63 w 84"/>
                  <a:gd name="T107" fmla="*/ 73 h 96"/>
                  <a:gd name="T108" fmla="*/ 59 w 84"/>
                  <a:gd name="T109" fmla="*/ 69 h 96"/>
                  <a:gd name="T110" fmla="*/ 66 w 84"/>
                  <a:gd name="T111" fmla="*/ 64 h 96"/>
                  <a:gd name="T112" fmla="*/ 75 w 84"/>
                  <a:gd name="T113" fmla="*/ 41 h 96"/>
                  <a:gd name="T114" fmla="*/ 66 w 84"/>
                  <a:gd name="T115" fmla="*/ 19 h 96"/>
                  <a:gd name="T116" fmla="*/ 43 w 84"/>
                  <a:gd name="T117" fmla="*/ 10 h 96"/>
                  <a:gd name="T118" fmla="*/ 31 w 84"/>
                  <a:gd name="T119" fmla="*/ 12 h 96"/>
                  <a:gd name="T120" fmla="*/ 29 w 84"/>
                  <a:gd name="T121" fmla="*/ 6 h 96"/>
                  <a:gd name="T122" fmla="*/ 28 w 84"/>
                  <a:gd name="T123" fmla="*/ 3 h 96"/>
                  <a:gd name="T124" fmla="*/ 43 w 84"/>
                  <a:gd name="T12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96">
                    <a:moveTo>
                      <a:pt x="50" y="92"/>
                    </a:moveTo>
                    <a:cubicBezTo>
                      <a:pt x="52" y="88"/>
                      <a:pt x="55" y="84"/>
                      <a:pt x="57" y="81"/>
                    </a:cubicBezTo>
                    <a:cubicBezTo>
                      <a:pt x="58" y="79"/>
                      <a:pt x="58" y="77"/>
                      <a:pt x="56" y="75"/>
                    </a:cubicBezTo>
                    <a:cubicBezTo>
                      <a:pt x="52" y="71"/>
                      <a:pt x="48" y="67"/>
                      <a:pt x="43" y="63"/>
                    </a:cubicBezTo>
                    <a:cubicBezTo>
                      <a:pt x="41" y="61"/>
                      <a:pt x="40" y="61"/>
                      <a:pt x="38" y="62"/>
                    </a:cubicBezTo>
                    <a:cubicBezTo>
                      <a:pt x="35" y="63"/>
                      <a:pt x="33" y="65"/>
                      <a:pt x="30" y="67"/>
                    </a:cubicBezTo>
                    <a:cubicBezTo>
                      <a:pt x="21" y="53"/>
                      <a:pt x="19" y="45"/>
                      <a:pt x="17" y="35"/>
                    </a:cubicBezTo>
                    <a:cubicBezTo>
                      <a:pt x="20" y="34"/>
                      <a:pt x="23" y="32"/>
                      <a:pt x="26" y="31"/>
                    </a:cubicBezTo>
                    <a:cubicBezTo>
                      <a:pt x="27" y="30"/>
                      <a:pt x="28" y="28"/>
                      <a:pt x="27" y="25"/>
                    </a:cubicBezTo>
                    <a:cubicBezTo>
                      <a:pt x="26" y="20"/>
                      <a:pt x="24" y="14"/>
                      <a:pt x="22" y="8"/>
                    </a:cubicBezTo>
                    <a:cubicBezTo>
                      <a:pt x="22" y="6"/>
                      <a:pt x="20" y="4"/>
                      <a:pt x="18" y="4"/>
                    </a:cubicBezTo>
                    <a:cubicBezTo>
                      <a:pt x="14" y="5"/>
                      <a:pt x="9" y="5"/>
                      <a:pt x="4" y="6"/>
                    </a:cubicBezTo>
                    <a:cubicBezTo>
                      <a:pt x="0" y="6"/>
                      <a:pt x="0" y="7"/>
                      <a:pt x="0" y="10"/>
                    </a:cubicBezTo>
                    <a:cubicBezTo>
                      <a:pt x="1" y="46"/>
                      <a:pt x="15" y="78"/>
                      <a:pt x="43" y="94"/>
                    </a:cubicBezTo>
                    <a:cubicBezTo>
                      <a:pt x="46" y="96"/>
                      <a:pt x="47" y="96"/>
                      <a:pt x="50" y="92"/>
                    </a:cubicBezTo>
                    <a:close/>
                    <a:moveTo>
                      <a:pt x="45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42" y="31"/>
                      <a:pt x="42" y="30"/>
                      <a:pt x="41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5" y="28"/>
                      <a:pt x="37" y="26"/>
                      <a:pt x="42" y="26"/>
                    </a:cubicBezTo>
                    <a:cubicBezTo>
                      <a:pt x="44" y="26"/>
                      <a:pt x="46" y="27"/>
                      <a:pt x="47" y="28"/>
                    </a:cubicBezTo>
                    <a:cubicBezTo>
                      <a:pt x="48" y="29"/>
                      <a:pt x="48" y="31"/>
                      <a:pt x="47" y="34"/>
                    </a:cubicBezTo>
                    <a:cubicBezTo>
                      <a:pt x="47" y="35"/>
                      <a:pt x="47" y="36"/>
                      <a:pt x="47" y="37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63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50"/>
                      <a:pt x="63" y="50"/>
                      <a:pt x="63" y="50"/>
                    </a:cubicBezTo>
                    <a:close/>
                    <a:moveTo>
                      <a:pt x="55" y="46"/>
                    </a:move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5" y="46"/>
                      <a:pt x="55" y="46"/>
                      <a:pt x="55" y="46"/>
                    </a:cubicBezTo>
                    <a:close/>
                    <a:moveTo>
                      <a:pt x="43" y="0"/>
                    </a:moveTo>
                    <a:cubicBezTo>
                      <a:pt x="54" y="0"/>
                      <a:pt x="65" y="5"/>
                      <a:pt x="72" y="12"/>
                    </a:cubicBezTo>
                    <a:cubicBezTo>
                      <a:pt x="80" y="20"/>
                      <a:pt x="84" y="30"/>
                      <a:pt x="84" y="41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70" y="73"/>
                      <a:pt x="68" y="75"/>
                      <a:pt x="65" y="76"/>
                    </a:cubicBezTo>
                    <a:cubicBezTo>
                      <a:pt x="65" y="75"/>
                      <a:pt x="64" y="74"/>
                      <a:pt x="63" y="73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1" y="68"/>
                      <a:pt x="64" y="66"/>
                      <a:pt x="66" y="64"/>
                    </a:cubicBezTo>
                    <a:cubicBezTo>
                      <a:pt x="71" y="58"/>
                      <a:pt x="75" y="50"/>
                      <a:pt x="75" y="41"/>
                    </a:cubicBezTo>
                    <a:cubicBezTo>
                      <a:pt x="75" y="33"/>
                      <a:pt x="71" y="25"/>
                      <a:pt x="66" y="19"/>
                    </a:cubicBezTo>
                    <a:cubicBezTo>
                      <a:pt x="60" y="13"/>
                      <a:pt x="52" y="10"/>
                      <a:pt x="43" y="10"/>
                    </a:cubicBezTo>
                    <a:cubicBezTo>
                      <a:pt x="39" y="10"/>
                      <a:pt x="35" y="11"/>
                      <a:pt x="31" y="12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4"/>
                      <a:pt x="28" y="3"/>
                    </a:cubicBezTo>
                    <a:cubicBezTo>
                      <a:pt x="33" y="1"/>
                      <a:pt x="38" y="0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0C4E32B-9551-4B71-A644-F92A86B0A778}"/>
                </a:ext>
              </a:extLst>
            </p:cNvPr>
            <p:cNvGrpSpPr/>
            <p:nvPr/>
          </p:nvGrpSpPr>
          <p:grpSpPr>
            <a:xfrm>
              <a:off x="6096000" y="2866293"/>
              <a:ext cx="2724550" cy="650630"/>
              <a:chOff x="6096000" y="2866293"/>
              <a:chExt cx="2724550" cy="65063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D021664A-DC78-4EE3-8255-B204B2524E8A}"/>
                  </a:ext>
                </a:extLst>
              </p:cNvPr>
              <p:cNvSpPr/>
              <p:nvPr/>
            </p:nvSpPr>
            <p:spPr>
              <a:xfrm>
                <a:off x="6096000" y="2866293"/>
                <a:ext cx="2724550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8B1E75D3-2268-44EB-8060-F76C31AAE287}"/>
                  </a:ext>
                </a:extLst>
              </p:cNvPr>
              <p:cNvSpPr/>
              <p:nvPr/>
            </p:nvSpPr>
            <p:spPr>
              <a:xfrm>
                <a:off x="6096000" y="2866293"/>
                <a:ext cx="598585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DD4483C5-4E1A-4954-B81A-9D54B0C1EDB7}"/>
                  </a:ext>
                </a:extLst>
              </p:cNvPr>
              <p:cNvSpPr txBox="1"/>
              <p:nvPr/>
            </p:nvSpPr>
            <p:spPr>
              <a:xfrm>
                <a:off x="6796493" y="300694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电商逐步推广</a:t>
                </a:r>
                <a:endParaRPr lang="en-GB" altLang="zh-CN" sz="1898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2EC52A1-7679-4B2A-90F9-9DE758B83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2324" y="2995578"/>
                <a:ext cx="276702" cy="43700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rgbClr val="1F5786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6B182D62-C02F-4F03-B6AB-518A140DC8E0}"/>
                </a:ext>
              </a:extLst>
            </p:cNvPr>
            <p:cNvGrpSpPr/>
            <p:nvPr/>
          </p:nvGrpSpPr>
          <p:grpSpPr>
            <a:xfrm>
              <a:off x="8820550" y="2215663"/>
              <a:ext cx="2724550" cy="650630"/>
              <a:chOff x="8820550" y="2215663"/>
              <a:chExt cx="2724550" cy="65063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3AAB79-ACCD-4729-9ABA-385725EC6E1E}"/>
                  </a:ext>
                </a:extLst>
              </p:cNvPr>
              <p:cNvSpPr/>
              <p:nvPr/>
            </p:nvSpPr>
            <p:spPr>
              <a:xfrm>
                <a:off x="8820550" y="2215663"/>
                <a:ext cx="2724550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EF0B44-0813-4B69-A5A1-EDFC4C84E96F}"/>
                  </a:ext>
                </a:extLst>
              </p:cNvPr>
              <p:cNvSpPr/>
              <p:nvPr/>
            </p:nvSpPr>
            <p:spPr>
              <a:xfrm>
                <a:off x="8820550" y="2215663"/>
                <a:ext cx="598585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F13A4CB4-67C4-489B-87CB-763FE9553543}"/>
                  </a:ext>
                </a:extLst>
              </p:cNvPr>
              <p:cNvSpPr txBox="1"/>
              <p:nvPr/>
            </p:nvSpPr>
            <p:spPr>
              <a:xfrm>
                <a:off x="9495338" y="2356312"/>
                <a:ext cx="1792345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全公司逐步推广</a:t>
                </a:r>
                <a:endParaRPr lang="en-GB" sz="189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41">
                <a:extLst>
                  <a:ext uri="{FF2B5EF4-FFF2-40B4-BE49-F238E27FC236}">
                    <a16:creationId xmlns:a16="http://schemas.microsoft.com/office/drawing/2014/main" id="{51DEC990-71E8-4E44-8E2B-E457405E9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7680" y="2349194"/>
                <a:ext cx="316777" cy="383568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3DB893B9-F5BE-4673-A5B8-523F854C5C4E}"/>
                </a:ext>
              </a:extLst>
            </p:cNvPr>
            <p:cNvSpPr/>
            <p:nvPr/>
          </p:nvSpPr>
          <p:spPr>
            <a:xfrm>
              <a:off x="646901" y="4960981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逐步完善软件功能和更新流程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增加安全性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可追责性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88ADD9CE-758A-49DA-B735-3D081C4379D9}"/>
                </a:ext>
              </a:extLst>
            </p:cNvPr>
            <p:cNvSpPr/>
            <p:nvPr/>
          </p:nvSpPr>
          <p:spPr>
            <a:xfrm>
              <a:off x="3642216" y="4317800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精确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更多维度度量系统运行情况以及运行效果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93522110-CE12-48B3-9DCE-2FBCC04D517A}"/>
                </a:ext>
              </a:extLst>
            </p:cNvPr>
            <p:cNvSpPr/>
            <p:nvPr/>
          </p:nvSpPr>
          <p:spPr>
            <a:xfrm>
              <a:off x="6326855" y="3704015"/>
              <a:ext cx="2419164" cy="70040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电商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研发处试点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测试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验证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收集分析效果，反馈改进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继续优化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D39CEB6D-4593-4595-8CA6-54F24060AD24}"/>
                </a:ext>
              </a:extLst>
            </p:cNvPr>
            <p:cNvSpPr/>
            <p:nvPr/>
          </p:nvSpPr>
          <p:spPr>
            <a:xfrm>
              <a:off x="8976874" y="2984073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全公司</a:t>
              </a:r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推广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让更太多系统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项目组收益</a:t>
              </a:r>
              <a:endParaRPr lang="en-GB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2" name="直接连接符 3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2D4343F-75AA-4D56-80A4-33ADD070570D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0F88408-F00D-4B44-93F5-AC7513ABF881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64B553D-8F6B-47FD-89C7-0E8CFC00888A}"/>
              </a:ext>
            </a:extLst>
          </p:cNvPr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Future</a:t>
            </a: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3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ED716C6-9B61-4784-9C12-48981AF0148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未来演进方向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C9EA6B1-4053-4FEA-9D3F-F674783B0C4E}"/>
              </a:ext>
            </a:extLst>
          </p:cNvPr>
          <p:cNvSpPr txBox="1"/>
          <p:nvPr/>
        </p:nvSpPr>
        <p:spPr>
          <a:xfrm>
            <a:off x="6864131" y="4268895"/>
            <a:ext cx="235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C69B2"/>
                </a:solidFill>
              </a:rPr>
              <a:t>2018</a:t>
            </a:r>
            <a:r>
              <a:rPr lang="zh-CN" altLang="en-US" sz="2400" dirty="0">
                <a:solidFill>
                  <a:srgbClr val="2C69B2"/>
                </a:solidFill>
              </a:rPr>
              <a:t>年</a:t>
            </a:r>
            <a:r>
              <a:rPr lang="en-US" altLang="zh-CN" sz="2400" dirty="0">
                <a:solidFill>
                  <a:srgbClr val="2C69B2"/>
                </a:solidFill>
              </a:rPr>
              <a:t>12</a:t>
            </a:r>
            <a:r>
              <a:rPr lang="zh-CN" altLang="en-US" sz="2400" dirty="0">
                <a:solidFill>
                  <a:srgbClr val="2C69B2"/>
                </a:solidFill>
              </a:rPr>
              <a:t>月开始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72FD68C-C08E-4282-B673-853CB6F41B47}"/>
              </a:ext>
            </a:extLst>
          </p:cNvPr>
          <p:cNvSpPr txBox="1"/>
          <p:nvPr/>
        </p:nvSpPr>
        <p:spPr>
          <a:xfrm>
            <a:off x="9834250" y="3323814"/>
            <a:ext cx="207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C69B2"/>
                </a:solidFill>
              </a:rPr>
              <a:t>2019</a:t>
            </a:r>
            <a:r>
              <a:rPr lang="zh-CN" altLang="en-US" sz="2000" dirty="0">
                <a:solidFill>
                  <a:srgbClr val="2C69B2"/>
                </a:solidFill>
              </a:rPr>
              <a:t>年</a:t>
            </a:r>
            <a:r>
              <a:rPr lang="en-US" altLang="zh-CN" sz="2000" dirty="0">
                <a:solidFill>
                  <a:srgbClr val="2C69B2"/>
                </a:solidFill>
              </a:rPr>
              <a:t>6</a:t>
            </a:r>
            <a:r>
              <a:rPr lang="zh-CN" altLang="en-US" sz="2000" dirty="0">
                <a:solidFill>
                  <a:srgbClr val="2C69B2"/>
                </a:solidFill>
              </a:rPr>
              <a:t>月开始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B831E965-33C8-4407-ACA1-BD7F6CE07C0C}"/>
              </a:ext>
            </a:extLst>
          </p:cNvPr>
          <p:cNvSpPr/>
          <p:nvPr/>
        </p:nvSpPr>
        <p:spPr>
          <a:xfrm rot="10800000">
            <a:off x="1641969" y="5442292"/>
            <a:ext cx="374573" cy="958812"/>
          </a:xfrm>
          <a:prstGeom prst="downArrow">
            <a:avLst>
              <a:gd name="adj1" fmla="val 58275"/>
              <a:gd name="adj2" fmla="val 50000"/>
            </a:avLst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B0F8C324-FE64-4259-9F85-077D7E41A04F}"/>
              </a:ext>
            </a:extLst>
          </p:cNvPr>
          <p:cNvSpPr/>
          <p:nvPr/>
        </p:nvSpPr>
        <p:spPr>
          <a:xfrm>
            <a:off x="7581503" y="4859748"/>
            <a:ext cx="374574" cy="1204849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6CCFBA1-3A54-4B48-A495-42D106B7CA6F}"/>
              </a:ext>
            </a:extLst>
          </p:cNvPr>
          <p:cNvSpPr/>
          <p:nvPr/>
        </p:nvSpPr>
        <p:spPr>
          <a:xfrm>
            <a:off x="10496499" y="3846490"/>
            <a:ext cx="374574" cy="2218107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CF2A40F-DC78-41CB-BB0B-C83DC46CF12A}"/>
              </a:ext>
            </a:extLst>
          </p:cNvPr>
          <p:cNvSpPr/>
          <p:nvPr/>
        </p:nvSpPr>
        <p:spPr>
          <a:xfrm rot="10800000">
            <a:off x="2008982" y="6000995"/>
            <a:ext cx="8862090" cy="400108"/>
          </a:xfrm>
          <a:prstGeom prst="right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2A67A94A-CB0D-4A11-875A-984BF204399A}"/>
              </a:ext>
            </a:extLst>
          </p:cNvPr>
          <p:cNvSpPr/>
          <p:nvPr/>
        </p:nvSpPr>
        <p:spPr>
          <a:xfrm>
            <a:off x="4556965" y="4859747"/>
            <a:ext cx="374574" cy="1204849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6200000" flipV="1">
            <a:off x="4559581" y="1317643"/>
            <a:ext cx="688763" cy="6887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20791" y="2475376"/>
            <a:ext cx="494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春秋</a:t>
            </a:r>
            <a:r>
              <a:rPr lang="en-US" altLang="zh-CN" sz="4800" dirty="0"/>
              <a:t>IT</a:t>
            </a:r>
            <a:r>
              <a:rPr lang="zh-CN" altLang="en-US" sz="4800" dirty="0"/>
              <a:t>信息化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164121" y="3602059"/>
            <a:ext cx="7213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64121" y="3841682"/>
            <a:ext cx="452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业务流程的信息化，有序的将信息化渗透到公司生产经营管理的各个环节，有效提升了业务运作能力，实现了“信息化与公司发展战略相一致、信息化与公司管理模式相一致、信息化与业务需求相一致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EAC954-1444-4BC2-B8BF-5BFA9D4AF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76" y="1659340"/>
            <a:ext cx="4536504" cy="4680630"/>
          </a:xfrm>
          <a:prstGeom prst="rect">
            <a:avLst/>
          </a:prstGeom>
        </p:spPr>
      </p:pic>
      <p:cxnSp>
        <p:nvCxnSpPr>
          <p:cNvPr id="19" name="直接连接符 1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70A0BC5-49B9-4F1E-ACCA-A7BCB3315321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7BAC17-65BD-412B-A3A7-D30EF44EE457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EDA5E48-E574-4381-B440-1B4491578931}"/>
              </a:ext>
            </a:extLst>
          </p:cNvPr>
          <p:cNvSpPr txBox="1">
            <a:spLocks/>
          </p:cNvSpPr>
          <p:nvPr/>
        </p:nvSpPr>
        <p:spPr>
          <a:xfrm>
            <a:off x="5090848" y="836478"/>
            <a:ext cx="203932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9D69891-5281-4909-85B5-F567B8710B3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solidFill>
                  <a:srgbClr val="1F497D"/>
                </a:solidFill>
                <a:latin typeface="+mn-ea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2634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03896" y="1789737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34334" y="2968392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32287" y="1913123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7394" y="2448875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668153" y="2287127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6" name="矩形 15"/>
          <p:cNvSpPr/>
          <p:nvPr/>
        </p:nvSpPr>
        <p:spPr>
          <a:xfrm>
            <a:off x="4993687" y="3379033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7" name="矩形 16"/>
          <p:cNvSpPr/>
          <p:nvPr/>
        </p:nvSpPr>
        <p:spPr>
          <a:xfrm>
            <a:off x="6251233" y="2200379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18" name="矩形 17"/>
          <p:cNvSpPr/>
          <p:nvPr/>
        </p:nvSpPr>
        <p:spPr>
          <a:xfrm>
            <a:off x="7890325" y="2862457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19" name="椭圆 18"/>
          <p:cNvSpPr/>
          <p:nvPr/>
        </p:nvSpPr>
        <p:spPr>
          <a:xfrm>
            <a:off x="6466213" y="4624897"/>
            <a:ext cx="704363" cy="7043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072527" y="4940318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21825" y="4940822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05128" y="5107227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16748" y="4947375"/>
            <a:ext cx="386384" cy="38638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38946" y="4936822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247944" y="5121603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47135" y="4985490"/>
            <a:ext cx="352182" cy="352182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492200" y="4938515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70707" y="4949842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381971" y="5018935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0364" y="4681884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44185" y="5122002"/>
            <a:ext cx="193193" cy="193193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69616" y="4732643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41136" y="4861795"/>
            <a:ext cx="453000" cy="453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170576" y="4935953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29966" y="4940640"/>
            <a:ext cx="386384" cy="38638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28911" y="5125174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931304" y="4682929"/>
            <a:ext cx="386384" cy="38638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10240" y="5015255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742019" y="4742760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903265" y="4927571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200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230908" y="454284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电商总体架构规划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DA06A-065A-40C8-9C50-89EC426C4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2" y="880309"/>
            <a:ext cx="5289505" cy="629195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E22A0B35-56D2-4091-9D6B-FA574E2E1F8B}"/>
              </a:ext>
            </a:extLst>
          </p:cNvPr>
          <p:cNvSpPr/>
          <p:nvPr/>
        </p:nvSpPr>
        <p:spPr>
          <a:xfrm>
            <a:off x="5790235" y="3600258"/>
            <a:ext cx="792088" cy="42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FE6162-884A-4F1E-BF9D-5198F7716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62" y="951768"/>
            <a:ext cx="5244571" cy="623278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B5A68A-FB70-4BD7-9341-E3C871D850EB}"/>
              </a:ext>
            </a:extLst>
          </p:cNvPr>
          <p:cNvCxnSpPr>
            <a:cxnSpLocks/>
          </p:cNvCxnSpPr>
          <p:nvPr/>
        </p:nvCxnSpPr>
        <p:spPr>
          <a:xfrm>
            <a:off x="12153075" y="4139115"/>
            <a:ext cx="252964" cy="19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3CABAF5-D665-4F26-A747-864A728F83B2}"/>
              </a:ext>
            </a:extLst>
          </p:cNvPr>
          <p:cNvSpPr txBox="1"/>
          <p:nvPr/>
        </p:nvSpPr>
        <p:spPr>
          <a:xfrm>
            <a:off x="12067533" y="441013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GitLab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2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电商容器平台进度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8F67E8-D078-4F13-971D-65E236E1334D}"/>
              </a:ext>
            </a:extLst>
          </p:cNvPr>
          <p:cNvSpPr txBox="1"/>
          <p:nvPr/>
        </p:nvSpPr>
        <p:spPr>
          <a:xfrm>
            <a:off x="1299374" y="1495005"/>
            <a:ext cx="5141030" cy="811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电商容器平台 正式命名为</a:t>
            </a:r>
            <a:r>
              <a:rPr lang="en-US" altLang="zh-CN" sz="2800" dirty="0"/>
              <a:t>:</a:t>
            </a:r>
            <a:r>
              <a:rPr lang="en-US" altLang="zh-CN" sz="36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造字工房悦黑演示版纤细体" pitchFamily="50" charset="-122"/>
              </a:rPr>
              <a:t>Gaia</a:t>
            </a:r>
            <a:endParaRPr lang="zh-CN" altLang="en-US" sz="3600" b="1" dirty="0">
              <a:ln w="18415" cmpd="sng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演示版纤细体" pitchFamily="50" charset="-122"/>
              <a:ea typeface="造字工房悦黑演示版纤细体" pitchFamily="50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3DB68B-F13D-4CE9-9102-9858D5C6900C}"/>
              </a:ext>
            </a:extLst>
          </p:cNvPr>
          <p:cNvGrpSpPr/>
          <p:nvPr/>
        </p:nvGrpSpPr>
        <p:grpSpPr>
          <a:xfrm>
            <a:off x="1402917" y="2731879"/>
            <a:ext cx="4018346" cy="1225733"/>
            <a:chOff x="1299374" y="2466335"/>
            <a:chExt cx="4018346" cy="122573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89650B-8463-4D3A-B269-9AF44529EC32}"/>
                </a:ext>
              </a:extLst>
            </p:cNvPr>
            <p:cNvSpPr/>
            <p:nvPr/>
          </p:nvSpPr>
          <p:spPr>
            <a:xfrm>
              <a:off x="1299374" y="2990209"/>
              <a:ext cx="4018346" cy="701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为业务系统提供统一、稳定的基础运行环境以及平台基础服务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,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例如：监控，日志，配置中心等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  <a:ea typeface="造字工房悦黑演示版纤细体" pitchFamily="50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49DF69E-BE5E-4F2D-B87E-F05BC167AF83}"/>
                </a:ext>
              </a:extLst>
            </p:cNvPr>
            <p:cNvSpPr txBox="1"/>
            <p:nvPr/>
          </p:nvSpPr>
          <p:spPr>
            <a:xfrm>
              <a:off x="1329749" y="2466335"/>
              <a:ext cx="1744404" cy="5579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Gaia</a:t>
              </a:r>
              <a:r>
                <a:rPr lang="zh-CN" altLang="en-US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职责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E9C2FE3-572F-4105-A666-24942655CC10}"/>
              </a:ext>
            </a:extLst>
          </p:cNvPr>
          <p:cNvGrpSpPr/>
          <p:nvPr/>
        </p:nvGrpSpPr>
        <p:grpSpPr>
          <a:xfrm>
            <a:off x="1433292" y="4345532"/>
            <a:ext cx="4312399" cy="1580754"/>
            <a:chOff x="6933431" y="2492232"/>
            <a:chExt cx="4312399" cy="15807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B6B2B-A27A-4DF9-BCC2-7BE9F3756C8C}"/>
                </a:ext>
              </a:extLst>
            </p:cNvPr>
            <p:cNvSpPr/>
            <p:nvPr/>
          </p:nvSpPr>
          <p:spPr>
            <a:xfrm>
              <a:off x="6933431" y="3045589"/>
              <a:ext cx="4312399" cy="1027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提高服务器资源利用率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/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降低硬件资源的投入成本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自动化运维部署 大大降低了人工维护成本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高效的软件交付能力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能快速响应业务需求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9A2F7C7-B086-4133-8DF7-0B3D14C78E96}"/>
                </a:ext>
              </a:extLst>
            </p:cNvPr>
            <p:cNvSpPr txBox="1"/>
            <p:nvPr/>
          </p:nvSpPr>
          <p:spPr>
            <a:xfrm>
              <a:off x="6933431" y="2492232"/>
              <a:ext cx="1744404" cy="5579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Gaia</a:t>
              </a:r>
              <a:r>
                <a:rPr lang="zh-CN" altLang="en-US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价值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8B0A92-CCB5-41C3-8087-B3A76977DE62}"/>
              </a:ext>
            </a:extLst>
          </p:cNvPr>
          <p:cNvGrpSpPr/>
          <p:nvPr/>
        </p:nvGrpSpPr>
        <p:grpSpPr>
          <a:xfrm>
            <a:off x="6908966" y="3346707"/>
            <a:ext cx="3554016" cy="1688279"/>
            <a:chOff x="1289441" y="3118787"/>
            <a:chExt cx="3554016" cy="1688279"/>
          </a:xfrm>
        </p:grpSpPr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14F7C434-BE6B-4051-AE89-6790210C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40" y="4176180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资源调度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C5D465BE-E8ED-46E9-965B-C4EA8132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4147488"/>
              <a:ext cx="1611980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服务注册与发现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965D7A6A-135A-4695-AE02-8BF92A38D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816" y="4522373"/>
              <a:ext cx="2150589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分布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式配置管理和协同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C4CAAD-8FDA-4234-A66E-DFBAE3C9A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152124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节点管理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13CD6D-99F0-46B5-A090-7BA8208D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479149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负载均衡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86EF0E-2AE3-4471-BDA7-0A477405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829987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反向代理</a:t>
              </a: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808B4D47-9344-451E-89DA-7D64D79B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118787"/>
              <a:ext cx="2037737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容器编排部署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87B9EC5A-F0BE-4D62-B025-590B45D7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445812"/>
              <a:ext cx="226921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资源监控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[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服务器、网络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FB91DF9-2117-4F36-93A9-EF5F4B939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796650"/>
              <a:ext cx="136351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80FA0C64-BE9B-4D69-925A-F619A71F24A1}"/>
              </a:ext>
            </a:extLst>
          </p:cNvPr>
          <p:cNvSpPr txBox="1"/>
          <p:nvPr/>
        </p:nvSpPr>
        <p:spPr>
          <a:xfrm>
            <a:off x="6861423" y="2731879"/>
            <a:ext cx="3117456" cy="55797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Gaia</a:t>
            </a:r>
            <a:r>
              <a:rPr lang="zh-CN" altLang="en-US" sz="2400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主要功能特点</a:t>
            </a:r>
          </a:p>
        </p:txBody>
      </p:sp>
    </p:spTree>
    <p:extLst>
      <p:ext uri="{BB962C8B-B14F-4D97-AF65-F5344CB8AC3E}">
        <p14:creationId xmlns:p14="http://schemas.microsoft.com/office/powerpoint/2010/main" val="159842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电商容器平台进度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F2BFC7-71E2-4F0F-963D-588298B6CE60}"/>
              </a:ext>
            </a:extLst>
          </p:cNvPr>
          <p:cNvSpPr/>
          <p:nvPr/>
        </p:nvSpPr>
        <p:spPr>
          <a:xfrm>
            <a:off x="70168" y="1380880"/>
            <a:ext cx="2931556" cy="55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电商容器平台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第一期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交付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461297-2AD2-42A0-A463-D71C17E9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" y="2032150"/>
            <a:ext cx="12695911" cy="4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11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电商容器平台进度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F2BFC7-71E2-4F0F-963D-588298B6CE60}"/>
              </a:ext>
            </a:extLst>
          </p:cNvPr>
          <p:cNvSpPr/>
          <p:nvPr/>
        </p:nvSpPr>
        <p:spPr>
          <a:xfrm>
            <a:off x="251723" y="1988569"/>
            <a:ext cx="2931556" cy="55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电商容器平台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第二期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计划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9B4E6F-0DD4-44FB-A956-62CD4FF9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" y="2649662"/>
            <a:ext cx="12383539" cy="20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8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+mn-ea"/>
              </a:rPr>
              <a:t>Kubernetes Federation</a:t>
            </a:r>
            <a:endParaRPr lang="en-US" altLang="zh-CN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Kubernetes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联邦服务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92729C-C349-46E7-AB8A-0502AA8A1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5" y="1584699"/>
            <a:ext cx="6560071" cy="476793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DD67AF7-04BD-4746-816C-2B5454D29898}"/>
              </a:ext>
            </a:extLst>
          </p:cNvPr>
          <p:cNvGrpSpPr/>
          <p:nvPr/>
        </p:nvGrpSpPr>
        <p:grpSpPr>
          <a:xfrm>
            <a:off x="8222496" y="2350378"/>
            <a:ext cx="2542343" cy="1580171"/>
            <a:chOff x="1035097" y="2323787"/>
            <a:chExt cx="2542343" cy="158017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2FFF75-04CC-4C62-9EBE-CB66DC212B19}"/>
                </a:ext>
              </a:extLst>
            </p:cNvPr>
            <p:cNvSpPr/>
            <p:nvPr/>
          </p:nvSpPr>
          <p:spPr>
            <a:xfrm>
              <a:off x="1035097" y="2826740"/>
              <a:ext cx="129394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跨机房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跨地域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跨国家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跨云服务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6A5E6F8-CA18-4AA2-9A1C-77F78F9E8B26}"/>
                </a:ext>
              </a:extLst>
            </p:cNvPr>
            <p:cNvSpPr txBox="1"/>
            <p:nvPr/>
          </p:nvSpPr>
          <p:spPr>
            <a:xfrm>
              <a:off x="1035097" y="2323787"/>
              <a:ext cx="2542343" cy="4358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Kubernetes</a:t>
              </a:r>
              <a:r>
                <a:rPr lang="zh-CN" altLang="en-US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集群容灾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DBD4C2-1877-45A0-81D3-2C6E66DB21F3}"/>
              </a:ext>
            </a:extLst>
          </p:cNvPr>
          <p:cNvGrpSpPr/>
          <p:nvPr/>
        </p:nvGrpSpPr>
        <p:grpSpPr>
          <a:xfrm>
            <a:off x="8242360" y="4338725"/>
            <a:ext cx="2319866" cy="1200329"/>
            <a:chOff x="1035097" y="4462415"/>
            <a:chExt cx="2319866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D58139-5D90-407F-9F56-1BC0AF33EAD7}"/>
                </a:ext>
              </a:extLst>
            </p:cNvPr>
            <p:cNvSpPr/>
            <p:nvPr/>
          </p:nvSpPr>
          <p:spPr>
            <a:xfrm>
              <a:off x="1035097" y="446241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造字工房悦黑演示版纤细体" pitchFamily="50" charset="-122"/>
                </a:rPr>
                <a:t>保证服务高可用性</a:t>
              </a:r>
              <a:endParaRPr lang="en-US" altLang="zh-CN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造字工房悦黑演示版纤细体" pitchFamily="50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41B095-68D2-408C-8777-DEE7B69D67D4}"/>
                </a:ext>
              </a:extLst>
            </p:cNvPr>
            <p:cNvSpPr/>
            <p:nvPr/>
          </p:nvSpPr>
          <p:spPr>
            <a:xfrm>
              <a:off x="1035097" y="4831747"/>
              <a:ext cx="23198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基础架构组件高可用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业务系统高可用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数据高可用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0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1224</Words>
  <Application>Microsoft Office PowerPoint</Application>
  <PresentationFormat>自定义</PresentationFormat>
  <Paragraphs>282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Impact MT Std</vt:lpstr>
      <vt:lpstr>方正正粗黑简体</vt:lpstr>
      <vt:lpstr>黑体</vt:lpstr>
      <vt:lpstr>思源黑体 CN ExtraLight</vt:lpstr>
      <vt:lpstr>宋体</vt:lpstr>
      <vt:lpstr>微软雅黑</vt:lpstr>
      <vt:lpstr>微软雅黑 Light</vt:lpstr>
      <vt:lpstr>新宋体</vt:lpstr>
      <vt:lpstr>造字工房悦黑演示版纤细体</vt:lpstr>
      <vt:lpstr>Arial</vt:lpstr>
      <vt:lpstr>Arial Black</vt:lpstr>
      <vt:lpstr>Bauhaus 93</vt:lpstr>
      <vt:lpstr>Calibri</vt:lpstr>
      <vt:lpstr>Calibri Light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2018-09-04T09:08:42Z</dcterms:modified>
</cp:coreProperties>
</file>