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36"/>
  </p:notesMasterIdLst>
  <p:handoutMasterIdLst>
    <p:handoutMasterId r:id="rId37"/>
  </p:handoutMasterIdLst>
  <p:sldIdLst>
    <p:sldId id="10072" r:id="rId2"/>
    <p:sldId id="10182" r:id="rId3"/>
    <p:sldId id="10251" r:id="rId4"/>
    <p:sldId id="263" r:id="rId5"/>
    <p:sldId id="10192" r:id="rId6"/>
    <p:sldId id="10311" r:id="rId7"/>
    <p:sldId id="10276" r:id="rId8"/>
    <p:sldId id="302" r:id="rId9"/>
    <p:sldId id="265" r:id="rId10"/>
    <p:sldId id="290" r:id="rId11"/>
    <p:sldId id="10260" r:id="rId12"/>
    <p:sldId id="261" r:id="rId13"/>
    <p:sldId id="10265" r:id="rId14"/>
    <p:sldId id="10273" r:id="rId15"/>
    <p:sldId id="10252" r:id="rId16"/>
    <p:sldId id="10199" r:id="rId17"/>
    <p:sldId id="10278" r:id="rId18"/>
    <p:sldId id="10277" r:id="rId19"/>
    <p:sldId id="298" r:id="rId20"/>
    <p:sldId id="10266" r:id="rId21"/>
    <p:sldId id="10280" r:id="rId22"/>
    <p:sldId id="275" r:id="rId23"/>
    <p:sldId id="283" r:id="rId24"/>
    <p:sldId id="306" r:id="rId25"/>
    <p:sldId id="10253" r:id="rId26"/>
    <p:sldId id="10244" r:id="rId27"/>
    <p:sldId id="10263" r:id="rId28"/>
    <p:sldId id="300" r:id="rId29"/>
    <p:sldId id="297" r:id="rId30"/>
    <p:sldId id="10269" r:id="rId31"/>
    <p:sldId id="10254" r:id="rId32"/>
    <p:sldId id="10268" r:id="rId33"/>
    <p:sldId id="10258" r:id="rId34"/>
    <p:sldId id="10281" r:id="rId35"/>
  </p:sldIdLst>
  <p:sldSz cx="12858750" cy="7232650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7D"/>
    <a:srgbClr val="28A0B4"/>
    <a:srgbClr val="2C69B2"/>
    <a:srgbClr val="1F497D"/>
    <a:srgbClr val="5A9BD5"/>
    <a:srgbClr val="2878B4"/>
    <a:srgbClr val="639CD3"/>
    <a:srgbClr val="DAE3F3"/>
    <a:srgbClr val="C8C8C8"/>
    <a:srgbClr val="3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5059" autoAdjust="0"/>
  </p:normalViewPr>
  <p:slideViewPr>
    <p:cSldViewPr>
      <p:cViewPr varScale="1">
        <p:scale>
          <a:sx n="59" d="100"/>
          <a:sy n="59" d="100"/>
        </p:scale>
        <p:origin x="258" y="7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2018-10-10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112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3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7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9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09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00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5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9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5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1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07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9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3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1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7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5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75480-AEB4-4D62-8891-95DE591394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3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2018-10-10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33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6189"/>
            <a:ext cx="11090672" cy="13974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9468101"/>
      </p:ext>
    </p:extLst>
  </p:cSld>
  <p:clrMapOvr>
    <a:masterClrMapping/>
  </p:clrMapOvr>
  <p:transition spd="slow" advTm="1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8" r:id="rId3"/>
    <p:sldLayoutId id="2147483959" r:id="rId4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4201436"/>
            <a:ext cx="8568952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电商</a:t>
            </a:r>
            <a:r>
              <a:rPr lang="en-US" altLang="zh-CN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DevOps</a:t>
            </a:r>
            <a:r>
              <a:rPr lang="zh-CN" altLang="en-US" sz="48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实践之路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93671" y="5821506"/>
            <a:ext cx="362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演讲人：陈云   </a:t>
            </a:r>
            <a:endParaRPr lang="en-US" altLang="zh-CN" sz="2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电商研发处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6" y="1100880"/>
            <a:ext cx="1835018" cy="18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900058" y="181480"/>
            <a:ext cx="1089975" cy="28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 </a:t>
            </a:r>
            <a:endParaRPr lang="zh-CN" altLang="en-US" sz="141" kern="0" dirty="0">
              <a:solidFill>
                <a:sysClr val="window" lastClr="FFFFFF"/>
              </a:solidFill>
            </a:endParaRPr>
          </a:p>
        </p:txBody>
      </p:sp>
      <p:cxnSp>
        <p:nvCxnSpPr>
          <p:cNvPr id="29" name="直接连接符 2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8716129C-4ABB-4C9B-9514-B128D5F25C0B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B75C88F-B271-4A28-BCF0-85022B3345A3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1A79E19F-503E-4185-A2B7-FA6D7B2E33CF}"/>
              </a:ext>
            </a:extLst>
          </p:cNvPr>
          <p:cNvSpPr txBox="1">
            <a:spLocks/>
          </p:cNvSpPr>
          <p:nvPr/>
        </p:nvSpPr>
        <p:spPr>
          <a:xfrm>
            <a:off x="4886377" y="80199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Code</a:t>
            </a:r>
          </a:p>
        </p:txBody>
      </p:sp>
      <p:sp>
        <p:nvSpPr>
          <p:cNvPr id="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03EC2AFF-9DC0-4373-A6C1-35654B972446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基础架构即代码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9DB142-E8FC-4A2E-85EB-21AB795A5711}"/>
              </a:ext>
            </a:extLst>
          </p:cNvPr>
          <p:cNvGrpSpPr/>
          <p:nvPr/>
        </p:nvGrpSpPr>
        <p:grpSpPr>
          <a:xfrm>
            <a:off x="1062826" y="3729123"/>
            <a:ext cx="10631846" cy="447670"/>
            <a:chOff x="534438" y="3368951"/>
            <a:chExt cx="10944224" cy="438144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D0C48F-02FC-4200-9FA1-50EC80A48D2A}"/>
                </a:ext>
              </a:extLst>
            </p:cNvPr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 w="12700">
              <a:noFill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3E63467-FF97-4527-AF27-F9AB9526A4E3}"/>
                </a:ext>
              </a:extLst>
            </p:cNvPr>
            <p:cNvGrpSpPr/>
            <p:nvPr/>
          </p:nvGrpSpPr>
          <p:grpSpPr>
            <a:xfrm>
              <a:off x="534438" y="3368951"/>
              <a:ext cx="10944224" cy="438144"/>
              <a:chOff x="623889" y="3209927"/>
              <a:chExt cx="10944224" cy="438144"/>
            </a:xfrm>
            <a:grpFill/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B7A1C3-8111-4EB0-968D-55E4987CACC3}"/>
                  </a:ext>
                </a:extLst>
              </p:cNvPr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 w="12700">
                <a:noFill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A8580EB-B7C7-459F-9FC8-E15E3568AB7C}"/>
                  </a:ext>
                </a:extLst>
              </p:cNvPr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8804592-4FAA-4603-BA4E-9E8BECF8B10D}"/>
                  </a:ext>
                </a:extLst>
              </p:cNvPr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8D4F6F6-2022-4552-8891-4F50435A94EF}"/>
                  </a:ext>
                </a:extLst>
              </p:cNvPr>
              <p:cNvSpPr/>
              <p:nvPr/>
            </p:nvSpPr>
            <p:spPr>
              <a:xfrm>
                <a:off x="1108099" y="3344467"/>
                <a:ext cx="9613876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C54C650-CC31-46A8-9547-2EF38E8C2DBE}"/>
                  </a:ext>
                </a:extLst>
              </p:cNvPr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530310D-7713-41E9-830E-A951858C12B5}"/>
                  </a:ext>
                </a:extLst>
              </p:cNvPr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3F6F093-AD03-4861-A302-57E78F6F607C}"/>
                  </a:ext>
                </a:extLst>
              </p:cNvPr>
              <p:cNvSpPr/>
              <p:nvPr/>
            </p:nvSpPr>
            <p:spPr>
              <a:xfrm rot="5400000">
                <a:off x="11159803" y="3239761"/>
                <a:ext cx="438144" cy="378476"/>
              </a:xfrm>
              <a:prstGeom prst="triangl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/>
                  <a:cs typeface="+mn-ea"/>
                </a:endParaRPr>
              </a:p>
            </p:txBody>
          </p:sp>
        </p:grpSp>
      </p:grpSp>
      <p:cxnSp>
        <p:nvCxnSpPr>
          <p:cNvPr id="43" name="肘形连接符 47">
            <a:extLst>
              <a:ext uri="{FF2B5EF4-FFF2-40B4-BE49-F238E27FC236}">
                <a16:creationId xmlns:a16="http://schemas.microsoft.com/office/drawing/2014/main" id="{7D2500E5-AC36-4742-916D-7E917760401F}"/>
              </a:ext>
            </a:extLst>
          </p:cNvPr>
          <p:cNvCxnSpPr>
            <a:stCxn id="58" idx="3"/>
            <a:endCxn id="44" idx="1"/>
          </p:cNvCxnSpPr>
          <p:nvPr/>
        </p:nvCxnSpPr>
        <p:spPr>
          <a:xfrm rot="5400000" flipH="1" flipV="1">
            <a:off x="1551067" y="3006353"/>
            <a:ext cx="908822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BDDC2DE-1CEF-4CA0-A930-C747250B0EDD}"/>
              </a:ext>
            </a:extLst>
          </p:cNvPr>
          <p:cNvSpPr/>
          <p:nvPr/>
        </p:nvSpPr>
        <p:spPr>
          <a:xfrm>
            <a:off x="2154322" y="2103099"/>
            <a:ext cx="1443126" cy="1195376"/>
          </a:xfrm>
          <a:prstGeom prst="rect">
            <a:avLst/>
          </a:prstGeom>
          <a:solidFill>
            <a:srgbClr val="1F497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 sz="1371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45" name="肘形连接符 50">
            <a:extLst>
              <a:ext uri="{FF2B5EF4-FFF2-40B4-BE49-F238E27FC236}">
                <a16:creationId xmlns:a16="http://schemas.microsoft.com/office/drawing/2014/main" id="{02378B10-2BB1-4D21-85EF-492F98CD2FF7}"/>
              </a:ext>
            </a:extLst>
          </p:cNvPr>
          <p:cNvCxnSpPr>
            <a:stCxn id="64" idx="3"/>
            <a:endCxn id="46" idx="1"/>
          </p:cNvCxnSpPr>
          <p:nvPr/>
        </p:nvCxnSpPr>
        <p:spPr>
          <a:xfrm rot="5400000" flipH="1" flipV="1">
            <a:off x="4185851" y="3006353"/>
            <a:ext cx="908822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9A9AB76-180A-4C9F-B798-46F3B238A9A8}"/>
              </a:ext>
            </a:extLst>
          </p:cNvPr>
          <p:cNvSpPr/>
          <p:nvPr/>
        </p:nvSpPr>
        <p:spPr>
          <a:xfrm>
            <a:off x="4789107" y="2103099"/>
            <a:ext cx="1443126" cy="1195376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 sz="1371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47" name="肘形连接符 52">
            <a:extLst>
              <a:ext uri="{FF2B5EF4-FFF2-40B4-BE49-F238E27FC236}">
                <a16:creationId xmlns:a16="http://schemas.microsoft.com/office/drawing/2014/main" id="{D44260E8-6B6D-4D52-9AC7-79783487C008}"/>
              </a:ext>
            </a:extLst>
          </p:cNvPr>
          <p:cNvCxnSpPr>
            <a:stCxn id="70" idx="3"/>
            <a:endCxn id="48" idx="1"/>
          </p:cNvCxnSpPr>
          <p:nvPr/>
        </p:nvCxnSpPr>
        <p:spPr>
          <a:xfrm rot="5400000" flipH="1" flipV="1">
            <a:off x="6820637" y="3006353"/>
            <a:ext cx="908822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65377BB-8070-4BAD-B07B-ED7EB9C5D928}"/>
              </a:ext>
            </a:extLst>
          </p:cNvPr>
          <p:cNvSpPr/>
          <p:nvPr/>
        </p:nvSpPr>
        <p:spPr>
          <a:xfrm>
            <a:off x="7423894" y="2103099"/>
            <a:ext cx="1443126" cy="1195376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 sz="1371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49" name="肘形连接符 55">
            <a:extLst>
              <a:ext uri="{FF2B5EF4-FFF2-40B4-BE49-F238E27FC236}">
                <a16:creationId xmlns:a16="http://schemas.microsoft.com/office/drawing/2014/main" id="{079D66BF-0D25-412F-AF6B-4AD4CFFB9CA8}"/>
              </a:ext>
            </a:extLst>
          </p:cNvPr>
          <p:cNvCxnSpPr>
            <a:stCxn id="76" idx="3"/>
            <a:endCxn id="50" idx="1"/>
          </p:cNvCxnSpPr>
          <p:nvPr/>
        </p:nvCxnSpPr>
        <p:spPr>
          <a:xfrm rot="5400000" flipH="1" flipV="1">
            <a:off x="9455421" y="3006352"/>
            <a:ext cx="908821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2842FDFA-ED7F-47B8-8A1F-33C2B9AAC466}"/>
              </a:ext>
            </a:extLst>
          </p:cNvPr>
          <p:cNvSpPr/>
          <p:nvPr/>
        </p:nvSpPr>
        <p:spPr>
          <a:xfrm>
            <a:off x="10058681" y="2103099"/>
            <a:ext cx="1443126" cy="1195376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 sz="1371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51" name="肘形连接符 60">
            <a:extLst>
              <a:ext uri="{FF2B5EF4-FFF2-40B4-BE49-F238E27FC236}">
                <a16:creationId xmlns:a16="http://schemas.microsoft.com/office/drawing/2014/main" id="{ECCBCCC2-6D4F-4463-B6B9-C1AEA63E27A4}"/>
              </a:ext>
            </a:extLst>
          </p:cNvPr>
          <p:cNvCxnSpPr>
            <a:stCxn id="61" idx="0"/>
            <a:endCxn id="52" idx="1"/>
          </p:cNvCxnSpPr>
          <p:nvPr/>
        </p:nvCxnSpPr>
        <p:spPr>
          <a:xfrm rot="16200000" flipH="1">
            <a:off x="2816075" y="4658657"/>
            <a:ext cx="1013591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D5649F6-4F22-4865-917C-BE7820F68710}"/>
              </a:ext>
            </a:extLst>
          </p:cNvPr>
          <p:cNvSpPr/>
          <p:nvPr/>
        </p:nvSpPr>
        <p:spPr>
          <a:xfrm>
            <a:off x="3471717" y="4683395"/>
            <a:ext cx="1443126" cy="126181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53" name="肘形连接符 69">
            <a:extLst>
              <a:ext uri="{FF2B5EF4-FFF2-40B4-BE49-F238E27FC236}">
                <a16:creationId xmlns:a16="http://schemas.microsoft.com/office/drawing/2014/main" id="{6DB83276-46AF-44F1-9B7E-AB26A42DD7BA}"/>
              </a:ext>
            </a:extLst>
          </p:cNvPr>
          <p:cNvCxnSpPr>
            <a:stCxn id="67" idx="0"/>
            <a:endCxn id="54" idx="1"/>
          </p:cNvCxnSpPr>
          <p:nvPr/>
        </p:nvCxnSpPr>
        <p:spPr>
          <a:xfrm rot="16200000" flipH="1">
            <a:off x="5450861" y="4658657"/>
            <a:ext cx="1013591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3A5BA6AF-84FC-4156-9807-9D5B02BCFFC8}"/>
              </a:ext>
            </a:extLst>
          </p:cNvPr>
          <p:cNvSpPr/>
          <p:nvPr/>
        </p:nvSpPr>
        <p:spPr>
          <a:xfrm>
            <a:off x="6106502" y="4683395"/>
            <a:ext cx="1443126" cy="12618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>
              <a:solidFill>
                <a:srgbClr val="F8F8F8"/>
              </a:solidFill>
              <a:latin typeface="微软雅黑"/>
              <a:cs typeface="+mn-ea"/>
            </a:endParaRPr>
          </a:p>
        </p:txBody>
      </p:sp>
      <p:cxnSp>
        <p:nvCxnSpPr>
          <p:cNvPr id="55" name="肘形连接符 91">
            <a:extLst>
              <a:ext uri="{FF2B5EF4-FFF2-40B4-BE49-F238E27FC236}">
                <a16:creationId xmlns:a16="http://schemas.microsoft.com/office/drawing/2014/main" id="{28331840-FBC8-4551-8E4A-4A77308EDF8B}"/>
              </a:ext>
            </a:extLst>
          </p:cNvPr>
          <p:cNvCxnSpPr>
            <a:stCxn id="73" idx="0"/>
            <a:endCxn id="56" idx="1"/>
          </p:cNvCxnSpPr>
          <p:nvPr/>
        </p:nvCxnSpPr>
        <p:spPr>
          <a:xfrm rot="16200000" flipH="1">
            <a:off x="8085647" y="4658658"/>
            <a:ext cx="1013591" cy="297695"/>
          </a:xfrm>
          <a:prstGeom prst="bentConnector2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EB33E2C-79DF-4CAF-AA5F-69B17957D6A3}"/>
              </a:ext>
            </a:extLst>
          </p:cNvPr>
          <p:cNvSpPr/>
          <p:nvPr/>
        </p:nvSpPr>
        <p:spPr>
          <a:xfrm>
            <a:off x="8741286" y="4683395"/>
            <a:ext cx="1443126" cy="1261813"/>
          </a:xfrm>
          <a:prstGeom prst="rect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4" rIns="128568" bIns="64284" rtlCol="0" anchor="ctr"/>
          <a:lstStyle/>
          <a:p>
            <a:pPr algn="ctr"/>
            <a:endParaRPr lang="zh-CN" altLang="en-US">
              <a:solidFill>
                <a:srgbClr val="F8F8F8"/>
              </a:solidFill>
              <a:latin typeface="微软雅黑"/>
              <a:cs typeface="+mn-ea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E9DDF74-44D3-4DC0-9E19-266912EDE67F}"/>
              </a:ext>
            </a:extLst>
          </p:cNvPr>
          <p:cNvGrpSpPr/>
          <p:nvPr/>
        </p:nvGrpSpPr>
        <p:grpSpPr>
          <a:xfrm>
            <a:off x="1558935" y="3609613"/>
            <a:ext cx="610464" cy="691100"/>
            <a:chOff x="1026599" y="2688962"/>
            <a:chExt cx="434132" cy="491476"/>
          </a:xfrm>
          <a:solidFill>
            <a:srgbClr val="1F497D"/>
          </a:solidFill>
          <a:effectLst/>
        </p:grpSpPr>
        <p:sp>
          <p:nvSpPr>
            <p:cNvPr id="58" name="六边形 57">
              <a:extLst>
                <a:ext uri="{FF2B5EF4-FFF2-40B4-BE49-F238E27FC236}">
                  <a16:creationId xmlns:a16="http://schemas.microsoft.com/office/drawing/2014/main" id="{87F753EA-527C-4F44-8DAD-E59666559CE5}"/>
                </a:ext>
              </a:extLst>
            </p:cNvPr>
            <p:cNvSpPr/>
            <p:nvPr/>
          </p:nvSpPr>
          <p:spPr>
            <a:xfrm rot="5400000">
              <a:off x="992566" y="2722995"/>
              <a:ext cx="491476" cy="423410"/>
            </a:xfrm>
            <a:prstGeom prst="hexagon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59" name="文本框 33">
              <a:extLst>
                <a:ext uri="{FF2B5EF4-FFF2-40B4-BE49-F238E27FC236}">
                  <a16:creationId xmlns:a16="http://schemas.microsoft.com/office/drawing/2014/main" id="{0893E0F7-A02C-4049-9EC4-725243B4F860}"/>
                </a:ext>
              </a:extLst>
            </p:cNvPr>
            <p:cNvSpPr txBox="1"/>
            <p:nvPr/>
          </p:nvSpPr>
          <p:spPr>
            <a:xfrm>
              <a:off x="1032321" y="2812750"/>
              <a:ext cx="428410" cy="2407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编码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E4E925-F3A5-4626-A2E9-00AE4CBA5B47}"/>
              </a:ext>
            </a:extLst>
          </p:cNvPr>
          <p:cNvGrpSpPr/>
          <p:nvPr/>
        </p:nvGrpSpPr>
        <p:grpSpPr>
          <a:xfrm>
            <a:off x="2875885" y="3609613"/>
            <a:ext cx="602418" cy="691100"/>
            <a:chOff x="1963149" y="2688962"/>
            <a:chExt cx="428410" cy="491476"/>
          </a:xfrm>
          <a:effectLst/>
        </p:grpSpPr>
        <p:sp>
          <p:nvSpPr>
            <p:cNvPr id="61" name="六边形 60">
              <a:extLst>
                <a:ext uri="{FF2B5EF4-FFF2-40B4-BE49-F238E27FC236}">
                  <a16:creationId xmlns:a16="http://schemas.microsoft.com/office/drawing/2014/main" id="{09BAB069-E0D5-420F-9887-05BA8E501A24}"/>
                </a:ext>
              </a:extLst>
            </p:cNvPr>
            <p:cNvSpPr/>
            <p:nvPr/>
          </p:nvSpPr>
          <p:spPr>
            <a:xfrm rot="5400000">
              <a:off x="1929430" y="2722995"/>
              <a:ext cx="491476" cy="423410"/>
            </a:xfrm>
            <a:prstGeom prst="hexagon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62" name="文本框 33">
              <a:extLst>
                <a:ext uri="{FF2B5EF4-FFF2-40B4-BE49-F238E27FC236}">
                  <a16:creationId xmlns:a16="http://schemas.microsoft.com/office/drawing/2014/main" id="{EEA35579-F7CA-4BF1-A8AD-FA55A0C16104}"/>
                </a:ext>
              </a:extLst>
            </p:cNvPr>
            <p:cNvSpPr txBox="1"/>
            <p:nvPr/>
          </p:nvSpPr>
          <p:spPr>
            <a:xfrm>
              <a:off x="1963149" y="2799394"/>
              <a:ext cx="428410" cy="24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构建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76D235-ABC0-4DFF-9162-7B439D5AD975}"/>
              </a:ext>
            </a:extLst>
          </p:cNvPr>
          <p:cNvGrpSpPr/>
          <p:nvPr/>
        </p:nvGrpSpPr>
        <p:grpSpPr>
          <a:xfrm>
            <a:off x="4193277" y="3609613"/>
            <a:ext cx="602418" cy="691100"/>
            <a:chOff x="2900012" y="2688962"/>
            <a:chExt cx="428410" cy="491476"/>
          </a:xfrm>
          <a:effectLst/>
        </p:grpSpPr>
        <p:sp>
          <p:nvSpPr>
            <p:cNvPr id="64" name="六边形 63">
              <a:extLst>
                <a:ext uri="{FF2B5EF4-FFF2-40B4-BE49-F238E27FC236}">
                  <a16:creationId xmlns:a16="http://schemas.microsoft.com/office/drawing/2014/main" id="{A68B8B82-D5CD-4577-8323-20F633C04F1D}"/>
                </a:ext>
              </a:extLst>
            </p:cNvPr>
            <p:cNvSpPr/>
            <p:nvPr/>
          </p:nvSpPr>
          <p:spPr>
            <a:xfrm rot="5400000">
              <a:off x="2866294" y="2722995"/>
              <a:ext cx="491476" cy="423410"/>
            </a:xfrm>
            <a:prstGeom prst="hexagon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65" name="文本框 33">
              <a:extLst>
                <a:ext uri="{FF2B5EF4-FFF2-40B4-BE49-F238E27FC236}">
                  <a16:creationId xmlns:a16="http://schemas.microsoft.com/office/drawing/2014/main" id="{6CA7875D-4445-45AE-BCAB-623D3CB47AAD}"/>
                </a:ext>
              </a:extLst>
            </p:cNvPr>
            <p:cNvSpPr txBox="1"/>
            <p:nvPr/>
          </p:nvSpPr>
          <p:spPr>
            <a:xfrm>
              <a:off x="2900012" y="2810867"/>
              <a:ext cx="428410" cy="24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测试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778C220-C256-40A4-AAB3-08782E43F0F2}"/>
              </a:ext>
            </a:extLst>
          </p:cNvPr>
          <p:cNvGrpSpPr/>
          <p:nvPr/>
        </p:nvGrpSpPr>
        <p:grpSpPr>
          <a:xfrm>
            <a:off x="5511114" y="3609613"/>
            <a:ext cx="613479" cy="691100"/>
            <a:chOff x="3837191" y="2688962"/>
            <a:chExt cx="436276" cy="491476"/>
          </a:xfrm>
          <a:solidFill>
            <a:schemeClr val="accent3">
              <a:lumMod val="75000"/>
            </a:schemeClr>
          </a:solidFill>
          <a:effectLst/>
        </p:grpSpPr>
        <p:sp>
          <p:nvSpPr>
            <p:cNvPr id="67" name="六边形 66">
              <a:extLst>
                <a:ext uri="{FF2B5EF4-FFF2-40B4-BE49-F238E27FC236}">
                  <a16:creationId xmlns:a16="http://schemas.microsoft.com/office/drawing/2014/main" id="{0B5058FD-454E-41FF-8A54-0FD9225F5173}"/>
                </a:ext>
              </a:extLst>
            </p:cNvPr>
            <p:cNvSpPr/>
            <p:nvPr/>
          </p:nvSpPr>
          <p:spPr>
            <a:xfrm rot="5400000">
              <a:off x="3803158" y="2722995"/>
              <a:ext cx="491476" cy="423410"/>
            </a:xfrm>
            <a:prstGeom prst="hexagon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68" name="文本框 33">
              <a:extLst>
                <a:ext uri="{FF2B5EF4-FFF2-40B4-BE49-F238E27FC236}">
                  <a16:creationId xmlns:a16="http://schemas.microsoft.com/office/drawing/2014/main" id="{FEB702A9-1ACE-418B-836C-131B305C2F7E}"/>
                </a:ext>
              </a:extLst>
            </p:cNvPr>
            <p:cNvSpPr txBox="1"/>
            <p:nvPr/>
          </p:nvSpPr>
          <p:spPr>
            <a:xfrm>
              <a:off x="3845057" y="2808984"/>
              <a:ext cx="428410" cy="2407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打包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C22F10-7595-45AA-90F4-E6B8A9D46458}"/>
              </a:ext>
            </a:extLst>
          </p:cNvPr>
          <p:cNvGrpSpPr/>
          <p:nvPr/>
        </p:nvGrpSpPr>
        <p:grpSpPr>
          <a:xfrm>
            <a:off x="6828510" y="3609613"/>
            <a:ext cx="602770" cy="691100"/>
            <a:chOff x="4774055" y="2688962"/>
            <a:chExt cx="428660" cy="491476"/>
          </a:xfrm>
          <a:effectLst/>
        </p:grpSpPr>
        <p:sp>
          <p:nvSpPr>
            <p:cNvPr id="70" name="六边形 69">
              <a:extLst>
                <a:ext uri="{FF2B5EF4-FFF2-40B4-BE49-F238E27FC236}">
                  <a16:creationId xmlns:a16="http://schemas.microsoft.com/office/drawing/2014/main" id="{47EE38B6-5290-4C0D-9D84-A0B6A8286154}"/>
                </a:ext>
              </a:extLst>
            </p:cNvPr>
            <p:cNvSpPr/>
            <p:nvPr/>
          </p:nvSpPr>
          <p:spPr>
            <a:xfrm rot="5400000">
              <a:off x="4740022" y="2722995"/>
              <a:ext cx="491476" cy="423410"/>
            </a:xfrm>
            <a:prstGeom prst="hexagon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71" name="文本框 33">
              <a:extLst>
                <a:ext uri="{FF2B5EF4-FFF2-40B4-BE49-F238E27FC236}">
                  <a16:creationId xmlns:a16="http://schemas.microsoft.com/office/drawing/2014/main" id="{CDA66917-C3B4-4295-A8C4-DF6A3EAB216D}"/>
                </a:ext>
              </a:extLst>
            </p:cNvPr>
            <p:cNvSpPr txBox="1"/>
            <p:nvPr/>
          </p:nvSpPr>
          <p:spPr>
            <a:xfrm>
              <a:off x="4774305" y="2808984"/>
              <a:ext cx="428410" cy="24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发布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085101E-D593-4876-B4C6-27CF608D2019}"/>
              </a:ext>
            </a:extLst>
          </p:cNvPr>
          <p:cNvGrpSpPr/>
          <p:nvPr/>
        </p:nvGrpSpPr>
        <p:grpSpPr>
          <a:xfrm>
            <a:off x="8143763" y="3609613"/>
            <a:ext cx="602418" cy="691100"/>
            <a:chOff x="5709400" y="2688962"/>
            <a:chExt cx="428410" cy="491476"/>
          </a:xfrm>
          <a:effectLst/>
        </p:grpSpPr>
        <p:sp>
          <p:nvSpPr>
            <p:cNvPr id="73" name="六边形 72">
              <a:extLst>
                <a:ext uri="{FF2B5EF4-FFF2-40B4-BE49-F238E27FC236}">
                  <a16:creationId xmlns:a16="http://schemas.microsoft.com/office/drawing/2014/main" id="{9D7F37A8-60CA-46E2-BF3E-6652A50616AD}"/>
                </a:ext>
              </a:extLst>
            </p:cNvPr>
            <p:cNvSpPr/>
            <p:nvPr/>
          </p:nvSpPr>
          <p:spPr>
            <a:xfrm rot="5400000">
              <a:off x="5676887" y="2722995"/>
              <a:ext cx="491476" cy="423410"/>
            </a:xfrm>
            <a:prstGeom prst="hexagon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74" name="文本框 33">
              <a:extLst>
                <a:ext uri="{FF2B5EF4-FFF2-40B4-BE49-F238E27FC236}">
                  <a16:creationId xmlns:a16="http://schemas.microsoft.com/office/drawing/2014/main" id="{F2D80B1B-5DD8-4200-9AB1-56C5C1229368}"/>
                </a:ext>
              </a:extLst>
            </p:cNvPr>
            <p:cNvSpPr txBox="1"/>
            <p:nvPr/>
          </p:nvSpPr>
          <p:spPr>
            <a:xfrm>
              <a:off x="5709400" y="2799394"/>
              <a:ext cx="428410" cy="24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配置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4099B3-22AF-447E-8AC3-5C0A180A4EE7}"/>
              </a:ext>
            </a:extLst>
          </p:cNvPr>
          <p:cNvGrpSpPr/>
          <p:nvPr/>
        </p:nvGrpSpPr>
        <p:grpSpPr>
          <a:xfrm>
            <a:off x="9459775" y="3609614"/>
            <a:ext cx="602418" cy="691100"/>
            <a:chOff x="6645282" y="2688963"/>
            <a:chExt cx="428410" cy="491476"/>
          </a:xfrm>
          <a:effectLst/>
        </p:grpSpPr>
        <p:sp>
          <p:nvSpPr>
            <p:cNvPr id="76" name="六边形 75">
              <a:extLst>
                <a:ext uri="{FF2B5EF4-FFF2-40B4-BE49-F238E27FC236}">
                  <a16:creationId xmlns:a16="http://schemas.microsoft.com/office/drawing/2014/main" id="{3E658461-5B72-4D30-BD57-CC60DC291F39}"/>
                </a:ext>
              </a:extLst>
            </p:cNvPr>
            <p:cNvSpPr/>
            <p:nvPr/>
          </p:nvSpPr>
          <p:spPr>
            <a:xfrm rot="5400000">
              <a:off x="6613750" y="2722996"/>
              <a:ext cx="491476" cy="423409"/>
            </a:xfrm>
            <a:prstGeom prst="hexagon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/>
                <a:cs typeface="+mn-ea"/>
              </a:endParaRPr>
            </a:p>
          </p:txBody>
        </p:sp>
        <p:sp>
          <p:nvSpPr>
            <p:cNvPr id="77" name="文本框 33">
              <a:extLst>
                <a:ext uri="{FF2B5EF4-FFF2-40B4-BE49-F238E27FC236}">
                  <a16:creationId xmlns:a16="http://schemas.microsoft.com/office/drawing/2014/main" id="{A240AF44-7CA2-40A6-B746-017945ADAA80}"/>
                </a:ext>
              </a:extLst>
            </p:cNvPr>
            <p:cNvSpPr txBox="1"/>
            <p:nvPr/>
          </p:nvSpPr>
          <p:spPr>
            <a:xfrm>
              <a:off x="6645282" y="2799394"/>
              <a:ext cx="428410" cy="240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监控</a:t>
              </a:r>
              <a:endParaRPr lang="en-US" altLang="zh-CN" sz="1600" dirty="0">
                <a:solidFill>
                  <a:schemeClr val="bg1"/>
                </a:solidFill>
                <a:latin typeface="微软雅黑"/>
                <a:ea typeface="+mn-ea"/>
                <a:cs typeface="+mn-ea"/>
              </a:endParaRPr>
            </a:p>
          </p:txBody>
        </p:sp>
      </p:grpSp>
      <p:sp>
        <p:nvSpPr>
          <p:cNvPr id="78" name="文本框 33">
            <a:extLst>
              <a:ext uri="{FF2B5EF4-FFF2-40B4-BE49-F238E27FC236}">
                <a16:creationId xmlns:a16="http://schemas.microsoft.com/office/drawing/2014/main" id="{A16AE3A6-1B12-46BF-8FB9-2BCAD773CC6D}"/>
              </a:ext>
            </a:extLst>
          </p:cNvPr>
          <p:cNvSpPr txBox="1"/>
          <p:nvPr/>
        </p:nvSpPr>
        <p:spPr>
          <a:xfrm>
            <a:off x="2197658" y="2199859"/>
            <a:ext cx="1346603" cy="991598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代码开发和审阅，版本控制工具、代码合并工具</a:t>
            </a:r>
          </a:p>
        </p:txBody>
      </p:sp>
      <p:sp>
        <p:nvSpPr>
          <p:cNvPr id="79" name="文本框 33">
            <a:extLst>
              <a:ext uri="{FF2B5EF4-FFF2-40B4-BE49-F238E27FC236}">
                <a16:creationId xmlns:a16="http://schemas.microsoft.com/office/drawing/2014/main" id="{056F8F6F-8BD7-4794-8201-51B16E743DD3}"/>
              </a:ext>
            </a:extLst>
          </p:cNvPr>
          <p:cNvSpPr txBox="1"/>
          <p:nvPr/>
        </p:nvSpPr>
        <p:spPr>
          <a:xfrm>
            <a:off x="4860629" y="2289813"/>
            <a:ext cx="1452767" cy="776154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通过测试和结果确定绩效的工具</a:t>
            </a:r>
          </a:p>
        </p:txBody>
      </p:sp>
      <p:sp>
        <p:nvSpPr>
          <p:cNvPr id="80" name="文本框 33">
            <a:extLst>
              <a:ext uri="{FF2B5EF4-FFF2-40B4-BE49-F238E27FC236}">
                <a16:creationId xmlns:a16="http://schemas.microsoft.com/office/drawing/2014/main" id="{45DE211F-BE82-4EFE-8B9B-50D723A26EBE}"/>
              </a:ext>
            </a:extLst>
          </p:cNvPr>
          <p:cNvSpPr txBox="1"/>
          <p:nvPr/>
        </p:nvSpPr>
        <p:spPr>
          <a:xfrm>
            <a:off x="7549627" y="2265088"/>
            <a:ext cx="1282314" cy="776154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变更管理、发布审批、发布自动化</a:t>
            </a:r>
          </a:p>
        </p:txBody>
      </p:sp>
      <p:sp>
        <p:nvSpPr>
          <p:cNvPr id="81" name="文本框 33">
            <a:extLst>
              <a:ext uri="{FF2B5EF4-FFF2-40B4-BE49-F238E27FC236}">
                <a16:creationId xmlns:a16="http://schemas.microsoft.com/office/drawing/2014/main" id="{D1CDA31D-CCA6-4BBE-A738-5F2482D35130}"/>
              </a:ext>
            </a:extLst>
          </p:cNvPr>
          <p:cNvSpPr txBox="1"/>
          <p:nvPr/>
        </p:nvSpPr>
        <p:spPr>
          <a:xfrm>
            <a:off x="10149305" y="2265088"/>
            <a:ext cx="1282314" cy="776154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应用程序性能监视、最终用户体验</a:t>
            </a:r>
          </a:p>
        </p:txBody>
      </p:sp>
      <p:sp>
        <p:nvSpPr>
          <p:cNvPr id="82" name="文本框 33">
            <a:extLst>
              <a:ext uri="{FF2B5EF4-FFF2-40B4-BE49-F238E27FC236}">
                <a16:creationId xmlns:a16="http://schemas.microsoft.com/office/drawing/2014/main" id="{883613B2-6876-4C01-80B1-BC9FD2D8E87E}"/>
              </a:ext>
            </a:extLst>
          </p:cNvPr>
          <p:cNvSpPr txBox="1"/>
          <p:nvPr/>
        </p:nvSpPr>
        <p:spPr>
          <a:xfrm>
            <a:off x="3602149" y="4913459"/>
            <a:ext cx="1282314" cy="776154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持续集成工具、构建状态统计工具</a:t>
            </a: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090BADCD-605F-4492-AE54-632E9DA6CE5A}"/>
              </a:ext>
            </a:extLst>
          </p:cNvPr>
          <p:cNvSpPr txBox="1"/>
          <p:nvPr/>
        </p:nvSpPr>
        <p:spPr>
          <a:xfrm>
            <a:off x="6202624" y="4913724"/>
            <a:ext cx="1282314" cy="776154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成品仓库、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部署前暂存</a:t>
            </a:r>
          </a:p>
        </p:txBody>
      </p:sp>
      <p:sp>
        <p:nvSpPr>
          <p:cNvPr id="84" name="文本框 33">
            <a:extLst>
              <a:ext uri="{FF2B5EF4-FFF2-40B4-BE49-F238E27FC236}">
                <a16:creationId xmlns:a16="http://schemas.microsoft.com/office/drawing/2014/main" id="{4C26DE77-EAB7-4704-B268-BFFEB0898407}"/>
              </a:ext>
            </a:extLst>
          </p:cNvPr>
          <p:cNvSpPr txBox="1"/>
          <p:nvPr/>
        </p:nvSpPr>
        <p:spPr>
          <a:xfrm>
            <a:off x="8848189" y="4807504"/>
            <a:ext cx="1282314" cy="991598"/>
          </a:xfrm>
          <a:prstGeom prst="rect">
            <a:avLst/>
          </a:prstGeom>
          <a:noFill/>
          <a:effectLst/>
        </p:spPr>
        <p:txBody>
          <a:bodyPr wrap="square" lIns="128568" tIns="64284" rIns="128568" bIns="64284" rtlCol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基础架构配置和部署，基础架构即代码工具</a:t>
            </a:r>
          </a:p>
        </p:txBody>
      </p:sp>
    </p:spTree>
    <p:extLst>
      <p:ext uri="{BB962C8B-B14F-4D97-AF65-F5344CB8AC3E}">
        <p14:creationId xmlns:p14="http://schemas.microsoft.com/office/powerpoint/2010/main" val="3139178566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椭圆 1"/>
          <p:cNvSpPr>
            <a:spLocks noChangeArrowheads="1"/>
          </p:cNvSpPr>
          <p:nvPr/>
        </p:nvSpPr>
        <p:spPr bwMode="auto">
          <a:xfrm>
            <a:off x="1152220" y="2352844"/>
            <a:ext cx="3323894" cy="33238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67" name="椭圆 2"/>
          <p:cNvSpPr>
            <a:spLocks noChangeArrowheads="1"/>
          </p:cNvSpPr>
          <p:nvPr/>
        </p:nvSpPr>
        <p:spPr bwMode="auto">
          <a:xfrm>
            <a:off x="991494" y="2192118"/>
            <a:ext cx="3645346" cy="3645346"/>
          </a:xfrm>
          <a:prstGeom prst="ellipse">
            <a:avLst/>
          </a:prstGeom>
          <a:noFill/>
          <a:ln w="25400">
            <a:solidFill>
              <a:srgbClr val="41445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6869" name="直接连接符 4"/>
          <p:cNvCxnSpPr>
            <a:cxnSpLocks noChangeShapeType="1"/>
            <a:stCxn id="36867" idx="0"/>
            <a:endCxn id="35865" idx="2"/>
          </p:cNvCxnSpPr>
          <p:nvPr/>
        </p:nvCxnSpPr>
        <p:spPr bwMode="auto">
          <a:xfrm>
            <a:off x="2813051" y="2192118"/>
            <a:ext cx="2915383" cy="2233"/>
          </a:xfrm>
          <a:prstGeom prst="line">
            <a:avLst/>
          </a:prstGeom>
          <a:noFill/>
          <a:ln w="9525">
            <a:solidFill>
              <a:srgbClr val="41445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直接连接符 5"/>
          <p:cNvCxnSpPr>
            <a:cxnSpLocks noChangeShapeType="1"/>
            <a:stCxn id="36867" idx="6"/>
            <a:endCxn id="35863" idx="2"/>
          </p:cNvCxnSpPr>
          <p:nvPr/>
        </p:nvCxnSpPr>
        <p:spPr bwMode="auto">
          <a:xfrm flipV="1">
            <a:off x="4636840" y="4009210"/>
            <a:ext cx="1091594" cy="6698"/>
          </a:xfrm>
          <a:prstGeom prst="line">
            <a:avLst/>
          </a:prstGeom>
          <a:noFill/>
          <a:ln w="9525">
            <a:solidFill>
              <a:srgbClr val="41445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直接连接符 6"/>
          <p:cNvCxnSpPr>
            <a:cxnSpLocks noChangeShapeType="1"/>
            <a:stCxn id="36867" idx="4"/>
            <a:endCxn id="35861" idx="2"/>
          </p:cNvCxnSpPr>
          <p:nvPr/>
        </p:nvCxnSpPr>
        <p:spPr bwMode="auto">
          <a:xfrm flipV="1">
            <a:off x="2813051" y="5837464"/>
            <a:ext cx="2915383" cy="2232"/>
          </a:xfrm>
          <a:prstGeom prst="line">
            <a:avLst/>
          </a:prstGeom>
          <a:noFill/>
          <a:ln w="9525">
            <a:solidFill>
              <a:srgbClr val="41445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72" name="组合 7"/>
          <p:cNvGrpSpPr>
            <a:grpSpLocks/>
          </p:cNvGrpSpPr>
          <p:nvPr/>
        </p:nvGrpSpPr>
        <p:grpSpPr bwMode="auto">
          <a:xfrm>
            <a:off x="5728434" y="1687618"/>
            <a:ext cx="1013464" cy="1011232"/>
            <a:chOff x="0" y="0"/>
            <a:chExt cx="720080" cy="720080"/>
          </a:xfrm>
        </p:grpSpPr>
        <p:sp>
          <p:nvSpPr>
            <p:cNvPr id="35865" name="椭圆 8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969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866" name="TextBox 9"/>
            <p:cNvSpPr>
              <a:spLocks noChangeArrowheads="1"/>
            </p:cNvSpPr>
            <p:nvPr/>
          </p:nvSpPr>
          <p:spPr bwMode="auto">
            <a:xfrm>
              <a:off x="65609" y="129137"/>
              <a:ext cx="552621" cy="49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93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93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875" name="组合 10"/>
          <p:cNvGrpSpPr>
            <a:grpSpLocks/>
          </p:cNvGrpSpPr>
          <p:nvPr/>
        </p:nvGrpSpPr>
        <p:grpSpPr bwMode="auto">
          <a:xfrm>
            <a:off x="5728434" y="3502479"/>
            <a:ext cx="1013464" cy="1011231"/>
            <a:chOff x="0" y="0"/>
            <a:chExt cx="720080" cy="720080"/>
          </a:xfrm>
        </p:grpSpPr>
        <p:sp>
          <p:nvSpPr>
            <p:cNvPr id="35863" name="椭圆 11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969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864" name="TextBox 12"/>
            <p:cNvSpPr>
              <a:spLocks noChangeArrowheads="1"/>
            </p:cNvSpPr>
            <p:nvPr/>
          </p:nvSpPr>
          <p:spPr bwMode="auto">
            <a:xfrm>
              <a:off x="65607" y="134083"/>
              <a:ext cx="552621" cy="49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93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93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878" name="组合 13"/>
          <p:cNvGrpSpPr>
            <a:grpSpLocks/>
          </p:cNvGrpSpPr>
          <p:nvPr/>
        </p:nvGrpSpPr>
        <p:grpSpPr bwMode="auto">
          <a:xfrm>
            <a:off x="5728434" y="5330731"/>
            <a:ext cx="1013464" cy="1013465"/>
            <a:chOff x="0" y="0"/>
            <a:chExt cx="720080" cy="720080"/>
          </a:xfrm>
        </p:grpSpPr>
        <p:sp>
          <p:nvSpPr>
            <p:cNvPr id="35861" name="椭圆 14"/>
            <p:cNvSpPr>
              <a:spLocks noChangeArrowheads="1"/>
            </p:cNvSpPr>
            <p:nvPr/>
          </p:nvSpPr>
          <p:spPr bwMode="auto">
            <a:xfrm>
              <a:off x="0" y="0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969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862" name="TextBox 15"/>
            <p:cNvSpPr>
              <a:spLocks noChangeArrowheads="1"/>
            </p:cNvSpPr>
            <p:nvPr/>
          </p:nvSpPr>
          <p:spPr bwMode="auto">
            <a:xfrm>
              <a:off x="65609" y="129138"/>
              <a:ext cx="552621" cy="49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93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93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6881" name="TextBox 16"/>
          <p:cNvSpPr>
            <a:spLocks noChangeArrowheads="1"/>
          </p:cNvSpPr>
          <p:nvPr/>
        </p:nvSpPr>
        <p:spPr bwMode="auto">
          <a:xfrm>
            <a:off x="7003077" y="2091665"/>
            <a:ext cx="4986957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开发人员便捷创建生产部署环境，调试部署上线</a:t>
            </a:r>
            <a:endParaRPr lang="en-US" altLang="zh-CN" sz="1687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理解并掌握系统与部署环境关系</a:t>
            </a:r>
            <a:endParaRPr lang="en-US" altLang="zh-CN" sz="1687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82" name="矩形 17"/>
          <p:cNvSpPr>
            <a:spLocks noChangeArrowheads="1"/>
          </p:cNvSpPr>
          <p:nvPr/>
        </p:nvSpPr>
        <p:spPr bwMode="auto">
          <a:xfrm>
            <a:off x="7023167" y="1576003"/>
            <a:ext cx="28417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简化部署过程</a:t>
            </a:r>
          </a:p>
        </p:txBody>
      </p:sp>
      <p:sp>
        <p:nvSpPr>
          <p:cNvPr id="36883" name="TextBox 18"/>
          <p:cNvSpPr>
            <a:spLocks noChangeArrowheads="1"/>
          </p:cNvSpPr>
          <p:nvPr/>
        </p:nvSpPr>
        <p:spPr bwMode="auto">
          <a:xfrm>
            <a:off x="7041026" y="3821696"/>
            <a:ext cx="4986957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整个部署过程自动化运行</a:t>
            </a:r>
            <a:r>
              <a:rPr lang="en-US" altLang="zh-CN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大大缩短部署耗时</a:t>
            </a:r>
            <a:r>
              <a:rPr lang="en-US" altLang="zh-CN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以及部署认为错误</a:t>
            </a:r>
            <a:endParaRPr lang="en-US" altLang="zh-CN" sz="1687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84" name="矩形 19"/>
          <p:cNvSpPr>
            <a:spLocks noChangeArrowheads="1"/>
          </p:cNvSpPr>
          <p:nvPr/>
        </p:nvSpPr>
        <p:spPr bwMode="auto">
          <a:xfrm>
            <a:off x="7061117" y="3306036"/>
            <a:ext cx="284171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提升部署效率</a:t>
            </a:r>
          </a:p>
        </p:txBody>
      </p:sp>
      <p:sp>
        <p:nvSpPr>
          <p:cNvPr id="36885" name="TextBox 20"/>
          <p:cNvSpPr>
            <a:spLocks noChangeArrowheads="1"/>
          </p:cNvSpPr>
          <p:nvPr/>
        </p:nvSpPr>
        <p:spPr bwMode="auto">
          <a:xfrm>
            <a:off x="7067813" y="5643253"/>
            <a:ext cx="4986957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全链路监控所有系统的运行情况</a:t>
            </a:r>
            <a:r>
              <a:rPr lang="en-US" altLang="zh-CN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687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自动恢复错误系统</a:t>
            </a:r>
            <a:endParaRPr lang="en-US" altLang="zh-CN" sz="1687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86" name="矩形 21"/>
          <p:cNvSpPr>
            <a:spLocks noChangeArrowheads="1"/>
          </p:cNvSpPr>
          <p:nvPr/>
        </p:nvSpPr>
        <p:spPr bwMode="auto">
          <a:xfrm>
            <a:off x="7087905" y="5129824"/>
            <a:ext cx="284171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快速容错</a:t>
            </a:r>
            <a:r>
              <a:rPr lang="en-US" altLang="zh-CN" sz="22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2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恢复</a:t>
            </a:r>
          </a:p>
        </p:txBody>
      </p:sp>
      <p:sp>
        <p:nvSpPr>
          <p:cNvPr id="28" name="矩形 27"/>
          <p:cNvSpPr/>
          <p:nvPr/>
        </p:nvSpPr>
        <p:spPr>
          <a:xfrm>
            <a:off x="10900058" y="181480"/>
            <a:ext cx="1089975" cy="28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1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41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41" kern="0" dirty="0">
                <a:solidFill>
                  <a:sysClr val="window" lastClr="FFFFFF"/>
                </a:solidFill>
              </a:rPr>
              <a:t>www.1ppt.cn</a:t>
            </a:r>
          </a:p>
          <a:p>
            <a:pPr defTabSz="12858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1" kern="0" dirty="0">
                <a:solidFill>
                  <a:sysClr val="window" lastClr="FFFFFF"/>
                </a:solidFill>
              </a:rPr>
              <a:t> </a:t>
            </a:r>
            <a:endParaRPr lang="zh-CN" altLang="en-US" sz="141" kern="0" dirty="0">
              <a:solidFill>
                <a:sysClr val="window" lastClr="FFFFFF"/>
              </a:solidFill>
            </a:endParaRPr>
          </a:p>
        </p:txBody>
      </p:sp>
      <p:cxnSp>
        <p:nvCxnSpPr>
          <p:cNvPr id="29" name="直接连接符 2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8716129C-4ABB-4C9B-9514-B128D5F25C0B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B75C88F-B271-4A28-BCF0-85022B3345A3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1A79E19F-503E-4185-A2B7-FA6D7B2E33CF}"/>
              </a:ext>
            </a:extLst>
          </p:cNvPr>
          <p:cNvSpPr txBox="1">
            <a:spLocks/>
          </p:cNvSpPr>
          <p:nvPr/>
        </p:nvSpPr>
        <p:spPr>
          <a:xfrm>
            <a:off x="4886377" y="80199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Code</a:t>
            </a:r>
          </a:p>
        </p:txBody>
      </p:sp>
      <p:sp>
        <p:nvSpPr>
          <p:cNvPr id="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03EC2AFF-9DC0-4373-A6C1-35654B972446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基础架构即代码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DBBFE-4AF4-4AA9-A673-EB1023B34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1675" y="2434905"/>
            <a:ext cx="3077579" cy="30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6084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4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4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4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 autoUpdateAnimBg="0"/>
      <p:bldP spid="36867" grpId="0" bldLvl="0" animBg="1" autoUpdateAnimBg="0"/>
      <p:bldP spid="36881" grpId="0" bldLvl="0" autoUpdateAnimBg="0"/>
      <p:bldP spid="36882" grpId="0" bldLvl="0" autoUpdateAnimBg="0"/>
      <p:bldP spid="36883" grpId="0" bldLvl="0" autoUpdateAnimBg="0"/>
      <p:bldP spid="36884" grpId="0" bldLvl="0" autoUpdateAnimBg="0"/>
      <p:bldP spid="36885" grpId="0" bldLvl="0" autoUpdateAnimBg="0"/>
      <p:bldP spid="36886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40"/>
          <p:cNvSpPr>
            <a:spLocks noChangeArrowheads="1"/>
          </p:cNvSpPr>
          <p:nvPr/>
        </p:nvSpPr>
        <p:spPr bwMode="auto">
          <a:xfrm rot="5400000">
            <a:off x="908624" y="1687553"/>
            <a:ext cx="4314476" cy="4316151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  <a:extLst/>
        </p:spPr>
        <p:txBody>
          <a:bodyPr lIns="96219" tIns="48212" rIns="96219" bIns="48212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直接连接符 52"/>
          <p:cNvSpPr>
            <a:spLocks noChangeShapeType="1"/>
          </p:cNvSpPr>
          <p:nvPr/>
        </p:nvSpPr>
        <p:spPr bwMode="auto">
          <a:xfrm>
            <a:off x="4430356" y="2026091"/>
            <a:ext cx="1518553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8305" tIns="64152" rIns="128305" bIns="6415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直接连接符 58"/>
          <p:cNvSpPr>
            <a:spLocks noChangeShapeType="1"/>
          </p:cNvSpPr>
          <p:nvPr/>
        </p:nvSpPr>
        <p:spPr bwMode="auto">
          <a:xfrm>
            <a:off x="4437050" y="5685738"/>
            <a:ext cx="1519159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8305" tIns="64152" rIns="128305" bIns="6415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" name="直接连接符 62"/>
          <p:cNvCxnSpPr>
            <a:cxnSpLocks noChangeShapeType="1"/>
          </p:cNvCxnSpPr>
          <p:nvPr/>
        </p:nvCxnSpPr>
        <p:spPr bwMode="auto">
          <a:xfrm>
            <a:off x="5329412" y="3171891"/>
            <a:ext cx="2539527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直接连接符 66"/>
          <p:cNvSpPr>
            <a:spLocks noChangeShapeType="1"/>
          </p:cNvSpPr>
          <p:nvPr/>
        </p:nvSpPr>
        <p:spPr bwMode="auto">
          <a:xfrm>
            <a:off x="5342804" y="4524830"/>
            <a:ext cx="2501556" cy="1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8305" tIns="64152" rIns="128305" bIns="64152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71"/>
          <p:cNvSpPr>
            <a:spLocks noChangeArrowheads="1"/>
          </p:cNvSpPr>
          <p:nvPr/>
        </p:nvSpPr>
        <p:spPr bwMode="auto">
          <a:xfrm>
            <a:off x="6978061" y="1287445"/>
            <a:ext cx="3123722" cy="44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50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度量一切</a:t>
            </a: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7008658" y="1777123"/>
            <a:ext cx="3299552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收集分析系统运行数据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工作流数据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业务数据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用户行为数据</a:t>
            </a:r>
            <a:endParaRPr lang="zh-CN" altLang="en-US" sz="1969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73"/>
          <p:cNvSpPr>
            <a:spLocks noChangeArrowheads="1"/>
          </p:cNvSpPr>
          <p:nvPr/>
        </p:nvSpPr>
        <p:spPr bwMode="auto">
          <a:xfrm>
            <a:off x="7005313" y="5337672"/>
            <a:ext cx="1637020" cy="44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50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零停机部署</a:t>
            </a:r>
            <a:endParaRPr lang="en-US" altLang="zh-CN" sz="2250" dirty="0">
              <a:solidFill>
                <a:srgbClr val="2C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7008660" y="5771257"/>
            <a:ext cx="2688805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功能开关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蓝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/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绿部署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金丝雀发布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,A/B Test</a:t>
            </a:r>
            <a:endParaRPr lang="zh-CN" altLang="en-US" sz="1969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75"/>
          <p:cNvSpPr>
            <a:spLocks noChangeArrowheads="1"/>
          </p:cNvSpPr>
          <p:nvPr/>
        </p:nvSpPr>
        <p:spPr bwMode="auto">
          <a:xfrm>
            <a:off x="8940715" y="2548652"/>
            <a:ext cx="1348479" cy="44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50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化繁为简</a:t>
            </a:r>
            <a:endParaRPr lang="en-US" altLang="zh-CN" sz="2250" dirty="0">
              <a:solidFill>
                <a:srgbClr val="2C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8944063" y="3036652"/>
            <a:ext cx="2688805" cy="31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拆解复杂任务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多次部署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77"/>
          <p:cNvSpPr>
            <a:spLocks noChangeArrowheads="1"/>
          </p:cNvSpPr>
          <p:nvPr/>
        </p:nvSpPr>
        <p:spPr bwMode="auto">
          <a:xfrm>
            <a:off x="8940715" y="3924863"/>
            <a:ext cx="1348479" cy="44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50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快速反馈</a:t>
            </a:r>
            <a:endParaRPr lang="en-US" altLang="zh-CN" sz="2250" dirty="0">
              <a:solidFill>
                <a:srgbClr val="2C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8944063" y="4412868"/>
            <a:ext cx="2688805" cy="6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6219" tIns="48212" rIns="96219" bIns="48212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频繁部署检测进度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建立反馈回路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提高反馈频率</a:t>
            </a:r>
            <a:r>
              <a:rPr lang="en-US" altLang="zh-CN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,</a:t>
            </a:r>
            <a:r>
              <a:rPr lang="zh-CN" altLang="en-US" sz="1547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sym typeface="方正兰亭黑_GBK" pitchFamily="2" charset="-122"/>
              </a:rPr>
              <a:t>快速修正</a:t>
            </a:r>
            <a:endParaRPr lang="zh-CN" altLang="en-US" sz="1969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85658" y="2089722"/>
            <a:ext cx="3511807" cy="35118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4030242" y="1841802"/>
            <a:ext cx="486533" cy="48653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05" tIns="64152" rIns="128305" bIns="6415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56274" y="2981781"/>
            <a:ext cx="486533" cy="48653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05" tIns="64152" rIns="128305" bIns="6415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842880" y="4282446"/>
            <a:ext cx="486533" cy="48653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05" tIns="64152" rIns="128305" bIns="6415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89525" y="5442333"/>
            <a:ext cx="486533" cy="48653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305" tIns="64152" rIns="128305" bIns="6415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49429" y="1599674"/>
            <a:ext cx="948873" cy="9488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32154" y="2697455"/>
            <a:ext cx="948873" cy="948873"/>
            <a:chOff x="5433376" y="607668"/>
            <a:chExt cx="674791" cy="674791"/>
          </a:xfrm>
        </p:grpSpPr>
        <p:grpSp>
          <p:nvGrpSpPr>
            <p:cNvPr id="32" name="组合 31"/>
            <p:cNvGrpSpPr/>
            <p:nvPr/>
          </p:nvGrpSpPr>
          <p:grpSpPr>
            <a:xfrm>
              <a:off x="5433376" y="607668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5562519" y="781790"/>
              <a:ext cx="381357" cy="326545"/>
            </a:xfrm>
            <a:custGeom>
              <a:avLst/>
              <a:gdLst>
                <a:gd name="T0" fmla="*/ 96767825 w 94"/>
                <a:gd name="T1" fmla="*/ 454124000 h 81"/>
                <a:gd name="T2" fmla="*/ 1112844741 w 94"/>
                <a:gd name="T3" fmla="*/ 454124000 h 81"/>
                <a:gd name="T4" fmla="*/ 1209612566 w 94"/>
                <a:gd name="T5" fmla="*/ 382418667 h 81"/>
                <a:gd name="T6" fmla="*/ 1766034936 w 94"/>
                <a:gd name="T7" fmla="*/ 0 h 81"/>
                <a:gd name="T8" fmla="*/ 1766034936 w 94"/>
                <a:gd name="T9" fmla="*/ 788739111 h 81"/>
                <a:gd name="T10" fmla="*/ 1766034936 w 94"/>
                <a:gd name="T11" fmla="*/ 1577483111 h 81"/>
                <a:gd name="T12" fmla="*/ 1209612566 w 94"/>
                <a:gd name="T13" fmla="*/ 1171162667 h 81"/>
                <a:gd name="T14" fmla="*/ 1112844741 w 94"/>
                <a:gd name="T15" fmla="*/ 1123359111 h 81"/>
                <a:gd name="T16" fmla="*/ 798346851 w 94"/>
                <a:gd name="T17" fmla="*/ 1123359111 h 81"/>
                <a:gd name="T18" fmla="*/ 967693004 w 94"/>
                <a:gd name="T19" fmla="*/ 1673085333 h 81"/>
                <a:gd name="T20" fmla="*/ 1088650325 w 94"/>
                <a:gd name="T21" fmla="*/ 1673085333 h 81"/>
                <a:gd name="T22" fmla="*/ 1088650325 w 94"/>
                <a:gd name="T23" fmla="*/ 1936000000 h 81"/>
                <a:gd name="T24" fmla="*/ 1040266413 w 94"/>
                <a:gd name="T25" fmla="*/ 1936000000 h 81"/>
                <a:gd name="T26" fmla="*/ 508038458 w 94"/>
                <a:gd name="T27" fmla="*/ 1936000000 h 81"/>
                <a:gd name="T28" fmla="*/ 266113977 w 94"/>
                <a:gd name="T29" fmla="*/ 1123359111 h 81"/>
                <a:gd name="T30" fmla="*/ 96767825 w 94"/>
                <a:gd name="T31" fmla="*/ 1123359111 h 81"/>
                <a:gd name="T32" fmla="*/ 96767825 w 94"/>
                <a:gd name="T33" fmla="*/ 454124000 h 81"/>
                <a:gd name="T34" fmla="*/ 2104727241 w 94"/>
                <a:gd name="T35" fmla="*/ 549726222 h 81"/>
                <a:gd name="T36" fmla="*/ 2147483647 w 94"/>
                <a:gd name="T37" fmla="*/ 788739111 h 81"/>
                <a:gd name="T38" fmla="*/ 2104727241 w 94"/>
                <a:gd name="T39" fmla="*/ 1027752000 h 81"/>
                <a:gd name="T40" fmla="*/ 2104727241 w 94"/>
                <a:gd name="T41" fmla="*/ 1577483111 h 81"/>
                <a:gd name="T42" fmla="*/ 1886997176 w 94"/>
                <a:gd name="T43" fmla="*/ 1577483111 h 81"/>
                <a:gd name="T44" fmla="*/ 1886997176 w 94"/>
                <a:gd name="T45" fmla="*/ 0 h 81"/>
                <a:gd name="T46" fmla="*/ 2104727241 w 94"/>
                <a:gd name="T47" fmla="*/ 0 h 81"/>
                <a:gd name="T48" fmla="*/ 2104727241 w 94"/>
                <a:gd name="T49" fmla="*/ 549726222 h 81"/>
                <a:gd name="T50" fmla="*/ 1112844741 w 94"/>
                <a:gd name="T51" fmla="*/ 1171162667 h 81"/>
                <a:gd name="T52" fmla="*/ 895114676 w 94"/>
                <a:gd name="T53" fmla="*/ 1171162667 h 81"/>
                <a:gd name="T54" fmla="*/ 967693004 w 94"/>
                <a:gd name="T55" fmla="*/ 1457974222 h 81"/>
                <a:gd name="T56" fmla="*/ 1040266413 w 94"/>
                <a:gd name="T57" fmla="*/ 1457974222 h 81"/>
                <a:gd name="T58" fmla="*/ 1040266413 w 94"/>
                <a:gd name="T59" fmla="*/ 1362372000 h 81"/>
                <a:gd name="T60" fmla="*/ 1112844741 w 94"/>
                <a:gd name="T61" fmla="*/ 1171162667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775470" y="4051287"/>
            <a:ext cx="948873" cy="948873"/>
            <a:chOff x="6312694" y="592940"/>
            <a:chExt cx="674791" cy="674791"/>
          </a:xfrm>
        </p:grpSpPr>
        <p:grpSp>
          <p:nvGrpSpPr>
            <p:cNvPr id="37" name="组合 36"/>
            <p:cNvGrpSpPr/>
            <p:nvPr/>
          </p:nvGrpSpPr>
          <p:grpSpPr>
            <a:xfrm>
              <a:off x="6312694" y="592940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3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6456630" y="753802"/>
              <a:ext cx="374788" cy="359200"/>
            </a:xfrm>
            <a:custGeom>
              <a:avLst/>
              <a:gdLst>
                <a:gd name="T0" fmla="*/ 315922254 w 218"/>
                <a:gd name="T1" fmla="*/ 154371789 h 209"/>
                <a:gd name="T2" fmla="*/ 129239802 w 218"/>
                <a:gd name="T3" fmla="*/ 154371789 h 209"/>
                <a:gd name="T4" fmla="*/ 93340278 w 218"/>
                <a:gd name="T5" fmla="*/ 204631579 h 209"/>
                <a:gd name="T6" fmla="*/ 129239802 w 218"/>
                <a:gd name="T7" fmla="*/ 254891368 h 209"/>
                <a:gd name="T8" fmla="*/ 315922254 w 218"/>
                <a:gd name="T9" fmla="*/ 254891368 h 209"/>
                <a:gd name="T10" fmla="*/ 315922254 w 218"/>
                <a:gd name="T11" fmla="*/ 154371789 h 209"/>
                <a:gd name="T12" fmla="*/ 315922254 w 218"/>
                <a:gd name="T13" fmla="*/ 154371789 h 209"/>
                <a:gd name="T14" fmla="*/ 452341203 w 218"/>
                <a:gd name="T15" fmla="*/ 254891368 h 209"/>
                <a:gd name="T16" fmla="*/ 671332658 w 218"/>
                <a:gd name="T17" fmla="*/ 254891368 h 209"/>
                <a:gd name="T18" fmla="*/ 696462514 w 218"/>
                <a:gd name="T19" fmla="*/ 254891368 h 209"/>
                <a:gd name="T20" fmla="*/ 707234076 w 218"/>
                <a:gd name="T21" fmla="*/ 272842105 h 209"/>
                <a:gd name="T22" fmla="*/ 764672936 w 218"/>
                <a:gd name="T23" fmla="*/ 366182526 h 209"/>
                <a:gd name="T24" fmla="*/ 782623645 w 218"/>
                <a:gd name="T25" fmla="*/ 391312421 h 209"/>
                <a:gd name="T26" fmla="*/ 764672936 w 218"/>
                <a:gd name="T27" fmla="*/ 409263158 h 209"/>
                <a:gd name="T28" fmla="*/ 707234076 w 218"/>
                <a:gd name="T29" fmla="*/ 502603579 h 209"/>
                <a:gd name="T30" fmla="*/ 696462514 w 218"/>
                <a:gd name="T31" fmla="*/ 527733474 h 209"/>
                <a:gd name="T32" fmla="*/ 671332658 w 218"/>
                <a:gd name="T33" fmla="*/ 527733474 h 209"/>
                <a:gd name="T34" fmla="*/ 452341203 w 218"/>
                <a:gd name="T35" fmla="*/ 527733474 h 209"/>
                <a:gd name="T36" fmla="*/ 452341203 w 218"/>
                <a:gd name="T37" fmla="*/ 646205684 h 209"/>
                <a:gd name="T38" fmla="*/ 646202801 w 218"/>
                <a:gd name="T39" fmla="*/ 646205684 h 209"/>
                <a:gd name="T40" fmla="*/ 646202801 w 218"/>
                <a:gd name="T41" fmla="*/ 750315789 h 209"/>
                <a:gd name="T42" fmla="*/ 143599991 w 218"/>
                <a:gd name="T43" fmla="*/ 750315789 h 209"/>
                <a:gd name="T44" fmla="*/ 143599991 w 218"/>
                <a:gd name="T45" fmla="*/ 646205684 h 209"/>
                <a:gd name="T46" fmla="*/ 323101401 w 218"/>
                <a:gd name="T47" fmla="*/ 646205684 h 209"/>
                <a:gd name="T48" fmla="*/ 323101401 w 218"/>
                <a:gd name="T49" fmla="*/ 341052632 h 209"/>
                <a:gd name="T50" fmla="*/ 104109946 w 218"/>
                <a:gd name="T51" fmla="*/ 341052632 h 209"/>
                <a:gd name="T52" fmla="*/ 78980090 w 218"/>
                <a:gd name="T53" fmla="*/ 341052632 h 209"/>
                <a:gd name="T54" fmla="*/ 68210422 w 218"/>
                <a:gd name="T55" fmla="*/ 315922737 h 209"/>
                <a:gd name="T56" fmla="*/ 10769668 w 218"/>
                <a:gd name="T57" fmla="*/ 222582316 h 209"/>
                <a:gd name="T58" fmla="*/ 0 w 218"/>
                <a:gd name="T59" fmla="*/ 204631579 h 209"/>
                <a:gd name="T60" fmla="*/ 10769668 w 218"/>
                <a:gd name="T61" fmla="*/ 179501684 h 209"/>
                <a:gd name="T62" fmla="*/ 68210422 w 218"/>
                <a:gd name="T63" fmla="*/ 86161263 h 209"/>
                <a:gd name="T64" fmla="*/ 78980090 w 218"/>
                <a:gd name="T65" fmla="*/ 68210526 h 209"/>
                <a:gd name="T66" fmla="*/ 104109946 w 218"/>
                <a:gd name="T67" fmla="*/ 68210526 h 209"/>
                <a:gd name="T68" fmla="*/ 323101401 w 218"/>
                <a:gd name="T69" fmla="*/ 68210526 h 209"/>
                <a:gd name="T70" fmla="*/ 323101401 w 218"/>
                <a:gd name="T71" fmla="*/ 53850316 h 209"/>
                <a:gd name="T72" fmla="*/ 391311823 w 218"/>
                <a:gd name="T73" fmla="*/ 0 h 209"/>
                <a:gd name="T74" fmla="*/ 452341203 w 218"/>
                <a:gd name="T75" fmla="*/ 53850316 h 209"/>
                <a:gd name="T76" fmla="*/ 452341203 w 218"/>
                <a:gd name="T77" fmla="*/ 254891368 h 209"/>
                <a:gd name="T78" fmla="*/ 452341203 w 218"/>
                <a:gd name="T79" fmla="*/ 254891368 h 209"/>
                <a:gd name="T80" fmla="*/ 653383843 w 218"/>
                <a:gd name="T81" fmla="*/ 333873474 h 209"/>
                <a:gd name="T82" fmla="*/ 459522245 w 218"/>
                <a:gd name="T83" fmla="*/ 333873474 h 209"/>
                <a:gd name="T84" fmla="*/ 459522245 w 218"/>
                <a:gd name="T85" fmla="*/ 441574105 h 209"/>
                <a:gd name="T86" fmla="*/ 653383843 w 218"/>
                <a:gd name="T87" fmla="*/ 441574105 h 209"/>
                <a:gd name="T88" fmla="*/ 689283367 w 218"/>
                <a:gd name="T89" fmla="*/ 391312421 h 209"/>
                <a:gd name="T90" fmla="*/ 653383843 w 218"/>
                <a:gd name="T91" fmla="*/ 333873474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9045" y="5211302"/>
            <a:ext cx="948873" cy="948873"/>
            <a:chOff x="7074694" y="598563"/>
            <a:chExt cx="674791" cy="674791"/>
          </a:xfrm>
        </p:grpSpPr>
        <p:grpSp>
          <p:nvGrpSpPr>
            <p:cNvPr id="42" name="组合 41"/>
            <p:cNvGrpSpPr/>
            <p:nvPr/>
          </p:nvGrpSpPr>
          <p:grpSpPr>
            <a:xfrm>
              <a:off x="7074694" y="598563"/>
              <a:ext cx="674791" cy="67479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7209124" y="750436"/>
              <a:ext cx="405928" cy="359796"/>
            </a:xfrm>
            <a:custGeom>
              <a:avLst/>
              <a:gdLst>
                <a:gd name="T0" fmla="*/ 1099726970 w 100"/>
                <a:gd name="T1" fmla="*/ 81000000 h 88"/>
                <a:gd name="T2" fmla="*/ 1519621747 w 100"/>
                <a:gd name="T3" fmla="*/ 830250000 h 88"/>
                <a:gd name="T4" fmla="*/ 1519621747 w 100"/>
                <a:gd name="T5" fmla="*/ 830250000 h 88"/>
                <a:gd name="T6" fmla="*/ 1959513430 w 100"/>
                <a:gd name="T7" fmla="*/ 1599750000 h 88"/>
                <a:gd name="T8" fmla="*/ 1919524090 w 100"/>
                <a:gd name="T9" fmla="*/ 1761750000 h 88"/>
                <a:gd name="T10" fmla="*/ 1839540938 w 100"/>
                <a:gd name="T11" fmla="*/ 1782000000 h 88"/>
                <a:gd name="T12" fmla="*/ 1839540938 w 100"/>
                <a:gd name="T13" fmla="*/ 1782000000 h 88"/>
                <a:gd name="T14" fmla="*/ 979754479 w 100"/>
                <a:gd name="T15" fmla="*/ 1782000000 h 88"/>
                <a:gd name="T16" fmla="*/ 139964926 w 100"/>
                <a:gd name="T17" fmla="*/ 1782000000 h 88"/>
                <a:gd name="T18" fmla="*/ 0 w 100"/>
                <a:gd name="T19" fmla="*/ 1660500000 h 88"/>
                <a:gd name="T20" fmla="*/ 19996906 w 100"/>
                <a:gd name="T21" fmla="*/ 1579500000 h 88"/>
                <a:gd name="T22" fmla="*/ 459884117 w 100"/>
                <a:gd name="T23" fmla="*/ 830250000 h 88"/>
                <a:gd name="T24" fmla="*/ 459884117 w 100"/>
                <a:gd name="T25" fmla="*/ 830250000 h 88"/>
                <a:gd name="T26" fmla="*/ 879783365 w 100"/>
                <a:gd name="T27" fmla="*/ 81000000 h 88"/>
                <a:gd name="T28" fmla="*/ 1059737631 w 100"/>
                <a:gd name="T29" fmla="*/ 40500000 h 88"/>
                <a:gd name="T30" fmla="*/ 1099726970 w 100"/>
                <a:gd name="T31" fmla="*/ 81000000 h 88"/>
                <a:gd name="T32" fmla="*/ 879783365 w 100"/>
                <a:gd name="T33" fmla="*/ 688500000 h 88"/>
                <a:gd name="T34" fmla="*/ 879783365 w 100"/>
                <a:gd name="T35" fmla="*/ 749250000 h 88"/>
                <a:gd name="T36" fmla="*/ 919772705 w 100"/>
                <a:gd name="T37" fmla="*/ 1255500000 h 88"/>
                <a:gd name="T38" fmla="*/ 1039740725 w 100"/>
                <a:gd name="T39" fmla="*/ 1255500000 h 88"/>
                <a:gd name="T40" fmla="*/ 1079730065 w 100"/>
                <a:gd name="T41" fmla="*/ 749250000 h 88"/>
                <a:gd name="T42" fmla="*/ 1079730065 w 100"/>
                <a:gd name="T43" fmla="*/ 688500000 h 88"/>
                <a:gd name="T44" fmla="*/ 879783365 w 100"/>
                <a:gd name="T45" fmla="*/ 688500000 h 88"/>
                <a:gd name="T46" fmla="*/ 979754479 w 100"/>
                <a:gd name="T47" fmla="*/ 1458000000 h 88"/>
                <a:gd name="T48" fmla="*/ 1059737631 w 100"/>
                <a:gd name="T49" fmla="*/ 1397250000 h 88"/>
                <a:gd name="T50" fmla="*/ 979754479 w 100"/>
                <a:gd name="T51" fmla="*/ 1316250000 h 88"/>
                <a:gd name="T52" fmla="*/ 899775799 w 100"/>
                <a:gd name="T53" fmla="*/ 1397250000 h 88"/>
                <a:gd name="T54" fmla="*/ 979754479 w 100"/>
                <a:gd name="T55" fmla="*/ 1458000000 h 88"/>
                <a:gd name="T56" fmla="*/ 1299678142 w 100"/>
                <a:gd name="T57" fmla="*/ 972000000 h 88"/>
                <a:gd name="T58" fmla="*/ 979754479 w 100"/>
                <a:gd name="T59" fmla="*/ 405000000 h 88"/>
                <a:gd name="T60" fmla="*/ 679832194 w 100"/>
                <a:gd name="T61" fmla="*/ 951750000 h 88"/>
                <a:gd name="T62" fmla="*/ 659835288 w 100"/>
                <a:gd name="T63" fmla="*/ 972000000 h 88"/>
                <a:gd name="T64" fmla="*/ 339916097 w 100"/>
                <a:gd name="T65" fmla="*/ 1518750000 h 88"/>
                <a:gd name="T66" fmla="*/ 979754479 w 100"/>
                <a:gd name="T67" fmla="*/ 1518750000 h 88"/>
                <a:gd name="T68" fmla="*/ 1619597333 w 100"/>
                <a:gd name="T69" fmla="*/ 1518750000 h 88"/>
                <a:gd name="T70" fmla="*/ 1299678142 w 100"/>
                <a:gd name="T71" fmla="*/ 972000000 h 88"/>
                <a:gd name="T72" fmla="*/ 1299678142 w 100"/>
                <a:gd name="T73" fmla="*/ 972000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4" name="直接连接符 5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CA41795-E03E-4F03-B80A-1654D14ACD14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3A0F022-4F05-4F22-A528-359AD738F771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9B7442A2-5196-4544-AA26-2123D905C7C6}"/>
              </a:ext>
            </a:extLst>
          </p:cNvPr>
          <p:cNvSpPr txBox="1">
            <a:spLocks/>
          </p:cNvSpPr>
          <p:nvPr/>
        </p:nvSpPr>
        <p:spPr>
          <a:xfrm>
            <a:off x="4886377" y="80199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Delivery</a:t>
            </a:r>
          </a:p>
        </p:txBody>
      </p:sp>
      <p:sp>
        <p:nvSpPr>
          <p:cNvPr id="5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A344787-ECA0-4E43-A4E0-01000640ABFE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持续集成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交付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E5A56E1-049D-4084-A43A-348C8B66D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07" y="2620538"/>
            <a:ext cx="2640518" cy="227955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7F9BE66-9EB7-437C-A456-7A22AE999B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4691" y="1796262"/>
            <a:ext cx="588663" cy="5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0" grpId="0" animBg="1"/>
      <p:bldP spid="21" grpId="0" animBg="1"/>
      <p:bldP spid="22" grpId="0" animBg="1"/>
      <p:bldP spid="23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36887" y="2032149"/>
            <a:ext cx="4002471" cy="400247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46913" y="2072920"/>
            <a:ext cx="877315" cy="87731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16" b="1">
                <a:solidFill>
                  <a:srgbClr val="7030A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16" b="1" dirty="0">
                  <a:solidFill>
                    <a:srgbClr val="2C69B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516" b="1" dirty="0">
                <a:solidFill>
                  <a:srgbClr val="2C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13345" y="3535185"/>
            <a:ext cx="877315" cy="87731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16" b="1">
                <a:solidFill>
                  <a:srgbClr val="7030A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16" b="1" dirty="0">
                  <a:solidFill>
                    <a:srgbClr val="2C69B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516" b="1" dirty="0">
                <a:solidFill>
                  <a:srgbClr val="2C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46913" y="5069950"/>
            <a:ext cx="877315" cy="87731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16" b="1">
                <a:solidFill>
                  <a:srgbClr val="7030A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16" b="1" dirty="0">
                  <a:solidFill>
                    <a:srgbClr val="2C69B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516" b="1" dirty="0">
                <a:solidFill>
                  <a:srgbClr val="2C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06500" y="2112640"/>
            <a:ext cx="3827759" cy="962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运维给出自己的非功能需求，就如同业务用户给出自己的功能需求一样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运维应该持续提供反馈和非功能测试规范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4034" y="3575156"/>
            <a:ext cx="3094407" cy="770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共享工具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共享生产环境工具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日志和监视日志等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1473" y="5142074"/>
            <a:ext cx="3094407" cy="92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跨部门协作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开发者和运维人员必须定期进行密切的合作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7094028-714F-4584-B966-05FA14C99489}"/>
              </a:ext>
            </a:extLst>
          </p:cNvPr>
          <p:cNvSpPr/>
          <p:nvPr/>
        </p:nvSpPr>
        <p:spPr>
          <a:xfrm>
            <a:off x="3061263" y="3000124"/>
            <a:ext cx="2001617" cy="2001617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3C841D68-E070-4188-B72E-2DB1471DFC58}"/>
              </a:ext>
            </a:extLst>
          </p:cNvPr>
          <p:cNvSpPr txBox="1"/>
          <p:nvPr/>
        </p:nvSpPr>
        <p:spPr>
          <a:xfrm>
            <a:off x="3619962" y="3761761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886377" y="80199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 of Collaboration</a:t>
            </a: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跨部门协作</a:t>
            </a:r>
          </a:p>
        </p:txBody>
      </p:sp>
    </p:spTree>
    <p:extLst>
      <p:ext uri="{BB962C8B-B14F-4D97-AF65-F5344CB8AC3E}">
        <p14:creationId xmlns:p14="http://schemas.microsoft.com/office/powerpoint/2010/main" val="391711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2000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3" accel="52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2" dur="1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3" dur="1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6" dur="16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7" dur="16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accel="52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0" dur="1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1" dur="1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8" accel="4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52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25" grpId="0" animBg="1"/>
          <p:bldP spid="26" grpId="0" animBg="1"/>
          <p:bldP spid="27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6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6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8" accel="4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52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25" grpId="0" animBg="1"/>
          <p:bldP spid="26" grpId="0" animBg="1"/>
          <p:bldP spid="27" grpId="0" animBg="1"/>
          <p:bldP spid="2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1201774" y="6552741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838568" y="6596088"/>
            <a:ext cx="362382" cy="362382"/>
          </a:xfrm>
          <a:prstGeom prst="ellipse">
            <a:avLst/>
          </a:prstGeom>
          <a:solidFill>
            <a:schemeClr val="tx2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59E2020-1252-48E1-860B-B6617DFA0BC5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35B38C0-979C-4BFD-A78F-35AF7271D0F0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8AA7306-9CBA-4ADA-8087-42EE2EC9D290}"/>
              </a:ext>
            </a:extLst>
          </p:cNvPr>
          <p:cNvSpPr txBox="1">
            <a:spLocks/>
          </p:cNvSpPr>
          <p:nvPr/>
        </p:nvSpPr>
        <p:spPr>
          <a:xfrm>
            <a:off x="4886377" y="801990"/>
            <a:ext cx="2448272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CMMI VS DevOps</a:t>
            </a:r>
            <a:endParaRPr lang="zh-CN" altLang="en-US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DFA0401A-E6CC-4439-AEC1-3C72D8F1F107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CMMI VS DevOps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206F829-F2C0-476F-A6C6-311C65113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31" y="1453590"/>
            <a:ext cx="8592488" cy="4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6843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488024"/>
            <a:ext cx="6207148" cy="13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48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电商</a:t>
            </a:r>
            <a:r>
              <a:rPr lang="en-US" altLang="zh-CN" sz="48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</a:t>
            </a:r>
            <a:r>
              <a:rPr lang="zh-CN" altLang="en-US" sz="48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流程展示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65" y="2613378"/>
            <a:ext cx="359265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 process display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19317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Main workflow</a:t>
            </a:r>
          </a:p>
        </p:txBody>
      </p: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主工作流程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C73A16-1E54-461A-AE2E-6C9FA0BD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1156576"/>
            <a:ext cx="12045999" cy="591349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360383-DC0D-4D24-9D14-52846DD48C1E}"/>
              </a:ext>
            </a:extLst>
          </p:cNvPr>
          <p:cNvCxnSpPr>
            <a:cxnSpLocks/>
          </p:cNvCxnSpPr>
          <p:nvPr/>
        </p:nvCxnSpPr>
        <p:spPr>
          <a:xfrm>
            <a:off x="3189015" y="2752229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24DB730-E5A5-432D-B168-200D6860E7ED}"/>
              </a:ext>
            </a:extLst>
          </p:cNvPr>
          <p:cNvSpPr txBox="1"/>
          <p:nvPr/>
        </p:nvSpPr>
        <p:spPr>
          <a:xfrm>
            <a:off x="2413099" y="323734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Gitlab</a:t>
            </a:r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管理代码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F6A339-F1A2-4B35-9C49-325404E55CB9}"/>
              </a:ext>
            </a:extLst>
          </p:cNvPr>
          <p:cNvCxnSpPr/>
          <p:nvPr/>
        </p:nvCxnSpPr>
        <p:spPr>
          <a:xfrm>
            <a:off x="4125119" y="2824237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1EE6B-D205-4277-AA0F-3D17F9B30FFB}"/>
              </a:ext>
            </a:extLst>
          </p:cNvPr>
          <p:cNvSpPr txBox="1"/>
          <p:nvPr/>
        </p:nvSpPr>
        <p:spPr>
          <a:xfrm>
            <a:off x="3044998" y="363292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要求单元测试通过率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提高项目质量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DF78A0-8D39-4836-90E0-E46EAB0C4E5B}"/>
              </a:ext>
            </a:extLst>
          </p:cNvPr>
          <p:cNvCxnSpPr>
            <a:cxnSpLocks/>
          </p:cNvCxnSpPr>
          <p:nvPr/>
        </p:nvCxnSpPr>
        <p:spPr>
          <a:xfrm>
            <a:off x="5061223" y="2863409"/>
            <a:ext cx="0" cy="132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D40744E-4CC2-4365-AEC1-07A67F04A9C6}"/>
              </a:ext>
            </a:extLst>
          </p:cNvPr>
          <p:cNvSpPr txBox="1"/>
          <p:nvPr/>
        </p:nvSpPr>
        <p:spPr>
          <a:xfrm>
            <a:off x="4150668" y="42366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规避不安全引用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9B7426-A3F0-413C-ACAB-BC439B9DE7A4}"/>
              </a:ext>
            </a:extLst>
          </p:cNvPr>
          <p:cNvCxnSpPr>
            <a:cxnSpLocks/>
          </p:cNvCxnSpPr>
          <p:nvPr/>
        </p:nvCxnSpPr>
        <p:spPr>
          <a:xfrm>
            <a:off x="5997327" y="2824237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AA55283-C3AA-4C7F-9FA4-727F37CA84B6}"/>
              </a:ext>
            </a:extLst>
          </p:cNvPr>
          <p:cNvSpPr txBox="1"/>
          <p:nvPr/>
        </p:nvSpPr>
        <p:spPr>
          <a:xfrm>
            <a:off x="5186848" y="46964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自动检测编码规范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提高代码质量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E46A42-38D2-4FD0-BBA4-CDEE4AD3E1D0}"/>
              </a:ext>
            </a:extLst>
          </p:cNvPr>
          <p:cNvSpPr txBox="1"/>
          <p:nvPr/>
        </p:nvSpPr>
        <p:spPr>
          <a:xfrm>
            <a:off x="7059055" y="4173225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自动化编译部署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缩短发布部署时间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减少人为出错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9BA679D-8B5B-49A7-976D-ECD393A28B37}"/>
              </a:ext>
            </a:extLst>
          </p:cNvPr>
          <p:cNvCxnSpPr/>
          <p:nvPr/>
        </p:nvCxnSpPr>
        <p:spPr>
          <a:xfrm>
            <a:off x="8914481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BA4FF80-3A1D-47AB-9BC3-17D4AC4D1EC6}"/>
              </a:ext>
            </a:extLst>
          </p:cNvPr>
          <p:cNvCxnSpPr/>
          <p:nvPr/>
        </p:nvCxnSpPr>
        <p:spPr>
          <a:xfrm>
            <a:off x="6933431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E50C17-AB5D-4DA2-809B-6A946FCF506B}"/>
              </a:ext>
            </a:extLst>
          </p:cNvPr>
          <p:cNvCxnSpPr>
            <a:cxnSpLocks/>
          </p:cNvCxnSpPr>
          <p:nvPr/>
        </p:nvCxnSpPr>
        <p:spPr>
          <a:xfrm flipH="1">
            <a:off x="6913953" y="3616325"/>
            <a:ext cx="20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7CE5B0-5233-472E-8725-9D307124EF20}"/>
              </a:ext>
            </a:extLst>
          </p:cNvPr>
          <p:cNvCxnSpPr/>
          <p:nvPr/>
        </p:nvCxnSpPr>
        <p:spPr>
          <a:xfrm>
            <a:off x="7869535" y="3616325"/>
            <a:ext cx="0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6D5615F-DE75-4746-A690-CE9B83137177}"/>
              </a:ext>
            </a:extLst>
          </p:cNvPr>
          <p:cNvCxnSpPr/>
          <p:nvPr/>
        </p:nvCxnSpPr>
        <p:spPr>
          <a:xfrm>
            <a:off x="7869535" y="2824237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0864D-8A9A-44B8-85E8-C7F7643AAC00}"/>
              </a:ext>
            </a:extLst>
          </p:cNvPr>
          <p:cNvCxnSpPr>
            <a:cxnSpLocks/>
          </p:cNvCxnSpPr>
          <p:nvPr/>
        </p:nvCxnSpPr>
        <p:spPr>
          <a:xfrm>
            <a:off x="9813751" y="3448831"/>
            <a:ext cx="0" cy="7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0F3BDD6-72EC-4464-8BB4-5A366EF9FC75}"/>
              </a:ext>
            </a:extLst>
          </p:cNvPr>
          <p:cNvSpPr txBox="1"/>
          <p:nvPr/>
        </p:nvSpPr>
        <p:spPr>
          <a:xfrm>
            <a:off x="9092341" y="42685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覆盖核心业务测试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节省测试时间</a:t>
            </a:r>
            <a:endParaRPr lang="en-US" altLang="zh-CN" sz="14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9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BFA3CC-ACC2-4F23-AEE4-5C32D6CBA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82" y="0"/>
            <a:ext cx="912078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Main workflow </a:t>
            </a:r>
            <a:r>
              <a:rPr lang="en-US" altLang="zh-CN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display</a:t>
            </a: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 </a:t>
            </a:r>
          </a:p>
        </p:txBody>
      </p: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主工作流程 视频展示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A0EA4-EA89-49AE-848D-51FDBF484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2098212"/>
            <a:ext cx="3289427" cy="30362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3FA4B6-93E9-4446-B4AD-2C0731363F5A}"/>
              </a:ext>
            </a:extLst>
          </p:cNvPr>
          <p:cNvSpPr txBox="1"/>
          <p:nvPr/>
        </p:nvSpPr>
        <p:spPr>
          <a:xfrm>
            <a:off x="6577782" y="3472309"/>
            <a:ext cx="3289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电商</a:t>
            </a:r>
            <a:r>
              <a:rPr lang="en-US" altLang="zh-CN" sz="2800" dirty="0"/>
              <a:t>DevOps </a:t>
            </a:r>
            <a:r>
              <a:rPr lang="zh-CN" altLang="en-US" sz="2800" dirty="0"/>
              <a:t>流程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网络监控</a:t>
            </a:r>
            <a:r>
              <a:rPr lang="en-US" altLang="zh-CN" sz="2800" dirty="0"/>
              <a:t>+</a:t>
            </a:r>
            <a:r>
              <a:rPr lang="zh-CN" altLang="en-US" sz="2800" dirty="0"/>
              <a:t>报警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手动</a:t>
            </a:r>
            <a:r>
              <a:rPr lang="en-US" altLang="zh-CN" sz="2800" dirty="0"/>
              <a:t>/</a:t>
            </a:r>
            <a:r>
              <a:rPr lang="zh-CN" altLang="en-US" sz="2800" dirty="0"/>
              <a:t>自动扩容</a:t>
            </a:r>
          </a:p>
        </p:txBody>
      </p:sp>
    </p:spTree>
    <p:extLst>
      <p:ext uri="{BB962C8B-B14F-4D97-AF65-F5344CB8AC3E}">
        <p14:creationId xmlns:p14="http://schemas.microsoft.com/office/powerpoint/2010/main" val="7043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>
            <a:extLst>
              <a:ext uri="{FF2B5EF4-FFF2-40B4-BE49-F238E27FC236}">
                <a16:creationId xmlns:a16="http://schemas.microsoft.com/office/drawing/2014/main" id="{45BF37D5-9222-4271-8414-31F23810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96" y="-974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BB8051DC-AD59-489B-9F1A-3897D18E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6" y="0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标题 1">
            <a:extLst>
              <a:ext uri="{FF2B5EF4-FFF2-40B4-BE49-F238E27FC236}">
                <a16:creationId xmlns:a16="http://schemas.microsoft.com/office/drawing/2014/main" id="{91524E18-1416-47AE-8C61-3BBC4986F04C}"/>
              </a:ext>
            </a:extLst>
          </p:cNvPr>
          <p:cNvSpPr txBox="1">
            <a:spLocks/>
          </p:cNvSpPr>
          <p:nvPr/>
        </p:nvSpPr>
        <p:spPr>
          <a:xfrm>
            <a:off x="1301703" y="-99511"/>
            <a:ext cx="4638179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en-US" altLang="zh-CN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Kubernetes </a:t>
            </a:r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控制台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ED81303-824C-43D6-A03D-3F23D777D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21" y="825985"/>
            <a:ext cx="10475685" cy="59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6603981" y="168130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221463" y="1600101"/>
            <a:ext cx="2251057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背景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6603981" y="257464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221463" y="2493441"/>
            <a:ext cx="3703005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基本概念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6603981" y="346798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221463" y="3386780"/>
            <a:ext cx="5215173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</a:t>
            </a:r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流程展示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6603981" y="4361327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221463" y="4280119"/>
            <a:ext cx="4608512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</a:t>
            </a:r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技术简介</a:t>
            </a: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2180903" y="2824237"/>
            <a:ext cx="2626510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>
            <a:off x="2329214" y="4001883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1" name="MH_Number_4"/>
          <p:cNvSpPr/>
          <p:nvPr>
            <p:custDataLst>
              <p:tags r:id="rId11"/>
            </p:custDataLst>
          </p:nvPr>
        </p:nvSpPr>
        <p:spPr>
          <a:xfrm>
            <a:off x="6632062" y="5254666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4"/>
          <p:cNvSpPr/>
          <p:nvPr>
            <p:custDataLst>
              <p:tags r:id="rId12"/>
            </p:custDataLst>
          </p:nvPr>
        </p:nvSpPr>
        <p:spPr>
          <a:xfrm>
            <a:off x="7249544" y="5173458"/>
            <a:ext cx="4004367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未来计划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778" y="17363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8" y="18337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/>
          <p:cNvSpPr txBox="1">
            <a:spLocks/>
          </p:cNvSpPr>
          <p:nvPr/>
        </p:nvSpPr>
        <p:spPr>
          <a:xfrm>
            <a:off x="1561256" y="127477"/>
            <a:ext cx="1998138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微服务网关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3BB17CD3-1434-4492-9212-7C082BA5F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6" y="1240061"/>
            <a:ext cx="9234178" cy="54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9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2E166EF4-6E6F-4470-8F06-92069C552E58}"/>
              </a:ext>
            </a:extLst>
          </p:cNvPr>
          <p:cNvSpPr/>
          <p:nvPr/>
        </p:nvSpPr>
        <p:spPr>
          <a:xfrm>
            <a:off x="2972991" y="663997"/>
            <a:ext cx="8706354" cy="5400675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82855E-71FC-470F-8698-FF6D6C5A3A07}"/>
              </a:ext>
            </a:extLst>
          </p:cNvPr>
          <p:cNvSpPr/>
          <p:nvPr/>
        </p:nvSpPr>
        <p:spPr>
          <a:xfrm>
            <a:off x="3197460" y="839979"/>
            <a:ext cx="851250" cy="5048708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B342E55-CF6A-40FD-9CFB-14C42BC17425}"/>
              </a:ext>
            </a:extLst>
          </p:cNvPr>
          <p:cNvSpPr/>
          <p:nvPr/>
        </p:nvSpPr>
        <p:spPr>
          <a:xfrm>
            <a:off x="4953164" y="3432463"/>
            <a:ext cx="1857272" cy="70838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授权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认证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9081B9-DC15-4230-8A76-563A1C5F1D39}"/>
              </a:ext>
            </a:extLst>
          </p:cNvPr>
          <p:cNvSpPr/>
          <p:nvPr/>
        </p:nvSpPr>
        <p:spPr>
          <a:xfrm>
            <a:off x="4957867" y="2296641"/>
            <a:ext cx="1857272" cy="70838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反向代理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F3836DE-26A1-4219-A288-61C5FAA2EEFE}"/>
              </a:ext>
            </a:extLst>
          </p:cNvPr>
          <p:cNvSpPr/>
          <p:nvPr/>
        </p:nvSpPr>
        <p:spPr>
          <a:xfrm>
            <a:off x="4957867" y="1071854"/>
            <a:ext cx="1857272" cy="70838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安全策略</a:t>
            </a:r>
            <a:r>
              <a:rPr lang="zh-CN" altLang="en-US" sz="1687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8E994E-5FA1-4376-AA16-C4A9EA0246D2}"/>
              </a:ext>
            </a:extLst>
          </p:cNvPr>
          <p:cNvSpPr/>
          <p:nvPr/>
        </p:nvSpPr>
        <p:spPr>
          <a:xfrm>
            <a:off x="7175478" y="5307179"/>
            <a:ext cx="1726305" cy="541697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业务组合服务层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1F2F4A-191A-42CA-A953-54153E56E698}"/>
              </a:ext>
            </a:extLst>
          </p:cNvPr>
          <p:cNvCxnSpPr>
            <a:cxnSpLocks/>
          </p:cNvCxnSpPr>
          <p:nvPr/>
        </p:nvCxnSpPr>
        <p:spPr>
          <a:xfrm>
            <a:off x="5856739" y="1797260"/>
            <a:ext cx="0" cy="516403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E02B9FE-B04B-4F60-9268-51B8EA860366}"/>
              </a:ext>
            </a:extLst>
          </p:cNvPr>
          <p:cNvSpPr/>
          <p:nvPr/>
        </p:nvSpPr>
        <p:spPr>
          <a:xfrm>
            <a:off x="10618856" y="1111613"/>
            <a:ext cx="796196" cy="4632399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网关管理控制台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34A8E4-33F9-4335-BAD3-10FEB329CC40}"/>
              </a:ext>
            </a:extLst>
          </p:cNvPr>
          <p:cNvCxnSpPr>
            <a:cxnSpLocks/>
          </p:cNvCxnSpPr>
          <p:nvPr/>
        </p:nvCxnSpPr>
        <p:spPr>
          <a:xfrm>
            <a:off x="9690220" y="1116263"/>
            <a:ext cx="0" cy="4632399"/>
          </a:xfrm>
          <a:prstGeom prst="line">
            <a:avLst/>
          </a:prstGeom>
          <a:ln>
            <a:solidFill>
              <a:srgbClr val="2C69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8060D284-5149-42FE-854A-0F973672625F}"/>
              </a:ext>
            </a:extLst>
          </p:cNvPr>
          <p:cNvSpPr/>
          <p:nvPr/>
        </p:nvSpPr>
        <p:spPr>
          <a:xfrm>
            <a:off x="9757186" y="3195653"/>
            <a:ext cx="794705" cy="464319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FB820B-BB0A-456D-A811-3344E22B4EC6}"/>
              </a:ext>
            </a:extLst>
          </p:cNvPr>
          <p:cNvCxnSpPr>
            <a:cxnSpLocks/>
          </p:cNvCxnSpPr>
          <p:nvPr/>
        </p:nvCxnSpPr>
        <p:spPr>
          <a:xfrm>
            <a:off x="5856739" y="349985"/>
            <a:ext cx="0" cy="677964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47A9563-181F-4197-AA4E-0525AB9477DD}"/>
              </a:ext>
            </a:extLst>
          </p:cNvPr>
          <p:cNvSpPr/>
          <p:nvPr/>
        </p:nvSpPr>
        <p:spPr>
          <a:xfrm>
            <a:off x="7189241" y="4555631"/>
            <a:ext cx="1703134" cy="541697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缓存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D6FF024-EF04-447D-9B9A-98BA840FCF50}"/>
              </a:ext>
            </a:extLst>
          </p:cNvPr>
          <p:cNvCxnSpPr>
            <a:stCxn id="63" idx="2"/>
            <a:endCxn id="62" idx="0"/>
          </p:cNvCxnSpPr>
          <p:nvPr/>
        </p:nvCxnSpPr>
        <p:spPr>
          <a:xfrm flipH="1">
            <a:off x="5881800" y="3005025"/>
            <a:ext cx="4704" cy="427437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663EBF-6EEB-47D3-A311-B660BAA7E2C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880624" y="4140847"/>
            <a:ext cx="1176" cy="2440227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706AB4B8-0B62-494D-BC9C-F110A5637081}"/>
              </a:ext>
            </a:extLst>
          </p:cNvPr>
          <p:cNvCxnSpPr>
            <a:stCxn id="63" idx="3"/>
          </p:cNvCxnSpPr>
          <p:nvPr/>
        </p:nvCxnSpPr>
        <p:spPr>
          <a:xfrm flipH="1">
            <a:off x="5884152" y="2650834"/>
            <a:ext cx="930988" cy="1767354"/>
          </a:xfrm>
          <a:prstGeom prst="bentConnector4">
            <a:avLst>
              <a:gd name="adj1" fmla="val -25896"/>
              <a:gd name="adj2" fmla="val 99765"/>
            </a:avLst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8BB7B8F-78F5-4F16-AEF3-7A21A3932CBE}"/>
              </a:ext>
            </a:extLst>
          </p:cNvPr>
          <p:cNvCxnSpPr>
            <a:cxnSpLocks/>
          </p:cNvCxnSpPr>
          <p:nvPr/>
        </p:nvCxnSpPr>
        <p:spPr>
          <a:xfrm>
            <a:off x="5939888" y="4826479"/>
            <a:ext cx="1235589" cy="0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EEEA527-AAF7-457C-831D-C8399989D37A}"/>
              </a:ext>
            </a:extLst>
          </p:cNvPr>
          <p:cNvCxnSpPr>
            <a:cxnSpLocks/>
          </p:cNvCxnSpPr>
          <p:nvPr/>
        </p:nvCxnSpPr>
        <p:spPr>
          <a:xfrm>
            <a:off x="5939888" y="5578026"/>
            <a:ext cx="1235589" cy="0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AE724424-D10B-4EF8-9319-18B51821A732}"/>
              </a:ext>
            </a:extLst>
          </p:cNvPr>
          <p:cNvSpPr/>
          <p:nvPr/>
        </p:nvSpPr>
        <p:spPr>
          <a:xfrm>
            <a:off x="2972991" y="6626050"/>
            <a:ext cx="8706353" cy="481385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B2DE239-5B64-4AC9-AC31-CCEF2601F2DC}"/>
              </a:ext>
            </a:extLst>
          </p:cNvPr>
          <p:cNvSpPr txBox="1"/>
          <p:nvPr/>
        </p:nvSpPr>
        <p:spPr>
          <a:xfrm>
            <a:off x="6341583" y="6707507"/>
            <a:ext cx="1800493" cy="369332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业务微服务集群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5E0D0CE-5F30-4AB0-B22E-E108C513FA52}"/>
              </a:ext>
            </a:extLst>
          </p:cNvPr>
          <p:cNvCxnSpPr>
            <a:cxnSpLocks/>
          </p:cNvCxnSpPr>
          <p:nvPr/>
        </p:nvCxnSpPr>
        <p:spPr>
          <a:xfrm flipV="1">
            <a:off x="9247242" y="5578026"/>
            <a:ext cx="0" cy="1048023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74820BD-78DF-41B7-AC63-8331C3733289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8038630" y="5848875"/>
            <a:ext cx="1" cy="777175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1FCE872-11D7-488A-B8A7-AED8BD076D44}"/>
              </a:ext>
            </a:extLst>
          </p:cNvPr>
          <p:cNvCxnSpPr>
            <a:stCxn id="68" idx="3"/>
          </p:cNvCxnSpPr>
          <p:nvPr/>
        </p:nvCxnSpPr>
        <p:spPr>
          <a:xfrm flipV="1">
            <a:off x="8901783" y="5578027"/>
            <a:ext cx="357364" cy="1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F4E734E-B76A-42FC-AC95-CA603C7E4499}"/>
              </a:ext>
            </a:extLst>
          </p:cNvPr>
          <p:cNvCxnSpPr>
            <a:stCxn id="53" idx="3"/>
          </p:cNvCxnSpPr>
          <p:nvPr/>
        </p:nvCxnSpPr>
        <p:spPr>
          <a:xfrm flipV="1">
            <a:off x="8892375" y="4826479"/>
            <a:ext cx="366772" cy="1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62FBD0D-85C4-494F-9822-45CE4465E1F1}"/>
              </a:ext>
            </a:extLst>
          </p:cNvPr>
          <p:cNvCxnSpPr/>
          <p:nvPr/>
        </p:nvCxnSpPr>
        <p:spPr>
          <a:xfrm flipV="1">
            <a:off x="9259147" y="349984"/>
            <a:ext cx="0" cy="5228042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4F4E664-5293-478B-B0DF-EE3EE0B17945}"/>
              </a:ext>
            </a:extLst>
          </p:cNvPr>
          <p:cNvCxnSpPr>
            <a:cxnSpLocks/>
          </p:cNvCxnSpPr>
          <p:nvPr/>
        </p:nvCxnSpPr>
        <p:spPr>
          <a:xfrm>
            <a:off x="4695822" y="1027949"/>
            <a:ext cx="15385" cy="4679554"/>
          </a:xfrm>
          <a:prstGeom prst="line">
            <a:avLst/>
          </a:prstGeom>
          <a:ln>
            <a:solidFill>
              <a:srgbClr val="2C69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左 6">
            <a:extLst>
              <a:ext uri="{FF2B5EF4-FFF2-40B4-BE49-F238E27FC236}">
                <a16:creationId xmlns:a16="http://schemas.microsoft.com/office/drawing/2014/main" id="{E47C0B7B-2B90-4A98-800B-8693D4888F75}"/>
              </a:ext>
            </a:extLst>
          </p:cNvPr>
          <p:cNvSpPr/>
          <p:nvPr/>
        </p:nvSpPr>
        <p:spPr>
          <a:xfrm>
            <a:off x="4095880" y="3005025"/>
            <a:ext cx="522500" cy="427437"/>
          </a:xfrm>
          <a:prstGeom prst="lef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45BF37D5-9222-4271-8414-31F23810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96" y="-974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BB8051DC-AD59-489B-9F1A-3897D18E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66" y="0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标题 1">
            <a:extLst>
              <a:ext uri="{FF2B5EF4-FFF2-40B4-BE49-F238E27FC236}">
                <a16:creationId xmlns:a16="http://schemas.microsoft.com/office/drawing/2014/main" id="{91524E18-1416-47AE-8C61-3BBC4986F04C}"/>
              </a:ext>
            </a:extLst>
          </p:cNvPr>
          <p:cNvSpPr txBox="1">
            <a:spLocks/>
          </p:cNvSpPr>
          <p:nvPr/>
        </p:nvSpPr>
        <p:spPr>
          <a:xfrm>
            <a:off x="1301703" y="-99511"/>
            <a:ext cx="4638179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微服务网关内部架构图</a:t>
            </a:r>
          </a:p>
        </p:txBody>
      </p:sp>
    </p:spTree>
    <p:extLst>
      <p:ext uri="{BB962C8B-B14F-4D97-AF65-F5344CB8AC3E}">
        <p14:creationId xmlns:p14="http://schemas.microsoft.com/office/powerpoint/2010/main" val="35259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8" y="1168053"/>
            <a:ext cx="12117654" cy="5766021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861211E-FD04-4A28-9DB2-C18BACF0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" y="157998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A5A83880-0C89-42A5-8E5E-54DA5449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" y="167739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6A4F8A8-610C-4589-B719-4E1AB7B6EA8D}"/>
              </a:ext>
            </a:extLst>
          </p:cNvPr>
          <p:cNvSpPr txBox="1">
            <a:spLocks/>
          </p:cNvSpPr>
          <p:nvPr/>
        </p:nvSpPr>
        <p:spPr>
          <a:xfrm>
            <a:off x="1460823" y="111844"/>
            <a:ext cx="1998138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38330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3EAAD1-BD4C-44D2-B0C3-FD408E1A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312069"/>
            <a:ext cx="11342055" cy="5581784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4AF03FD-82DD-42AE-8DFE-7BEAAE841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9" y="13548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DA07AB1C-E32E-4913-8663-058FD251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14522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46D9B41-0810-4BCB-82FF-37E7C133DC5D}"/>
              </a:ext>
            </a:extLst>
          </p:cNvPr>
          <p:cNvSpPr txBox="1">
            <a:spLocks/>
          </p:cNvSpPr>
          <p:nvPr/>
        </p:nvSpPr>
        <p:spPr>
          <a:xfrm>
            <a:off x="1496227" y="89327"/>
            <a:ext cx="1998138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接口监控</a:t>
            </a:r>
          </a:p>
        </p:txBody>
      </p:sp>
    </p:spTree>
    <p:extLst>
      <p:ext uri="{BB962C8B-B14F-4D97-AF65-F5344CB8AC3E}">
        <p14:creationId xmlns:p14="http://schemas.microsoft.com/office/powerpoint/2010/main" val="35055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C5F674-6A4D-4D03-9BD8-3E77A483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0" y="1741311"/>
            <a:ext cx="11920614" cy="4289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BCC85-BB33-43B2-ABF7-E2018B10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9" y="13548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F5101F31-67AA-4733-8E4D-D416AC6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14522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50E945D1-A26D-4358-8227-A59EE0BE5D8C}"/>
              </a:ext>
            </a:extLst>
          </p:cNvPr>
          <p:cNvSpPr txBox="1">
            <a:spLocks/>
          </p:cNvSpPr>
          <p:nvPr/>
        </p:nvSpPr>
        <p:spPr>
          <a:xfrm>
            <a:off x="1496227" y="89327"/>
            <a:ext cx="1998138" cy="7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接口监控</a:t>
            </a:r>
          </a:p>
        </p:txBody>
      </p:sp>
    </p:spTree>
    <p:extLst>
      <p:ext uri="{BB962C8B-B14F-4D97-AF65-F5344CB8AC3E}">
        <p14:creationId xmlns:p14="http://schemas.microsoft.com/office/powerpoint/2010/main" val="5220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6843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6170279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en-US" altLang="zh-CN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</a:t>
            </a:r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技术简介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606386"/>
            <a:ext cx="426007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DevOps Technology Overview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4278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5781303" y="3368831"/>
            <a:ext cx="1379767" cy="802662"/>
          </a:xfrm>
          <a:prstGeom prst="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1052" y="2058013"/>
            <a:ext cx="1893742" cy="1632511"/>
            <a:chOff x="5589892" y="1317079"/>
            <a:chExt cx="1795647" cy="1547947"/>
          </a:xfrm>
        </p:grpSpPr>
        <p:sp>
          <p:nvSpPr>
            <p:cNvPr id="11" name="矩形 1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89892" y="1317079"/>
              <a:ext cx="795795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51771" y="1726738"/>
              <a:ext cx="1511419" cy="1067933"/>
              <a:chOff x="1082016" y="2137364"/>
              <a:chExt cx="1511419" cy="10679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3959" y="2536572"/>
                <a:ext cx="1509476" cy="668725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82016" y="2137364"/>
                <a:ext cx="819080" cy="350201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257869" y="2605867"/>
                <a:ext cx="1055077" cy="530131"/>
              </a:xfrm>
              <a:prstGeom prst="round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574411" y="1885964"/>
            <a:ext cx="4673406" cy="3768396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74411" y="1515604"/>
            <a:ext cx="513282" cy="369332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55045" y="2093071"/>
            <a:ext cx="1874547" cy="1627746"/>
            <a:chOff x="5608093" y="1321597"/>
            <a:chExt cx="1777446" cy="1543429"/>
          </a:xfrm>
        </p:grpSpPr>
        <p:sp>
          <p:nvSpPr>
            <p:cNvPr id="21" name="矩形 2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08093" y="1321597"/>
              <a:ext cx="795795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53714" y="1711453"/>
              <a:ext cx="1509476" cy="1054494"/>
              <a:chOff x="1083959" y="2122079"/>
              <a:chExt cx="1509476" cy="105449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83959" y="2507848"/>
                <a:ext cx="1509476" cy="668725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83959" y="2122079"/>
                <a:ext cx="819080" cy="350201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57869" y="2577144"/>
                <a:ext cx="1055077" cy="530131"/>
              </a:xfrm>
              <a:prstGeom prst="round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831052" y="3866707"/>
            <a:ext cx="1891693" cy="1620329"/>
            <a:chOff x="5591835" y="1328630"/>
            <a:chExt cx="1793704" cy="1536396"/>
          </a:xfrm>
        </p:grpSpPr>
        <p:sp>
          <p:nvSpPr>
            <p:cNvPr id="28" name="矩形 27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91835" y="1328630"/>
              <a:ext cx="795795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752031" y="1741454"/>
              <a:ext cx="1511159" cy="1069960"/>
              <a:chOff x="1082276" y="2152080"/>
              <a:chExt cx="1511159" cy="106996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3959" y="2553315"/>
                <a:ext cx="1509476" cy="668725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82276" y="2152080"/>
                <a:ext cx="819080" cy="318364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257869" y="2622611"/>
                <a:ext cx="1055077" cy="530131"/>
              </a:xfrm>
              <a:prstGeom prst="round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0384284" y="4622441"/>
            <a:ext cx="1346844" cy="369332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1F497D"/>
                </a:solidFill>
              </a:rPr>
              <a:t>。。。。。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75849" y="1885964"/>
            <a:ext cx="4673406" cy="3768396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75849" y="1515604"/>
            <a:ext cx="513282" cy="369332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2068277" y="2856222"/>
            <a:ext cx="1611416" cy="1359767"/>
            <a:chOff x="1065490" y="2087150"/>
            <a:chExt cx="1527945" cy="1289331"/>
          </a:xfrm>
        </p:grpSpPr>
        <p:sp>
          <p:nvSpPr>
            <p:cNvPr id="62" name="矩形 61"/>
            <p:cNvSpPr/>
            <p:nvPr/>
          </p:nvSpPr>
          <p:spPr>
            <a:xfrm>
              <a:off x="1083959" y="2455843"/>
              <a:ext cx="1509476" cy="920638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65490" y="2087150"/>
              <a:ext cx="819080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311158" y="2677749"/>
              <a:ext cx="1055077" cy="530131"/>
            </a:xfrm>
            <a:prstGeom prst="round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直接连接符 3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8DCE5E9A-14DE-45CA-86E6-BF288652DDA6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0375140-D10F-4E97-8814-3AAC600CFA89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1C13122-2228-45C1-B97C-63673F148306}"/>
              </a:ext>
            </a:extLst>
          </p:cNvPr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Container technology</a:t>
            </a:r>
          </a:p>
        </p:txBody>
      </p:sp>
      <p:sp>
        <p:nvSpPr>
          <p:cNvPr id="40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FD57CBE6-4DC7-4DE2-9115-C60BFBAD4232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容器技术</a:t>
            </a:r>
          </a:p>
        </p:txBody>
      </p:sp>
    </p:spTree>
    <p:extLst>
      <p:ext uri="{BB962C8B-B14F-4D97-AF65-F5344CB8AC3E}">
        <p14:creationId xmlns:p14="http://schemas.microsoft.com/office/powerpoint/2010/main" val="649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接连接符 9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Container technology</a:t>
            </a:r>
          </a:p>
        </p:txBody>
      </p:sp>
      <p:sp>
        <p:nvSpPr>
          <p:cNvPr id="10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容器技术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78" y="3972163"/>
            <a:ext cx="4795882" cy="2740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16" y="1511162"/>
            <a:ext cx="3355558" cy="190806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717407" y="1250522"/>
            <a:ext cx="0" cy="5576959"/>
          </a:xfrm>
          <a:prstGeom prst="line">
            <a:avLst/>
          </a:prstGeom>
          <a:ln>
            <a:solidFill>
              <a:srgbClr val="1F497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316807" y="3617368"/>
            <a:ext cx="5184576" cy="209"/>
          </a:xfrm>
          <a:prstGeom prst="line">
            <a:avLst/>
          </a:prstGeom>
          <a:ln>
            <a:solidFill>
              <a:srgbClr val="1F497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47647" y="1619609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VM/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7898953" y="2183561"/>
            <a:ext cx="3684776" cy="3577204"/>
          </a:xfrm>
          <a:prstGeom prst="rect">
            <a:avLst/>
          </a:prstGeom>
          <a:noFill/>
          <a:ln>
            <a:solidFill>
              <a:srgbClr val="2878B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63" y="2558806"/>
            <a:ext cx="1381590" cy="7856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17" y="2558806"/>
            <a:ext cx="1381590" cy="7856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63" y="3519346"/>
            <a:ext cx="1381590" cy="7856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17" y="3673967"/>
            <a:ext cx="1381590" cy="7856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63" y="4571700"/>
            <a:ext cx="1381590" cy="7856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17" y="4571700"/>
            <a:ext cx="1381590" cy="7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5436" y="1740818"/>
            <a:ext cx="5067972" cy="3919669"/>
            <a:chOff x="1029958" y="1273628"/>
            <a:chExt cx="4805452" cy="3716631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29958" y="1281657"/>
              <a:ext cx="1627085" cy="368221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54207" y="4090015"/>
            <a:ext cx="4642654" cy="507345"/>
          </a:xfrm>
          <a:prstGeom prst="rect">
            <a:avLst/>
          </a:prstGeom>
          <a:noFill/>
          <a:ln w="9525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849424" y="4889678"/>
            <a:ext cx="3182884" cy="605536"/>
          </a:xfrm>
          <a:prstGeom prst="can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376" y="3314280"/>
            <a:ext cx="1328145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0867" y="3314279"/>
            <a:ext cx="2261711" cy="50734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4E2D97-95B8-4EDE-AC71-E533E9DF4EFE}"/>
              </a:ext>
            </a:extLst>
          </p:cNvPr>
          <p:cNvSpPr/>
          <p:nvPr/>
        </p:nvSpPr>
        <p:spPr>
          <a:xfrm>
            <a:off x="7308210" y="368179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A73297-48E2-4F6C-95AE-EAFA7631A988}"/>
              </a:ext>
            </a:extLst>
          </p:cNvPr>
          <p:cNvSpPr/>
          <p:nvPr/>
        </p:nvSpPr>
        <p:spPr>
          <a:xfrm>
            <a:off x="7302727" y="368179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735360-7337-4FB8-9385-792086A200C3}"/>
              </a:ext>
            </a:extLst>
          </p:cNvPr>
          <p:cNvGrpSpPr/>
          <p:nvPr/>
        </p:nvGrpSpPr>
        <p:grpSpPr>
          <a:xfrm>
            <a:off x="7520869" y="897147"/>
            <a:ext cx="4642654" cy="640278"/>
            <a:chOff x="768378" y="1921956"/>
            <a:chExt cx="4402165" cy="60711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A818C3A-769C-4CBE-A945-A26EAECE2418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F14829-2254-4CA6-B283-6BAAC0DA811C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165DB79-B2B2-4575-947C-F4B0DB22A938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56801F9-1E15-4601-94F1-8A8CC7B660B0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DFAEB4C-F6B2-4466-87E8-8DAA842CD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94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E3A54BF-F4E1-4671-80DA-95DD77D33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06" y="167646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47F13EF-61C8-4F10-A477-D96E0C81D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03" y="166743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1F0F454-B646-41A9-9A65-38C7A0CBB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0" y="1675150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5BBC3C55-CB76-4062-9037-3B333A875FF0}"/>
              </a:ext>
            </a:extLst>
          </p:cNvPr>
          <p:cNvSpPr/>
          <p:nvPr/>
        </p:nvSpPr>
        <p:spPr>
          <a:xfrm>
            <a:off x="7349766" y="2567070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E1E813-C966-4750-9FE8-AE0E85EDB666}"/>
              </a:ext>
            </a:extLst>
          </p:cNvPr>
          <p:cNvSpPr/>
          <p:nvPr/>
        </p:nvSpPr>
        <p:spPr>
          <a:xfrm>
            <a:off x="7354920" y="2567070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43161ECC-BAF9-4FB1-A184-43640035B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14CEEA5F-ACC8-460A-A6A8-F11343162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387535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BBCC65B4-DCE3-415E-949A-267EDC3D8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386632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083E486-DC7B-4F1D-8090-6CE5AED48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3874042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EBC42CD-52DD-4277-8BC0-C9F06D690B50}"/>
              </a:ext>
            </a:extLst>
          </p:cNvPr>
          <p:cNvSpPr/>
          <p:nvPr/>
        </p:nvSpPr>
        <p:spPr>
          <a:xfrm>
            <a:off x="7349766" y="4772186"/>
            <a:ext cx="5067972" cy="1968001"/>
          </a:xfrm>
          <a:prstGeom prst="rect">
            <a:avLst/>
          </a:prstGeom>
          <a:noFill/>
          <a:ln>
            <a:solidFill>
              <a:srgbClr val="1F49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1BE5F4E-28DC-42B8-A8F5-A0CE7E6AA4B2}"/>
              </a:ext>
            </a:extLst>
          </p:cNvPr>
          <p:cNvSpPr/>
          <p:nvPr/>
        </p:nvSpPr>
        <p:spPr>
          <a:xfrm>
            <a:off x="7354920" y="4772186"/>
            <a:ext cx="1715972" cy="388337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9219BD2-AF66-4BF2-91D7-FB7BD9A7F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51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B855924-C118-417A-A5E6-63C6EB2E3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62" y="6080473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4FEC5074-B010-4A3C-B846-166FCB8FC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360" y="6071438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C6D1A0-052A-4DC1-BBFE-4C64B18A1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57" y="6079157"/>
            <a:ext cx="921708" cy="524109"/>
          </a:xfrm>
          <a:prstGeom prst="rect">
            <a:avLst/>
          </a:prstGeom>
          <a:ln>
            <a:solidFill>
              <a:srgbClr val="1F497D"/>
            </a:solidFill>
          </a:ln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EA4D03-706C-4D58-9A32-DD1F38EDAC2B}"/>
              </a:ext>
            </a:extLst>
          </p:cNvPr>
          <p:cNvGrpSpPr/>
          <p:nvPr/>
        </p:nvGrpSpPr>
        <p:grpSpPr>
          <a:xfrm>
            <a:off x="7551476" y="3057471"/>
            <a:ext cx="4642654" cy="640278"/>
            <a:chOff x="768378" y="1921956"/>
            <a:chExt cx="4402165" cy="607112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0DFCC0A-125B-4567-A6EB-1708E770DA30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0D37F6E-58D9-4A62-8B65-34EDEC71E3EF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723D0BD-FAE3-48D0-A62C-54ACE382D91D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32958E-3AFA-4B39-9059-A2EFE7D4DCFF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E218B9-408E-4B3F-8128-EA2419AFFA09}"/>
              </a:ext>
            </a:extLst>
          </p:cNvPr>
          <p:cNvGrpSpPr/>
          <p:nvPr/>
        </p:nvGrpSpPr>
        <p:grpSpPr>
          <a:xfrm>
            <a:off x="7662734" y="5352032"/>
            <a:ext cx="4642654" cy="640278"/>
            <a:chOff x="768378" y="1921956"/>
            <a:chExt cx="4402165" cy="60711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7D46D9-4B10-4B8D-896E-31125153CA9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1C7C0F0-6DAC-4F0A-AAF3-DC0E5A2658B1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F572BB-AAEA-4A42-91B6-1806261EC316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592F4-B6D8-4CA6-9ED2-7056059F7434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854207" y="2382824"/>
            <a:ext cx="4642654" cy="640278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76" dirty="0">
                  <a:solidFill>
                    <a:schemeClr val="tx1"/>
                  </a:solidFill>
                </a:rPr>
                <a:t>Docker Daemon</a:t>
              </a:r>
              <a:endParaRPr lang="zh-CN" altLang="en-US" sz="1476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rgbClr val="1F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87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87" dirty="0">
                  <a:solidFill>
                    <a:schemeClr val="tx1"/>
                  </a:solidFill>
                </a:rPr>
                <a:t> Proxy</a:t>
              </a:r>
              <a:endParaRPr lang="zh-CN" altLang="en-US" sz="1687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rgbClr val="1F497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E3EFD-F4BE-4372-92D3-E58210570770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>
            <a:off x="5496861" y="1217286"/>
            <a:ext cx="2024008" cy="3126401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8B037-7155-45E2-91F9-52063B3BA2C0}"/>
              </a:ext>
            </a:extLst>
          </p:cNvPr>
          <p:cNvCxnSpPr>
            <a:stCxn id="117" idx="1"/>
            <a:endCxn id="5" idx="3"/>
          </p:cNvCxnSpPr>
          <p:nvPr/>
        </p:nvCxnSpPr>
        <p:spPr>
          <a:xfrm flipH="1">
            <a:off x="5496860" y="3377610"/>
            <a:ext cx="2054616" cy="96607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1EF104-F027-4AFC-B00C-F1A41A7DA899}"/>
              </a:ext>
            </a:extLst>
          </p:cNvPr>
          <p:cNvCxnSpPr>
            <a:cxnSpLocks/>
            <a:stCxn id="122" idx="1"/>
            <a:endCxn id="5" idx="3"/>
          </p:cNvCxnSpPr>
          <p:nvPr/>
        </p:nvCxnSpPr>
        <p:spPr>
          <a:xfrm flipH="1" flipV="1">
            <a:off x="5496861" y="4343688"/>
            <a:ext cx="2165873" cy="1328483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/>
          <p:nvPr/>
        </p:nvCxnSpPr>
        <p:spPr>
          <a:xfrm>
            <a:off x="2196520" y="4597359"/>
            <a:ext cx="0" cy="29231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32047" y="382162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582205" y="3818945"/>
            <a:ext cx="401" cy="268390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5018424" y="3028369"/>
            <a:ext cx="0" cy="1100008"/>
          </a:xfrm>
          <a:prstGeom prst="straightConnector1">
            <a:avLst/>
          </a:prstGeom>
          <a:ln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>
            <a:extLst>
              <a:ext uri="{FF2B5EF4-FFF2-40B4-BE49-F238E27FC236}">
                <a16:creationId xmlns:a16="http://schemas.microsoft.com/office/drawing/2014/main" id="{E1AC4E9A-62EF-46F3-BBFB-0063B635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9" y="13548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9121605-65AE-4776-8334-6065A87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145222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标题 1">
            <a:extLst>
              <a:ext uri="{FF2B5EF4-FFF2-40B4-BE49-F238E27FC236}">
                <a16:creationId xmlns:a16="http://schemas.microsoft.com/office/drawing/2014/main" id="{241B86ED-71DE-43EE-9683-9AE6E5CC45C7}"/>
              </a:ext>
            </a:extLst>
          </p:cNvPr>
          <p:cNvSpPr txBox="1">
            <a:spLocks/>
          </p:cNvSpPr>
          <p:nvPr/>
        </p:nvSpPr>
        <p:spPr>
          <a:xfrm>
            <a:off x="1403422" y="211778"/>
            <a:ext cx="4809929" cy="76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2C69B2"/>
                </a:solidFill>
                <a:latin typeface="Arial Black" panose="020B0A04020102020204" pitchFamily="34" charset="0"/>
              </a:rPr>
              <a:t>Kubernetes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zh-CN" altLang="en-US" sz="2812" b="1" dirty="0">
                <a:solidFill>
                  <a:srgbClr val="2C69B2"/>
                </a:solidFill>
                <a:effectLst/>
                <a:ea typeface="微软雅黑" panose="020B0503020204020204" pitchFamily="34" charset="-122"/>
              </a:rPr>
              <a:t>部署架构图</a:t>
            </a:r>
          </a:p>
        </p:txBody>
      </p:sp>
    </p:spTree>
    <p:extLst>
      <p:ext uri="{BB962C8B-B14F-4D97-AF65-F5344CB8AC3E}">
        <p14:creationId xmlns:p14="http://schemas.microsoft.com/office/powerpoint/2010/main" val="18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55145F4-3C94-4310-A50F-1970F238B67A}"/>
              </a:ext>
            </a:extLst>
          </p:cNvPr>
          <p:cNvGrpSpPr/>
          <p:nvPr/>
        </p:nvGrpSpPr>
        <p:grpSpPr>
          <a:xfrm>
            <a:off x="3979305" y="3515808"/>
            <a:ext cx="1666784" cy="1395568"/>
            <a:chOff x="1422400" y="1809424"/>
            <a:chExt cx="1580445" cy="14556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602FD6-33A0-4A1A-A734-F63568ECFC73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B3EDB6A-ECFC-4B37-A511-47284C3083E0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FE926FF-81D0-42D9-A95B-7F9C457DE046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9" dirty="0">
                  <a:solidFill>
                    <a:schemeClr val="tx1"/>
                  </a:solidFill>
                </a:rPr>
                <a:t>EC</a:t>
              </a:r>
              <a:endParaRPr lang="zh-CN" altLang="en-US" sz="2109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1C3753-5364-4672-BD55-913DDD6159CE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038E72-EFDB-4E48-BEC8-5E3B61FCC535}"/>
                </a:ext>
              </a:extLst>
            </p:cNvPr>
            <p:cNvSpPr txBox="1"/>
            <p:nvPr/>
          </p:nvSpPr>
          <p:spPr>
            <a:xfrm>
              <a:off x="1574801" y="2325704"/>
              <a:ext cx="802969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6B30E90-ADA8-4E32-8F40-8108680B6B6A}"/>
              </a:ext>
            </a:extLst>
          </p:cNvPr>
          <p:cNvGrpSpPr/>
          <p:nvPr/>
        </p:nvGrpSpPr>
        <p:grpSpPr>
          <a:xfrm>
            <a:off x="2074917" y="3515808"/>
            <a:ext cx="1666784" cy="1395568"/>
            <a:chOff x="1422400" y="1809424"/>
            <a:chExt cx="1580445" cy="145560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0EF7362-5EC8-40C9-A331-09F7663708AB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DBF5C96-818A-4F8B-93B0-CD187A56E987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1A4DBEE-725F-42A2-8A4C-C139584B5112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9" dirty="0">
                  <a:solidFill>
                    <a:schemeClr val="tx1"/>
                  </a:solidFill>
                </a:rPr>
                <a:t>EC</a:t>
              </a:r>
              <a:endParaRPr lang="zh-CN" altLang="en-US" sz="2109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868554-E3D8-4149-AF16-4C36CA69139C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2432824-D439-431E-BA4B-F3215DCCC44E}"/>
                </a:ext>
              </a:extLst>
            </p:cNvPr>
            <p:cNvSpPr txBox="1"/>
            <p:nvPr/>
          </p:nvSpPr>
          <p:spPr>
            <a:xfrm>
              <a:off x="1574801" y="2325704"/>
              <a:ext cx="802969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B570C41-20A4-4A98-A961-5DA79FC7F12C}"/>
              </a:ext>
            </a:extLst>
          </p:cNvPr>
          <p:cNvGrpSpPr/>
          <p:nvPr/>
        </p:nvGrpSpPr>
        <p:grpSpPr>
          <a:xfrm>
            <a:off x="5883693" y="3515808"/>
            <a:ext cx="1666784" cy="1395568"/>
            <a:chOff x="1422400" y="1809424"/>
            <a:chExt cx="1580445" cy="145560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C198058-1E37-4ACF-B2A8-B04D8A5089BE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9AC9F0A-596E-4196-822D-A2163A315E4B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5219252-1799-4706-9000-4316DA1600A2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9" dirty="0">
                  <a:solidFill>
                    <a:schemeClr val="tx1"/>
                  </a:solidFill>
                </a:rPr>
                <a:t>EC</a:t>
              </a:r>
              <a:endParaRPr lang="zh-CN" altLang="en-US" sz="2109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49DF955-8DCE-41A9-BAB1-5A59978B55F4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C0DB876-FE0D-4D6B-9963-4F098CDDCFCB}"/>
                </a:ext>
              </a:extLst>
            </p:cNvPr>
            <p:cNvSpPr txBox="1"/>
            <p:nvPr/>
          </p:nvSpPr>
          <p:spPr>
            <a:xfrm>
              <a:off x="1574801" y="2325704"/>
              <a:ext cx="802969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7F2531-AB82-4792-BDD3-68FB37974AEA}"/>
              </a:ext>
            </a:extLst>
          </p:cNvPr>
          <p:cNvGrpSpPr/>
          <p:nvPr/>
        </p:nvGrpSpPr>
        <p:grpSpPr>
          <a:xfrm>
            <a:off x="7788081" y="3515808"/>
            <a:ext cx="1666784" cy="1395568"/>
            <a:chOff x="1422400" y="1809424"/>
            <a:chExt cx="1580445" cy="145560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074D037-D62A-4737-9B10-F9C455F25041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CA91917-1228-4022-833D-A30F512296D4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831E470-384F-4F33-A8A7-32374EAB96C5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9" dirty="0">
                  <a:solidFill>
                    <a:schemeClr val="tx1"/>
                  </a:solidFill>
                </a:rPr>
                <a:t>EC</a:t>
              </a:r>
              <a:endParaRPr lang="zh-CN" altLang="en-US" sz="2109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910A3D6-C7EF-4EF3-A7BB-1F53F0C5D0DD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0944D1F-1762-4703-8ABB-FA0B513CCC5B}"/>
                </a:ext>
              </a:extLst>
            </p:cNvPr>
            <p:cNvSpPr txBox="1"/>
            <p:nvPr/>
          </p:nvSpPr>
          <p:spPr>
            <a:xfrm>
              <a:off x="1574801" y="2325704"/>
              <a:ext cx="802969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8AF320E-62A5-42B6-AE66-CC65D3519801}"/>
              </a:ext>
            </a:extLst>
          </p:cNvPr>
          <p:cNvGrpSpPr/>
          <p:nvPr/>
        </p:nvGrpSpPr>
        <p:grpSpPr>
          <a:xfrm>
            <a:off x="2074905" y="5674435"/>
            <a:ext cx="1666784" cy="1041470"/>
            <a:chOff x="1422400" y="1809424"/>
            <a:chExt cx="1580445" cy="108627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F4988C1-9DC1-44F5-9CBA-5A652B144CE2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9978A46-EC5F-44EA-9D2B-429CCCFABF3A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44EC124-C3D5-409A-BA0D-F07363A40B15}"/>
                </a:ext>
              </a:extLst>
            </p:cNvPr>
            <p:cNvSpPr/>
            <p:nvPr/>
          </p:nvSpPr>
          <p:spPr>
            <a:xfrm>
              <a:off x="1574801" y="2318563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66" dirty="0" err="1">
                  <a:solidFill>
                    <a:schemeClr val="tx1"/>
                  </a:solidFill>
                </a:rPr>
                <a:t>Redis</a:t>
              </a:r>
              <a:r>
                <a:rPr lang="en-US" altLang="zh-CN" sz="1266" dirty="0">
                  <a:solidFill>
                    <a:schemeClr val="tx1"/>
                  </a:solidFill>
                </a:rPr>
                <a:t> -Master</a:t>
              </a:r>
              <a:endParaRPr lang="zh-CN" altLang="en-US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6324943-3409-4EE4-B7A8-6B7EC6EC5EE0}"/>
              </a:ext>
            </a:extLst>
          </p:cNvPr>
          <p:cNvGrpSpPr/>
          <p:nvPr/>
        </p:nvGrpSpPr>
        <p:grpSpPr>
          <a:xfrm>
            <a:off x="5883681" y="5674435"/>
            <a:ext cx="1666784" cy="1041470"/>
            <a:chOff x="1422400" y="1809424"/>
            <a:chExt cx="1580445" cy="108627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FE60115-E02D-4948-85B9-5CB109F9B9F7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F3D94A4-C8BB-48A6-9BF2-9C81F9F06134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AD0A9EE-A1E8-4FB0-BB87-8217B633758D}"/>
                </a:ext>
              </a:extLst>
            </p:cNvPr>
            <p:cNvSpPr/>
            <p:nvPr/>
          </p:nvSpPr>
          <p:spPr>
            <a:xfrm>
              <a:off x="1574801" y="2318562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66" dirty="0">
                  <a:solidFill>
                    <a:schemeClr val="tx1"/>
                  </a:solidFill>
                </a:rPr>
                <a:t>MySQL</a:t>
              </a:r>
              <a:endParaRPr lang="zh-CN" altLang="en-US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B0A031E-D155-469E-BDA9-199EEA4C13CA}"/>
              </a:ext>
            </a:extLst>
          </p:cNvPr>
          <p:cNvGrpSpPr/>
          <p:nvPr/>
        </p:nvGrpSpPr>
        <p:grpSpPr>
          <a:xfrm>
            <a:off x="7788069" y="5674435"/>
            <a:ext cx="1666784" cy="1041470"/>
            <a:chOff x="1422400" y="1809424"/>
            <a:chExt cx="1580445" cy="108627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46BCFD4-A13E-499D-AA48-21DCE066C7F4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5BE3C7-BA76-41D3-AD59-53EA9995BCF5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CBC83AB-8A7A-4C22-9AAE-C37D42923B3A}"/>
                </a:ext>
              </a:extLst>
            </p:cNvPr>
            <p:cNvSpPr/>
            <p:nvPr/>
          </p:nvSpPr>
          <p:spPr>
            <a:xfrm>
              <a:off x="1574801" y="2318562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66" dirty="0">
                  <a:solidFill>
                    <a:schemeClr val="tx1"/>
                  </a:solidFill>
                </a:rPr>
                <a:t>FTP</a:t>
              </a:r>
              <a:endParaRPr lang="zh-CN" altLang="en-US" sz="1266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73B42B01-2AB7-402A-AC25-E9674AA68BE6}"/>
              </a:ext>
            </a:extLst>
          </p:cNvPr>
          <p:cNvSpPr/>
          <p:nvPr/>
        </p:nvSpPr>
        <p:spPr>
          <a:xfrm>
            <a:off x="3613284" y="2747001"/>
            <a:ext cx="6368179" cy="348871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9" b="1" dirty="0">
                <a:solidFill>
                  <a:schemeClr val="tx1"/>
                </a:solidFill>
              </a:rPr>
              <a:t>LBS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F6E9E82-9927-4CE7-995B-7A0777A3267C}"/>
              </a:ext>
            </a:extLst>
          </p:cNvPr>
          <p:cNvCxnSpPr>
            <a:cxnSpLocks/>
            <a:stCxn id="103" idx="2"/>
            <a:endCxn id="123" idx="0"/>
          </p:cNvCxnSpPr>
          <p:nvPr/>
        </p:nvCxnSpPr>
        <p:spPr>
          <a:xfrm>
            <a:off x="6797374" y="3095872"/>
            <a:ext cx="1" cy="338561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C76D55C-425C-426D-A72F-BABDBF5BA304}"/>
              </a:ext>
            </a:extLst>
          </p:cNvPr>
          <p:cNvGrpSpPr/>
          <p:nvPr/>
        </p:nvGrpSpPr>
        <p:grpSpPr>
          <a:xfrm>
            <a:off x="4344821" y="1214263"/>
            <a:ext cx="4864591" cy="525459"/>
            <a:chOff x="2010241" y="406946"/>
            <a:chExt cx="3100847" cy="5480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4BEBD91-7982-47CB-894B-A68E2836AC55}"/>
                </a:ext>
              </a:extLst>
            </p:cNvPr>
            <p:cNvSpPr/>
            <p:nvPr/>
          </p:nvSpPr>
          <p:spPr>
            <a:xfrm>
              <a:off x="2010241" y="432628"/>
              <a:ext cx="1162755" cy="522382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605D6C1-4B69-4DD2-8046-44C422B24E54}"/>
                </a:ext>
              </a:extLst>
            </p:cNvPr>
            <p:cNvSpPr/>
            <p:nvPr/>
          </p:nvSpPr>
          <p:spPr>
            <a:xfrm>
              <a:off x="3948333" y="406946"/>
              <a:ext cx="1162755" cy="514207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Web</a:t>
              </a:r>
              <a:r>
                <a:rPr lang="zh-CN" altLang="en-US" dirty="0">
                  <a:solidFill>
                    <a:schemeClr val="tx1"/>
                  </a:solidFill>
                </a:rPr>
                <a:t>控制台</a:t>
              </a:r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F91BA7B-E48A-44FE-BC9E-AC9E29F19982}"/>
              </a:ext>
            </a:extLst>
          </p:cNvPr>
          <p:cNvCxnSpPr>
            <a:cxnSpLocks/>
          </p:cNvCxnSpPr>
          <p:nvPr/>
        </p:nvCxnSpPr>
        <p:spPr>
          <a:xfrm>
            <a:off x="6777117" y="2023177"/>
            <a:ext cx="1" cy="554575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2506049-F5A2-4964-86FD-B0293A3314CC}"/>
              </a:ext>
            </a:extLst>
          </p:cNvPr>
          <p:cNvGrpSpPr/>
          <p:nvPr/>
        </p:nvGrpSpPr>
        <p:grpSpPr>
          <a:xfrm>
            <a:off x="3985346" y="5674435"/>
            <a:ext cx="1666784" cy="1041470"/>
            <a:chOff x="1422400" y="1809424"/>
            <a:chExt cx="1580445" cy="108627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D3E749E-B03A-4F0A-B234-062F46732888}"/>
                </a:ext>
              </a:extLst>
            </p:cNvPr>
            <p:cNvSpPr/>
            <p:nvPr/>
          </p:nvSpPr>
          <p:spPr>
            <a:xfrm>
              <a:off x="1422401" y="2178757"/>
              <a:ext cx="1580444" cy="716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A9A8954-27D0-4C76-9009-23C76A301755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0368D396-15E0-462F-AE3D-FF9C5634FD6D}"/>
                </a:ext>
              </a:extLst>
            </p:cNvPr>
            <p:cNvSpPr/>
            <p:nvPr/>
          </p:nvSpPr>
          <p:spPr>
            <a:xfrm>
              <a:off x="1574801" y="2318563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66" dirty="0" err="1">
                  <a:solidFill>
                    <a:schemeClr val="tx1"/>
                  </a:solidFill>
                </a:rPr>
                <a:t>Redis</a:t>
              </a:r>
              <a:r>
                <a:rPr lang="en-US" altLang="zh-CN" sz="1266" dirty="0">
                  <a:solidFill>
                    <a:schemeClr val="tx1"/>
                  </a:solidFill>
                </a:rPr>
                <a:t> -Salve</a:t>
              </a:r>
              <a:endParaRPr lang="zh-CN" altLang="en-US" sz="1266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1689C10-BF64-4AA5-BE55-20596B912CCA}"/>
              </a:ext>
            </a:extLst>
          </p:cNvPr>
          <p:cNvCxnSpPr>
            <a:stCxn id="86" idx="3"/>
            <a:endCxn id="116" idx="1"/>
          </p:cNvCxnSpPr>
          <p:nvPr/>
        </p:nvCxnSpPr>
        <p:spPr>
          <a:xfrm>
            <a:off x="3741689" y="6372220"/>
            <a:ext cx="243658" cy="0"/>
          </a:xfrm>
          <a:prstGeom prst="straightConnector1">
            <a:avLst/>
          </a:prstGeom>
          <a:ln>
            <a:solidFill>
              <a:srgbClr val="2C69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BBCF876-3189-4B25-A9A6-4660DABF6932}"/>
              </a:ext>
            </a:extLst>
          </p:cNvPr>
          <p:cNvSpPr/>
          <p:nvPr/>
        </p:nvSpPr>
        <p:spPr>
          <a:xfrm>
            <a:off x="1961513" y="3434433"/>
            <a:ext cx="9671723" cy="1574787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4BA7243-676B-48C7-85A1-847CFEA2B57D}"/>
              </a:ext>
            </a:extLst>
          </p:cNvPr>
          <p:cNvSpPr/>
          <p:nvPr/>
        </p:nvSpPr>
        <p:spPr>
          <a:xfrm>
            <a:off x="1961501" y="5568176"/>
            <a:ext cx="7792502" cy="1291576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949EC37-DDCA-48B4-8017-15360E3957CA}"/>
              </a:ext>
            </a:extLst>
          </p:cNvPr>
          <p:cNvCxnSpPr>
            <a:cxnSpLocks/>
          </p:cNvCxnSpPr>
          <p:nvPr/>
        </p:nvCxnSpPr>
        <p:spPr>
          <a:xfrm flipH="1">
            <a:off x="4534139" y="5131476"/>
            <a:ext cx="13" cy="340909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48997303-71F0-497E-99F2-6281A09C34E4}"/>
              </a:ext>
            </a:extLst>
          </p:cNvPr>
          <p:cNvSpPr/>
          <p:nvPr/>
        </p:nvSpPr>
        <p:spPr>
          <a:xfrm>
            <a:off x="10078310" y="5568176"/>
            <a:ext cx="1554926" cy="1291576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4CE3FD8-28A7-4958-932F-A6C186BD8C3D}"/>
              </a:ext>
            </a:extLst>
          </p:cNvPr>
          <p:cNvSpPr/>
          <p:nvPr/>
        </p:nvSpPr>
        <p:spPr>
          <a:xfrm>
            <a:off x="10246369" y="5865637"/>
            <a:ext cx="1226276" cy="692556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66" dirty="0">
                <a:solidFill>
                  <a:schemeClr val="tx1"/>
                </a:solidFill>
              </a:rPr>
              <a:t>外部系统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5D51639-4219-47F9-8CAF-405BDF89B08C}"/>
              </a:ext>
            </a:extLst>
          </p:cNvPr>
          <p:cNvGrpSpPr/>
          <p:nvPr/>
        </p:nvGrpSpPr>
        <p:grpSpPr>
          <a:xfrm>
            <a:off x="9668866" y="3498153"/>
            <a:ext cx="1666784" cy="1395568"/>
            <a:chOff x="1422400" y="1809424"/>
            <a:chExt cx="1580445" cy="1455606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A05965F-91B2-4561-8F84-3814A8078132}"/>
                </a:ext>
              </a:extLst>
            </p:cNvPr>
            <p:cNvSpPr/>
            <p:nvPr/>
          </p:nvSpPr>
          <p:spPr>
            <a:xfrm>
              <a:off x="1422401" y="2178757"/>
              <a:ext cx="1580444" cy="108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39C1079-F3A7-480F-9FF0-5B1939386ED4}"/>
                </a:ext>
              </a:extLst>
            </p:cNvPr>
            <p:cNvSpPr txBox="1"/>
            <p:nvPr/>
          </p:nvSpPr>
          <p:spPr>
            <a:xfrm>
              <a:off x="1422400" y="1809424"/>
              <a:ext cx="486694" cy="350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</a:t>
              </a:r>
              <a:endParaRPr lang="zh-CN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F131FC3-BD09-4C25-9883-6F80E8BFBB5B}"/>
                </a:ext>
              </a:extLst>
            </p:cNvPr>
            <p:cNvSpPr/>
            <p:nvPr/>
          </p:nvSpPr>
          <p:spPr>
            <a:xfrm>
              <a:off x="1628422" y="2713760"/>
              <a:ext cx="1162755" cy="363879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9" dirty="0">
                  <a:solidFill>
                    <a:schemeClr val="tx1"/>
                  </a:solidFill>
                </a:rPr>
                <a:t>EC</a:t>
              </a:r>
              <a:endParaRPr lang="zh-CN" altLang="en-US" sz="2109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4DE46F2-5ACD-4629-A3B7-B88F8366D3C7}"/>
                </a:ext>
              </a:extLst>
            </p:cNvPr>
            <p:cNvSpPr/>
            <p:nvPr/>
          </p:nvSpPr>
          <p:spPr>
            <a:xfrm>
              <a:off x="1574801" y="2331158"/>
              <a:ext cx="1269999" cy="823902"/>
            </a:xfrm>
            <a:prstGeom prst="rect">
              <a:avLst/>
            </a:prstGeom>
            <a:noFill/>
            <a:ln w="6350"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ABC325D-ECBA-42CA-859A-1ED2E13B1506}"/>
                </a:ext>
              </a:extLst>
            </p:cNvPr>
            <p:cNvSpPr txBox="1"/>
            <p:nvPr/>
          </p:nvSpPr>
          <p:spPr>
            <a:xfrm>
              <a:off x="1574801" y="2325704"/>
              <a:ext cx="802969" cy="350201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</p:grp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C32DCF3-7AE1-4043-8D4B-6B2AE4FC4D94}"/>
              </a:ext>
            </a:extLst>
          </p:cNvPr>
          <p:cNvCxnSpPr>
            <a:cxnSpLocks/>
          </p:cNvCxnSpPr>
          <p:nvPr/>
        </p:nvCxnSpPr>
        <p:spPr>
          <a:xfrm>
            <a:off x="9431391" y="5131476"/>
            <a:ext cx="0" cy="340909"/>
          </a:xfrm>
          <a:prstGeom prst="straightConnector1">
            <a:avLst/>
          </a:prstGeom>
          <a:ln>
            <a:solidFill>
              <a:srgbClr val="2C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65176EC-25E7-4469-9C8B-7847556EEC43}"/>
              </a:ext>
            </a:extLst>
          </p:cNvPr>
          <p:cNvSpPr txBox="1"/>
          <p:nvPr/>
        </p:nvSpPr>
        <p:spPr>
          <a:xfrm>
            <a:off x="1487065" y="2231506"/>
            <a:ext cx="646331" cy="335756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机房</a:t>
            </a:r>
          </a:p>
        </p:txBody>
      </p:sp>
      <p:sp>
        <p:nvSpPr>
          <p:cNvPr id="4" name="矩形 3"/>
          <p:cNvSpPr/>
          <p:nvPr/>
        </p:nvSpPr>
        <p:spPr>
          <a:xfrm>
            <a:off x="1487065" y="2576433"/>
            <a:ext cx="10701642" cy="4496276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487065" y="1055244"/>
            <a:ext cx="10701641" cy="853875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B5573A29-F65C-441D-B512-EDA9E8D4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55" y="-9741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4A8AC6F3-4A11-47BC-A58A-D6FA7A3B9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5" y="0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标题 1">
            <a:extLst>
              <a:ext uri="{FF2B5EF4-FFF2-40B4-BE49-F238E27FC236}">
                <a16:creationId xmlns:a16="http://schemas.microsoft.com/office/drawing/2014/main" id="{1E5A30A2-97D1-43E0-BF68-B1DC1E1657C0}"/>
              </a:ext>
            </a:extLst>
          </p:cNvPr>
          <p:cNvSpPr txBox="1">
            <a:spLocks/>
          </p:cNvSpPr>
          <p:nvPr/>
        </p:nvSpPr>
        <p:spPr>
          <a:xfrm>
            <a:off x="1359015" y="18404"/>
            <a:ext cx="4809929" cy="76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zh-CN" altLang="en-US" sz="3200" b="1" dirty="0">
                <a:solidFill>
                  <a:srgbClr val="2C69B2"/>
                </a:solidFill>
                <a:latin typeface="Arial Black" panose="020B0A04020102020204" pitchFamily="34" charset="0"/>
              </a:rPr>
              <a:t>移动后台逻辑架构图</a:t>
            </a:r>
            <a:endParaRPr lang="zh-CN" altLang="en-US" sz="2812" b="1" dirty="0">
              <a:solidFill>
                <a:srgbClr val="2C69B2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5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6843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1723549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背景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711659"/>
            <a:ext cx="2194833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Background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648B11-4906-4B0C-B18C-309F81DDA5B3}"/>
              </a:ext>
            </a:extLst>
          </p:cNvPr>
          <p:cNvGrpSpPr/>
          <p:nvPr/>
        </p:nvGrpSpPr>
        <p:grpSpPr>
          <a:xfrm>
            <a:off x="901687" y="2898277"/>
            <a:ext cx="2856147" cy="2663665"/>
            <a:chOff x="1750950" y="2234219"/>
            <a:chExt cx="2708199" cy="252568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D8B923E-4D4C-4E5D-A79C-A6B70FA60EC8}"/>
                </a:ext>
              </a:extLst>
            </p:cNvPr>
            <p:cNvSpPr/>
            <p:nvPr/>
          </p:nvSpPr>
          <p:spPr>
            <a:xfrm>
              <a:off x="1751555" y="2619580"/>
              <a:ext cx="2707594" cy="2140327"/>
            </a:xfrm>
            <a:prstGeom prst="rect">
              <a:avLst/>
            </a:prstGeom>
            <a:noFill/>
            <a:ln>
              <a:solidFill>
                <a:srgbClr val="2C69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6E4FC9-105F-4B5C-AF68-8DB43C2440AC}"/>
                </a:ext>
              </a:extLst>
            </p:cNvPr>
            <p:cNvSpPr txBox="1"/>
            <p:nvPr/>
          </p:nvSpPr>
          <p:spPr>
            <a:xfrm>
              <a:off x="1750950" y="2234219"/>
              <a:ext cx="1653178" cy="35020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   Kubernetes</a:t>
              </a:r>
              <a:endParaRPr lang="zh-CN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440E5CA-4EDC-425C-B967-1B371F220D9A}"/>
              </a:ext>
            </a:extLst>
          </p:cNvPr>
          <p:cNvSpPr/>
          <p:nvPr/>
        </p:nvSpPr>
        <p:spPr>
          <a:xfrm>
            <a:off x="194287" y="82565"/>
            <a:ext cx="12470176" cy="7067520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A462FD-4C64-4A3E-8520-5236441335F8}"/>
              </a:ext>
            </a:extLst>
          </p:cNvPr>
          <p:cNvGrpSpPr/>
          <p:nvPr/>
        </p:nvGrpSpPr>
        <p:grpSpPr>
          <a:xfrm>
            <a:off x="5729341" y="1372803"/>
            <a:ext cx="1266579" cy="1317243"/>
            <a:chOff x="4327898" y="2427135"/>
            <a:chExt cx="1200970" cy="124901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941C3BB-D6C4-4207-8A0B-C8DBF6F7C1F4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0888C32-099E-48D8-9205-46108ABA9521}"/>
                </a:ext>
              </a:extLst>
            </p:cNvPr>
            <p:cNvGrpSpPr/>
            <p:nvPr/>
          </p:nvGrpSpPr>
          <p:grpSpPr>
            <a:xfrm>
              <a:off x="4457381" y="2847477"/>
              <a:ext cx="953926" cy="693038"/>
              <a:chOff x="5782045" y="2735962"/>
              <a:chExt cx="953926" cy="69303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9D28F28-23A5-4585-942C-46B399C22D62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802D5A-3CAE-413C-971A-02938A15DCB1}"/>
                  </a:ext>
                </a:extLst>
              </p:cNvPr>
              <p:cNvSpPr txBox="1"/>
              <p:nvPr/>
            </p:nvSpPr>
            <p:spPr>
              <a:xfrm>
                <a:off x="5793287" y="3069547"/>
                <a:ext cx="942684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微服务网关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2752E5-541E-492D-96A9-73B96BD503DA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B0DAE5-621F-4042-BC30-683209AE1C7B}"/>
                </a:ext>
              </a:extLst>
            </p:cNvPr>
            <p:cNvSpPr txBox="1"/>
            <p:nvPr/>
          </p:nvSpPr>
          <p:spPr>
            <a:xfrm>
              <a:off x="4327898" y="2427135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66A9FCF-0D0C-4E05-AF9E-58370E632DC8}"/>
              </a:ext>
            </a:extLst>
          </p:cNvPr>
          <p:cNvGrpSpPr/>
          <p:nvPr/>
        </p:nvGrpSpPr>
        <p:grpSpPr>
          <a:xfrm>
            <a:off x="8691700" y="3454274"/>
            <a:ext cx="3430281" cy="1314836"/>
            <a:chOff x="4327897" y="2429417"/>
            <a:chExt cx="3252593" cy="124672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A5452C-F38A-4384-A724-578461BE109F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8D1ED81-8ADF-47E5-ACC6-8CFCFCB6132F}"/>
                </a:ext>
              </a:extLst>
            </p:cNvPr>
            <p:cNvGrpSpPr/>
            <p:nvPr/>
          </p:nvGrpSpPr>
          <p:grpSpPr>
            <a:xfrm>
              <a:off x="4444260" y="2847477"/>
              <a:ext cx="886572" cy="693038"/>
              <a:chOff x="5768924" y="2735962"/>
              <a:chExt cx="886572" cy="69303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664A6EC-0D76-45FF-9534-10700E08185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0818163-1155-4ECF-B17D-C7ECF6310CB1}"/>
                  </a:ext>
                </a:extLst>
              </p:cNvPr>
              <p:cNvSpPr txBox="1"/>
              <p:nvPr/>
            </p:nvSpPr>
            <p:spPr>
              <a:xfrm>
                <a:off x="5768924" y="3073114"/>
                <a:ext cx="883404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D</a:t>
                </a:r>
                <a:endParaRPr lang="zh-CN" altLang="en-US" sz="1266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E26F309-3581-48D0-AB1E-42273885BAC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8C8759-55F9-46C2-BA4D-50CFFA4CE285}"/>
                </a:ext>
              </a:extLst>
            </p:cNvPr>
            <p:cNvSpPr txBox="1"/>
            <p:nvPr/>
          </p:nvSpPr>
          <p:spPr>
            <a:xfrm>
              <a:off x="4327897" y="2429417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9156906-3B53-4C00-9D8E-B4F37C01EED9}"/>
                </a:ext>
              </a:extLst>
            </p:cNvPr>
            <p:cNvGrpSpPr/>
            <p:nvPr/>
          </p:nvGrpSpPr>
          <p:grpSpPr>
            <a:xfrm>
              <a:off x="5515612" y="2847741"/>
              <a:ext cx="873665" cy="693038"/>
              <a:chOff x="5781831" y="2735962"/>
              <a:chExt cx="873665" cy="69303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D11439F-47BA-4F91-803F-234E7CA9E9A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00F4DD-3208-41B2-AE6F-9D7D9A6C3FE0}"/>
                  </a:ext>
                </a:extLst>
              </p:cNvPr>
              <p:cNvSpPr txBox="1"/>
              <p:nvPr/>
            </p:nvSpPr>
            <p:spPr>
              <a:xfrm>
                <a:off x="5781831" y="3072850"/>
                <a:ext cx="863646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E</a:t>
                </a:r>
                <a:endParaRPr lang="zh-CN" altLang="en-US" sz="1266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0C93B9D-C5AC-441F-8842-FDE4FB4942EC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5C3CF07-6645-4A1E-8653-27638A636A7E}"/>
                </a:ext>
              </a:extLst>
            </p:cNvPr>
            <p:cNvGrpSpPr/>
            <p:nvPr/>
          </p:nvGrpSpPr>
          <p:grpSpPr>
            <a:xfrm>
              <a:off x="6583757" y="2847477"/>
              <a:ext cx="898759" cy="693038"/>
              <a:chOff x="5782045" y="2735962"/>
              <a:chExt cx="898759" cy="69303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02E7697-A805-40E0-93D0-73EFE8E2008D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F313F6E-CF6C-4CB7-8063-CB23FB43644A}"/>
                  </a:ext>
                </a:extLst>
              </p:cNvPr>
              <p:cNvSpPr txBox="1"/>
              <p:nvPr/>
            </p:nvSpPr>
            <p:spPr>
              <a:xfrm>
                <a:off x="5820197" y="3073113"/>
                <a:ext cx="860607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F</a:t>
                </a:r>
                <a:endParaRPr lang="zh-CN" altLang="en-US" sz="1266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C39435F-F601-45E5-8F1A-A13FB7AB620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C2141DA-111F-44C5-9FB1-49D231CBF6B6}"/>
              </a:ext>
            </a:extLst>
          </p:cNvPr>
          <p:cNvSpPr/>
          <p:nvPr/>
        </p:nvSpPr>
        <p:spPr>
          <a:xfrm>
            <a:off x="1057165" y="3684361"/>
            <a:ext cx="848815" cy="74895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AD57636-B01B-4D20-8527-89971FEAD3BB}"/>
              </a:ext>
            </a:extLst>
          </p:cNvPr>
          <p:cNvSpPr/>
          <p:nvPr/>
        </p:nvSpPr>
        <p:spPr>
          <a:xfrm>
            <a:off x="2589031" y="3684361"/>
            <a:ext cx="848815" cy="74895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8382475-485A-46FB-A084-49798356E017}"/>
              </a:ext>
            </a:extLst>
          </p:cNvPr>
          <p:cNvSpPr/>
          <p:nvPr/>
        </p:nvSpPr>
        <p:spPr>
          <a:xfrm>
            <a:off x="1838389" y="4679297"/>
            <a:ext cx="848815" cy="748954"/>
          </a:xfrm>
          <a:prstGeom prst="rect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2E800F7C-EBB3-45D4-BC56-66C38EB8B06F}"/>
              </a:ext>
            </a:extLst>
          </p:cNvPr>
          <p:cNvSpPr/>
          <p:nvPr/>
        </p:nvSpPr>
        <p:spPr>
          <a:xfrm>
            <a:off x="1999105" y="3945264"/>
            <a:ext cx="508887" cy="237594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左右 132">
            <a:extLst>
              <a:ext uri="{FF2B5EF4-FFF2-40B4-BE49-F238E27FC236}">
                <a16:creationId xmlns:a16="http://schemas.microsoft.com/office/drawing/2014/main" id="{CEA9F177-97D7-4562-BC1D-09097CC4EBA4}"/>
              </a:ext>
            </a:extLst>
          </p:cNvPr>
          <p:cNvSpPr/>
          <p:nvPr/>
        </p:nvSpPr>
        <p:spPr>
          <a:xfrm rot="6962088">
            <a:off x="2701160" y="4653036"/>
            <a:ext cx="514854" cy="208380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7E1A95-B9A9-4C32-98ED-F062F16596A9}"/>
              </a:ext>
            </a:extLst>
          </p:cNvPr>
          <p:cNvSpPr/>
          <p:nvPr/>
        </p:nvSpPr>
        <p:spPr>
          <a:xfrm>
            <a:off x="1036934" y="3833566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6EE08E9-2A75-45E7-9869-C4F913FA0FF7}"/>
              </a:ext>
            </a:extLst>
          </p:cNvPr>
          <p:cNvSpPr/>
          <p:nvPr/>
        </p:nvSpPr>
        <p:spPr>
          <a:xfrm>
            <a:off x="2582523" y="3847687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50FF3A6-3A51-4412-BE24-915D6CF4F626}"/>
              </a:ext>
            </a:extLst>
          </p:cNvPr>
          <p:cNvSpPr/>
          <p:nvPr/>
        </p:nvSpPr>
        <p:spPr>
          <a:xfrm>
            <a:off x="1830407" y="4827917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6" name="箭头: 左右 135">
            <a:extLst>
              <a:ext uri="{FF2B5EF4-FFF2-40B4-BE49-F238E27FC236}">
                <a16:creationId xmlns:a16="http://schemas.microsoft.com/office/drawing/2014/main" id="{F373A0C0-2D20-4D5A-8B18-2FB935CEE2CC}"/>
              </a:ext>
            </a:extLst>
          </p:cNvPr>
          <p:cNvSpPr/>
          <p:nvPr/>
        </p:nvSpPr>
        <p:spPr>
          <a:xfrm rot="3708711">
            <a:off x="1318775" y="4664923"/>
            <a:ext cx="514854" cy="208380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2EA9F13-44EA-4A75-97F8-4D94CD866729}"/>
              </a:ext>
            </a:extLst>
          </p:cNvPr>
          <p:cNvSpPr/>
          <p:nvPr/>
        </p:nvSpPr>
        <p:spPr>
          <a:xfrm>
            <a:off x="4739873" y="3196656"/>
            <a:ext cx="7522150" cy="1721625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20CC85E-9EC4-4FFA-BC51-B1F9CC1CE723}"/>
              </a:ext>
            </a:extLst>
          </p:cNvPr>
          <p:cNvSpPr/>
          <p:nvPr/>
        </p:nvSpPr>
        <p:spPr>
          <a:xfrm>
            <a:off x="4739873" y="1211088"/>
            <a:ext cx="7522150" cy="1687189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B9B3498-EC2A-40E8-90D4-C1B69883C2B1}"/>
              </a:ext>
            </a:extLst>
          </p:cNvPr>
          <p:cNvGrpSpPr/>
          <p:nvPr/>
        </p:nvGrpSpPr>
        <p:grpSpPr>
          <a:xfrm>
            <a:off x="4988036" y="3444373"/>
            <a:ext cx="3430280" cy="1312855"/>
            <a:chOff x="4327898" y="2431296"/>
            <a:chExt cx="3252592" cy="1244849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5F76CFC-1932-4B2E-8B28-C0627D121301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695B5CA3-9854-4695-A2B4-45F1B4798AF2}"/>
                </a:ext>
              </a:extLst>
            </p:cNvPr>
            <p:cNvGrpSpPr/>
            <p:nvPr/>
          </p:nvGrpSpPr>
          <p:grpSpPr>
            <a:xfrm>
              <a:off x="4457381" y="2847477"/>
              <a:ext cx="903384" cy="693038"/>
              <a:chOff x="5782045" y="2735962"/>
              <a:chExt cx="903384" cy="693038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2C38525-7848-4E35-A606-A8E6FE1A74A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EE7CCE8-3AC8-4419-AA2F-4243FF2DDA24}"/>
                  </a:ext>
                </a:extLst>
              </p:cNvPr>
              <p:cNvSpPr txBox="1"/>
              <p:nvPr/>
            </p:nvSpPr>
            <p:spPr>
              <a:xfrm>
                <a:off x="5806583" y="3084385"/>
                <a:ext cx="878846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A</a:t>
                </a:r>
                <a:endParaRPr lang="zh-CN" altLang="en-US" sz="1266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BBBEDDA-589D-4A07-A4F9-2086EE36EDA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1AD051E-3F6C-44E5-BDDB-F2A40F7DD98E}"/>
                </a:ext>
              </a:extLst>
            </p:cNvPr>
            <p:cNvSpPr txBox="1"/>
            <p:nvPr/>
          </p:nvSpPr>
          <p:spPr>
            <a:xfrm>
              <a:off x="4327898" y="2431296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382EFCC1-3E6C-411E-A5E1-6E2285CC4D70}"/>
                </a:ext>
              </a:extLst>
            </p:cNvPr>
            <p:cNvGrpSpPr/>
            <p:nvPr/>
          </p:nvGrpSpPr>
          <p:grpSpPr>
            <a:xfrm>
              <a:off x="5515826" y="2847741"/>
              <a:ext cx="884008" cy="693038"/>
              <a:chOff x="5782045" y="2735962"/>
              <a:chExt cx="884008" cy="693038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B2C98A9-1699-4BCE-911C-335ACB65B39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1974A23-141E-4E3E-970C-61FEFEA38035}"/>
                  </a:ext>
                </a:extLst>
              </p:cNvPr>
              <p:cNvSpPr txBox="1"/>
              <p:nvPr/>
            </p:nvSpPr>
            <p:spPr>
              <a:xfrm>
                <a:off x="5793287" y="3084120"/>
                <a:ext cx="872766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B</a:t>
                </a:r>
                <a:endParaRPr lang="zh-CN" altLang="en-US" sz="1266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89EC6036-9726-43C7-907D-EE2BB27D247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5F9E4DC-7171-4226-8D42-58D03CA3A306}"/>
                </a:ext>
              </a:extLst>
            </p:cNvPr>
            <p:cNvGrpSpPr/>
            <p:nvPr/>
          </p:nvGrpSpPr>
          <p:grpSpPr>
            <a:xfrm>
              <a:off x="6583623" y="2847477"/>
              <a:ext cx="873585" cy="693038"/>
              <a:chOff x="5781911" y="2735962"/>
              <a:chExt cx="873585" cy="693038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7285DC9-DAD0-4B1D-80DA-29E6CAC1520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F88D609-88B2-4535-84EA-8C406B15E19B}"/>
                  </a:ext>
                </a:extLst>
              </p:cNvPr>
              <p:cNvSpPr txBox="1"/>
              <p:nvPr/>
            </p:nvSpPr>
            <p:spPr>
              <a:xfrm>
                <a:off x="5781911" y="3084383"/>
                <a:ext cx="871245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业务系统</a:t>
                </a:r>
                <a:r>
                  <a:rPr lang="en-US" altLang="zh-CN" sz="1266" dirty="0"/>
                  <a:t>C</a:t>
                </a:r>
                <a:endParaRPr lang="zh-CN" altLang="en-US" sz="1266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D05D122-5404-4A44-AD60-D3D1D872A050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926ECD5-99D4-4611-B945-7E6A18B50105}"/>
              </a:ext>
            </a:extLst>
          </p:cNvPr>
          <p:cNvGrpSpPr/>
          <p:nvPr/>
        </p:nvGrpSpPr>
        <p:grpSpPr>
          <a:xfrm>
            <a:off x="7985388" y="1396739"/>
            <a:ext cx="1273469" cy="1317126"/>
            <a:chOff x="4321365" y="2427246"/>
            <a:chExt cx="1207503" cy="1248899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B242A69-088B-4F7B-AE6F-8EADB868CAE9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ED055F95-AB3C-47B6-8C26-3003B5758A78}"/>
                </a:ext>
              </a:extLst>
            </p:cNvPr>
            <p:cNvGrpSpPr/>
            <p:nvPr/>
          </p:nvGrpSpPr>
          <p:grpSpPr>
            <a:xfrm>
              <a:off x="4457381" y="2847477"/>
              <a:ext cx="951727" cy="693038"/>
              <a:chOff x="5782045" y="2735962"/>
              <a:chExt cx="951727" cy="69303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C84B414-C1A6-4E24-A732-40A2BD3DF78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3AE6224D-D910-4791-BD28-D3AA00D55B9B}"/>
                  </a:ext>
                </a:extLst>
              </p:cNvPr>
              <p:cNvSpPr txBox="1"/>
              <p:nvPr/>
            </p:nvSpPr>
            <p:spPr>
              <a:xfrm>
                <a:off x="5791088" y="3046962"/>
                <a:ext cx="942684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微服务网关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0731AA0-2523-48E5-B587-69E226113F4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EDC969E5-96DF-401B-9F11-327506168367}"/>
                </a:ext>
              </a:extLst>
            </p:cNvPr>
            <p:cNvSpPr txBox="1"/>
            <p:nvPr/>
          </p:nvSpPr>
          <p:spPr>
            <a:xfrm>
              <a:off x="4321365" y="2427246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FC71FBA-7EE9-4EE8-82E9-8578C2F4D12D}"/>
              </a:ext>
            </a:extLst>
          </p:cNvPr>
          <p:cNvGrpSpPr/>
          <p:nvPr/>
        </p:nvGrpSpPr>
        <p:grpSpPr>
          <a:xfrm>
            <a:off x="10261079" y="1379374"/>
            <a:ext cx="1266579" cy="1334490"/>
            <a:chOff x="4327898" y="2410781"/>
            <a:chExt cx="1200970" cy="1265364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42FBA4D-70E5-4713-B543-DA2983239AAB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553A3FC-D210-441A-B032-0279941356FB}"/>
                </a:ext>
              </a:extLst>
            </p:cNvPr>
            <p:cNvGrpSpPr/>
            <p:nvPr/>
          </p:nvGrpSpPr>
          <p:grpSpPr>
            <a:xfrm>
              <a:off x="4457381" y="2847477"/>
              <a:ext cx="955061" cy="693038"/>
              <a:chOff x="5782045" y="2735962"/>
              <a:chExt cx="955061" cy="693038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C99C95D-40A0-49F5-8AB2-DFA39973F0A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517EB45-6C85-4B35-92F4-41272157A893}"/>
                  </a:ext>
                </a:extLst>
              </p:cNvPr>
              <p:cNvSpPr txBox="1"/>
              <p:nvPr/>
            </p:nvSpPr>
            <p:spPr>
              <a:xfrm>
                <a:off x="5794422" y="3046962"/>
                <a:ext cx="942684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微服务网关</a:t>
                </a: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BEBD5D0-944A-4AB1-9069-E8F4966D093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B58D9ADD-F90F-4C1F-8334-828B5748D76B}"/>
                </a:ext>
              </a:extLst>
            </p:cNvPr>
            <p:cNvSpPr txBox="1"/>
            <p:nvPr/>
          </p:nvSpPr>
          <p:spPr>
            <a:xfrm>
              <a:off x="4327898" y="2410781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06A29D5-62F5-43AB-9BD7-286E37C4E9AE}"/>
              </a:ext>
            </a:extLst>
          </p:cNvPr>
          <p:cNvGrpSpPr/>
          <p:nvPr/>
        </p:nvGrpSpPr>
        <p:grpSpPr>
          <a:xfrm>
            <a:off x="8691700" y="5603622"/>
            <a:ext cx="3430282" cy="1319916"/>
            <a:chOff x="4327896" y="2424600"/>
            <a:chExt cx="3252594" cy="1251545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4944D7E-9CBB-41BD-AF39-1C14B8DA1C8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957B9ADB-D2CF-4894-8B8E-071EFB953B4C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68D7DB1-EFAB-40D0-81C3-48FBA47E66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F1B6E17-F3C8-41D3-A157-664C244A33C5}"/>
                  </a:ext>
                </a:extLst>
              </p:cNvPr>
              <p:cNvSpPr txBox="1"/>
              <p:nvPr/>
            </p:nvSpPr>
            <p:spPr>
              <a:xfrm>
                <a:off x="5821824" y="3082386"/>
                <a:ext cx="789167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缓存组件</a:t>
                </a: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F7A6A0CF-C138-4748-B39F-9F8A8107B157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AB708F0-D1EE-4A4C-8BCE-A1569D14F0F4}"/>
                </a:ext>
              </a:extLst>
            </p:cNvPr>
            <p:cNvSpPr txBox="1"/>
            <p:nvPr/>
          </p:nvSpPr>
          <p:spPr>
            <a:xfrm>
              <a:off x="4327896" y="2424600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3EA24D8-2957-4972-8651-86B788E756CF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B870D81-6F6F-40D0-9168-93F4F8472D79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456DFB7-C8C2-4435-AE1F-089B3E703D84}"/>
                  </a:ext>
                </a:extLst>
              </p:cNvPr>
              <p:cNvSpPr txBox="1"/>
              <p:nvPr/>
            </p:nvSpPr>
            <p:spPr>
              <a:xfrm>
                <a:off x="5881890" y="3082414"/>
                <a:ext cx="635651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数据库</a:t>
                </a: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B6D08EC-4945-4337-9A90-42F86AB78219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31D9E422-3AE4-4A88-AD3C-A2DB369A9E7B}"/>
                </a:ext>
              </a:extLst>
            </p:cNvPr>
            <p:cNvGrpSpPr/>
            <p:nvPr/>
          </p:nvGrpSpPr>
          <p:grpSpPr>
            <a:xfrm>
              <a:off x="6543363" y="2847477"/>
              <a:ext cx="1023243" cy="693038"/>
              <a:chOff x="5741651" y="2735962"/>
              <a:chExt cx="1023243" cy="693038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AEE5A65-1068-4449-8C9E-0B326F80C4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ED67C6F-63AE-4759-8D3A-A393DE0ECAEB}"/>
                  </a:ext>
                </a:extLst>
              </p:cNvPr>
              <p:cNvSpPr txBox="1"/>
              <p:nvPr/>
            </p:nvSpPr>
            <p:spPr>
              <a:xfrm>
                <a:off x="5741651" y="3085569"/>
                <a:ext cx="1023243" cy="25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60" dirty="0"/>
                  <a:t>日志收集分析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FD799B1-A01E-4919-8687-AF290BC5C066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128EA950-8222-49B8-A02C-A253A3D60AB7}"/>
              </a:ext>
            </a:extLst>
          </p:cNvPr>
          <p:cNvSpPr/>
          <p:nvPr/>
        </p:nvSpPr>
        <p:spPr>
          <a:xfrm>
            <a:off x="4739873" y="5351084"/>
            <a:ext cx="7522150" cy="1721625"/>
          </a:xfrm>
          <a:prstGeom prst="rect">
            <a:avLst/>
          </a:prstGeom>
          <a:noFill/>
          <a:ln>
            <a:solidFill>
              <a:srgbClr val="2C69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5037B84-5349-47BA-B7C7-BBB60C1FE59D}"/>
              </a:ext>
            </a:extLst>
          </p:cNvPr>
          <p:cNvGrpSpPr/>
          <p:nvPr/>
        </p:nvGrpSpPr>
        <p:grpSpPr>
          <a:xfrm>
            <a:off x="4988036" y="5610685"/>
            <a:ext cx="3430280" cy="1300971"/>
            <a:chOff x="4327898" y="2442564"/>
            <a:chExt cx="3252592" cy="1233581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182AEB9-275E-4DE6-936B-E88C1F5471E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  <a:ln>
              <a:solidFill>
                <a:srgbClr val="2C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A1BDDBB9-8425-4C73-9984-512F8146CF6D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E102E9AD-C665-4767-9D53-BE59A51685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41394AD-9697-4440-9A06-EE1700244DA6}"/>
                  </a:ext>
                </a:extLst>
              </p:cNvPr>
              <p:cNvSpPr txBox="1"/>
              <p:nvPr/>
            </p:nvSpPr>
            <p:spPr>
              <a:xfrm>
                <a:off x="5782045" y="3093655"/>
                <a:ext cx="789167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配置中心</a:t>
                </a: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0E24C73C-CE9D-451B-B3D7-EA4A7BE4664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9062D83C-9EA5-4BCB-9916-E0E79BF0A5AF}"/>
                </a:ext>
              </a:extLst>
            </p:cNvPr>
            <p:cNvSpPr txBox="1"/>
            <p:nvPr/>
          </p:nvSpPr>
          <p:spPr>
            <a:xfrm>
              <a:off x="4327898" y="2442564"/>
              <a:ext cx="919641" cy="302899"/>
            </a:xfrm>
            <a:prstGeom prst="rect">
              <a:avLst/>
            </a:prstGeom>
            <a:noFill/>
            <a:ln w="3175">
              <a:solidFill>
                <a:srgbClr val="2C69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76" dirty="0"/>
                <a:t>VM   salve</a:t>
              </a:r>
              <a:endParaRPr lang="zh-CN" altLang="en-US" sz="1476" dirty="0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6408D6CB-3D80-4850-A890-0F685DC96025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F288E551-89D9-4903-AF7E-6E80180A17F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CE2ABDD-1B54-46DE-9AEB-32908FF7917F}"/>
                  </a:ext>
                </a:extLst>
              </p:cNvPr>
              <p:cNvSpPr txBox="1"/>
              <p:nvPr/>
            </p:nvSpPr>
            <p:spPr>
              <a:xfrm>
                <a:off x="5808421" y="3081185"/>
                <a:ext cx="789167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消息队列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56BEA88-77E3-4D96-B64A-BF801C6D8F8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E52145AF-BD56-4EB4-9590-61A9AE207616}"/>
                </a:ext>
              </a:extLst>
            </p:cNvPr>
            <p:cNvGrpSpPr/>
            <p:nvPr/>
          </p:nvGrpSpPr>
          <p:grpSpPr>
            <a:xfrm>
              <a:off x="6583757" y="2847477"/>
              <a:ext cx="873451" cy="693038"/>
              <a:chOff x="5782045" y="2735962"/>
              <a:chExt cx="873451" cy="693038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87FF836-D403-48CF-A6A3-D5D0BD8205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  <a:ln>
                <a:solidFill>
                  <a:srgbClr val="2C69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5689800-1349-41D9-AA47-75B147AFC164}"/>
                  </a:ext>
                </a:extLst>
              </p:cNvPr>
              <p:cNvSpPr txBox="1"/>
              <p:nvPr/>
            </p:nvSpPr>
            <p:spPr>
              <a:xfrm>
                <a:off x="5818872" y="3081449"/>
                <a:ext cx="789167" cy="27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66" dirty="0"/>
                  <a:t>链路监控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4F36BAC-EE81-4E91-BCB6-616493299B14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684594" cy="30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76" dirty="0"/>
                  <a:t>Docker</a:t>
                </a:r>
                <a:endParaRPr lang="zh-CN" altLang="en-US" sz="1476" dirty="0"/>
              </a:p>
            </p:txBody>
          </p:sp>
        </p:grpSp>
      </p:grpSp>
      <p:sp>
        <p:nvSpPr>
          <p:cNvPr id="201" name="箭头: 左右 200">
            <a:extLst>
              <a:ext uri="{FF2B5EF4-FFF2-40B4-BE49-F238E27FC236}">
                <a16:creationId xmlns:a16="http://schemas.microsoft.com/office/drawing/2014/main" id="{63F22A54-7ED4-4175-BD05-8995AA5880DA}"/>
              </a:ext>
            </a:extLst>
          </p:cNvPr>
          <p:cNvSpPr/>
          <p:nvPr/>
        </p:nvSpPr>
        <p:spPr>
          <a:xfrm rot="12645535">
            <a:off x="3641111" y="5817181"/>
            <a:ext cx="1157769" cy="196562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箭头: 左右 201">
            <a:extLst>
              <a:ext uri="{FF2B5EF4-FFF2-40B4-BE49-F238E27FC236}">
                <a16:creationId xmlns:a16="http://schemas.microsoft.com/office/drawing/2014/main" id="{C28817BF-6EC6-44C0-B20B-261E1B4682EF}"/>
              </a:ext>
            </a:extLst>
          </p:cNvPr>
          <p:cNvSpPr/>
          <p:nvPr/>
        </p:nvSpPr>
        <p:spPr>
          <a:xfrm rot="8286344">
            <a:off x="3589933" y="2591764"/>
            <a:ext cx="1157769" cy="196562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箭头: 左右 202">
            <a:extLst>
              <a:ext uri="{FF2B5EF4-FFF2-40B4-BE49-F238E27FC236}">
                <a16:creationId xmlns:a16="http://schemas.microsoft.com/office/drawing/2014/main" id="{5300D16B-07FD-4004-9535-04BFF4E8507F}"/>
              </a:ext>
            </a:extLst>
          </p:cNvPr>
          <p:cNvSpPr/>
          <p:nvPr/>
        </p:nvSpPr>
        <p:spPr>
          <a:xfrm rot="10800000">
            <a:off x="3810840" y="4093977"/>
            <a:ext cx="820312" cy="156766"/>
          </a:xfrm>
          <a:prstGeom prst="leftRightArrow">
            <a:avLst/>
          </a:prstGeom>
          <a:noFill/>
          <a:ln>
            <a:solidFill>
              <a:srgbClr val="2C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4DB41E-D84A-4161-8CCC-410EBE2186F7}"/>
              </a:ext>
            </a:extLst>
          </p:cNvPr>
          <p:cNvSpPr txBox="1"/>
          <p:nvPr/>
        </p:nvSpPr>
        <p:spPr>
          <a:xfrm>
            <a:off x="4656549" y="5060472"/>
            <a:ext cx="941283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76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7325025-E0FF-41F3-A533-BD95C6CB4C86}"/>
              </a:ext>
            </a:extLst>
          </p:cNvPr>
          <p:cNvSpPr txBox="1"/>
          <p:nvPr/>
        </p:nvSpPr>
        <p:spPr>
          <a:xfrm>
            <a:off x="4646748" y="2936092"/>
            <a:ext cx="131799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66" dirty="0">
                <a:solidFill>
                  <a:srgbClr val="FF0000"/>
                </a:solidFill>
              </a:rPr>
              <a:t>业务微服务集群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AC916CF-0B50-4750-B4B4-AF19C8D58CF7}"/>
              </a:ext>
            </a:extLst>
          </p:cNvPr>
          <p:cNvSpPr txBox="1"/>
          <p:nvPr/>
        </p:nvSpPr>
        <p:spPr>
          <a:xfrm>
            <a:off x="4690657" y="902951"/>
            <a:ext cx="83227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66" dirty="0">
                <a:solidFill>
                  <a:srgbClr val="FF0000"/>
                </a:solidFill>
              </a:rPr>
              <a:t>网关集群</a:t>
            </a:r>
          </a:p>
        </p:txBody>
      </p:sp>
      <p:pic>
        <p:nvPicPr>
          <p:cNvPr id="106" name="Picture 3">
            <a:extLst>
              <a:ext uri="{FF2B5EF4-FFF2-40B4-BE49-F238E27FC236}">
                <a16:creationId xmlns:a16="http://schemas.microsoft.com/office/drawing/2014/main" id="{384E7E3A-020D-4241-8F56-CB44D367A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597" y="208416"/>
            <a:ext cx="991664" cy="991664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700B5C3A-EC46-4910-8CBE-424D1BBE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7" y="218157"/>
            <a:ext cx="825985" cy="825985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标题 1">
            <a:extLst>
              <a:ext uri="{FF2B5EF4-FFF2-40B4-BE49-F238E27FC236}">
                <a16:creationId xmlns:a16="http://schemas.microsoft.com/office/drawing/2014/main" id="{6945E51B-7C51-4741-AAB0-2741779EBC2C}"/>
              </a:ext>
            </a:extLst>
          </p:cNvPr>
          <p:cNvSpPr txBox="1">
            <a:spLocks/>
          </p:cNvSpPr>
          <p:nvPr/>
        </p:nvSpPr>
        <p:spPr>
          <a:xfrm>
            <a:off x="1503201" y="196532"/>
            <a:ext cx="4842233" cy="7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6438" tIns="48220" rIns="96438" bIns="48220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微软雅黑" pitchFamily="34" charset="-122"/>
                <a:ea typeface="+mj-ea"/>
                <a:cs typeface="+mn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2C69B2"/>
                </a:solidFill>
                <a:latin typeface="Arial Black" panose="020B0A04020102020204" pitchFamily="34" charset="0"/>
              </a:rPr>
              <a:t>Kubernetes</a:t>
            </a:r>
            <a:r>
              <a:rPr lang="zh-CN" altLang="en-US" sz="2400" b="1" dirty="0">
                <a:solidFill>
                  <a:srgbClr val="2C69B2"/>
                </a:solidFill>
                <a:latin typeface="Arial Black" panose="020B0A04020102020204" pitchFamily="34" charset="0"/>
              </a:rPr>
              <a:t>容器化逻辑架构图</a:t>
            </a:r>
          </a:p>
        </p:txBody>
      </p:sp>
    </p:spTree>
    <p:extLst>
      <p:ext uri="{BB962C8B-B14F-4D97-AF65-F5344CB8AC3E}">
        <p14:creationId xmlns:p14="http://schemas.microsoft.com/office/powerpoint/2010/main" val="20888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45168" y="2198746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144612" y="2448116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3262432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未来计划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634939"/>
            <a:ext cx="1566454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</a:t>
            </a:r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Future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3485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1BB4F3E-D097-4CF5-9EAB-EBF86A3833AD}"/>
              </a:ext>
            </a:extLst>
          </p:cNvPr>
          <p:cNvGrpSpPr/>
          <p:nvPr/>
        </p:nvGrpSpPr>
        <p:grpSpPr>
          <a:xfrm>
            <a:off x="674226" y="1455238"/>
            <a:ext cx="11493565" cy="3927730"/>
            <a:chOff x="646901" y="1732823"/>
            <a:chExt cx="10898199" cy="3724275"/>
          </a:xfrm>
        </p:grpSpPr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A1D611C6-8126-40E4-A5A5-0DA39509C4AC}"/>
                </a:ext>
              </a:extLst>
            </p:cNvPr>
            <p:cNvGrpSpPr/>
            <p:nvPr/>
          </p:nvGrpSpPr>
          <p:grpSpPr>
            <a:xfrm>
              <a:off x="646901" y="4167553"/>
              <a:ext cx="2724550" cy="650630"/>
              <a:chOff x="646901" y="4167553"/>
              <a:chExt cx="2724550" cy="650630"/>
            </a:xfrm>
          </p:grpSpPr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0C5FA99B-7C37-49AD-B3A4-15A03B9826DB}"/>
                  </a:ext>
                </a:extLst>
              </p:cNvPr>
              <p:cNvSpPr/>
              <p:nvPr/>
            </p:nvSpPr>
            <p:spPr>
              <a:xfrm>
                <a:off x="646901" y="4167553"/>
                <a:ext cx="2724550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4">
                <a:extLst>
                  <a:ext uri="{FF2B5EF4-FFF2-40B4-BE49-F238E27FC236}">
                    <a16:creationId xmlns:a16="http://schemas.microsoft.com/office/drawing/2014/main" id="{1A1ABAAD-B405-4669-8BFD-1FA0A42B03EB}"/>
                  </a:ext>
                </a:extLst>
              </p:cNvPr>
              <p:cNvSpPr/>
              <p:nvPr/>
            </p:nvSpPr>
            <p:spPr>
              <a:xfrm>
                <a:off x="646901" y="4167553"/>
                <a:ext cx="598585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2E63D85-2A86-4AEC-A65A-8EDA09C738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930" y="4257249"/>
                <a:ext cx="380526" cy="443102"/>
              </a:xfrm>
              <a:custGeom>
                <a:avLst/>
                <a:gdLst>
                  <a:gd name="T0" fmla="*/ 233 w 233"/>
                  <a:gd name="T1" fmla="*/ 118 h 271"/>
                  <a:gd name="T2" fmla="*/ 205 w 233"/>
                  <a:gd name="T3" fmla="*/ 262 h 271"/>
                  <a:gd name="T4" fmla="*/ 200 w 233"/>
                  <a:gd name="T5" fmla="*/ 271 h 271"/>
                  <a:gd name="T6" fmla="*/ 175 w 233"/>
                  <a:gd name="T7" fmla="*/ 262 h 271"/>
                  <a:gd name="T8" fmla="*/ 57 w 233"/>
                  <a:gd name="T9" fmla="*/ 271 h 271"/>
                  <a:gd name="T10" fmla="*/ 32 w 233"/>
                  <a:gd name="T11" fmla="*/ 262 h 271"/>
                  <a:gd name="T12" fmla="*/ 0 w 233"/>
                  <a:gd name="T13" fmla="*/ 234 h 271"/>
                  <a:gd name="T14" fmla="*/ 28 w 233"/>
                  <a:gd name="T15" fmla="*/ 90 h 271"/>
                  <a:gd name="T16" fmla="*/ 56 w 233"/>
                  <a:gd name="T17" fmla="*/ 20 h 271"/>
                  <a:gd name="T18" fmla="*/ 122 w 233"/>
                  <a:gd name="T19" fmla="*/ 0 h 271"/>
                  <a:gd name="T20" fmla="*/ 103 w 233"/>
                  <a:gd name="T21" fmla="*/ 65 h 271"/>
                  <a:gd name="T22" fmla="*/ 61 w 233"/>
                  <a:gd name="T23" fmla="*/ 84 h 271"/>
                  <a:gd name="T24" fmla="*/ 43 w 233"/>
                  <a:gd name="T25" fmla="*/ 31 h 271"/>
                  <a:gd name="T26" fmla="*/ 80 w 233"/>
                  <a:gd name="T27" fmla="*/ 137 h 271"/>
                  <a:gd name="T28" fmla="*/ 55 w 233"/>
                  <a:gd name="T29" fmla="*/ 181 h 271"/>
                  <a:gd name="T30" fmla="*/ 80 w 233"/>
                  <a:gd name="T31" fmla="*/ 137 h 271"/>
                  <a:gd name="T32" fmla="*/ 180 w 233"/>
                  <a:gd name="T33" fmla="*/ 126 h 271"/>
                  <a:gd name="T34" fmla="*/ 214 w 233"/>
                  <a:gd name="T35" fmla="*/ 119 h 271"/>
                  <a:gd name="T36" fmla="*/ 196 w 233"/>
                  <a:gd name="T37" fmla="*/ 205 h 271"/>
                  <a:gd name="T38" fmla="*/ 196 w 233"/>
                  <a:gd name="T39" fmla="*/ 225 h 271"/>
                  <a:gd name="T40" fmla="*/ 196 w 233"/>
                  <a:gd name="T41" fmla="*/ 205 h 271"/>
                  <a:gd name="T42" fmla="*/ 187 w 233"/>
                  <a:gd name="T43" fmla="*/ 185 h 271"/>
                  <a:gd name="T44" fmla="*/ 206 w 233"/>
                  <a:gd name="T45" fmla="*/ 185 h 271"/>
                  <a:gd name="T46" fmla="*/ 180 w 233"/>
                  <a:gd name="T47" fmla="*/ 151 h 271"/>
                  <a:gd name="T48" fmla="*/ 214 w 233"/>
                  <a:gd name="T49" fmla="*/ 158 h 271"/>
                  <a:gd name="T50" fmla="*/ 180 w 233"/>
                  <a:gd name="T51" fmla="*/ 151 h 271"/>
                  <a:gd name="T52" fmla="*/ 180 w 233"/>
                  <a:gd name="T53" fmla="*/ 147 h 271"/>
                  <a:gd name="T54" fmla="*/ 214 w 233"/>
                  <a:gd name="T55" fmla="*/ 141 h 271"/>
                  <a:gd name="T56" fmla="*/ 180 w 233"/>
                  <a:gd name="T57" fmla="*/ 130 h 271"/>
                  <a:gd name="T58" fmla="*/ 214 w 233"/>
                  <a:gd name="T59" fmla="*/ 136 h 271"/>
                  <a:gd name="T60" fmla="*/ 180 w 233"/>
                  <a:gd name="T61" fmla="*/ 130 h 271"/>
                  <a:gd name="T62" fmla="*/ 34 w 233"/>
                  <a:gd name="T63" fmla="*/ 159 h 271"/>
                  <a:gd name="T64" fmla="*/ 71 w 233"/>
                  <a:gd name="T65" fmla="*/ 226 h 271"/>
                  <a:gd name="T66" fmla="*/ 170 w 233"/>
                  <a:gd name="T67" fmla="*/ 189 h 271"/>
                  <a:gd name="T68" fmla="*/ 133 w 233"/>
                  <a:gd name="T69" fmla="*/ 12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3" h="271">
                    <a:moveTo>
                      <a:pt x="205" y="90"/>
                    </a:moveTo>
                    <a:cubicBezTo>
                      <a:pt x="221" y="90"/>
                      <a:pt x="233" y="103"/>
                      <a:pt x="233" y="118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33" y="250"/>
                      <a:pt x="221" y="262"/>
                      <a:pt x="205" y="262"/>
                    </a:cubicBezTo>
                    <a:cubicBezTo>
                      <a:pt x="200" y="262"/>
                      <a:pt x="200" y="262"/>
                      <a:pt x="200" y="262"/>
                    </a:cubicBezTo>
                    <a:cubicBezTo>
                      <a:pt x="200" y="271"/>
                      <a:pt x="200" y="271"/>
                      <a:pt x="200" y="271"/>
                    </a:cubicBezTo>
                    <a:cubicBezTo>
                      <a:pt x="175" y="271"/>
                      <a:pt x="175" y="271"/>
                      <a:pt x="175" y="271"/>
                    </a:cubicBezTo>
                    <a:cubicBezTo>
                      <a:pt x="175" y="262"/>
                      <a:pt x="175" y="262"/>
                      <a:pt x="175" y="262"/>
                    </a:cubicBezTo>
                    <a:cubicBezTo>
                      <a:pt x="57" y="262"/>
                      <a:pt x="57" y="262"/>
                      <a:pt x="57" y="262"/>
                    </a:cubicBezTo>
                    <a:cubicBezTo>
                      <a:pt x="57" y="271"/>
                      <a:pt x="57" y="271"/>
                      <a:pt x="57" y="271"/>
                    </a:cubicBezTo>
                    <a:cubicBezTo>
                      <a:pt x="32" y="271"/>
                      <a:pt x="32" y="271"/>
                      <a:pt x="32" y="271"/>
                    </a:cubicBezTo>
                    <a:cubicBezTo>
                      <a:pt x="32" y="262"/>
                      <a:pt x="32" y="262"/>
                      <a:pt x="32" y="262"/>
                    </a:cubicBezTo>
                    <a:cubicBezTo>
                      <a:pt x="28" y="262"/>
                      <a:pt x="28" y="262"/>
                      <a:pt x="28" y="262"/>
                    </a:cubicBezTo>
                    <a:cubicBezTo>
                      <a:pt x="13" y="262"/>
                      <a:pt x="0" y="250"/>
                      <a:pt x="0" y="23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03"/>
                      <a:pt x="13" y="90"/>
                      <a:pt x="28" y="90"/>
                    </a:cubicBezTo>
                    <a:cubicBezTo>
                      <a:pt x="91" y="90"/>
                      <a:pt x="155" y="90"/>
                      <a:pt x="205" y="90"/>
                    </a:cubicBezTo>
                    <a:close/>
                    <a:moveTo>
                      <a:pt x="56" y="20"/>
                    </a:moveTo>
                    <a:cubicBezTo>
                      <a:pt x="87" y="57"/>
                      <a:pt x="87" y="57"/>
                      <a:pt x="87" y="57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10" y="69"/>
                      <a:pt x="114" y="76"/>
                      <a:pt x="116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2" y="77"/>
                      <a:pt x="66" y="70"/>
                      <a:pt x="72" y="6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6" y="20"/>
                      <a:pt x="56" y="20"/>
                      <a:pt x="56" y="20"/>
                    </a:cubicBezTo>
                    <a:close/>
                    <a:moveTo>
                      <a:pt x="80" y="137"/>
                    </a:moveTo>
                    <a:cubicBezTo>
                      <a:pt x="71" y="132"/>
                      <a:pt x="58" y="137"/>
                      <a:pt x="51" y="149"/>
                    </a:cubicBezTo>
                    <a:cubicBezTo>
                      <a:pt x="44" y="161"/>
                      <a:pt x="46" y="175"/>
                      <a:pt x="55" y="181"/>
                    </a:cubicBezTo>
                    <a:cubicBezTo>
                      <a:pt x="64" y="186"/>
                      <a:pt x="69" y="175"/>
                      <a:pt x="76" y="163"/>
                    </a:cubicBezTo>
                    <a:cubicBezTo>
                      <a:pt x="83" y="151"/>
                      <a:pt x="89" y="142"/>
                      <a:pt x="80" y="137"/>
                    </a:cubicBezTo>
                    <a:close/>
                    <a:moveTo>
                      <a:pt x="180" y="119"/>
                    </a:moveTo>
                    <a:cubicBezTo>
                      <a:pt x="180" y="126"/>
                      <a:pt x="180" y="126"/>
                      <a:pt x="180" y="126"/>
                    </a:cubicBezTo>
                    <a:cubicBezTo>
                      <a:pt x="214" y="126"/>
                      <a:pt x="214" y="126"/>
                      <a:pt x="214" y="126"/>
                    </a:cubicBezTo>
                    <a:cubicBezTo>
                      <a:pt x="214" y="119"/>
                      <a:pt x="214" y="119"/>
                      <a:pt x="214" y="119"/>
                    </a:cubicBezTo>
                    <a:cubicBezTo>
                      <a:pt x="180" y="119"/>
                      <a:pt x="180" y="119"/>
                      <a:pt x="180" y="119"/>
                    </a:cubicBezTo>
                    <a:close/>
                    <a:moveTo>
                      <a:pt x="196" y="205"/>
                    </a:moveTo>
                    <a:cubicBezTo>
                      <a:pt x="191" y="205"/>
                      <a:pt x="187" y="210"/>
                      <a:pt x="187" y="215"/>
                    </a:cubicBezTo>
                    <a:cubicBezTo>
                      <a:pt x="187" y="220"/>
                      <a:pt x="191" y="225"/>
                      <a:pt x="196" y="225"/>
                    </a:cubicBezTo>
                    <a:cubicBezTo>
                      <a:pt x="202" y="225"/>
                      <a:pt x="206" y="220"/>
                      <a:pt x="206" y="215"/>
                    </a:cubicBezTo>
                    <a:cubicBezTo>
                      <a:pt x="206" y="210"/>
                      <a:pt x="202" y="205"/>
                      <a:pt x="196" y="205"/>
                    </a:cubicBezTo>
                    <a:close/>
                    <a:moveTo>
                      <a:pt x="196" y="176"/>
                    </a:moveTo>
                    <a:cubicBezTo>
                      <a:pt x="191" y="176"/>
                      <a:pt x="187" y="180"/>
                      <a:pt x="187" y="185"/>
                    </a:cubicBezTo>
                    <a:cubicBezTo>
                      <a:pt x="187" y="191"/>
                      <a:pt x="191" y="195"/>
                      <a:pt x="196" y="195"/>
                    </a:cubicBezTo>
                    <a:cubicBezTo>
                      <a:pt x="202" y="195"/>
                      <a:pt x="206" y="191"/>
                      <a:pt x="206" y="185"/>
                    </a:cubicBezTo>
                    <a:cubicBezTo>
                      <a:pt x="206" y="180"/>
                      <a:pt x="202" y="176"/>
                      <a:pt x="196" y="176"/>
                    </a:cubicBezTo>
                    <a:close/>
                    <a:moveTo>
                      <a:pt x="180" y="151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214" y="158"/>
                      <a:pt x="214" y="158"/>
                      <a:pt x="214" y="158"/>
                    </a:cubicBezTo>
                    <a:cubicBezTo>
                      <a:pt x="214" y="151"/>
                      <a:pt x="214" y="151"/>
                      <a:pt x="214" y="151"/>
                    </a:cubicBezTo>
                    <a:cubicBezTo>
                      <a:pt x="180" y="151"/>
                      <a:pt x="180" y="151"/>
                      <a:pt x="180" y="151"/>
                    </a:cubicBezTo>
                    <a:close/>
                    <a:moveTo>
                      <a:pt x="180" y="141"/>
                    </a:moveTo>
                    <a:cubicBezTo>
                      <a:pt x="180" y="147"/>
                      <a:pt x="180" y="147"/>
                      <a:pt x="180" y="147"/>
                    </a:cubicBezTo>
                    <a:cubicBezTo>
                      <a:pt x="214" y="147"/>
                      <a:pt x="214" y="147"/>
                      <a:pt x="214" y="147"/>
                    </a:cubicBezTo>
                    <a:cubicBezTo>
                      <a:pt x="214" y="141"/>
                      <a:pt x="214" y="141"/>
                      <a:pt x="214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lose/>
                    <a:moveTo>
                      <a:pt x="180" y="130"/>
                    </a:moveTo>
                    <a:cubicBezTo>
                      <a:pt x="180" y="136"/>
                      <a:pt x="180" y="136"/>
                      <a:pt x="180" y="136"/>
                    </a:cubicBezTo>
                    <a:cubicBezTo>
                      <a:pt x="214" y="136"/>
                      <a:pt x="214" y="136"/>
                      <a:pt x="214" y="136"/>
                    </a:cubicBezTo>
                    <a:cubicBezTo>
                      <a:pt x="214" y="130"/>
                      <a:pt x="214" y="130"/>
                      <a:pt x="214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lose/>
                    <a:moveTo>
                      <a:pt x="71" y="122"/>
                    </a:moveTo>
                    <a:cubicBezTo>
                      <a:pt x="51" y="122"/>
                      <a:pt x="34" y="139"/>
                      <a:pt x="34" y="159"/>
                    </a:cubicBezTo>
                    <a:cubicBezTo>
                      <a:pt x="34" y="189"/>
                      <a:pt x="34" y="189"/>
                      <a:pt x="34" y="189"/>
                    </a:cubicBezTo>
                    <a:cubicBezTo>
                      <a:pt x="34" y="210"/>
                      <a:pt x="51" y="226"/>
                      <a:pt x="71" y="226"/>
                    </a:cubicBezTo>
                    <a:cubicBezTo>
                      <a:pt x="133" y="226"/>
                      <a:pt x="133" y="226"/>
                      <a:pt x="133" y="226"/>
                    </a:cubicBezTo>
                    <a:cubicBezTo>
                      <a:pt x="153" y="226"/>
                      <a:pt x="170" y="210"/>
                      <a:pt x="170" y="18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70" y="139"/>
                      <a:pt x="153" y="122"/>
                      <a:pt x="133" y="122"/>
                    </a:cubicBezTo>
                    <a:lnTo>
                      <a:pt x="71" y="122"/>
                    </a:lnTo>
                    <a:close/>
                  </a:path>
                </a:pathLst>
              </a:custGeom>
              <a:solidFill>
                <a:srgbClr val="1F5786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18626E-4A7C-4E6A-A7D7-7428473CBD3B}"/>
                  </a:ext>
                </a:extLst>
              </p:cNvPr>
              <p:cNvSpPr txBox="1"/>
              <p:nvPr/>
            </p:nvSpPr>
            <p:spPr>
              <a:xfrm>
                <a:off x="1328378" y="430820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逐步完善功能</a:t>
                </a:r>
                <a:endParaRPr lang="en-GB" altLang="zh-CN" sz="1898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E97AFEE6-8A26-4E52-8CBF-8F8FFE8F6CC0}"/>
                </a:ext>
              </a:extLst>
            </p:cNvPr>
            <p:cNvGrpSpPr/>
            <p:nvPr/>
          </p:nvGrpSpPr>
          <p:grpSpPr>
            <a:xfrm>
              <a:off x="1540437" y="2977919"/>
              <a:ext cx="937470" cy="1131884"/>
              <a:chOff x="1751482" y="2957524"/>
              <a:chExt cx="1247775" cy="1506538"/>
            </a:xfrm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3C0938F5-C20A-43C2-A829-FE20B1562C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9507" y="2957524"/>
                <a:ext cx="339725" cy="336550"/>
              </a:xfrm>
              <a:custGeom>
                <a:avLst/>
                <a:gdLst>
                  <a:gd name="T0" fmla="*/ 90 w 90"/>
                  <a:gd name="T1" fmla="*/ 45 h 89"/>
                  <a:gd name="T2" fmla="*/ 45 w 90"/>
                  <a:gd name="T3" fmla="*/ 89 h 89"/>
                  <a:gd name="T4" fmla="*/ 0 w 90"/>
                  <a:gd name="T5" fmla="*/ 45 h 89"/>
                  <a:gd name="T6" fmla="*/ 45 w 90"/>
                  <a:gd name="T7" fmla="*/ 0 h 89"/>
                  <a:gd name="T8" fmla="*/ 90 w 90"/>
                  <a:gd name="T9" fmla="*/ 45 h 89"/>
                  <a:gd name="T10" fmla="*/ 90 w 90"/>
                  <a:gd name="T11" fmla="*/ 45 h 89"/>
                  <a:gd name="T12" fmla="*/ 90 w 90"/>
                  <a:gd name="T13" fmla="*/ 4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9">
                    <a:moveTo>
                      <a:pt x="90" y="45"/>
                    </a:moveTo>
                    <a:cubicBezTo>
                      <a:pt x="90" y="69"/>
                      <a:pt x="70" y="89"/>
                      <a:pt x="45" y="89"/>
                    </a:cubicBezTo>
                    <a:cubicBezTo>
                      <a:pt x="20" y="89"/>
                      <a:pt x="0" y="69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lose/>
                    <a:moveTo>
                      <a:pt x="90" y="45"/>
                    </a:moveTo>
                    <a:cubicBezTo>
                      <a:pt x="90" y="45"/>
                      <a:pt x="90" y="45"/>
                      <a:pt x="90" y="45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19100" dist="254000" dir="8100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7BB0079-AE4C-4A83-9430-D61B80654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1482" y="3271849"/>
                <a:ext cx="1247775" cy="1192213"/>
              </a:xfrm>
              <a:custGeom>
                <a:avLst/>
                <a:gdLst>
                  <a:gd name="T0" fmla="*/ 299 w 330"/>
                  <a:gd name="T1" fmla="*/ 45 h 316"/>
                  <a:gd name="T2" fmla="*/ 237 w 330"/>
                  <a:gd name="T3" fmla="*/ 32 h 316"/>
                  <a:gd name="T4" fmla="*/ 218 w 330"/>
                  <a:gd name="T5" fmla="*/ 8 h 316"/>
                  <a:gd name="T6" fmla="*/ 209 w 330"/>
                  <a:gd name="T7" fmla="*/ 3 h 316"/>
                  <a:gd name="T8" fmla="*/ 198 w 330"/>
                  <a:gd name="T9" fmla="*/ 1 h 316"/>
                  <a:gd name="T10" fmla="*/ 124 w 330"/>
                  <a:gd name="T11" fmla="*/ 18 h 316"/>
                  <a:gd name="T12" fmla="*/ 76 w 330"/>
                  <a:gd name="T13" fmla="*/ 75 h 316"/>
                  <a:gd name="T14" fmla="*/ 67 w 330"/>
                  <a:gd name="T15" fmla="*/ 81 h 316"/>
                  <a:gd name="T16" fmla="*/ 0 w 330"/>
                  <a:gd name="T17" fmla="*/ 107 h 316"/>
                  <a:gd name="T18" fmla="*/ 110 w 330"/>
                  <a:gd name="T19" fmla="*/ 127 h 316"/>
                  <a:gd name="T20" fmla="*/ 96 w 330"/>
                  <a:gd name="T21" fmla="*/ 103 h 316"/>
                  <a:gd name="T22" fmla="*/ 110 w 330"/>
                  <a:gd name="T23" fmla="*/ 83 h 316"/>
                  <a:gd name="T24" fmla="*/ 152 w 330"/>
                  <a:gd name="T25" fmla="*/ 43 h 316"/>
                  <a:gd name="T26" fmla="*/ 127 w 330"/>
                  <a:gd name="T27" fmla="*/ 132 h 316"/>
                  <a:gd name="T28" fmla="*/ 57 w 330"/>
                  <a:gd name="T29" fmla="*/ 180 h 316"/>
                  <a:gd name="T30" fmla="*/ 58 w 330"/>
                  <a:gd name="T31" fmla="*/ 221 h 316"/>
                  <a:gd name="T32" fmla="*/ 126 w 330"/>
                  <a:gd name="T33" fmla="*/ 217 h 316"/>
                  <a:gd name="T34" fmla="*/ 159 w 330"/>
                  <a:gd name="T35" fmla="*/ 165 h 316"/>
                  <a:gd name="T36" fmla="*/ 191 w 330"/>
                  <a:gd name="T37" fmla="*/ 205 h 316"/>
                  <a:gd name="T38" fmla="*/ 182 w 330"/>
                  <a:gd name="T39" fmla="*/ 316 h 316"/>
                  <a:gd name="T40" fmla="*/ 208 w 330"/>
                  <a:gd name="T41" fmla="*/ 301 h 316"/>
                  <a:gd name="T42" fmla="*/ 230 w 330"/>
                  <a:gd name="T43" fmla="*/ 189 h 316"/>
                  <a:gd name="T44" fmla="*/ 206 w 330"/>
                  <a:gd name="T45" fmla="*/ 144 h 316"/>
                  <a:gd name="T46" fmla="*/ 251 w 330"/>
                  <a:gd name="T47" fmla="*/ 84 h 316"/>
                  <a:gd name="T48" fmla="*/ 322 w 330"/>
                  <a:gd name="T49" fmla="*/ 72 h 316"/>
                  <a:gd name="T50" fmla="*/ 93 w 330"/>
                  <a:gd name="T51" fmla="*/ 100 h 316"/>
                  <a:gd name="T52" fmla="*/ 70 w 330"/>
                  <a:gd name="T53" fmla="*/ 84 h 316"/>
                  <a:gd name="T54" fmla="*/ 76 w 330"/>
                  <a:gd name="T55" fmla="*/ 80 h 316"/>
                  <a:gd name="T56" fmla="*/ 89 w 330"/>
                  <a:gd name="T57" fmla="*/ 96 h 316"/>
                  <a:gd name="T58" fmla="*/ 91 w 330"/>
                  <a:gd name="T59" fmla="*/ 96 h 316"/>
                  <a:gd name="T60" fmla="*/ 93 w 330"/>
                  <a:gd name="T61" fmla="*/ 100 h 316"/>
                  <a:gd name="T62" fmla="*/ 93 w 330"/>
                  <a:gd name="T63" fmla="*/ 10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0" h="316">
                    <a:moveTo>
                      <a:pt x="324" y="47"/>
                    </a:moveTo>
                    <a:cubicBezTo>
                      <a:pt x="317" y="40"/>
                      <a:pt x="306" y="39"/>
                      <a:pt x="299" y="45"/>
                    </a:cubicBezTo>
                    <a:cubicBezTo>
                      <a:pt x="291" y="52"/>
                      <a:pt x="275" y="54"/>
                      <a:pt x="261" y="50"/>
                    </a:cubicBezTo>
                    <a:cubicBezTo>
                      <a:pt x="249" y="47"/>
                      <a:pt x="240" y="40"/>
                      <a:pt x="237" y="32"/>
                    </a:cubicBezTo>
                    <a:cubicBezTo>
                      <a:pt x="237" y="32"/>
                      <a:pt x="237" y="31"/>
                      <a:pt x="237" y="30"/>
                    </a:cubicBezTo>
                    <a:cubicBezTo>
                      <a:pt x="234" y="21"/>
                      <a:pt x="226" y="13"/>
                      <a:pt x="218" y="8"/>
                    </a:cubicBezTo>
                    <a:cubicBezTo>
                      <a:pt x="217" y="6"/>
                      <a:pt x="214" y="5"/>
                      <a:pt x="212" y="4"/>
                    </a:cubicBezTo>
                    <a:cubicBezTo>
                      <a:pt x="211" y="4"/>
                      <a:pt x="210" y="3"/>
                      <a:pt x="209" y="3"/>
                    </a:cubicBezTo>
                    <a:cubicBezTo>
                      <a:pt x="204" y="1"/>
                      <a:pt x="199" y="1"/>
                      <a:pt x="199" y="1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6" y="1"/>
                      <a:pt x="194" y="1"/>
                      <a:pt x="191" y="1"/>
                    </a:cubicBezTo>
                    <a:cubicBezTo>
                      <a:pt x="170" y="0"/>
                      <a:pt x="145" y="6"/>
                      <a:pt x="124" y="18"/>
                    </a:cubicBezTo>
                    <a:cubicBezTo>
                      <a:pt x="100" y="32"/>
                      <a:pt x="83" y="52"/>
                      <a:pt x="77" y="74"/>
                    </a:cubicBezTo>
                    <a:cubicBezTo>
                      <a:pt x="77" y="75"/>
                      <a:pt x="77" y="75"/>
                      <a:pt x="76" y="75"/>
                    </a:cubicBezTo>
                    <a:cubicBezTo>
                      <a:pt x="75" y="75"/>
                      <a:pt x="73" y="75"/>
                      <a:pt x="71" y="77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110" y="127"/>
                      <a:pt x="110" y="127"/>
                      <a:pt x="110" y="127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6" y="103"/>
                      <a:pt x="96" y="103"/>
                      <a:pt x="96" y="103"/>
                    </a:cubicBezTo>
                    <a:cubicBezTo>
                      <a:pt x="98" y="101"/>
                      <a:pt x="98" y="98"/>
                      <a:pt x="97" y="96"/>
                    </a:cubicBezTo>
                    <a:cubicBezTo>
                      <a:pt x="103" y="95"/>
                      <a:pt x="109" y="90"/>
                      <a:pt x="110" y="83"/>
                    </a:cubicBezTo>
                    <a:cubicBezTo>
                      <a:pt x="114" y="70"/>
                      <a:pt x="125" y="58"/>
                      <a:pt x="141" y="48"/>
                    </a:cubicBezTo>
                    <a:cubicBezTo>
                      <a:pt x="145" y="46"/>
                      <a:pt x="148" y="45"/>
                      <a:pt x="152" y="43"/>
                    </a:cubicBez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27" y="123"/>
                      <a:pt x="126" y="128"/>
                      <a:pt x="127" y="132"/>
                    </a:cubicBezTo>
                    <a:cubicBezTo>
                      <a:pt x="110" y="177"/>
                      <a:pt x="110" y="177"/>
                      <a:pt x="110" y="177"/>
                    </a:cubicBezTo>
                    <a:cubicBezTo>
                      <a:pt x="57" y="180"/>
                      <a:pt x="57" y="180"/>
                      <a:pt x="57" y="180"/>
                    </a:cubicBezTo>
                    <a:cubicBezTo>
                      <a:pt x="46" y="180"/>
                      <a:pt x="37" y="190"/>
                      <a:pt x="38" y="201"/>
                    </a:cubicBezTo>
                    <a:cubicBezTo>
                      <a:pt x="38" y="212"/>
                      <a:pt x="47" y="221"/>
                      <a:pt x="58" y="221"/>
                    </a:cubicBezTo>
                    <a:cubicBezTo>
                      <a:pt x="59" y="221"/>
                      <a:pt x="59" y="221"/>
                      <a:pt x="59" y="221"/>
                    </a:cubicBezTo>
                    <a:cubicBezTo>
                      <a:pt x="126" y="217"/>
                      <a:pt x="126" y="217"/>
                      <a:pt x="126" y="217"/>
                    </a:cubicBezTo>
                    <a:cubicBezTo>
                      <a:pt x="134" y="217"/>
                      <a:pt x="141" y="212"/>
                      <a:pt x="144" y="204"/>
                    </a:cubicBezTo>
                    <a:cubicBezTo>
                      <a:pt x="159" y="165"/>
                      <a:pt x="159" y="165"/>
                      <a:pt x="159" y="165"/>
                    </a:cubicBezTo>
                    <a:cubicBezTo>
                      <a:pt x="160" y="165"/>
                      <a:pt x="162" y="166"/>
                      <a:pt x="164" y="166"/>
                    </a:cubicBezTo>
                    <a:cubicBezTo>
                      <a:pt x="191" y="205"/>
                      <a:pt x="191" y="205"/>
                      <a:pt x="191" y="205"/>
                    </a:cubicBez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5" y="301"/>
                      <a:pt x="171" y="313"/>
                      <a:pt x="182" y="316"/>
                    </a:cubicBezTo>
                    <a:cubicBezTo>
                      <a:pt x="184" y="316"/>
                      <a:pt x="186" y="316"/>
                      <a:pt x="188" y="316"/>
                    </a:cubicBezTo>
                    <a:cubicBezTo>
                      <a:pt x="197" y="316"/>
                      <a:pt x="205" y="310"/>
                      <a:pt x="208" y="301"/>
                    </a:cubicBezTo>
                    <a:cubicBezTo>
                      <a:pt x="233" y="206"/>
                      <a:pt x="233" y="206"/>
                      <a:pt x="233" y="206"/>
                    </a:cubicBezTo>
                    <a:cubicBezTo>
                      <a:pt x="235" y="200"/>
                      <a:pt x="234" y="194"/>
                      <a:pt x="230" y="189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5" y="148"/>
                      <a:pt x="206" y="146"/>
                      <a:pt x="206" y="14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35" y="78"/>
                      <a:pt x="243" y="81"/>
                      <a:pt x="251" y="84"/>
                    </a:cubicBezTo>
                    <a:cubicBezTo>
                      <a:pt x="259" y="86"/>
                      <a:pt x="267" y="87"/>
                      <a:pt x="275" y="87"/>
                    </a:cubicBezTo>
                    <a:cubicBezTo>
                      <a:pt x="293" y="87"/>
                      <a:pt x="310" y="82"/>
                      <a:pt x="322" y="72"/>
                    </a:cubicBezTo>
                    <a:cubicBezTo>
                      <a:pt x="329" y="65"/>
                      <a:pt x="330" y="54"/>
                      <a:pt x="324" y="47"/>
                    </a:cubicBezTo>
                    <a:close/>
                    <a:moveTo>
                      <a:pt x="93" y="100"/>
                    </a:moveTo>
                    <a:cubicBezTo>
                      <a:pt x="88" y="104"/>
                      <a:pt x="88" y="104"/>
                      <a:pt x="88" y="104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5" y="80"/>
                      <a:pt x="75" y="80"/>
                      <a:pt x="76" y="80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7" y="88"/>
                      <a:pt x="82" y="94"/>
                      <a:pt x="89" y="96"/>
                    </a:cubicBezTo>
                    <a:cubicBezTo>
                      <a:pt x="89" y="96"/>
                      <a:pt x="90" y="96"/>
                      <a:pt x="91" y="96"/>
                    </a:cubicBezTo>
                    <a:cubicBezTo>
                      <a:pt x="91" y="96"/>
                      <a:pt x="91" y="96"/>
                      <a:pt x="91" y="96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93" y="99"/>
                      <a:pt x="93" y="99"/>
                      <a:pt x="93" y="100"/>
                    </a:cubicBezTo>
                    <a:close/>
                    <a:moveTo>
                      <a:pt x="93" y="100"/>
                    </a:moveTo>
                    <a:cubicBezTo>
                      <a:pt x="93" y="100"/>
                      <a:pt x="93" y="100"/>
                      <a:pt x="93" y="10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19100" dist="254000" dir="8100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Arc 37">
              <a:extLst>
                <a:ext uri="{FF2B5EF4-FFF2-40B4-BE49-F238E27FC236}">
                  <a16:creationId xmlns:a16="http://schemas.microsoft.com/office/drawing/2014/main" id="{EA6F837B-F626-4FB3-845E-C9F3318C0606}"/>
                </a:ext>
              </a:extLst>
            </p:cNvPr>
            <p:cNvSpPr/>
            <p:nvPr/>
          </p:nvSpPr>
          <p:spPr>
            <a:xfrm rot="13265014">
              <a:off x="7897599" y="1732823"/>
              <a:ext cx="1217066" cy="1217066"/>
            </a:xfrm>
            <a:prstGeom prst="arc">
              <a:avLst>
                <a:gd name="adj1" fmla="val 16200000"/>
                <a:gd name="adj2" fmla="val 7096491"/>
              </a:avLst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8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Arc 38">
              <a:extLst>
                <a:ext uri="{FF2B5EF4-FFF2-40B4-BE49-F238E27FC236}">
                  <a16:creationId xmlns:a16="http://schemas.microsoft.com/office/drawing/2014/main" id="{AF869279-317B-47EE-9082-0132CAD20B26}"/>
                </a:ext>
              </a:extLst>
            </p:cNvPr>
            <p:cNvSpPr/>
            <p:nvPr/>
          </p:nvSpPr>
          <p:spPr>
            <a:xfrm rot="13265014">
              <a:off x="5173050" y="2377795"/>
              <a:ext cx="1217066" cy="1217066"/>
            </a:xfrm>
            <a:prstGeom prst="arc">
              <a:avLst>
                <a:gd name="adj1" fmla="val 16200000"/>
                <a:gd name="adj2" fmla="val 7096491"/>
              </a:avLst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89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CF938A06-E743-4254-A857-A07A76EFF55B}"/>
                </a:ext>
              </a:extLst>
            </p:cNvPr>
            <p:cNvGrpSpPr/>
            <p:nvPr/>
          </p:nvGrpSpPr>
          <p:grpSpPr>
            <a:xfrm>
              <a:off x="3371451" y="3516923"/>
              <a:ext cx="2724550" cy="650630"/>
              <a:chOff x="3371451" y="3516923"/>
              <a:chExt cx="2724550" cy="650630"/>
            </a:xfrm>
          </p:grpSpPr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E005144F-9D43-46B1-B3A9-D845349BB84E}"/>
                  </a:ext>
                </a:extLst>
              </p:cNvPr>
              <p:cNvSpPr/>
              <p:nvPr/>
            </p:nvSpPr>
            <p:spPr>
              <a:xfrm>
                <a:off x="3371451" y="3516923"/>
                <a:ext cx="2724550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558A80A7-ED0F-446E-A1C7-23D0C8273878}"/>
                  </a:ext>
                </a:extLst>
              </p:cNvPr>
              <p:cNvSpPr/>
              <p:nvPr/>
            </p:nvSpPr>
            <p:spPr>
              <a:xfrm>
                <a:off x="3371451" y="3516923"/>
                <a:ext cx="598585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34">
                <a:extLst>
                  <a:ext uri="{FF2B5EF4-FFF2-40B4-BE49-F238E27FC236}">
                    <a16:creationId xmlns:a16="http://schemas.microsoft.com/office/drawing/2014/main" id="{7D7777A8-3386-4467-81B7-D8DD89F45968}"/>
                  </a:ext>
                </a:extLst>
              </p:cNvPr>
              <p:cNvSpPr txBox="1"/>
              <p:nvPr/>
            </p:nvSpPr>
            <p:spPr>
              <a:xfrm>
                <a:off x="4029458" y="365757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更多</a:t>
                </a:r>
                <a:r>
                  <a:rPr lang="zh-CN" altLang="en-GB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维度</a:t>
                </a:r>
                <a:r>
                  <a:rPr lang="zh-CN" altLang="en-US" sz="1898" b="1" dirty="0">
                    <a:solidFill>
                      <a:srgbClr val="2C69B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度量</a:t>
                </a:r>
                <a:endParaRPr lang="en-GB" altLang="zh-CN" sz="1898" b="1" dirty="0">
                  <a:solidFill>
                    <a:srgbClr val="2C69B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A2B12308-9DE0-477F-BDF2-3819A5833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8042" y="3644729"/>
                <a:ext cx="345401" cy="395018"/>
              </a:xfrm>
              <a:custGeom>
                <a:avLst/>
                <a:gdLst>
                  <a:gd name="T0" fmla="*/ 50 w 84"/>
                  <a:gd name="T1" fmla="*/ 92 h 96"/>
                  <a:gd name="T2" fmla="*/ 57 w 84"/>
                  <a:gd name="T3" fmla="*/ 81 h 96"/>
                  <a:gd name="T4" fmla="*/ 56 w 84"/>
                  <a:gd name="T5" fmla="*/ 75 h 96"/>
                  <a:gd name="T6" fmla="*/ 43 w 84"/>
                  <a:gd name="T7" fmla="*/ 63 h 96"/>
                  <a:gd name="T8" fmla="*/ 38 w 84"/>
                  <a:gd name="T9" fmla="*/ 62 h 96"/>
                  <a:gd name="T10" fmla="*/ 30 w 84"/>
                  <a:gd name="T11" fmla="*/ 67 h 96"/>
                  <a:gd name="T12" fmla="*/ 17 w 84"/>
                  <a:gd name="T13" fmla="*/ 35 h 96"/>
                  <a:gd name="T14" fmla="*/ 26 w 84"/>
                  <a:gd name="T15" fmla="*/ 31 h 96"/>
                  <a:gd name="T16" fmla="*/ 27 w 84"/>
                  <a:gd name="T17" fmla="*/ 25 h 96"/>
                  <a:gd name="T18" fmla="*/ 22 w 84"/>
                  <a:gd name="T19" fmla="*/ 8 h 96"/>
                  <a:gd name="T20" fmla="*/ 18 w 84"/>
                  <a:gd name="T21" fmla="*/ 4 h 96"/>
                  <a:gd name="T22" fmla="*/ 4 w 84"/>
                  <a:gd name="T23" fmla="*/ 6 h 96"/>
                  <a:gd name="T24" fmla="*/ 0 w 84"/>
                  <a:gd name="T25" fmla="*/ 10 h 96"/>
                  <a:gd name="T26" fmla="*/ 43 w 84"/>
                  <a:gd name="T27" fmla="*/ 94 h 96"/>
                  <a:gd name="T28" fmla="*/ 50 w 84"/>
                  <a:gd name="T29" fmla="*/ 92 h 96"/>
                  <a:gd name="T30" fmla="*/ 45 w 84"/>
                  <a:gd name="T31" fmla="*/ 53 h 96"/>
                  <a:gd name="T32" fmla="*/ 32 w 84"/>
                  <a:gd name="T33" fmla="*/ 53 h 96"/>
                  <a:gd name="T34" fmla="*/ 32 w 84"/>
                  <a:gd name="T35" fmla="*/ 50 h 96"/>
                  <a:gd name="T36" fmla="*/ 40 w 84"/>
                  <a:gd name="T37" fmla="*/ 38 h 96"/>
                  <a:gd name="T38" fmla="*/ 42 w 84"/>
                  <a:gd name="T39" fmla="*/ 32 h 96"/>
                  <a:gd name="T40" fmla="*/ 41 w 84"/>
                  <a:gd name="T41" fmla="*/ 30 h 96"/>
                  <a:gd name="T42" fmla="*/ 40 w 84"/>
                  <a:gd name="T43" fmla="*/ 31 h 96"/>
                  <a:gd name="T44" fmla="*/ 39 w 84"/>
                  <a:gd name="T45" fmla="*/ 36 h 96"/>
                  <a:gd name="T46" fmla="*/ 34 w 84"/>
                  <a:gd name="T47" fmla="*/ 36 h 96"/>
                  <a:gd name="T48" fmla="*/ 34 w 84"/>
                  <a:gd name="T49" fmla="*/ 31 h 96"/>
                  <a:gd name="T50" fmla="*/ 42 w 84"/>
                  <a:gd name="T51" fmla="*/ 26 h 96"/>
                  <a:gd name="T52" fmla="*/ 47 w 84"/>
                  <a:gd name="T53" fmla="*/ 28 h 96"/>
                  <a:gd name="T54" fmla="*/ 47 w 84"/>
                  <a:gd name="T55" fmla="*/ 34 h 96"/>
                  <a:gd name="T56" fmla="*/ 47 w 84"/>
                  <a:gd name="T57" fmla="*/ 37 h 96"/>
                  <a:gd name="T58" fmla="*/ 38 w 84"/>
                  <a:gd name="T59" fmla="*/ 50 h 96"/>
                  <a:gd name="T60" fmla="*/ 46 w 84"/>
                  <a:gd name="T61" fmla="*/ 50 h 96"/>
                  <a:gd name="T62" fmla="*/ 45 w 84"/>
                  <a:gd name="T63" fmla="*/ 53 h 96"/>
                  <a:gd name="T64" fmla="*/ 63 w 84"/>
                  <a:gd name="T65" fmla="*/ 50 h 96"/>
                  <a:gd name="T66" fmla="*/ 60 w 84"/>
                  <a:gd name="T67" fmla="*/ 50 h 96"/>
                  <a:gd name="T68" fmla="*/ 60 w 84"/>
                  <a:gd name="T69" fmla="*/ 53 h 96"/>
                  <a:gd name="T70" fmla="*/ 54 w 84"/>
                  <a:gd name="T71" fmla="*/ 53 h 96"/>
                  <a:gd name="T72" fmla="*/ 54 w 84"/>
                  <a:gd name="T73" fmla="*/ 50 h 96"/>
                  <a:gd name="T74" fmla="*/ 46 w 84"/>
                  <a:gd name="T75" fmla="*/ 50 h 96"/>
                  <a:gd name="T76" fmla="*/ 47 w 84"/>
                  <a:gd name="T77" fmla="*/ 46 h 96"/>
                  <a:gd name="T78" fmla="*/ 55 w 84"/>
                  <a:gd name="T79" fmla="*/ 26 h 96"/>
                  <a:gd name="T80" fmla="*/ 63 w 84"/>
                  <a:gd name="T81" fmla="*/ 26 h 96"/>
                  <a:gd name="T82" fmla="*/ 61 w 84"/>
                  <a:gd name="T83" fmla="*/ 46 h 96"/>
                  <a:gd name="T84" fmla="*/ 63 w 84"/>
                  <a:gd name="T85" fmla="*/ 46 h 96"/>
                  <a:gd name="T86" fmla="*/ 63 w 84"/>
                  <a:gd name="T87" fmla="*/ 50 h 96"/>
                  <a:gd name="T88" fmla="*/ 55 w 84"/>
                  <a:gd name="T89" fmla="*/ 46 h 96"/>
                  <a:gd name="T90" fmla="*/ 52 w 84"/>
                  <a:gd name="T91" fmla="*/ 46 h 96"/>
                  <a:gd name="T92" fmla="*/ 56 w 84"/>
                  <a:gd name="T93" fmla="*/ 35 h 96"/>
                  <a:gd name="T94" fmla="*/ 55 w 84"/>
                  <a:gd name="T95" fmla="*/ 46 h 96"/>
                  <a:gd name="T96" fmla="*/ 43 w 84"/>
                  <a:gd name="T97" fmla="*/ 0 h 96"/>
                  <a:gd name="T98" fmla="*/ 72 w 84"/>
                  <a:gd name="T99" fmla="*/ 12 h 96"/>
                  <a:gd name="T100" fmla="*/ 84 w 84"/>
                  <a:gd name="T101" fmla="*/ 41 h 96"/>
                  <a:gd name="T102" fmla="*/ 72 w 84"/>
                  <a:gd name="T103" fmla="*/ 71 h 96"/>
                  <a:gd name="T104" fmla="*/ 65 w 84"/>
                  <a:gd name="T105" fmla="*/ 76 h 96"/>
                  <a:gd name="T106" fmla="*/ 63 w 84"/>
                  <a:gd name="T107" fmla="*/ 73 h 96"/>
                  <a:gd name="T108" fmla="*/ 59 w 84"/>
                  <a:gd name="T109" fmla="*/ 69 h 96"/>
                  <a:gd name="T110" fmla="*/ 66 w 84"/>
                  <a:gd name="T111" fmla="*/ 64 h 96"/>
                  <a:gd name="T112" fmla="*/ 75 w 84"/>
                  <a:gd name="T113" fmla="*/ 41 h 96"/>
                  <a:gd name="T114" fmla="*/ 66 w 84"/>
                  <a:gd name="T115" fmla="*/ 19 h 96"/>
                  <a:gd name="T116" fmla="*/ 43 w 84"/>
                  <a:gd name="T117" fmla="*/ 10 h 96"/>
                  <a:gd name="T118" fmla="*/ 31 w 84"/>
                  <a:gd name="T119" fmla="*/ 12 h 96"/>
                  <a:gd name="T120" fmla="*/ 29 w 84"/>
                  <a:gd name="T121" fmla="*/ 6 h 96"/>
                  <a:gd name="T122" fmla="*/ 28 w 84"/>
                  <a:gd name="T123" fmla="*/ 3 h 96"/>
                  <a:gd name="T124" fmla="*/ 43 w 84"/>
                  <a:gd name="T12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96">
                    <a:moveTo>
                      <a:pt x="50" y="92"/>
                    </a:moveTo>
                    <a:cubicBezTo>
                      <a:pt x="52" y="88"/>
                      <a:pt x="55" y="84"/>
                      <a:pt x="57" y="81"/>
                    </a:cubicBezTo>
                    <a:cubicBezTo>
                      <a:pt x="58" y="79"/>
                      <a:pt x="58" y="77"/>
                      <a:pt x="56" y="75"/>
                    </a:cubicBezTo>
                    <a:cubicBezTo>
                      <a:pt x="52" y="71"/>
                      <a:pt x="48" y="67"/>
                      <a:pt x="43" y="63"/>
                    </a:cubicBezTo>
                    <a:cubicBezTo>
                      <a:pt x="41" y="61"/>
                      <a:pt x="40" y="61"/>
                      <a:pt x="38" y="62"/>
                    </a:cubicBezTo>
                    <a:cubicBezTo>
                      <a:pt x="35" y="63"/>
                      <a:pt x="33" y="65"/>
                      <a:pt x="30" y="67"/>
                    </a:cubicBezTo>
                    <a:cubicBezTo>
                      <a:pt x="21" y="53"/>
                      <a:pt x="19" y="45"/>
                      <a:pt x="17" y="35"/>
                    </a:cubicBezTo>
                    <a:cubicBezTo>
                      <a:pt x="20" y="34"/>
                      <a:pt x="23" y="32"/>
                      <a:pt x="26" y="31"/>
                    </a:cubicBezTo>
                    <a:cubicBezTo>
                      <a:pt x="27" y="30"/>
                      <a:pt x="28" y="28"/>
                      <a:pt x="27" y="25"/>
                    </a:cubicBezTo>
                    <a:cubicBezTo>
                      <a:pt x="26" y="20"/>
                      <a:pt x="24" y="14"/>
                      <a:pt x="22" y="8"/>
                    </a:cubicBezTo>
                    <a:cubicBezTo>
                      <a:pt x="22" y="6"/>
                      <a:pt x="20" y="4"/>
                      <a:pt x="18" y="4"/>
                    </a:cubicBezTo>
                    <a:cubicBezTo>
                      <a:pt x="14" y="5"/>
                      <a:pt x="9" y="5"/>
                      <a:pt x="4" y="6"/>
                    </a:cubicBezTo>
                    <a:cubicBezTo>
                      <a:pt x="0" y="6"/>
                      <a:pt x="0" y="7"/>
                      <a:pt x="0" y="10"/>
                    </a:cubicBezTo>
                    <a:cubicBezTo>
                      <a:pt x="1" y="46"/>
                      <a:pt x="15" y="78"/>
                      <a:pt x="43" y="94"/>
                    </a:cubicBezTo>
                    <a:cubicBezTo>
                      <a:pt x="46" y="96"/>
                      <a:pt x="47" y="96"/>
                      <a:pt x="50" y="92"/>
                    </a:cubicBezTo>
                    <a:close/>
                    <a:moveTo>
                      <a:pt x="45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42" y="31"/>
                      <a:pt x="42" y="30"/>
                      <a:pt x="41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5" y="28"/>
                      <a:pt x="37" y="26"/>
                      <a:pt x="42" y="26"/>
                    </a:cubicBezTo>
                    <a:cubicBezTo>
                      <a:pt x="44" y="26"/>
                      <a:pt x="46" y="27"/>
                      <a:pt x="47" y="28"/>
                    </a:cubicBezTo>
                    <a:cubicBezTo>
                      <a:pt x="48" y="29"/>
                      <a:pt x="48" y="31"/>
                      <a:pt x="47" y="34"/>
                    </a:cubicBezTo>
                    <a:cubicBezTo>
                      <a:pt x="47" y="35"/>
                      <a:pt x="47" y="36"/>
                      <a:pt x="47" y="37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63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50"/>
                      <a:pt x="63" y="50"/>
                      <a:pt x="63" y="50"/>
                    </a:cubicBezTo>
                    <a:close/>
                    <a:moveTo>
                      <a:pt x="55" y="46"/>
                    </a:move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5" y="46"/>
                      <a:pt x="55" y="46"/>
                      <a:pt x="55" y="46"/>
                    </a:cubicBezTo>
                    <a:close/>
                    <a:moveTo>
                      <a:pt x="43" y="0"/>
                    </a:moveTo>
                    <a:cubicBezTo>
                      <a:pt x="54" y="0"/>
                      <a:pt x="65" y="5"/>
                      <a:pt x="72" y="12"/>
                    </a:cubicBezTo>
                    <a:cubicBezTo>
                      <a:pt x="80" y="20"/>
                      <a:pt x="84" y="30"/>
                      <a:pt x="84" y="41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70" y="73"/>
                      <a:pt x="68" y="75"/>
                      <a:pt x="65" y="76"/>
                    </a:cubicBezTo>
                    <a:cubicBezTo>
                      <a:pt x="65" y="75"/>
                      <a:pt x="64" y="74"/>
                      <a:pt x="63" y="73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1" y="68"/>
                      <a:pt x="64" y="66"/>
                      <a:pt x="66" y="64"/>
                    </a:cubicBezTo>
                    <a:cubicBezTo>
                      <a:pt x="71" y="58"/>
                      <a:pt x="75" y="50"/>
                      <a:pt x="75" y="41"/>
                    </a:cubicBezTo>
                    <a:cubicBezTo>
                      <a:pt x="75" y="33"/>
                      <a:pt x="71" y="25"/>
                      <a:pt x="66" y="19"/>
                    </a:cubicBezTo>
                    <a:cubicBezTo>
                      <a:pt x="60" y="13"/>
                      <a:pt x="52" y="10"/>
                      <a:pt x="43" y="10"/>
                    </a:cubicBezTo>
                    <a:cubicBezTo>
                      <a:pt x="39" y="10"/>
                      <a:pt x="35" y="11"/>
                      <a:pt x="31" y="12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4"/>
                      <a:pt x="28" y="3"/>
                    </a:cubicBezTo>
                    <a:cubicBezTo>
                      <a:pt x="33" y="1"/>
                      <a:pt x="38" y="0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0C4E32B-9551-4B71-A644-F92A86B0A778}"/>
                </a:ext>
              </a:extLst>
            </p:cNvPr>
            <p:cNvGrpSpPr/>
            <p:nvPr/>
          </p:nvGrpSpPr>
          <p:grpSpPr>
            <a:xfrm>
              <a:off x="6096000" y="2866293"/>
              <a:ext cx="2724550" cy="650630"/>
              <a:chOff x="6096000" y="2866293"/>
              <a:chExt cx="2724550" cy="65063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D021664A-DC78-4EE3-8255-B204B2524E8A}"/>
                  </a:ext>
                </a:extLst>
              </p:cNvPr>
              <p:cNvSpPr/>
              <p:nvPr/>
            </p:nvSpPr>
            <p:spPr>
              <a:xfrm>
                <a:off x="6096000" y="2866293"/>
                <a:ext cx="2724550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8B1E75D3-2268-44EB-8060-F76C31AAE287}"/>
                  </a:ext>
                </a:extLst>
              </p:cNvPr>
              <p:cNvSpPr/>
              <p:nvPr/>
            </p:nvSpPr>
            <p:spPr>
              <a:xfrm>
                <a:off x="6096000" y="2866293"/>
                <a:ext cx="598585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DD4483C5-4E1A-4954-B81A-9D54B0C1EDB7}"/>
                  </a:ext>
                </a:extLst>
              </p:cNvPr>
              <p:cNvSpPr txBox="1"/>
              <p:nvPr/>
            </p:nvSpPr>
            <p:spPr>
              <a:xfrm>
                <a:off x="6796493" y="3006942"/>
                <a:ext cx="1561311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电商逐步推广</a:t>
                </a:r>
                <a:endParaRPr lang="en-GB" altLang="zh-CN" sz="1898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2EC52A1-7679-4B2A-90F9-9DE758B83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2324" y="2995578"/>
                <a:ext cx="276702" cy="43700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rgbClr val="1F5786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6B182D62-C02F-4F03-B6AB-518A140DC8E0}"/>
                </a:ext>
              </a:extLst>
            </p:cNvPr>
            <p:cNvGrpSpPr/>
            <p:nvPr/>
          </p:nvGrpSpPr>
          <p:grpSpPr>
            <a:xfrm>
              <a:off x="8820550" y="2215663"/>
              <a:ext cx="2724550" cy="650630"/>
              <a:chOff x="8820550" y="2215663"/>
              <a:chExt cx="2724550" cy="65063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3AAB79-ACCD-4729-9ABA-385725EC6E1E}"/>
                  </a:ext>
                </a:extLst>
              </p:cNvPr>
              <p:cNvSpPr/>
              <p:nvPr/>
            </p:nvSpPr>
            <p:spPr>
              <a:xfrm>
                <a:off x="8820550" y="2215663"/>
                <a:ext cx="2724550" cy="650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92100" dir="8100000" algn="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4EF0B44-0813-4B69-A5A1-EDFC4C84E96F}"/>
                  </a:ext>
                </a:extLst>
              </p:cNvPr>
              <p:cNvSpPr/>
              <p:nvPr/>
            </p:nvSpPr>
            <p:spPr>
              <a:xfrm>
                <a:off x="8820550" y="2215663"/>
                <a:ext cx="598585" cy="650630"/>
              </a:xfrm>
              <a:prstGeom prst="rect">
                <a:avLst/>
              </a:prstGeom>
              <a:solidFill>
                <a:srgbClr val="1F5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89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F13A4CB4-67C4-489B-87CB-763FE9553543}"/>
                  </a:ext>
                </a:extLst>
              </p:cNvPr>
              <p:cNvSpPr txBox="1"/>
              <p:nvPr/>
            </p:nvSpPr>
            <p:spPr>
              <a:xfrm>
                <a:off x="9495338" y="2356312"/>
                <a:ext cx="1792345" cy="36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9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全公司逐步推广</a:t>
                </a:r>
                <a:endParaRPr lang="en-GB" sz="189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41">
                <a:extLst>
                  <a:ext uri="{FF2B5EF4-FFF2-40B4-BE49-F238E27FC236}">
                    <a16:creationId xmlns:a16="http://schemas.microsoft.com/office/drawing/2014/main" id="{51DEC990-71E8-4E44-8E2B-E457405E9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7680" y="2349194"/>
                <a:ext cx="316777" cy="383568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3DB893B9-F5BE-4673-A5B8-523F854C5C4E}"/>
                </a:ext>
              </a:extLst>
            </p:cNvPr>
            <p:cNvSpPr/>
            <p:nvPr/>
          </p:nvSpPr>
          <p:spPr>
            <a:xfrm>
              <a:off x="646901" y="4960981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逐步完善软件功能和更新流程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增加安全性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可追责性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88ADD9CE-758A-49DA-B735-3D081C4379D9}"/>
                </a:ext>
              </a:extLst>
            </p:cNvPr>
            <p:cNvSpPr/>
            <p:nvPr/>
          </p:nvSpPr>
          <p:spPr>
            <a:xfrm>
              <a:off x="3642216" y="4317800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精确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更多维度度量系统运行情况以及运行效果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93522110-CE12-48B3-9DCE-2FBCC04D517A}"/>
                </a:ext>
              </a:extLst>
            </p:cNvPr>
            <p:cNvSpPr/>
            <p:nvPr/>
          </p:nvSpPr>
          <p:spPr>
            <a:xfrm>
              <a:off x="6326855" y="3704015"/>
              <a:ext cx="2419164" cy="70040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电商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研发处试点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测试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验证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收集分析效果，反馈改进</a:t>
              </a:r>
              <a:endParaRPr lang="en-US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继续优化</a:t>
              </a:r>
              <a:endParaRPr lang="en-GB" altLang="zh-CN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D39CEB6D-4593-4595-8CA6-54F24060AD24}"/>
                </a:ext>
              </a:extLst>
            </p:cNvPr>
            <p:cNvSpPr/>
            <p:nvPr/>
          </p:nvSpPr>
          <p:spPr>
            <a:xfrm>
              <a:off x="8976874" y="2984073"/>
              <a:ext cx="2419164" cy="49611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全公司</a:t>
              </a:r>
              <a:r>
                <a:rPr lang="zh-CN" altLang="en-GB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推广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让更太多系统</a:t>
              </a:r>
              <a:r>
                <a:rPr lang="en-US" altLang="zh-CN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  <a:r>
                <a:rPr lang="zh-CN" altLang="en-US" sz="1400" b="1" dirty="0">
                  <a:solidFill>
                    <a:srgbClr val="2C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项目组收益</a:t>
              </a:r>
              <a:endParaRPr lang="en-GB" sz="1400" b="1" dirty="0">
                <a:solidFill>
                  <a:srgbClr val="2C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32" name="直接连接符 3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2D4343F-75AA-4D56-80A4-33ADD070570D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0F88408-F00D-4B44-93F5-AC7513ABF881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64B553D-8F6B-47FD-89C7-0E8CFC00888A}"/>
              </a:ext>
            </a:extLst>
          </p:cNvPr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Future</a:t>
            </a: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3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ED716C6-9B61-4784-9C12-48981AF0148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未来演进方向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C9EA6B1-4053-4FEA-9D3F-F674783B0C4E}"/>
              </a:ext>
            </a:extLst>
          </p:cNvPr>
          <p:cNvSpPr txBox="1"/>
          <p:nvPr/>
        </p:nvSpPr>
        <p:spPr>
          <a:xfrm>
            <a:off x="6864131" y="4268895"/>
            <a:ext cx="235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C69B2"/>
                </a:solidFill>
              </a:rPr>
              <a:t>2018</a:t>
            </a:r>
            <a:r>
              <a:rPr lang="zh-CN" altLang="en-US" sz="2400" dirty="0">
                <a:solidFill>
                  <a:srgbClr val="2C69B2"/>
                </a:solidFill>
              </a:rPr>
              <a:t>年</a:t>
            </a:r>
            <a:r>
              <a:rPr lang="en-US" altLang="zh-CN" sz="2400" dirty="0">
                <a:solidFill>
                  <a:srgbClr val="2C69B2"/>
                </a:solidFill>
              </a:rPr>
              <a:t>12</a:t>
            </a:r>
            <a:r>
              <a:rPr lang="zh-CN" altLang="en-US" sz="2400" dirty="0">
                <a:solidFill>
                  <a:srgbClr val="2C69B2"/>
                </a:solidFill>
              </a:rPr>
              <a:t>月开始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72FD68C-C08E-4282-B673-853CB6F41B47}"/>
              </a:ext>
            </a:extLst>
          </p:cNvPr>
          <p:cNvSpPr txBox="1"/>
          <p:nvPr/>
        </p:nvSpPr>
        <p:spPr>
          <a:xfrm>
            <a:off x="9834250" y="3323814"/>
            <a:ext cx="207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C69B2"/>
                </a:solidFill>
              </a:rPr>
              <a:t>2019</a:t>
            </a:r>
            <a:r>
              <a:rPr lang="zh-CN" altLang="en-US" sz="2000" dirty="0">
                <a:solidFill>
                  <a:srgbClr val="2C69B2"/>
                </a:solidFill>
              </a:rPr>
              <a:t>年</a:t>
            </a:r>
            <a:r>
              <a:rPr lang="en-US" altLang="zh-CN" sz="2000" dirty="0">
                <a:solidFill>
                  <a:srgbClr val="2C69B2"/>
                </a:solidFill>
              </a:rPr>
              <a:t>6</a:t>
            </a:r>
            <a:r>
              <a:rPr lang="zh-CN" altLang="en-US" sz="2000" dirty="0">
                <a:solidFill>
                  <a:srgbClr val="2C69B2"/>
                </a:solidFill>
              </a:rPr>
              <a:t>月开始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B831E965-33C8-4407-ACA1-BD7F6CE07C0C}"/>
              </a:ext>
            </a:extLst>
          </p:cNvPr>
          <p:cNvSpPr/>
          <p:nvPr/>
        </p:nvSpPr>
        <p:spPr>
          <a:xfrm rot="10800000">
            <a:off x="1641969" y="5442292"/>
            <a:ext cx="374573" cy="958812"/>
          </a:xfrm>
          <a:prstGeom prst="downArrow">
            <a:avLst>
              <a:gd name="adj1" fmla="val 58275"/>
              <a:gd name="adj2" fmla="val 50000"/>
            </a:avLst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B0F8C324-FE64-4259-9F85-077D7E41A04F}"/>
              </a:ext>
            </a:extLst>
          </p:cNvPr>
          <p:cNvSpPr/>
          <p:nvPr/>
        </p:nvSpPr>
        <p:spPr>
          <a:xfrm>
            <a:off x="7581503" y="4859748"/>
            <a:ext cx="374574" cy="1204849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6CCFBA1-3A54-4B48-A495-42D106B7CA6F}"/>
              </a:ext>
            </a:extLst>
          </p:cNvPr>
          <p:cNvSpPr/>
          <p:nvPr/>
        </p:nvSpPr>
        <p:spPr>
          <a:xfrm>
            <a:off x="10496499" y="3846490"/>
            <a:ext cx="374574" cy="2218107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CF2A40F-DC78-41CB-BB0B-C83DC46CF12A}"/>
              </a:ext>
            </a:extLst>
          </p:cNvPr>
          <p:cNvSpPr/>
          <p:nvPr/>
        </p:nvSpPr>
        <p:spPr>
          <a:xfrm rot="10800000">
            <a:off x="2008982" y="6000995"/>
            <a:ext cx="8862090" cy="400108"/>
          </a:xfrm>
          <a:prstGeom prst="right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2A67A94A-CB0D-4A11-875A-984BF204399A}"/>
              </a:ext>
            </a:extLst>
          </p:cNvPr>
          <p:cNvSpPr/>
          <p:nvPr/>
        </p:nvSpPr>
        <p:spPr>
          <a:xfrm>
            <a:off x="4556965" y="4859747"/>
            <a:ext cx="374574" cy="1204849"/>
          </a:xfrm>
          <a:prstGeom prst="downArrow">
            <a:avLst/>
          </a:prstGeom>
          <a:noFill/>
          <a:ln>
            <a:solidFill>
              <a:srgbClr val="1E4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03896" y="1789737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34334" y="2968392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32287" y="1913123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7394" y="2448875"/>
            <a:ext cx="2159250" cy="21592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rgbClr val="1F497D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668153" y="2287127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6" name="矩形 15"/>
          <p:cNvSpPr/>
          <p:nvPr/>
        </p:nvSpPr>
        <p:spPr>
          <a:xfrm>
            <a:off x="4993687" y="3379033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7" name="矩形 16"/>
          <p:cNvSpPr/>
          <p:nvPr/>
        </p:nvSpPr>
        <p:spPr>
          <a:xfrm>
            <a:off x="6251233" y="2200379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18" name="矩形 17"/>
          <p:cNvSpPr/>
          <p:nvPr/>
        </p:nvSpPr>
        <p:spPr>
          <a:xfrm>
            <a:off x="7890325" y="2862457"/>
            <a:ext cx="1176925" cy="1282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734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19" name="椭圆 18"/>
          <p:cNvSpPr/>
          <p:nvPr/>
        </p:nvSpPr>
        <p:spPr>
          <a:xfrm>
            <a:off x="6466213" y="4624897"/>
            <a:ext cx="704363" cy="7043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072527" y="4940318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21825" y="4940822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05128" y="5107227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16748" y="4947375"/>
            <a:ext cx="386384" cy="386384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38946" y="4936822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247944" y="5121603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47135" y="4985490"/>
            <a:ext cx="352182" cy="352182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492200" y="4938515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70707" y="4949842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381971" y="5018935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330364" y="4681884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944185" y="5122002"/>
            <a:ext cx="193193" cy="193193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69616" y="4732643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41136" y="4861795"/>
            <a:ext cx="453000" cy="453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170576" y="4935953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729966" y="4940640"/>
            <a:ext cx="386384" cy="38638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28911" y="5125174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931304" y="4682929"/>
            <a:ext cx="386384" cy="38638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10240" y="5015255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742019" y="4742760"/>
            <a:ext cx="193193" cy="193193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903265" y="4927571"/>
            <a:ext cx="386384" cy="386384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200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  <p:bldP spid="17" grpId="0"/>
          <p:bldP spid="18" grpId="0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D24839-D668-4F97-A409-562FE35CC971}"/>
              </a:ext>
            </a:extLst>
          </p:cNvPr>
          <p:cNvSpPr/>
          <p:nvPr/>
        </p:nvSpPr>
        <p:spPr>
          <a:xfrm>
            <a:off x="6429375" y="2248173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C3C564E-2A50-429B-B582-17FFE1BD4D5A}"/>
              </a:ext>
            </a:extLst>
          </p:cNvPr>
          <p:cNvSpPr/>
          <p:nvPr/>
        </p:nvSpPr>
        <p:spPr>
          <a:xfrm>
            <a:off x="2476201" y="2248173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EFA293-C91B-4371-969F-2F59D62CE4D6}"/>
              </a:ext>
            </a:extLst>
          </p:cNvPr>
          <p:cNvCxnSpPr/>
          <p:nvPr/>
        </p:nvCxnSpPr>
        <p:spPr>
          <a:xfrm>
            <a:off x="4269135" y="0"/>
            <a:ext cx="216024" cy="9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9676F5B-BE97-4B33-9FBD-54B0ECB7C604}"/>
              </a:ext>
            </a:extLst>
          </p:cNvPr>
          <p:cNvSpPr/>
          <p:nvPr/>
        </p:nvSpPr>
        <p:spPr>
          <a:xfrm>
            <a:off x="3405039" y="952029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C97678F-9853-43CE-8588-AA652F832945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3772345" y="1600101"/>
            <a:ext cx="85683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8944A1A-1550-4FBC-8C4E-774163E544FE}"/>
              </a:ext>
            </a:extLst>
          </p:cNvPr>
          <p:cNvCxnSpPr>
            <a:stCxn id="41" idx="2"/>
            <a:endCxn id="2" idx="1"/>
          </p:cNvCxnSpPr>
          <p:nvPr/>
        </p:nvCxnSpPr>
        <p:spPr>
          <a:xfrm flipV="1">
            <a:off x="3772345" y="2932249"/>
            <a:ext cx="2657030" cy="6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771CD90-8B4D-411E-ABE8-D96327FB451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891232" y="1296144"/>
            <a:ext cx="1834287" cy="9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6EC76F0-4DA5-40B4-8726-3B4ED35CC460}"/>
              </a:ext>
            </a:extLst>
          </p:cNvPr>
          <p:cNvSpPr txBox="1"/>
          <p:nvPr/>
        </p:nvSpPr>
        <p:spPr>
          <a:xfrm>
            <a:off x="2671549" y="4948473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app.ch.com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D00BB-7DD7-4B08-8D1C-0C38186E3163}"/>
              </a:ext>
            </a:extLst>
          </p:cNvPr>
          <p:cNvSpPr txBox="1"/>
          <p:nvPr/>
        </p:nvSpPr>
        <p:spPr>
          <a:xfrm>
            <a:off x="5791380" y="4948473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gaia.ch.com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74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6200000" flipV="1">
            <a:off x="4559581" y="1317643"/>
            <a:ext cx="688763" cy="68876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20791" y="2475376"/>
            <a:ext cx="494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春秋</a:t>
            </a:r>
            <a:r>
              <a:rPr lang="en-US" altLang="zh-CN" sz="4800" dirty="0"/>
              <a:t>IT</a:t>
            </a:r>
            <a:r>
              <a:rPr lang="zh-CN" altLang="en-US" sz="4800" dirty="0"/>
              <a:t>信息化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164121" y="3602059"/>
            <a:ext cx="7213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64121" y="3841682"/>
            <a:ext cx="452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业务流程的信息化，有序的将信息化渗透到公司生产经营管理的各个环节，有效提升了业务运作能力，实现了“信息化与公司发展战略相一致、信息化与公司管理模式相一致、信息化与业务需求相一致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EAC954-1444-4BC2-B8BF-5BFA9D4AF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76" y="1659340"/>
            <a:ext cx="4536504" cy="4680630"/>
          </a:xfrm>
          <a:prstGeom prst="rect">
            <a:avLst/>
          </a:prstGeom>
        </p:spPr>
      </p:pic>
      <p:cxnSp>
        <p:nvCxnSpPr>
          <p:cNvPr id="19" name="直接连接符 1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670A0BC5-49B9-4F1E-ACCA-A7BCB3315321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7BAC17-65BD-412B-A3A7-D30EF44EE457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4EDA5E48-E574-4381-B440-1B4491578931}"/>
              </a:ext>
            </a:extLst>
          </p:cNvPr>
          <p:cNvSpPr txBox="1">
            <a:spLocks/>
          </p:cNvSpPr>
          <p:nvPr/>
        </p:nvSpPr>
        <p:spPr>
          <a:xfrm>
            <a:off x="5090848" y="836478"/>
            <a:ext cx="203932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9D69891-5281-4909-85B5-F567B8710B3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solidFill>
                  <a:srgbClr val="1F497D"/>
                </a:solidFill>
                <a:latin typeface="+mn-ea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2634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230908" y="454284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电商总体架构规划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9D9EF1-F5B5-48BF-8B10-C5E7724B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940699"/>
            <a:ext cx="5289505" cy="6291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EDA06A-065A-40C8-9C50-89EC426C4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3" y="940699"/>
            <a:ext cx="5289505" cy="629195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E22A0B35-56D2-4091-9D6B-FA574E2E1F8B}"/>
              </a:ext>
            </a:extLst>
          </p:cNvPr>
          <p:cNvSpPr/>
          <p:nvPr/>
        </p:nvSpPr>
        <p:spPr>
          <a:xfrm>
            <a:off x="6098804" y="3904357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382321" y="801990"/>
            <a:ext cx="3456384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project progress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电商容器平台进度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8F67E8-D078-4F13-971D-65E236E1334D}"/>
              </a:ext>
            </a:extLst>
          </p:cNvPr>
          <p:cNvSpPr txBox="1"/>
          <p:nvPr/>
        </p:nvSpPr>
        <p:spPr>
          <a:xfrm>
            <a:off x="1299374" y="1495005"/>
            <a:ext cx="5141030" cy="8118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电商容器平台 正式命名为</a:t>
            </a:r>
            <a:r>
              <a:rPr lang="en-US" altLang="zh-CN" sz="2800" dirty="0"/>
              <a:t>:</a:t>
            </a:r>
            <a:r>
              <a:rPr lang="en-US" altLang="zh-CN" sz="3600" b="1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造字工房悦黑演示版纤细体" pitchFamily="50" charset="-122"/>
              </a:rPr>
              <a:t>Gaia</a:t>
            </a:r>
            <a:endParaRPr lang="zh-CN" altLang="en-US" sz="3600" b="1" dirty="0">
              <a:ln w="18415" cmpd="sng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悦黑演示版纤细体" pitchFamily="50" charset="-122"/>
              <a:ea typeface="造字工房悦黑演示版纤细体" pitchFamily="50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3DB68B-F13D-4CE9-9102-9858D5C6900C}"/>
              </a:ext>
            </a:extLst>
          </p:cNvPr>
          <p:cNvGrpSpPr/>
          <p:nvPr/>
        </p:nvGrpSpPr>
        <p:grpSpPr>
          <a:xfrm>
            <a:off x="1402917" y="2731879"/>
            <a:ext cx="4018346" cy="1225733"/>
            <a:chOff x="1299374" y="2466335"/>
            <a:chExt cx="4018346" cy="122573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89650B-8463-4D3A-B269-9AF44529EC32}"/>
                </a:ext>
              </a:extLst>
            </p:cNvPr>
            <p:cNvSpPr/>
            <p:nvPr/>
          </p:nvSpPr>
          <p:spPr>
            <a:xfrm>
              <a:off x="1299374" y="2990209"/>
              <a:ext cx="4018346" cy="701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为业务系统提供统一、稳定的基础运行环境以及平台基础服务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,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Bauhaus 93" panose="04030905020B02020C02" pitchFamily="82" charset="0"/>
                  <a:ea typeface="造字工房悦黑演示版纤细体" pitchFamily="50" charset="-122"/>
                </a:rPr>
                <a:t>例如：监控，日志，配置中心等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Bauhaus 93" panose="04030905020B02020C02" pitchFamily="82" charset="0"/>
                <a:ea typeface="造字工房悦黑演示版纤细体" pitchFamily="50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49DF69E-BE5E-4F2D-B87E-F05BC167AF83}"/>
                </a:ext>
              </a:extLst>
            </p:cNvPr>
            <p:cNvSpPr txBox="1"/>
            <p:nvPr/>
          </p:nvSpPr>
          <p:spPr>
            <a:xfrm>
              <a:off x="1329749" y="2466335"/>
              <a:ext cx="1744404" cy="5579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Gaia</a:t>
              </a:r>
              <a:r>
                <a:rPr lang="zh-CN" altLang="en-US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职责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E9C2FE3-572F-4105-A666-24942655CC10}"/>
              </a:ext>
            </a:extLst>
          </p:cNvPr>
          <p:cNvGrpSpPr/>
          <p:nvPr/>
        </p:nvGrpSpPr>
        <p:grpSpPr>
          <a:xfrm>
            <a:off x="1433292" y="4345532"/>
            <a:ext cx="4312399" cy="1580754"/>
            <a:chOff x="6933431" y="2492232"/>
            <a:chExt cx="4312399" cy="15807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B6B2B-A27A-4DF9-BCC2-7BE9F3756C8C}"/>
                </a:ext>
              </a:extLst>
            </p:cNvPr>
            <p:cNvSpPr/>
            <p:nvPr/>
          </p:nvSpPr>
          <p:spPr>
            <a:xfrm>
              <a:off x="6933431" y="3045589"/>
              <a:ext cx="4312399" cy="1027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提高服务器资源利用率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/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降低硬件资源的投入成本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自动化运维部署 大大降低了人工维护成本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高效的软件交付能力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a typeface="造字工房悦黑演示版纤细体" pitchFamily="50" charset="-122"/>
                </a:rPr>
                <a:t>能快速响应业务需求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ea typeface="造字工房悦黑演示版纤细体" pitchFamily="50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9A2F7C7-B086-4133-8DF7-0B3D14C78E96}"/>
                </a:ext>
              </a:extLst>
            </p:cNvPr>
            <p:cNvSpPr txBox="1"/>
            <p:nvPr/>
          </p:nvSpPr>
          <p:spPr>
            <a:xfrm>
              <a:off x="6933431" y="2492232"/>
              <a:ext cx="1744404" cy="55797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Gaia</a:t>
              </a:r>
              <a:r>
                <a:rPr lang="zh-CN" altLang="en-US" sz="2400" dirty="0">
                  <a:ln w="18415" cmpd="sng">
                    <a:noFill/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悦黑演示版纤细体" pitchFamily="50" charset="-122"/>
                  <a:ea typeface="造字工房悦黑演示版纤细体" pitchFamily="50" charset="-122"/>
                </a:rPr>
                <a:t>价值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8B0A92-CCB5-41C3-8087-B3A76977DE62}"/>
              </a:ext>
            </a:extLst>
          </p:cNvPr>
          <p:cNvGrpSpPr/>
          <p:nvPr/>
        </p:nvGrpSpPr>
        <p:grpSpPr>
          <a:xfrm>
            <a:off x="6908966" y="3346707"/>
            <a:ext cx="3554016" cy="1688279"/>
            <a:chOff x="1289441" y="3118787"/>
            <a:chExt cx="3554016" cy="1688279"/>
          </a:xfrm>
        </p:grpSpPr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14F7C434-BE6B-4051-AE89-6790210C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40" y="4176180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资源调度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4">
              <a:extLst>
                <a:ext uri="{FF2B5EF4-FFF2-40B4-BE49-F238E27FC236}">
                  <a16:creationId xmlns:a16="http://schemas.microsoft.com/office/drawing/2014/main" id="{C5D465BE-E8ED-46E9-965B-C4EA8132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4147488"/>
              <a:ext cx="1611980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服务注册与发现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965D7A6A-135A-4695-AE02-8BF92A38D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816" y="4522373"/>
              <a:ext cx="2150589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分布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式配置管理和协同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C4CAAD-8FDA-4234-A66E-DFBAE3C9A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152124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节点管理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13CD6D-99F0-46B5-A090-7BA8208D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479149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负载均衡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86EF0E-2AE3-4471-BDA7-0A477405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441" y="3829987"/>
              <a:ext cx="107337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反向代理</a:t>
              </a: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808B4D47-9344-451E-89DA-7D64D79B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118787"/>
              <a:ext cx="2037737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容器编排部署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87B9EC5A-F0BE-4D62-B025-590B45D7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445812"/>
              <a:ext cx="2269211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资源监控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[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服务器、网络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FB91DF9-2117-4F36-93A9-EF5F4B939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246" y="3796650"/>
              <a:ext cx="1363515" cy="2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 marL="214313" indent="-21431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p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服务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管理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80FA0C64-BE9B-4D69-925A-F619A71F24A1}"/>
              </a:ext>
            </a:extLst>
          </p:cNvPr>
          <p:cNvSpPr txBox="1"/>
          <p:nvPr/>
        </p:nvSpPr>
        <p:spPr>
          <a:xfrm>
            <a:off x="6861423" y="2731879"/>
            <a:ext cx="3117456" cy="55797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Gaia</a:t>
            </a:r>
            <a:r>
              <a:rPr lang="zh-CN" altLang="en-US" sz="2400" dirty="0">
                <a:ln w="18415" cmpd="sng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演示版纤细体" pitchFamily="50" charset="-122"/>
                <a:ea typeface="造字工房悦黑演示版纤细体" pitchFamily="50" charset="-122"/>
              </a:rPr>
              <a:t>主要功能特点</a:t>
            </a:r>
          </a:p>
        </p:txBody>
      </p:sp>
    </p:spTree>
    <p:extLst>
      <p:ext uri="{BB962C8B-B14F-4D97-AF65-F5344CB8AC3E}">
        <p14:creationId xmlns:p14="http://schemas.microsoft.com/office/powerpoint/2010/main" val="159842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600" dirty="0">
              <a:solidFill>
                <a:srgbClr val="1F497D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230908" y="454284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电商架构设计目标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3AB83-1DA0-416E-930C-40097D03CD96}"/>
              </a:ext>
            </a:extLst>
          </p:cNvPr>
          <p:cNvSpPr/>
          <p:nvPr/>
        </p:nvSpPr>
        <p:spPr>
          <a:xfrm>
            <a:off x="2242215" y="2248173"/>
            <a:ext cx="84361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Always on line</a:t>
            </a:r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！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F1F00C-E114-464F-97C8-2FBB3A409871}"/>
              </a:ext>
            </a:extLst>
          </p:cNvPr>
          <p:cNvSpPr/>
          <p:nvPr/>
        </p:nvSpPr>
        <p:spPr>
          <a:xfrm>
            <a:off x="3552625" y="3797465"/>
            <a:ext cx="575349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电商服务永远在线！</a:t>
            </a:r>
          </a:p>
        </p:txBody>
      </p:sp>
    </p:spTree>
    <p:extLst>
      <p:ext uri="{BB962C8B-B14F-4D97-AF65-F5344CB8AC3E}">
        <p14:creationId xmlns:p14="http://schemas.microsoft.com/office/powerpoint/2010/main" val="42422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961568" y="3013809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18227" y="4761707"/>
            <a:ext cx="196562" cy="196562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18226" y="4144213"/>
            <a:ext cx="155703" cy="1573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8700" y="4095657"/>
            <a:ext cx="160726" cy="1607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1047877">
            <a:off x="3229145" y="4874174"/>
            <a:ext cx="408511" cy="4085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748391" y="3628421"/>
            <a:ext cx="256155" cy="25615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6" rIns="96434" bIns="48216" anchor="ctr"/>
          <a:lstStyle/>
          <a:p>
            <a:pPr algn="ctr" defTabSz="964372">
              <a:defRPr/>
            </a:pPr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938452" y="2204234"/>
            <a:ext cx="2324293" cy="232429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文本框 5"/>
          <p:cNvSpPr txBox="1"/>
          <p:nvPr/>
        </p:nvSpPr>
        <p:spPr>
          <a:xfrm>
            <a:off x="2207459" y="2454592"/>
            <a:ext cx="1800941" cy="18235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25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125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494781" y="4230264"/>
            <a:ext cx="336251" cy="336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233734" y="3359904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07930" y="4785362"/>
            <a:ext cx="522092" cy="5220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24337" y="4761707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45553" y="460258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1508975" y="3451030"/>
            <a:ext cx="196562" cy="19656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28E971D4-2314-4DB9-98C1-2F1F44B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3395691"/>
            <a:ext cx="3262432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</a:t>
            </a:r>
          </a:p>
          <a:p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基本概念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FE3A37DF-A22E-4748-9083-A040B4F8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48" y="2711659"/>
            <a:ext cx="3177473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2018 Concept introduction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D0DB7F2-A9A6-4623-B970-9B5A723565FC}"/>
              </a:ext>
            </a:extLst>
          </p:cNvPr>
          <p:cNvCxnSpPr/>
          <p:nvPr/>
        </p:nvCxnSpPr>
        <p:spPr bwMode="auto">
          <a:xfrm>
            <a:off x="5179748" y="3359904"/>
            <a:ext cx="495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3038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7" grpId="0" animBg="1"/>
      <p:bldP spid="39" grpId="0" animBg="1"/>
      <p:bldP spid="40" grpId="0" animBg="1"/>
      <p:bldP spid="45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>
            <a:spLocks noChangeArrowheads="1"/>
          </p:cNvSpPr>
          <p:nvPr/>
        </p:nvSpPr>
        <p:spPr bwMode="auto">
          <a:xfrm>
            <a:off x="735223" y="1386708"/>
            <a:ext cx="6892964" cy="8360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6227" tIns="48216" rIns="96227" bIns="48216">
            <a:spAutoFit/>
          </a:bodyPr>
          <a:lstStyle/>
          <a:p>
            <a:pPr defTabSz="1285099"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是一种方法论包含了一系列基本原则和实践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defTabSz="1285099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强调各团队之间通过自动化的工具协作和沟通来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完成软件的生命周期管理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099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从而更快、更频繁地交付更稳定的软件。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919725" y="2741536"/>
            <a:ext cx="835212" cy="835212"/>
            <a:chOff x="4589983" y="2663795"/>
            <a:chExt cx="877102" cy="87710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0" name="同心圆 1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140" name="Freeform 15"/>
              <p:cNvSpPr>
                <a:spLocks/>
              </p:cNvSpPr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Freeform 19"/>
              <p:cNvSpPr>
                <a:spLocks/>
              </p:cNvSpPr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Freeform 20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Freeform 21"/>
              <p:cNvSpPr>
                <a:spLocks/>
              </p:cNvSpPr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22"/>
              <p:cNvSpPr>
                <a:spLocks/>
              </p:cNvSpPr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23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Freeform 24"/>
              <p:cNvSpPr>
                <a:spLocks/>
              </p:cNvSpPr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910986" y="5691592"/>
            <a:ext cx="835212" cy="835212"/>
            <a:chOff x="4692046" y="3749516"/>
            <a:chExt cx="877102" cy="877102"/>
          </a:xfrm>
        </p:grpSpPr>
        <p:grpSp>
          <p:nvGrpSpPr>
            <p:cNvPr id="153" name="组合 152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3" name="同心圆 17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155" name="Freeform 27"/>
              <p:cNvSpPr>
                <a:spLocks/>
              </p:cNvSpPr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28"/>
              <p:cNvSpPr>
                <a:spLocks/>
              </p:cNvSpPr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29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30"/>
              <p:cNvSpPr>
                <a:spLocks/>
              </p:cNvSpPr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31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32"/>
              <p:cNvSpPr>
                <a:spLocks/>
              </p:cNvSpPr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34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35"/>
              <p:cNvSpPr>
                <a:spLocks/>
              </p:cNvSpPr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36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37"/>
              <p:cNvSpPr>
                <a:spLocks/>
              </p:cNvSpPr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39"/>
              <p:cNvSpPr>
                <a:spLocks/>
              </p:cNvSpPr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40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Freeform 41"/>
              <p:cNvSpPr>
                <a:spLocks/>
              </p:cNvSpPr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Freeform 42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Freeform 43"/>
              <p:cNvSpPr>
                <a:spLocks/>
              </p:cNvSpPr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Freeform 44"/>
              <p:cNvSpPr>
                <a:spLocks/>
              </p:cNvSpPr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945332" y="4230265"/>
            <a:ext cx="835212" cy="835212"/>
            <a:chOff x="5276799" y="5817699"/>
            <a:chExt cx="877102" cy="877102"/>
          </a:xfrm>
        </p:grpSpPr>
        <p:grpSp>
          <p:nvGrpSpPr>
            <p:cNvPr id="176" name="组合 175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8" name="同心圆 18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2005"/>
                <a:endParaRPr lang="zh-CN" altLang="en-US" sz="1969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178" name="Freeform 5"/>
              <p:cNvSpPr>
                <a:spLocks/>
              </p:cNvSpPr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 defTabSz="962005"/>
                <a:endParaRPr lang="zh-CN" altLang="en-US" sz="1969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0" name="组合 189"/>
          <p:cNvGrpSpPr/>
          <p:nvPr/>
        </p:nvGrpSpPr>
        <p:grpSpPr>
          <a:xfrm>
            <a:off x="7277105" y="2723830"/>
            <a:ext cx="4336877" cy="900462"/>
            <a:chOff x="7127272" y="2681303"/>
            <a:chExt cx="4112228" cy="853819"/>
          </a:xfrm>
        </p:grpSpPr>
        <p:sp>
          <p:nvSpPr>
            <p:cNvPr id="191" name="矩形 190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2" name="矩形 47"/>
            <p:cNvSpPr>
              <a:spLocks noChangeArrowheads="1"/>
            </p:cNvSpPr>
            <p:nvPr/>
          </p:nvSpPr>
          <p:spPr bwMode="auto">
            <a:xfrm>
              <a:off x="7191347" y="2795285"/>
              <a:ext cx="3935881" cy="59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425" tIns="48213" rIns="96425" bIns="48213">
              <a:spAutoFit/>
            </a:bodyPr>
            <a:lstStyle/>
            <a:p>
              <a:pPr defTabSz="9620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像处理代码那样考虑和处理有关基础架构的概念，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620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通过机器可处理的定义文件或脚本对其进行的配置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</p:txBody>
        </p:sp>
      </p:grpSp>
      <p:sp>
        <p:nvSpPr>
          <p:cNvPr id="193" name="矩形 3"/>
          <p:cNvSpPr>
            <a:spLocks noChangeArrowheads="1"/>
          </p:cNvSpPr>
          <p:nvPr/>
        </p:nvSpPr>
        <p:spPr bwMode="auto">
          <a:xfrm>
            <a:off x="7263713" y="2311020"/>
            <a:ext cx="2042123" cy="3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180" tIns="36160" rIns="72180" bIns="36160">
            <a:spAutoFit/>
          </a:bodyPr>
          <a:lstStyle/>
          <a:p>
            <a:pPr defTabSz="962005"/>
            <a:r>
              <a:rPr lang="zh-CN" altLang="en-US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基础架构即代码</a:t>
            </a:r>
          </a:p>
        </p:txBody>
      </p:sp>
      <p:grpSp>
        <p:nvGrpSpPr>
          <p:cNvPr id="194" name="组合 193"/>
          <p:cNvGrpSpPr/>
          <p:nvPr/>
        </p:nvGrpSpPr>
        <p:grpSpPr>
          <a:xfrm>
            <a:off x="7277105" y="4202152"/>
            <a:ext cx="4336877" cy="900463"/>
            <a:chOff x="7127272" y="4062656"/>
            <a:chExt cx="4112228" cy="853819"/>
          </a:xfrm>
        </p:grpSpPr>
        <p:sp>
          <p:nvSpPr>
            <p:cNvPr id="195" name="矩形 194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6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4074129" cy="650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425" tIns="48213" rIns="96425" bIns="48213">
              <a:spAutoFit/>
            </a:bodyPr>
            <a:lstStyle/>
            <a:p>
              <a:pPr defTabSz="962005">
                <a:lnSpc>
                  <a:spcPct val="130000"/>
                </a:lnSpc>
              </a:pPr>
              <a:r>
                <a:rPr lang="zh-CN" altLang="en-US" sz="1547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帮助团队在任何时间</a:t>
              </a:r>
              <a:r>
                <a:rPr lang="en-US" altLang="zh-CN" sz="1547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547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以更快、更高频率、进行软件的构建、测试和发布的方法</a:t>
              </a:r>
              <a:endParaRPr lang="en-US" altLang="zh-CN" sz="154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97" name="矩形 3"/>
          <p:cNvSpPr>
            <a:spLocks noChangeArrowheads="1"/>
          </p:cNvSpPr>
          <p:nvPr/>
        </p:nvSpPr>
        <p:spPr bwMode="auto">
          <a:xfrm>
            <a:off x="7263713" y="3726160"/>
            <a:ext cx="1846556" cy="3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180" tIns="36160" rIns="72180" bIns="36160">
            <a:spAutoFit/>
          </a:bodyPr>
          <a:lstStyle/>
          <a:p>
            <a:pPr defTabSz="962005"/>
            <a:r>
              <a:rPr lang="zh-CN" altLang="en-US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持续集成</a:t>
            </a:r>
            <a:r>
              <a:rPr lang="en-US" altLang="zh-CN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交付</a:t>
            </a:r>
            <a:endParaRPr lang="en-AU" altLang="zh-CN" sz="2109" b="1" dirty="0">
              <a:solidFill>
                <a:srgbClr val="2C69B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7277102" y="5658967"/>
            <a:ext cx="4336879" cy="900463"/>
            <a:chOff x="7127272" y="5444009"/>
            <a:chExt cx="4112229" cy="853819"/>
          </a:xfrm>
        </p:grpSpPr>
        <p:sp>
          <p:nvSpPr>
            <p:cNvPr id="199" name="矩形 198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2005"/>
              <a:endParaRPr lang="zh-CN" altLang="en-US" sz="1969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0" name="矩形 47"/>
            <p:cNvSpPr>
              <a:spLocks noChangeArrowheads="1"/>
            </p:cNvSpPr>
            <p:nvPr/>
          </p:nvSpPr>
          <p:spPr bwMode="auto">
            <a:xfrm>
              <a:off x="7152672" y="5555617"/>
              <a:ext cx="4086829" cy="3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6425" tIns="48213" rIns="96425" bIns="48213">
              <a:spAutoFit/>
            </a:bodyPr>
            <a:lstStyle/>
            <a:p>
              <a:pPr defTabSz="962005">
                <a:lnSpc>
                  <a:spcPct val="130000"/>
                </a:lnSpc>
              </a:pPr>
              <a:r>
                <a:rPr lang="zh-CN" altLang="en-US" sz="1547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开发者和运维人员必须定期进行密切的合作</a:t>
              </a:r>
              <a:endParaRPr lang="en-US" altLang="zh-CN" sz="1547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1" name="矩形 3"/>
          <p:cNvSpPr>
            <a:spLocks noChangeArrowheads="1"/>
          </p:cNvSpPr>
          <p:nvPr/>
        </p:nvSpPr>
        <p:spPr bwMode="auto">
          <a:xfrm>
            <a:off x="7263713" y="5181486"/>
            <a:ext cx="1500308" cy="39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180" tIns="36160" rIns="72180" bIns="36160">
            <a:spAutoFit/>
          </a:bodyPr>
          <a:lstStyle/>
          <a:p>
            <a:pPr defTabSz="962005"/>
            <a:r>
              <a:rPr lang="zh-CN" altLang="en-AU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跨部门</a:t>
            </a:r>
            <a:r>
              <a:rPr lang="zh-CN" altLang="en-US" sz="2109" b="1" dirty="0">
                <a:solidFill>
                  <a:srgbClr val="2C6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协作</a:t>
            </a:r>
            <a:endParaRPr lang="en-AU" altLang="zh-CN" sz="2109" b="1" dirty="0">
              <a:solidFill>
                <a:srgbClr val="2C69B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6966328" y="2404915"/>
            <a:ext cx="0" cy="12187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6966328" y="3869059"/>
            <a:ext cx="0" cy="12187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6979722" y="5343392"/>
            <a:ext cx="0" cy="12187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11208250" y="6653219"/>
            <a:ext cx="405730" cy="405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845044" y="6696566"/>
            <a:ext cx="362382" cy="362382"/>
          </a:xfrm>
          <a:prstGeom prst="ellipse">
            <a:avLst/>
          </a:prstGeom>
          <a:solidFill>
            <a:srgbClr val="1F497D"/>
          </a:solidFill>
          <a:ln w="28575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5F9B9AA7-5A4F-452C-8C18-666C6949C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3" y="3302642"/>
            <a:ext cx="4396334" cy="2262493"/>
          </a:xfrm>
          <a:prstGeom prst="rect">
            <a:avLst/>
          </a:prstGeom>
        </p:spPr>
      </p:pic>
      <p:cxnSp>
        <p:nvCxnSpPr>
          <p:cNvPr id="79" name="直接连接符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3FF4783E-10DD-4B38-92A9-7EB1B303D4F2}"/>
              </a:ext>
            </a:extLst>
          </p:cNvPr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A51BBB91-89F4-489B-BA28-18929FDBCCDD}"/>
              </a:ext>
            </a:extLst>
          </p:cNvPr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BEA7F225-B16E-4CDC-B642-CC288E70ABE9}"/>
              </a:ext>
            </a:extLst>
          </p:cNvPr>
          <p:cNvSpPr txBox="1">
            <a:spLocks/>
          </p:cNvSpPr>
          <p:nvPr/>
        </p:nvSpPr>
        <p:spPr>
          <a:xfrm>
            <a:off x="4989215" y="801150"/>
            <a:ext cx="203932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Summary</a:t>
            </a:r>
          </a:p>
        </p:txBody>
      </p: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>
            <a:extLst>
              <a:ext uri="{FF2B5EF4-FFF2-40B4-BE49-F238E27FC236}">
                <a16:creationId xmlns:a16="http://schemas.microsoft.com/office/drawing/2014/main" id="{201BA593-C6A5-49A0-867A-08859F30C92D}"/>
              </a:ext>
            </a:extLst>
          </p:cNvPr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810474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3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3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1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15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15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17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17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6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1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100"/>
                            </p:stCondLst>
                            <p:childTnLst>
                              <p:par>
                                <p:cTn id="9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93" grpId="0"/>
      <p:bldP spid="197" grpId="0"/>
      <p:bldP spid="201" grpId="0"/>
      <p:bldP spid="76" grpId="0" animBg="1"/>
      <p:bldP spid="7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1454</Words>
  <Application>Microsoft Office PowerPoint</Application>
  <PresentationFormat>自定义</PresentationFormat>
  <Paragraphs>347</Paragraphs>
  <Slides>34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Impact MT Std</vt:lpstr>
      <vt:lpstr>方正兰亭黑_GBK</vt:lpstr>
      <vt:lpstr>方正正粗黑简体</vt:lpstr>
      <vt:lpstr>黑体</vt:lpstr>
      <vt:lpstr>思源黑体 CN ExtraLight</vt:lpstr>
      <vt:lpstr>宋体</vt:lpstr>
      <vt:lpstr>微软雅黑</vt:lpstr>
      <vt:lpstr>微软雅黑 Light</vt:lpstr>
      <vt:lpstr>造字工房悦黑演示版纤细体</vt:lpstr>
      <vt:lpstr>Arial</vt:lpstr>
      <vt:lpstr>Arial Black</vt:lpstr>
      <vt:lpstr>Bauhaus 93</vt:lpstr>
      <vt:lpstr>Calibri</vt:lpstr>
      <vt:lpstr>Calibri Light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2018-10-10T08:13:21Z</dcterms:modified>
</cp:coreProperties>
</file>