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7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8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9.jpeg" ContentType="image/jpeg"/>
  <Override PartName="/ppt/notesSlides/notesSlide9.xml" ContentType="application/vnd.openxmlformats-officedocument.presentationml.notesSlide+xml"/>
  <Override PartName="/ppt/media/image10.jpe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1.jpeg" ContentType="image/jpeg"/>
  <Override PartName="/ppt/media/image12.jpeg" ContentType="image/jpe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lvl1pPr algn="ctr" defTabSz="584200">
      <a:lnSpc>
        <a:spcPct val="90000"/>
      </a:lnSpc>
      <a:defRPr sz="2400">
        <a:latin typeface="+mn-lt"/>
        <a:ea typeface="+mn-ea"/>
        <a:cs typeface="+mn-cs"/>
        <a:sym typeface="Helvetica"/>
      </a:defRPr>
    </a:lvl1pPr>
    <a:lvl2pPr algn="ctr" defTabSz="584200">
      <a:lnSpc>
        <a:spcPct val="90000"/>
      </a:lnSpc>
      <a:defRPr sz="2400">
        <a:latin typeface="+mn-lt"/>
        <a:ea typeface="+mn-ea"/>
        <a:cs typeface="+mn-cs"/>
        <a:sym typeface="Helvetica"/>
      </a:defRPr>
    </a:lvl2pPr>
    <a:lvl3pPr algn="ctr" defTabSz="584200">
      <a:lnSpc>
        <a:spcPct val="90000"/>
      </a:lnSpc>
      <a:defRPr sz="2400">
        <a:latin typeface="+mn-lt"/>
        <a:ea typeface="+mn-ea"/>
        <a:cs typeface="+mn-cs"/>
        <a:sym typeface="Helvetica"/>
      </a:defRPr>
    </a:lvl3pPr>
    <a:lvl4pPr algn="ctr" defTabSz="584200">
      <a:lnSpc>
        <a:spcPct val="90000"/>
      </a:lnSpc>
      <a:defRPr sz="2400">
        <a:latin typeface="+mn-lt"/>
        <a:ea typeface="+mn-ea"/>
        <a:cs typeface="+mn-cs"/>
        <a:sym typeface="Helvetica"/>
      </a:defRPr>
    </a:lvl4pPr>
    <a:lvl5pPr algn="ctr" defTabSz="584200">
      <a:lnSpc>
        <a:spcPct val="90000"/>
      </a:lnSpc>
      <a:defRPr sz="2400">
        <a:latin typeface="+mn-lt"/>
        <a:ea typeface="+mn-ea"/>
        <a:cs typeface="+mn-cs"/>
        <a:sym typeface="Helvetica"/>
      </a:defRPr>
    </a:lvl5pPr>
    <a:lvl6pPr algn="ctr" defTabSz="584200">
      <a:lnSpc>
        <a:spcPct val="90000"/>
      </a:lnSpc>
      <a:defRPr sz="2400">
        <a:latin typeface="+mn-lt"/>
        <a:ea typeface="+mn-ea"/>
        <a:cs typeface="+mn-cs"/>
        <a:sym typeface="Helvetica"/>
      </a:defRPr>
    </a:lvl6pPr>
    <a:lvl7pPr algn="ctr" defTabSz="584200">
      <a:lnSpc>
        <a:spcPct val="90000"/>
      </a:lnSpc>
      <a:defRPr sz="2400">
        <a:latin typeface="+mn-lt"/>
        <a:ea typeface="+mn-ea"/>
        <a:cs typeface="+mn-cs"/>
        <a:sym typeface="Helvetica"/>
      </a:defRPr>
    </a:lvl7pPr>
    <a:lvl8pPr algn="ctr" defTabSz="584200">
      <a:lnSpc>
        <a:spcPct val="90000"/>
      </a:lnSpc>
      <a:defRPr sz="2400">
        <a:latin typeface="+mn-lt"/>
        <a:ea typeface="+mn-ea"/>
        <a:cs typeface="+mn-cs"/>
        <a:sym typeface="Helvetica"/>
      </a:defRPr>
    </a:lvl8pPr>
    <a:lvl9pPr algn="ctr" defTabSz="584200">
      <a:lnSpc>
        <a:spcPct val="90000"/>
      </a:lnSpc>
      <a:defRPr sz="24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代码质量看不见，无法体现绩效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代码质量不重要，有时间再改（永远不会改）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忙着加班，忙着上线，不要给我们增加负担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—</a:t>
            </a:r>
            <a:r>
              <a:rPr sz="1200"/>
              <a:t>程序员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我们团队松然童鞋原来做过一段时间，放弃了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9" name="Shape 3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700"/>
              </a:spcBef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2200"/>
              <a:t>联系实际的工作去讲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700"/>
              </a:spcBef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2200"/>
              <a:t>联系实际的工作去讲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4" name="Shape 3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宋体"/>
                <a:ea typeface="宋体"/>
                <a:cs typeface="宋体"/>
                <a:sym typeface="宋体"/>
              </a:rPr>
              <a:t>不是一刀切，适应某些团队的需求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宋体"/>
                <a:ea typeface="宋体"/>
                <a:cs typeface="宋体"/>
                <a:sym typeface="宋体"/>
              </a:rPr>
              <a:t>主干开发，主干发布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3" name="Shape 3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宋体"/>
                <a:ea typeface="宋体"/>
                <a:cs typeface="宋体"/>
                <a:sym typeface="宋体"/>
              </a:rPr>
              <a:t>质量和效率两个维度；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宋体"/>
                <a:ea typeface="宋体"/>
                <a:cs typeface="宋体"/>
                <a:sym typeface="宋体"/>
              </a:rPr>
              <a:t>具体好处：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sz="1200">
                <a:latin typeface="宋体"/>
                <a:ea typeface="宋体"/>
                <a:cs typeface="宋体"/>
                <a:sym typeface="宋体"/>
              </a:rPr>
              <a:t>减少风险  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sz="1200">
                <a:latin typeface="宋体"/>
                <a:ea typeface="宋体"/>
                <a:cs typeface="宋体"/>
                <a:sym typeface="宋体"/>
              </a:rPr>
              <a:t>减少重复  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sz="1200">
                <a:latin typeface="宋体"/>
                <a:ea typeface="宋体"/>
                <a:cs typeface="宋体"/>
                <a:sym typeface="宋体"/>
              </a:rPr>
              <a:t>产生可部署的软件 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sz="1200">
                <a:latin typeface="宋体"/>
                <a:ea typeface="宋体"/>
                <a:cs typeface="宋体"/>
                <a:sym typeface="宋体"/>
              </a:rPr>
              <a:t>项目更加透明（案例） 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sz="1200">
                <a:latin typeface="宋体"/>
                <a:ea typeface="宋体"/>
                <a:cs typeface="宋体"/>
                <a:sym typeface="宋体"/>
              </a:rPr>
              <a:t>建立项目信心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7" name="Shape 3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sz="1200">
                <a:latin typeface="宋体"/>
                <a:ea typeface="宋体"/>
                <a:cs typeface="宋体"/>
                <a:sym typeface="宋体"/>
              </a:rPr>
              <a:t>降低风险，早集成，问题早发现：比如团队来了个新手，提交代码一有问题，就会报警；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sz="1200">
                <a:latin typeface="宋体"/>
                <a:ea typeface="宋体"/>
                <a:cs typeface="宋体"/>
                <a:sym typeface="宋体"/>
              </a:rPr>
              <a:t>自动化测试、自动化部署，提升效率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sz="1200">
                <a:latin typeface="宋体"/>
                <a:ea typeface="宋体"/>
                <a:cs typeface="宋体"/>
                <a:sym typeface="宋体"/>
              </a:rPr>
              <a:t>发现低级别的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bug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sz="1200">
                <a:latin typeface="宋体"/>
                <a:ea typeface="宋体"/>
                <a:cs typeface="宋体"/>
                <a:sym typeface="宋体"/>
              </a:rPr>
              <a:t>通过持续部署到线上，实现频繁交付价值给用户，做了什么新功能很快用户就可以看到（精益理论）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700"/>
              </a:spcBef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2200"/>
              <a:t>简单的数据展示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2" name="Shape 4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宋体"/>
                <a:ea typeface="宋体"/>
                <a:cs typeface="宋体"/>
                <a:sym typeface="宋体"/>
              </a:rPr>
              <a:t>数据的提升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—</a:t>
            </a:r>
            <a:r>
              <a:rPr sz="2400">
                <a:latin typeface="宋体"/>
                <a:ea typeface="宋体"/>
                <a:cs typeface="宋体"/>
                <a:sym typeface="宋体"/>
              </a:rPr>
              <a:t>问题是如何使团队能够感知到持续集成的好处？通过直观感受可以吗？还是只能通过数据说话？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最直观还是要解决团队的痛点，在实际工作过程解决具体难题。比如部署的问题，新人提交代码质量的控制，自动化测试报告和持续集成周报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宋体"/>
                <a:ea typeface="宋体"/>
                <a:cs typeface="宋体"/>
                <a:sym typeface="宋体"/>
              </a:rPr>
              <a:t>业务团队的痛点：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   -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部署的难题、几分钟搞定部署案例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   -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运维的瓶颈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r>
              <a:rPr sz="2200"/>
              <a:t>基于jenkins实现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结合sonarqube代码扫描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shell实现自动部署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基于数据驱动的UI和接口自动化测试框架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循序渐进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没一点都是教训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r>
              <a:rPr sz="1600"/>
              <a:t>本地代码检查：eclipse 或者 idea 的sonar插件</a:t>
            </a:r>
          </a:p>
          <a:p>
            <a:pPr lvl="0">
              <a:lnSpc>
                <a:spcPct val="117999"/>
              </a:lnSpc>
              <a:defRPr sz="1800"/>
            </a:pPr>
            <a:r>
              <a:rPr sz="1600"/>
              <a:t>code review：人工或工具的code review</a:t>
            </a:r>
          </a:p>
          <a:p>
            <a:pPr lvl="0">
              <a:lnSpc>
                <a:spcPct val="117999"/>
              </a:lnSpc>
              <a:defRPr sz="1800"/>
            </a:pPr>
            <a:r>
              <a:rPr sz="1600"/>
              <a:t>ci持续代码审查：</a:t>
            </a:r>
          </a:p>
          <a:p>
            <a:pPr lvl="0">
              <a:lnSpc>
                <a:spcPct val="117999"/>
              </a:lnSpc>
              <a:defRPr sz="1800"/>
            </a:pPr>
            <a:r>
              <a:rPr sz="1600"/>
              <a:t> -执行要快：增量扫描，分布执行</a:t>
            </a:r>
          </a:p>
          <a:p>
            <a:pPr lvl="0">
              <a:lnSpc>
                <a:spcPct val="117999"/>
              </a:lnSpc>
              <a:defRPr sz="1800"/>
            </a:pPr>
            <a:r>
              <a:rPr sz="1600"/>
              <a:t> -减少误报：sonar服务稳定</a:t>
            </a:r>
          </a:p>
          <a:p>
            <a:pPr lvl="0">
              <a:lnSpc>
                <a:spcPct val="117999"/>
              </a:lnSpc>
              <a:defRPr sz="1800"/>
            </a:pPr>
            <a:r>
              <a:rPr sz="1600"/>
              <a:t> -及时修改：破窗效应，如果连续几次 没人修改，大家就习以为常了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r>
              <a:rPr sz="2200"/>
              <a:t>学习每一个规则，问题详情，如何修改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每天参加团队早会，跟进目标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和不同开发沟通，协调业务目标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是个不断爬坡的过程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宋体"/>
                <a:ea typeface="宋体"/>
                <a:cs typeface="宋体"/>
                <a:sym typeface="宋体"/>
              </a:rPr>
              <a:t>树立标杆团队，形成完整解决方案，推广最佳实践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  —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包含持续构建、持续审查、持续测试、持续部署；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  —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包含</a:t>
            </a:r>
            <a:r>
              <a:rPr sz="2200"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rPr sz="2200">
                <a:latin typeface="Calibri"/>
                <a:ea typeface="Calibri"/>
                <a:cs typeface="Calibri"/>
                <a:sym typeface="Calibri"/>
              </a:rPr>
              <a:t>C/S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结构，移动端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  —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收集数据反馈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5" name="Shape 3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spcBef>
                <a:spcPts val="600"/>
              </a:spcBef>
              <a:defRPr sz="1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通过一个团队，结合团队业务和人员情况梯队式推广。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spcBef>
                <a:spcPts val="700"/>
              </a:spcBef>
              <a:defRPr sz="1800"/>
            </a:pPr>
            <a:r>
              <a:rPr sz="2200">
                <a:latin typeface="宋体"/>
                <a:ea typeface="宋体"/>
                <a:cs typeface="宋体"/>
                <a:sym typeface="宋体"/>
              </a:rPr>
              <a:t>带动兄弟团队，小心踩坑，文化输出、方案输出，而不是人力输出，聚焦小团队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spcBef>
                <a:spcPts val="700"/>
              </a:spcBef>
              <a:defRPr sz="1800"/>
            </a:pPr>
            <a:r>
              <a:rPr sz="2200">
                <a:latin typeface="宋体"/>
                <a:ea typeface="宋体"/>
                <a:cs typeface="宋体"/>
                <a:sym typeface="宋体"/>
              </a:rPr>
              <a:t>通过横向数据对比，童鞋们发现自己做的还是不错，就更加有动力了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1" name="Shape 3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宋体"/>
                <a:ea typeface="宋体"/>
                <a:cs typeface="宋体"/>
                <a:sym typeface="宋体"/>
              </a:rPr>
              <a:t>衍生出一些周边系统：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测试需求管理：需求和用例的映射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质量报告系统：代码质量和自动化测试质量报告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测试环境管理：构建稳定的</a:t>
            </a:r>
            <a:r>
              <a:rPr sz="2200"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sz="2200">
                <a:latin typeface="宋体"/>
                <a:ea typeface="宋体"/>
                <a:cs typeface="宋体"/>
                <a:sym typeface="宋体"/>
              </a:rPr>
              <a:t>测试环境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1" name="Shape 3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宋体"/>
                <a:ea typeface="宋体"/>
                <a:cs typeface="宋体"/>
                <a:sym typeface="宋体"/>
              </a:rPr>
              <a:t>我们组开始也开发除了一些系统，没有很好地应用；正在逐渐完善改进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700"/>
              </a:spcBef>
              <a:defRPr sz="1800"/>
            </a:pPr>
            <a:r>
              <a:rPr sz="2200">
                <a:latin typeface="宋体"/>
                <a:ea typeface="宋体"/>
                <a:cs typeface="宋体"/>
                <a:sym typeface="宋体"/>
              </a:rPr>
              <a:t>鸡和蛋的问题。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1231900" y="3148607"/>
            <a:ext cx="10553701" cy="249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9" name="Shape 9"/>
          <p:cNvSpPr/>
          <p:nvPr/>
        </p:nvSpPr>
        <p:spPr>
          <a:xfrm>
            <a:off x="1226229" y="6028928"/>
            <a:ext cx="10565042" cy="7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39750" y="2860575"/>
            <a:ext cx="11925300" cy="3456385"/>
          </a:xfrm>
          <a:prstGeom prst="rect">
            <a:avLst/>
          </a:prstGeom>
        </p:spPr>
        <p:txBody>
          <a:bodyPr/>
          <a:lstStyle>
            <a:lvl1pPr algn="ctr">
              <a:lnSpc>
                <a:spcPct val="60000"/>
              </a:lnSpc>
              <a:defRPr spc="-419" sz="8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419" sz="8400">
                <a:solidFill>
                  <a:srgbClr val="03AAC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2146300" y="6316960"/>
            <a:ext cx="8712200" cy="343664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i="1"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i="1" sz="2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i="1" sz="2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i="1" sz="2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i="1" sz="2800"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 lvl="0">
              <a:defRPr i="0" sz="1800"/>
            </a:pPr>
            <a:r>
              <a:rPr i="1" sz="2800"/>
              <a:t>正文级别 1</a:t>
            </a:r>
            <a:endParaRPr i="1" sz="2800"/>
          </a:p>
          <a:p>
            <a:pPr lvl="1">
              <a:defRPr i="0" sz="1800"/>
            </a:pPr>
            <a:r>
              <a:rPr i="1" sz="2800"/>
              <a:t>正文级别 2</a:t>
            </a:r>
            <a:endParaRPr i="1" sz="2800"/>
          </a:p>
          <a:p>
            <a:pPr lvl="2">
              <a:defRPr i="0" sz="1800"/>
            </a:pPr>
            <a:r>
              <a:rPr i="1" sz="2800"/>
              <a:t>正文级别 3</a:t>
            </a:r>
            <a:endParaRPr i="1" sz="2800"/>
          </a:p>
          <a:p>
            <a:pPr lvl="3">
              <a:defRPr i="0" sz="1800"/>
            </a:pPr>
            <a:r>
              <a:rPr i="1" sz="2800"/>
              <a:t>正文级别 4</a:t>
            </a:r>
            <a:endParaRPr i="1" sz="2800"/>
          </a:p>
          <a:p>
            <a:pPr lvl="4">
              <a:defRPr i="0" sz="1800"/>
            </a:pPr>
            <a:r>
              <a:rPr i="1" sz="2800"/>
              <a:t>正文级别 5</a:t>
            </a:r>
          </a:p>
        </p:txBody>
      </p:sp>
      <p:pic>
        <p:nvPicPr>
          <p:cNvPr id="12" name="image1.jpg" descr="F:\Work\海西测试大会\pic\webwxgetmsgim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6736" y="540802"/>
            <a:ext cx="2686102" cy="1032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应用部分3-05.png" descr="应用部分3-0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836" y="-13547"/>
            <a:ext cx="13056730" cy="9780694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>
            <p:ph type="sldNum" sz="quarter" idx="2"/>
          </p:nvPr>
        </p:nvSpPr>
        <p:spPr>
          <a:xfrm>
            <a:off x="9320106" y="8882097"/>
            <a:ext cx="3034455" cy="409449"/>
          </a:xfrm>
          <a:prstGeom prst="rect">
            <a:avLst/>
          </a:prstGeom>
        </p:spPr>
        <p:txBody>
          <a:bodyPr wrap="square" lIns="65023" tIns="65023" rIns="65023" bIns="65023"/>
          <a:lstStyle>
            <a:lvl1pPr defTabSz="914400">
              <a:defRPr sz="18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4" sz="3600">
                <a:solidFill>
                  <a:srgbClr val="03AAC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4" sz="3600">
                <a:solidFill>
                  <a:srgbClr val="03AAC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0">
              <a:buSzTx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0">
              <a:buSzTx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0">
              <a:buSzTx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body" idx="1"/>
          </p:nvPr>
        </p:nvSpPr>
        <p:spPr>
          <a:xfrm>
            <a:off x="1327150" y="698500"/>
            <a:ext cx="10350500" cy="83439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defRPr i="1" sz="4800">
                <a:solidFill>
                  <a:srgbClr val="03AAC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algn="ctr">
              <a:lnSpc>
                <a:spcPct val="120000"/>
              </a:lnSpc>
              <a:defRPr i="1" sz="4800">
                <a:solidFill>
                  <a:srgbClr val="03AAC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0" algn="ctr">
              <a:lnSpc>
                <a:spcPct val="120000"/>
              </a:lnSpc>
              <a:buSzTx/>
              <a:buNone/>
              <a:defRPr i="1" sz="4800">
                <a:solidFill>
                  <a:srgbClr val="03AAC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0" algn="ctr">
              <a:lnSpc>
                <a:spcPct val="120000"/>
              </a:lnSpc>
              <a:buSzTx/>
              <a:buNone/>
              <a:defRPr i="1" sz="4800">
                <a:solidFill>
                  <a:srgbClr val="03AAC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0" algn="ctr">
              <a:lnSpc>
                <a:spcPct val="120000"/>
              </a:lnSpc>
              <a:buSzTx/>
              <a:buNone/>
              <a:defRPr i="1" sz="4800">
                <a:solidFill>
                  <a:srgbClr val="03AAC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03AAC1"/>
                </a:solidFill>
              </a:rPr>
              <a:t>正文级别 1</a:t>
            </a:r>
            <a:endParaRPr i="1" sz="4800">
              <a:solidFill>
                <a:srgbClr val="03AAC1"/>
              </a:solidFill>
            </a:endParaRPr>
          </a:p>
          <a:p>
            <a:pPr lvl="1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03AAC1"/>
                </a:solidFill>
              </a:rPr>
              <a:t>正文级别 2</a:t>
            </a:r>
            <a:endParaRPr i="1" sz="4800">
              <a:solidFill>
                <a:srgbClr val="03AAC1"/>
              </a:solidFill>
            </a:endParaRPr>
          </a:p>
          <a:p>
            <a:pPr lvl="2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03AAC1"/>
                </a:solidFill>
              </a:rPr>
              <a:t>正文级别 3</a:t>
            </a:r>
            <a:endParaRPr i="1" sz="4800">
              <a:solidFill>
                <a:srgbClr val="03AAC1"/>
              </a:solidFill>
            </a:endParaRPr>
          </a:p>
          <a:p>
            <a:pPr lvl="3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03AAC1"/>
                </a:solidFill>
              </a:rPr>
              <a:t>正文级别 4</a:t>
            </a:r>
            <a:endParaRPr i="1" sz="4800">
              <a:solidFill>
                <a:srgbClr val="03AAC1"/>
              </a:solidFill>
            </a:endParaRPr>
          </a:p>
          <a:p>
            <a:pPr lvl="4">
              <a:defRPr i="0" sz="1800">
                <a:solidFill>
                  <a:srgbClr val="000000"/>
                </a:solidFill>
              </a:defRPr>
            </a:pPr>
            <a:r>
              <a:rPr i="1" sz="4800">
                <a:solidFill>
                  <a:srgbClr val="03AAC1"/>
                </a:solidFill>
              </a:rP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2019270" y="1574638"/>
            <a:ext cx="8978960" cy="5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26" name="Shape 26"/>
          <p:cNvSpPr/>
          <p:nvPr/>
        </p:nvSpPr>
        <p:spPr>
          <a:xfrm flipV="1">
            <a:off x="2019286" y="367545"/>
            <a:ext cx="8978928" cy="433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27" name="Shape 27"/>
          <p:cNvSpPr/>
          <p:nvPr>
            <p:ph type="title"/>
          </p:nvPr>
        </p:nvSpPr>
        <p:spPr>
          <a:xfrm>
            <a:off x="2019300" y="0"/>
            <a:ext cx="8966200" cy="1930400"/>
          </a:xfrm>
          <a:prstGeom prst="rect">
            <a:avLst/>
          </a:prstGeom>
        </p:spPr>
        <p:txBody>
          <a:bodyPr/>
          <a:lstStyle>
            <a:lvl1pPr algn="ctr">
              <a:defRPr spc="-215" sz="5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15" sz="5400">
                <a:solidFill>
                  <a:srgbClr val="03AAC1"/>
                </a:solidFill>
              </a:rPr>
              <a:t>标题文本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xfrm>
            <a:off x="12457199" y="9258300"/>
            <a:ext cx="168090" cy="1651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857476" y="3301843"/>
            <a:ext cx="7302546" cy="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539750" y="2774950"/>
            <a:ext cx="11925300" cy="1905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60000"/>
              </a:lnSpc>
              <a:defRPr spc="-419" sz="8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419" sz="8400">
                <a:solidFill>
                  <a:srgbClr val="03AAC1"/>
                </a:solidFill>
              </a:rPr>
              <a:t>标题文本</a:t>
            </a:r>
          </a:p>
        </p:txBody>
      </p:sp>
      <p:pic>
        <p:nvPicPr>
          <p:cNvPr id="3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3203" y="8050107"/>
            <a:ext cx="2398393" cy="652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应用部分3-05.png" descr="应用部分3-0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836" y="-13547"/>
            <a:ext cx="13056730" cy="978069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sldNum" sz="quarter" idx="2"/>
          </p:nvPr>
        </p:nvSpPr>
        <p:spPr>
          <a:xfrm>
            <a:off x="9320106" y="8882097"/>
            <a:ext cx="3034455" cy="409449"/>
          </a:xfrm>
          <a:prstGeom prst="rect">
            <a:avLst/>
          </a:prstGeom>
        </p:spPr>
        <p:txBody>
          <a:bodyPr wrap="square" lIns="65023" tIns="65023" rIns="65023" bIns="65023"/>
          <a:lstStyle>
            <a:lvl1pPr defTabSz="914400">
              <a:defRPr sz="18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应用部分3-05.png" descr="应用部分3-0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836" y="-13547"/>
            <a:ext cx="13056730" cy="9780694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sldNum" sz="quarter" idx="2"/>
          </p:nvPr>
        </p:nvSpPr>
        <p:spPr>
          <a:xfrm>
            <a:off x="9320106" y="8882097"/>
            <a:ext cx="3034455" cy="409449"/>
          </a:xfrm>
          <a:prstGeom prst="rect">
            <a:avLst/>
          </a:prstGeom>
        </p:spPr>
        <p:txBody>
          <a:bodyPr wrap="square" lIns="65023" tIns="65023" rIns="65023" bIns="65023"/>
          <a:lstStyle>
            <a:lvl1pPr defTabSz="914400">
              <a:defRPr sz="18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393698" y="1193478"/>
            <a:ext cx="12230105" cy="325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pic>
        <p:nvPicPr>
          <p:cNvPr id="3" name="image1.jpg" descr="F:\Work\海西测试大会\pic\webwxgetmsgim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2962" y="124272"/>
            <a:ext cx="2686102" cy="103259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381000" y="0"/>
            <a:ext cx="12242800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4" sz="3600">
                <a:solidFill>
                  <a:srgbClr val="03AAC1"/>
                </a:solidFill>
              </a:rP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81000" y="1422400"/>
            <a:ext cx="12242800" cy="833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456454" y="9258300"/>
            <a:ext cx="168090" cy="1651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lnSpc>
                <a:spcPct val="100000"/>
              </a:lnSpc>
              <a:defRPr sz="1100">
                <a:solidFill>
                  <a:srgbClr val="929396"/>
                </a:solidFill>
                <a:latin typeface="Open Sans Italic"/>
                <a:ea typeface="Open Sans Italic"/>
                <a:cs typeface="Open Sans Italic"/>
                <a:sym typeface="Open Sans Italic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 advClick="1"/>
  <p:txStyles>
    <p:titleStyle>
      <a:lvl1pPr defTabSz="584200">
        <a:lnSpc>
          <a:spcPct val="70000"/>
        </a:lnSpc>
        <a:defRPr cap="all" spc="-144" sz="3600">
          <a:solidFill>
            <a:srgbClr val="03AAC1"/>
          </a:solidFill>
          <a:latin typeface="微软雅黑"/>
          <a:ea typeface="微软雅黑"/>
          <a:cs typeface="微软雅黑"/>
          <a:sym typeface="微软雅黑"/>
        </a:defRPr>
      </a:lvl1pPr>
      <a:lvl2pPr defTabSz="584200">
        <a:lnSpc>
          <a:spcPct val="70000"/>
        </a:lnSpc>
        <a:defRPr cap="all" spc="-144" sz="3600">
          <a:solidFill>
            <a:srgbClr val="03AAC1"/>
          </a:solidFill>
          <a:latin typeface="微软雅黑"/>
          <a:ea typeface="微软雅黑"/>
          <a:cs typeface="微软雅黑"/>
          <a:sym typeface="微软雅黑"/>
        </a:defRPr>
      </a:lvl2pPr>
      <a:lvl3pPr defTabSz="584200">
        <a:lnSpc>
          <a:spcPct val="70000"/>
        </a:lnSpc>
        <a:defRPr cap="all" spc="-144" sz="3600">
          <a:solidFill>
            <a:srgbClr val="03AAC1"/>
          </a:solidFill>
          <a:latin typeface="微软雅黑"/>
          <a:ea typeface="微软雅黑"/>
          <a:cs typeface="微软雅黑"/>
          <a:sym typeface="微软雅黑"/>
        </a:defRPr>
      </a:lvl3pPr>
      <a:lvl4pPr defTabSz="584200">
        <a:lnSpc>
          <a:spcPct val="70000"/>
        </a:lnSpc>
        <a:defRPr cap="all" spc="-144" sz="3600">
          <a:solidFill>
            <a:srgbClr val="03AAC1"/>
          </a:solidFill>
          <a:latin typeface="微软雅黑"/>
          <a:ea typeface="微软雅黑"/>
          <a:cs typeface="微软雅黑"/>
          <a:sym typeface="微软雅黑"/>
        </a:defRPr>
      </a:lvl4pPr>
      <a:lvl5pPr defTabSz="584200">
        <a:lnSpc>
          <a:spcPct val="70000"/>
        </a:lnSpc>
        <a:defRPr cap="all" spc="-144" sz="3600">
          <a:solidFill>
            <a:srgbClr val="03AAC1"/>
          </a:solidFill>
          <a:latin typeface="微软雅黑"/>
          <a:ea typeface="微软雅黑"/>
          <a:cs typeface="微软雅黑"/>
          <a:sym typeface="微软雅黑"/>
        </a:defRPr>
      </a:lvl5pPr>
      <a:lvl6pPr defTabSz="584200">
        <a:lnSpc>
          <a:spcPct val="70000"/>
        </a:lnSpc>
        <a:defRPr cap="all" spc="-144" sz="3600">
          <a:solidFill>
            <a:srgbClr val="03AAC1"/>
          </a:solidFill>
          <a:latin typeface="微软雅黑"/>
          <a:ea typeface="微软雅黑"/>
          <a:cs typeface="微软雅黑"/>
          <a:sym typeface="微软雅黑"/>
        </a:defRPr>
      </a:lvl6pPr>
      <a:lvl7pPr defTabSz="584200">
        <a:lnSpc>
          <a:spcPct val="70000"/>
        </a:lnSpc>
        <a:defRPr cap="all" spc="-144" sz="3600">
          <a:solidFill>
            <a:srgbClr val="03AAC1"/>
          </a:solidFill>
          <a:latin typeface="微软雅黑"/>
          <a:ea typeface="微软雅黑"/>
          <a:cs typeface="微软雅黑"/>
          <a:sym typeface="微软雅黑"/>
        </a:defRPr>
      </a:lvl7pPr>
      <a:lvl8pPr defTabSz="584200">
        <a:lnSpc>
          <a:spcPct val="70000"/>
        </a:lnSpc>
        <a:defRPr cap="all" spc="-144" sz="3600">
          <a:solidFill>
            <a:srgbClr val="03AAC1"/>
          </a:solidFill>
          <a:latin typeface="微软雅黑"/>
          <a:ea typeface="微软雅黑"/>
          <a:cs typeface="微软雅黑"/>
          <a:sym typeface="微软雅黑"/>
        </a:defRPr>
      </a:lvl8pPr>
      <a:lvl9pPr defTabSz="584200">
        <a:lnSpc>
          <a:spcPct val="70000"/>
        </a:lnSpc>
        <a:defRPr cap="all" spc="-144" sz="3600">
          <a:solidFill>
            <a:srgbClr val="03AAC1"/>
          </a:solidFill>
          <a:latin typeface="微软雅黑"/>
          <a:ea typeface="微软雅黑"/>
          <a:cs typeface="微软雅黑"/>
          <a:sym typeface="微软雅黑"/>
        </a:defRPr>
      </a:lvl9pPr>
    </p:titleStyle>
    <p:bodyStyle>
      <a:lvl1pPr defTabSz="584200">
        <a:lnSpc>
          <a:spcPct val="80000"/>
        </a:lnSpc>
        <a:spcBef>
          <a:spcPts val="2400"/>
        </a:spcBef>
        <a:defRPr sz="3200">
          <a:latin typeface="微软雅黑"/>
          <a:ea typeface="微软雅黑"/>
          <a:cs typeface="微软雅黑"/>
          <a:sym typeface="微软雅黑"/>
        </a:defRPr>
      </a:lvl1pPr>
      <a:lvl2pPr defTabSz="584200">
        <a:lnSpc>
          <a:spcPct val="80000"/>
        </a:lnSpc>
        <a:spcBef>
          <a:spcPts val="2400"/>
        </a:spcBef>
        <a:defRPr sz="3200">
          <a:latin typeface="微软雅黑"/>
          <a:ea typeface="微软雅黑"/>
          <a:cs typeface="微软雅黑"/>
          <a:sym typeface="微软雅黑"/>
        </a:defRPr>
      </a:lvl2pPr>
      <a:lvl3pPr marL="317500" indent="-317500" defTabSz="584200">
        <a:lnSpc>
          <a:spcPct val="80000"/>
        </a:lnSpc>
        <a:spcBef>
          <a:spcPts val="2400"/>
        </a:spcBef>
        <a:buSzPct val="100000"/>
        <a:buChar char="■"/>
        <a:defRPr sz="3200">
          <a:latin typeface="微软雅黑"/>
          <a:ea typeface="微软雅黑"/>
          <a:cs typeface="微软雅黑"/>
          <a:sym typeface="微软雅黑"/>
        </a:defRPr>
      </a:lvl3pPr>
      <a:lvl4pPr marL="635000" indent="-317500" defTabSz="584200">
        <a:lnSpc>
          <a:spcPct val="80000"/>
        </a:lnSpc>
        <a:spcBef>
          <a:spcPts val="2400"/>
        </a:spcBef>
        <a:buSzPct val="100000"/>
        <a:buChar char="●"/>
        <a:defRPr sz="3200">
          <a:latin typeface="微软雅黑"/>
          <a:ea typeface="微软雅黑"/>
          <a:cs typeface="微软雅黑"/>
          <a:sym typeface="微软雅黑"/>
        </a:defRPr>
      </a:lvl4pPr>
      <a:lvl5pPr marL="952500" indent="-317500" defTabSz="584200">
        <a:lnSpc>
          <a:spcPct val="80000"/>
        </a:lnSpc>
        <a:spcBef>
          <a:spcPts val="2400"/>
        </a:spcBef>
        <a:buSzPct val="100000"/>
        <a:buChar char="-"/>
        <a:defRPr sz="3200">
          <a:latin typeface="微软雅黑"/>
          <a:ea typeface="微软雅黑"/>
          <a:cs typeface="微软雅黑"/>
          <a:sym typeface="微软雅黑"/>
        </a:defRPr>
      </a:lvl5pPr>
      <a:lvl6pPr marL="1678213" indent="-725713" defTabSz="584200">
        <a:lnSpc>
          <a:spcPct val="80000"/>
        </a:lnSpc>
        <a:spcBef>
          <a:spcPts val="2400"/>
        </a:spcBef>
        <a:buSzPct val="100000"/>
        <a:buChar char="•"/>
        <a:defRPr sz="3200">
          <a:latin typeface="微软雅黑"/>
          <a:ea typeface="微软雅黑"/>
          <a:cs typeface="微软雅黑"/>
          <a:sym typeface="微软雅黑"/>
        </a:defRPr>
      </a:lvl6pPr>
      <a:lvl7pPr marL="1995713" indent="-725713" defTabSz="584200">
        <a:lnSpc>
          <a:spcPct val="80000"/>
        </a:lnSpc>
        <a:spcBef>
          <a:spcPts val="2400"/>
        </a:spcBef>
        <a:buSzPct val="100000"/>
        <a:buChar char="•"/>
        <a:defRPr sz="3200">
          <a:latin typeface="微软雅黑"/>
          <a:ea typeface="微软雅黑"/>
          <a:cs typeface="微软雅黑"/>
          <a:sym typeface="微软雅黑"/>
        </a:defRPr>
      </a:lvl7pPr>
      <a:lvl8pPr marL="2313213" indent="-725713" defTabSz="584200">
        <a:lnSpc>
          <a:spcPct val="80000"/>
        </a:lnSpc>
        <a:spcBef>
          <a:spcPts val="2400"/>
        </a:spcBef>
        <a:buSzPct val="100000"/>
        <a:buChar char="•"/>
        <a:defRPr sz="3200">
          <a:latin typeface="微软雅黑"/>
          <a:ea typeface="微软雅黑"/>
          <a:cs typeface="微软雅黑"/>
          <a:sym typeface="微软雅黑"/>
        </a:defRPr>
      </a:lvl8pPr>
      <a:lvl9pPr marL="2630713" indent="-725713" defTabSz="584200">
        <a:lnSpc>
          <a:spcPct val="80000"/>
        </a:lnSpc>
        <a:spcBef>
          <a:spcPts val="2400"/>
        </a:spcBef>
        <a:buSzPct val="100000"/>
        <a:buChar char="•"/>
        <a:defRPr sz="3200">
          <a:latin typeface="微软雅黑"/>
          <a:ea typeface="微软雅黑"/>
          <a:cs typeface="微软雅黑"/>
          <a:sym typeface="微软雅黑"/>
        </a:defRPr>
      </a:lvl9pPr>
    </p:bodyStyle>
    <p:otherStyle>
      <a:lvl1pPr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1pPr>
      <a:lvl2pPr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2pPr>
      <a:lvl3pPr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3pPr>
      <a:lvl4pPr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4pPr>
      <a:lvl5pPr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5pPr>
      <a:lvl6pPr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6pPr>
      <a:lvl7pPr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7pPr>
      <a:lvl8pPr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8pPr>
      <a:lvl9pPr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Relationship Id="rId4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eg"/><Relationship Id="rId4" Type="http://schemas.openxmlformats.org/officeDocument/2006/relationships/image" Target="../media/image12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hyperlink" Target="http://martinfowler.com/articles/continuousIntegration.html" TargetMode="External"/><Relationship Id="rId5" Type="http://schemas.openxmlformats.org/officeDocument/2006/relationships/hyperlink" Target="http://martinfowler.com/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525735" y="3292747"/>
            <a:ext cx="11925301" cy="2750295"/>
          </a:xfrm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500" sz="8000">
                <a:solidFill>
                  <a:srgbClr val="7030A0"/>
                </a:solidFill>
                <a:latin typeface="微软雅黑"/>
                <a:ea typeface="微软雅黑"/>
                <a:cs typeface="微软雅黑"/>
                <a:sym typeface="微软雅黑"/>
              </a:rPr>
              <a:t>持续</a:t>
            </a:r>
            <a:r>
              <a:rPr cap="all" spc="-500" sz="8000">
                <a:solidFill>
                  <a:srgbClr val="7030A0"/>
                </a:solidFill>
                <a:latin typeface="微软雅黑"/>
                <a:ea typeface="微软雅黑"/>
                <a:cs typeface="微软雅黑"/>
                <a:sym typeface="微软雅黑"/>
              </a:rPr>
              <a:t>集成</a:t>
            </a:r>
            <a:br>
              <a:rPr cap="all" spc="-500" sz="8000">
                <a:solidFill>
                  <a:srgbClr val="7030A0"/>
                </a:solidFill>
                <a:latin typeface="微软雅黑"/>
                <a:ea typeface="微软雅黑"/>
                <a:cs typeface="微软雅黑"/>
                <a:sym typeface="微软雅黑"/>
              </a:rPr>
            </a:br>
            <a:br>
              <a:rPr cap="all" spc="-500" sz="8000">
                <a:solidFill>
                  <a:srgbClr val="7030A0"/>
                </a:solidFill>
                <a:latin typeface="微软雅黑"/>
                <a:ea typeface="微软雅黑"/>
                <a:cs typeface="微软雅黑"/>
                <a:sym typeface="微软雅黑"/>
              </a:rPr>
            </a:br>
            <a:r>
              <a:rPr sz="8000">
                <a:solidFill>
                  <a:srgbClr val="7030A0"/>
                </a:solidFill>
                <a:latin typeface="微软雅黑"/>
                <a:ea typeface="微软雅黑"/>
                <a:cs typeface="微软雅黑"/>
                <a:sym typeface="微软雅黑"/>
              </a:rPr>
              <a:t>百人团队如何落地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2146300" y="6616700"/>
            <a:ext cx="8712200" cy="2298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algn="r">
              <a:defRPr i="0" sz="1800"/>
            </a:pPr>
            <a:r>
              <a:rPr sz="3600">
                <a:latin typeface="微软雅黑"/>
                <a:ea typeface="微软雅黑"/>
                <a:cs typeface="微软雅黑"/>
                <a:sym typeface="微软雅黑"/>
              </a:rPr>
              <a:t>JD @熊志男</a:t>
            </a:r>
            <a:endParaRPr sz="36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r">
              <a:defRPr i="0" sz="1800"/>
            </a:pPr>
            <a:r>
              <a:rPr sz="3600">
                <a:latin typeface="微软雅黑"/>
                <a:ea typeface="微软雅黑"/>
                <a:cs typeface="微软雅黑"/>
                <a:sym typeface="微软雅黑"/>
              </a:rPr>
              <a:t>2015 </a:t>
            </a:r>
            <a:r>
              <a:rPr sz="3600">
                <a:latin typeface="微软雅黑"/>
                <a:ea typeface="微软雅黑"/>
                <a:cs typeface="微软雅黑"/>
                <a:sym typeface="微软雅黑"/>
              </a:rPr>
              <a:t>海西质量大会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807" y="2571724"/>
            <a:ext cx="2388002" cy="7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 flipV="1">
            <a:off x="1088035" y="4421287"/>
            <a:ext cx="2" cy="579629"/>
          </a:xfrm>
          <a:prstGeom prst="line">
            <a:avLst/>
          </a:prstGeom>
          <a:ln w="3175">
            <a:solidFill>
              <a:srgbClr val="D9D9D9"/>
            </a:solidFill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177" name="Shape 177"/>
          <p:cNvSpPr/>
          <p:nvPr/>
        </p:nvSpPr>
        <p:spPr>
          <a:xfrm flipV="1">
            <a:off x="6220286" y="4421287"/>
            <a:ext cx="2" cy="579629"/>
          </a:xfrm>
          <a:prstGeom prst="line">
            <a:avLst/>
          </a:prstGeom>
          <a:ln w="3175">
            <a:solidFill>
              <a:srgbClr val="D9D9D9"/>
            </a:solidFill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178" name="Shape 178"/>
          <p:cNvSpPr/>
          <p:nvPr/>
        </p:nvSpPr>
        <p:spPr>
          <a:xfrm>
            <a:off x="3646780" y="6094383"/>
            <a:ext cx="2" cy="581408"/>
          </a:xfrm>
          <a:prstGeom prst="line">
            <a:avLst/>
          </a:prstGeom>
          <a:ln w="3175">
            <a:solidFill>
              <a:srgbClr val="D9D9D9"/>
            </a:solidFill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179" name="Shape 179"/>
          <p:cNvSpPr/>
          <p:nvPr/>
        </p:nvSpPr>
        <p:spPr>
          <a:xfrm>
            <a:off x="8788872" y="6094383"/>
            <a:ext cx="2" cy="581408"/>
          </a:xfrm>
          <a:prstGeom prst="line">
            <a:avLst/>
          </a:prstGeom>
          <a:ln w="3175">
            <a:solidFill>
              <a:srgbClr val="D9D9D9"/>
            </a:solidFill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180" name="Shape 180"/>
          <p:cNvSpPr/>
          <p:nvPr/>
        </p:nvSpPr>
        <p:spPr>
          <a:xfrm flipV="1">
            <a:off x="1088035" y="3868330"/>
            <a:ext cx="2" cy="579629"/>
          </a:xfrm>
          <a:prstGeom prst="line">
            <a:avLst/>
          </a:prstGeom>
          <a:ln w="25400">
            <a:solidFill>
              <a:srgbClr val="F8846B"/>
            </a:solidFill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grpSp>
        <p:nvGrpSpPr>
          <p:cNvPr id="183" name="Group 183"/>
          <p:cNvGrpSpPr/>
          <p:nvPr/>
        </p:nvGrpSpPr>
        <p:grpSpPr>
          <a:xfrm>
            <a:off x="1075731" y="4988468"/>
            <a:ext cx="2408670" cy="1146813"/>
            <a:chOff x="-1" y="0"/>
            <a:chExt cx="2408668" cy="1146812"/>
          </a:xfrm>
        </p:grpSpPr>
        <p:sp>
          <p:nvSpPr>
            <p:cNvPr id="181" name="Shape 181"/>
            <p:cNvSpPr/>
            <p:nvPr/>
          </p:nvSpPr>
          <p:spPr>
            <a:xfrm>
              <a:off x="-2" y="0"/>
              <a:ext cx="2408670" cy="1146814"/>
            </a:xfrm>
            <a:prstGeom prst="rect">
              <a:avLst/>
            </a:prstGeom>
            <a:solidFill>
              <a:srgbClr val="F8846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-2" y="332212"/>
              <a:ext cx="2408670" cy="482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3897" tIns="43897" rIns="43897" bIns="43897" numCol="1" anchor="ctr">
              <a:spAutoFit/>
            </a:bodyPr>
            <a:lstStyle>
              <a:lvl1pPr>
                <a:defRPr sz="3100"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 lvl="0">
                <a:defRPr sz="1800"/>
              </a:pPr>
              <a:r>
                <a:rPr sz="3100"/>
                <a:t>编译打包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3641857" y="4988468"/>
            <a:ext cx="2408669" cy="1146813"/>
            <a:chOff x="-1" y="0"/>
            <a:chExt cx="2408668" cy="1146812"/>
          </a:xfrm>
        </p:grpSpPr>
        <p:sp>
          <p:nvSpPr>
            <p:cNvPr id="184" name="Shape 184"/>
            <p:cNvSpPr/>
            <p:nvPr/>
          </p:nvSpPr>
          <p:spPr>
            <a:xfrm>
              <a:off x="-2" y="0"/>
              <a:ext cx="2408669" cy="1146814"/>
            </a:xfrm>
            <a:prstGeom prst="rect">
              <a:avLst/>
            </a:prstGeom>
            <a:solidFill>
              <a:srgbClr val="42C7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-2" y="332212"/>
              <a:ext cx="2408669" cy="482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3897" tIns="43897" rIns="43897" bIns="43897" numCol="1" anchor="ctr">
              <a:spAutoFit/>
            </a:bodyPr>
            <a:lstStyle>
              <a:lvl1pPr>
                <a:defRPr sz="3100"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 lvl="0">
                <a:defRPr sz="1800"/>
              </a:pPr>
              <a:r>
                <a:rPr sz="3100"/>
                <a:t>代码检测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6207983" y="4988468"/>
            <a:ext cx="2408669" cy="1146813"/>
            <a:chOff x="-1" y="0"/>
            <a:chExt cx="2408668" cy="1146812"/>
          </a:xfrm>
        </p:grpSpPr>
        <p:sp>
          <p:nvSpPr>
            <p:cNvPr id="187" name="Shape 187"/>
            <p:cNvSpPr/>
            <p:nvPr/>
          </p:nvSpPr>
          <p:spPr>
            <a:xfrm>
              <a:off x="-2" y="0"/>
              <a:ext cx="2408669" cy="1146814"/>
            </a:xfrm>
            <a:prstGeom prst="rect">
              <a:avLst/>
            </a:prstGeom>
            <a:solidFill>
              <a:srgbClr val="D0588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-2" y="294557"/>
              <a:ext cx="2408669" cy="557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3897" tIns="43897" rIns="43897" bIns="43897" numCol="1" anchor="ctr">
              <a:spAutoFit/>
            </a:bodyPr>
            <a:lstStyle/>
            <a:p>
              <a:pPr lvl="0">
                <a:defRPr sz="1800"/>
              </a:pPr>
              <a:r>
                <a:rPr sz="3100">
                  <a:latin typeface="黑体"/>
                  <a:ea typeface="黑体"/>
                  <a:cs typeface="黑体"/>
                  <a:sym typeface="黑体"/>
                </a:rPr>
                <a:t>部署</a:t>
              </a:r>
              <a:r>
                <a:rPr sz="3100">
                  <a:latin typeface="黑体"/>
                  <a:ea typeface="黑体"/>
                  <a:cs typeface="黑体"/>
                  <a:sym typeface="黑体"/>
                </a:rPr>
                <a:t>/</a:t>
              </a:r>
              <a:r>
                <a:rPr sz="3100">
                  <a:latin typeface="黑体"/>
                  <a:ea typeface="黑体"/>
                  <a:cs typeface="黑体"/>
                  <a:sym typeface="黑体"/>
                </a:rPr>
                <a:t>安装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8774108" y="4988467"/>
            <a:ext cx="2408668" cy="1146815"/>
            <a:chOff x="0" y="0"/>
            <a:chExt cx="2408667" cy="1146813"/>
          </a:xfrm>
        </p:grpSpPr>
        <p:sp>
          <p:nvSpPr>
            <p:cNvPr id="190" name="Shape 190"/>
            <p:cNvSpPr/>
            <p:nvPr/>
          </p:nvSpPr>
          <p:spPr>
            <a:xfrm>
              <a:off x="-1" y="-1"/>
              <a:ext cx="2408669" cy="1146815"/>
            </a:xfrm>
            <a:prstGeom prst="rect">
              <a:avLst/>
            </a:prstGeom>
            <a:solidFill>
              <a:srgbClr val="C050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-1" y="193637"/>
              <a:ext cx="2408669" cy="759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3897" tIns="43897" rIns="43897" bIns="43897" numCol="1" anchor="ctr">
              <a:spAutoFit/>
            </a:bodyPr>
            <a:lstStyle/>
            <a:p>
              <a:pPr lvl="0">
                <a:defRPr sz="1800"/>
              </a:pPr>
              <a:r>
                <a:rPr sz="3100">
                  <a:solidFill>
                    <a:srgbClr val="FFFFFF"/>
                  </a:solidFill>
                  <a:latin typeface="黑体"/>
                  <a:ea typeface="黑体"/>
                  <a:cs typeface="黑体"/>
                  <a:sym typeface="黑体"/>
                </a:rPr>
                <a:t>自动化测试</a:t>
              </a:r>
              <a:endPara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>
                <a:defRPr sz="1800"/>
              </a:pPr>
              <a:r>
                <a: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EAT Automation</a:t>
              </a:r>
            </a:p>
          </p:txBody>
        </p:sp>
      </p:grpSp>
      <p:sp>
        <p:nvSpPr>
          <p:cNvPr id="193" name="Shape 193"/>
          <p:cNvSpPr/>
          <p:nvPr/>
        </p:nvSpPr>
        <p:spPr>
          <a:xfrm flipV="1">
            <a:off x="6220286" y="3868330"/>
            <a:ext cx="2" cy="579629"/>
          </a:xfrm>
          <a:prstGeom prst="line">
            <a:avLst/>
          </a:prstGeom>
          <a:ln w="25400">
            <a:solidFill>
              <a:srgbClr val="D05886"/>
            </a:solidFill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194" name="Shape 194"/>
          <p:cNvSpPr/>
          <p:nvPr/>
        </p:nvSpPr>
        <p:spPr>
          <a:xfrm>
            <a:off x="3646781" y="6649121"/>
            <a:ext cx="2" cy="579629"/>
          </a:xfrm>
          <a:prstGeom prst="line">
            <a:avLst/>
          </a:prstGeom>
          <a:ln w="25400">
            <a:solidFill>
              <a:srgbClr val="42C7C6"/>
            </a:solidFill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195" name="Shape 195"/>
          <p:cNvSpPr/>
          <p:nvPr/>
        </p:nvSpPr>
        <p:spPr>
          <a:xfrm>
            <a:off x="8788873" y="6649121"/>
            <a:ext cx="1" cy="579629"/>
          </a:xfrm>
          <a:prstGeom prst="line">
            <a:avLst/>
          </a:prstGeom>
          <a:ln w="25400">
            <a:solidFill>
              <a:srgbClr val="FFC000"/>
            </a:solidFill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196" name="Shape 196"/>
          <p:cNvSpPr/>
          <p:nvPr/>
        </p:nvSpPr>
        <p:spPr>
          <a:xfrm>
            <a:off x="1092956" y="3868330"/>
            <a:ext cx="3245179" cy="137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2431" tIns="62431" rIns="62431" bIns="62431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MAVEN</a:t>
            </a:r>
            <a:endParaRPr b="1" sz="2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GRADLE</a:t>
            </a:r>
            <a:endParaRPr b="1" sz="2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…</a:t>
            </a:r>
          </a:p>
        </p:txBody>
      </p:sp>
      <p:sp>
        <p:nvSpPr>
          <p:cNvPr id="197" name="Shape 197"/>
          <p:cNvSpPr/>
          <p:nvPr/>
        </p:nvSpPr>
        <p:spPr>
          <a:xfrm>
            <a:off x="6232588" y="3980662"/>
            <a:ext cx="3245179" cy="8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2431" tIns="62431" rIns="62431" bIns="62431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自动部署系统</a:t>
            </a:r>
            <a:endParaRPr sz="2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Shell脚本</a:t>
            </a:r>
          </a:p>
        </p:txBody>
      </p:sp>
      <p:sp>
        <p:nvSpPr>
          <p:cNvPr id="198" name="Shape 198"/>
          <p:cNvSpPr/>
          <p:nvPr/>
        </p:nvSpPr>
        <p:spPr>
          <a:xfrm>
            <a:off x="3641859" y="6043798"/>
            <a:ext cx="3245178" cy="93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2431" tIns="62431" rIns="62431" bIns="62431" anchor="b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Sonar</a:t>
            </a: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 </a:t>
            </a:r>
            <a:endParaRPr sz="24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Findbugs</a:t>
            </a:r>
          </a:p>
        </p:txBody>
      </p:sp>
      <p:sp>
        <p:nvSpPr>
          <p:cNvPr id="199" name="Shape 199"/>
          <p:cNvSpPr/>
          <p:nvPr/>
        </p:nvSpPr>
        <p:spPr>
          <a:xfrm>
            <a:off x="8781490" y="6126518"/>
            <a:ext cx="3245181" cy="1702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2431" tIns="62431" rIns="62431" bIns="62431" anchor="b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接口测试</a:t>
            </a:r>
            <a:endParaRPr b="1" sz="2400">
              <a:solidFill>
                <a:srgbClr val="BFBFBF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UI自动化</a:t>
            </a:r>
            <a:endParaRPr b="1" sz="2400">
              <a:solidFill>
                <a:srgbClr val="BFBFBF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兼容性自动化</a:t>
            </a:r>
            <a:endParaRPr b="1" sz="2400">
              <a:solidFill>
                <a:srgbClr val="BFBFBF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20000"/>
              </a:lnSpc>
              <a:defRPr sz="1800"/>
            </a:pPr>
            <a:r>
              <a:rPr b="1" sz="2400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rPr>
              <a:t>…</a:t>
            </a:r>
          </a:p>
        </p:txBody>
      </p:sp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持续流程完善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body" idx="1"/>
          </p:nvPr>
        </p:nvSpPr>
        <p:spPr>
          <a:xfrm>
            <a:off x="381000" y="1422400"/>
            <a:ext cx="12242800" cy="763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-</a:t>
            </a:r>
            <a:r>
              <a:rPr sz="3200">
                <a:solidFill>
                  <a:srgbClr val="FF2600"/>
                </a:solidFill>
              </a:rPr>
              <a:t>小步前进</a:t>
            </a:r>
            <a:endParaRPr sz="3200">
              <a:solidFill>
                <a:srgbClr val="FF2600"/>
              </a:solidFill>
            </a:endParaRPr>
          </a:p>
          <a:p>
            <a:pPr lvl="0">
              <a:defRPr sz="1800"/>
            </a:pPr>
            <a:r>
              <a:rPr sz="3200"/>
              <a:t>-开发人员对于多余任务容忍度低</a:t>
            </a:r>
          </a:p>
          <a:p>
            <a:pPr lvl="0">
              <a:defRPr sz="1800"/>
            </a:pPr>
            <a:r>
              <a:rPr sz="3200"/>
              <a:t>-服务团队，而不是限制团队</a:t>
            </a:r>
          </a:p>
          <a:p>
            <a:pPr lvl="0">
              <a:defRPr sz="1800"/>
            </a:pPr>
            <a:r>
              <a:rPr sz="3200"/>
              <a:t>-</a:t>
            </a:r>
            <a:r>
              <a:rPr sz="3200">
                <a:solidFill>
                  <a:srgbClr val="FF7E79"/>
                </a:solidFill>
              </a:rPr>
              <a:t>不明白的规则，不要实施</a:t>
            </a:r>
            <a:endParaRPr sz="3200">
              <a:solidFill>
                <a:srgbClr val="FF7E79"/>
              </a:solidFill>
            </a:endParaRPr>
          </a:p>
          <a:p>
            <a:pPr lvl="0">
              <a:defRPr sz="1800"/>
            </a:pPr>
            <a:r>
              <a:rPr sz="3200"/>
              <a:t>-简单和宽松的标准“润物细无声”</a:t>
            </a:r>
          </a:p>
          <a:p>
            <a:pPr lvl="0">
              <a:defRPr sz="1800"/>
            </a:pPr>
            <a:r>
              <a:rPr sz="3200"/>
              <a:t>-开始很痛苦，但要坚持下去</a:t>
            </a:r>
          </a:p>
          <a:p>
            <a:pPr lvl="0">
              <a:defRPr sz="1800"/>
            </a:pPr>
            <a:r>
              <a:rPr sz="3200"/>
              <a:t>-</a:t>
            </a:r>
            <a:r>
              <a:rPr sz="3200">
                <a:solidFill>
                  <a:srgbClr val="4F8F00"/>
                </a:solidFill>
              </a:rPr>
              <a:t>以身作则，持续推动，提升自己</a:t>
            </a:r>
          </a:p>
        </p:txBody>
      </p:sp>
      <p:pic>
        <p:nvPicPr>
          <p:cNvPr id="205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8584" y="1924472"/>
            <a:ext cx="3744418" cy="511257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持续代码质量提升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13.jpeg" descr="mmexport141880352858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8383" y="2572543"/>
            <a:ext cx="5559285" cy="42116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roup 213"/>
          <p:cNvGrpSpPr/>
          <p:nvPr/>
        </p:nvGrpSpPr>
        <p:grpSpPr>
          <a:xfrm>
            <a:off x="1075730" y="1780456"/>
            <a:ext cx="2408670" cy="1146815"/>
            <a:chOff x="-1" y="0"/>
            <a:chExt cx="2408668" cy="1146814"/>
          </a:xfrm>
        </p:grpSpPr>
        <p:sp>
          <p:nvSpPr>
            <p:cNvPr id="211" name="Shape 211"/>
            <p:cNvSpPr/>
            <p:nvPr/>
          </p:nvSpPr>
          <p:spPr>
            <a:xfrm>
              <a:off x="-2" y="-1"/>
              <a:ext cx="2408670" cy="1146815"/>
            </a:xfrm>
            <a:prstGeom prst="rect">
              <a:avLst/>
            </a:prstGeom>
            <a:solidFill>
              <a:srgbClr val="F8846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-2" y="332213"/>
              <a:ext cx="2408670" cy="482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3897" tIns="43897" rIns="43897" bIns="43897" numCol="1" anchor="ctr">
              <a:spAutoFit/>
            </a:bodyPr>
            <a:lstStyle>
              <a:lvl1pPr>
                <a:defRPr sz="3100"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 lvl="0">
                <a:defRPr sz="1800"/>
              </a:pPr>
              <a:r>
                <a:rPr sz="3100"/>
                <a:t>编译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1118289" y="3508647"/>
            <a:ext cx="2408670" cy="1146815"/>
            <a:chOff x="-1" y="0"/>
            <a:chExt cx="2408668" cy="1146814"/>
          </a:xfrm>
        </p:grpSpPr>
        <p:sp>
          <p:nvSpPr>
            <p:cNvPr id="214" name="Shape 214"/>
            <p:cNvSpPr/>
            <p:nvPr/>
          </p:nvSpPr>
          <p:spPr>
            <a:xfrm>
              <a:off x="-2" y="-1"/>
              <a:ext cx="2408670" cy="1146815"/>
            </a:xfrm>
            <a:prstGeom prst="rect">
              <a:avLst/>
            </a:prstGeom>
            <a:solidFill>
              <a:srgbClr val="F8846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-2" y="332213"/>
              <a:ext cx="2408670" cy="482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3897" tIns="43897" rIns="43897" bIns="43897" numCol="1" anchor="ctr">
              <a:spAutoFit/>
            </a:bodyPr>
            <a:lstStyle>
              <a:lvl1pPr>
                <a:defRPr sz="3100"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 lvl="0">
                <a:defRPr sz="1800"/>
              </a:pPr>
              <a:r>
                <a:rPr sz="3100"/>
                <a:t>代码扫描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1141403" y="5458178"/>
            <a:ext cx="2408670" cy="1146815"/>
            <a:chOff x="-1" y="0"/>
            <a:chExt cx="2408668" cy="1146814"/>
          </a:xfrm>
        </p:grpSpPr>
        <p:sp>
          <p:nvSpPr>
            <p:cNvPr id="217" name="Shape 217"/>
            <p:cNvSpPr/>
            <p:nvPr/>
          </p:nvSpPr>
          <p:spPr>
            <a:xfrm>
              <a:off x="-2" y="-1"/>
              <a:ext cx="2408670" cy="1146815"/>
            </a:xfrm>
            <a:prstGeom prst="rect">
              <a:avLst/>
            </a:prstGeom>
            <a:solidFill>
              <a:srgbClr val="F8846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-2" y="332213"/>
              <a:ext cx="2408670" cy="482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3897" tIns="43897" rIns="43897" bIns="43897" numCol="1" anchor="ctr">
              <a:spAutoFit/>
            </a:bodyPr>
            <a:lstStyle>
              <a:lvl1pPr>
                <a:defRPr sz="3100"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 lvl="0">
                <a:defRPr sz="1800"/>
              </a:pPr>
              <a:r>
                <a:rPr sz="3100"/>
                <a:t>部署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1173808" y="7469088"/>
            <a:ext cx="2543951" cy="1146815"/>
            <a:chOff x="0" y="0"/>
            <a:chExt cx="2543950" cy="1146814"/>
          </a:xfrm>
        </p:grpSpPr>
        <p:sp>
          <p:nvSpPr>
            <p:cNvPr id="220" name="Shape 220"/>
            <p:cNvSpPr/>
            <p:nvPr/>
          </p:nvSpPr>
          <p:spPr>
            <a:xfrm>
              <a:off x="0" y="-1"/>
              <a:ext cx="2408670" cy="1146816"/>
            </a:xfrm>
            <a:prstGeom prst="rect">
              <a:avLst/>
            </a:prstGeom>
            <a:solidFill>
              <a:srgbClr val="F8846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35280" y="332213"/>
              <a:ext cx="2408671" cy="482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3897" tIns="43897" rIns="43897" bIns="43897" numCol="1" anchor="ctr">
              <a:spAutoFit/>
            </a:bodyPr>
            <a:lstStyle>
              <a:lvl1pPr>
                <a:defRPr sz="3100"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 lvl="0">
                <a:defRPr sz="1800"/>
              </a:pPr>
              <a:r>
                <a:rPr sz="3100"/>
                <a:t>测试</a:t>
              </a:r>
            </a:p>
          </p:txBody>
        </p:sp>
      </p:grpSp>
      <p:sp>
        <p:nvSpPr>
          <p:cNvPr id="223" name="Shape 223"/>
          <p:cNvSpPr/>
          <p:nvPr/>
        </p:nvSpPr>
        <p:spPr>
          <a:xfrm>
            <a:off x="3582477" y="2353861"/>
            <a:ext cx="2775907" cy="2324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4" name="Shape 224"/>
          <p:cNvSpPr/>
          <p:nvPr/>
        </p:nvSpPr>
        <p:spPr>
          <a:xfrm flipV="1">
            <a:off x="3526959" y="4080466"/>
            <a:ext cx="1443471" cy="3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5" name="Shape 225"/>
          <p:cNvSpPr/>
          <p:nvPr/>
        </p:nvSpPr>
        <p:spPr>
          <a:xfrm flipV="1">
            <a:off x="3582477" y="4678376"/>
            <a:ext cx="1387954" cy="3364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持续反馈</a:t>
            </a:r>
          </a:p>
        </p:txBody>
      </p:sp>
      <p:sp>
        <p:nvSpPr>
          <p:cNvPr id="228" name="Shape 228"/>
          <p:cNvSpPr/>
          <p:nvPr/>
        </p:nvSpPr>
        <p:spPr>
          <a:xfrm>
            <a:off x="3550039" y="6028669"/>
            <a:ext cx="1361957" cy="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381000" y="234950"/>
            <a:ext cx="12242800" cy="723900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持续发布</a:t>
            </a:r>
          </a:p>
        </p:txBody>
      </p:sp>
      <p:sp>
        <p:nvSpPr>
          <p:cNvPr id="233" name="Shape 233"/>
          <p:cNvSpPr/>
          <p:nvPr/>
        </p:nvSpPr>
        <p:spPr>
          <a:xfrm>
            <a:off x="291758" y="4127499"/>
            <a:ext cx="3173178" cy="1270001"/>
          </a:xfrm>
          <a:prstGeom prst="roundRect">
            <a:avLst>
              <a:gd name="adj" fmla="val 15000"/>
            </a:avLst>
          </a:prstGeom>
          <a:solidFill>
            <a:srgbClr val="76D6FF"/>
          </a:solidFill>
          <a:ln w="25400">
            <a:solidFill>
              <a:srgbClr val="BCCEED"/>
            </a:solidFill>
            <a:prstDash val="sys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lnSpc>
                <a:spcPct val="100000"/>
              </a:lnSpc>
              <a:defRPr sz="30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/>
            </a:pPr>
            <a:r>
              <a:rPr sz="3000"/>
              <a:t>测试环境</a:t>
            </a:r>
          </a:p>
        </p:txBody>
      </p:sp>
      <p:sp>
        <p:nvSpPr>
          <p:cNvPr id="234" name="Shape 234"/>
          <p:cNvSpPr/>
          <p:nvPr/>
        </p:nvSpPr>
        <p:spPr>
          <a:xfrm>
            <a:off x="4978047" y="4127500"/>
            <a:ext cx="3173179" cy="1270001"/>
          </a:xfrm>
          <a:prstGeom prst="roundRect">
            <a:avLst>
              <a:gd name="adj" fmla="val 15000"/>
            </a:avLst>
          </a:prstGeom>
          <a:solidFill>
            <a:srgbClr val="D4FB79"/>
          </a:solidFill>
          <a:ln w="25400">
            <a:solidFill>
              <a:srgbClr val="BCCEED"/>
            </a:solidFill>
            <a:prstDash val="sys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lnSpc>
                <a:spcPct val="100000"/>
              </a:lnSpc>
              <a:defRPr sz="30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/>
            </a:pPr>
            <a:r>
              <a:rPr sz="3000"/>
              <a:t>预发布环境</a:t>
            </a:r>
          </a:p>
        </p:txBody>
      </p:sp>
      <p:sp>
        <p:nvSpPr>
          <p:cNvPr id="235" name="Shape 235"/>
          <p:cNvSpPr/>
          <p:nvPr/>
        </p:nvSpPr>
        <p:spPr>
          <a:xfrm>
            <a:off x="9549424" y="4127500"/>
            <a:ext cx="3173179" cy="1270001"/>
          </a:xfrm>
          <a:prstGeom prst="roundRect">
            <a:avLst>
              <a:gd name="adj" fmla="val 15000"/>
            </a:avLst>
          </a:prstGeom>
          <a:solidFill>
            <a:srgbClr val="FFD479"/>
          </a:solidFill>
          <a:ln w="25400">
            <a:solidFill>
              <a:srgbClr val="BCCEED"/>
            </a:solidFill>
            <a:prstDash val="sys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lnSpc>
                <a:spcPct val="100000"/>
              </a:lnSpc>
              <a:defRPr sz="30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/>
            </a:pPr>
            <a:r>
              <a:rPr sz="3000"/>
              <a:t>线上环境</a:t>
            </a:r>
          </a:p>
        </p:txBody>
      </p:sp>
      <p:sp>
        <p:nvSpPr>
          <p:cNvPr id="236" name="Shape 236"/>
          <p:cNvSpPr/>
          <p:nvPr/>
        </p:nvSpPr>
        <p:spPr>
          <a:xfrm>
            <a:off x="3667151" y="4354224"/>
            <a:ext cx="1217280" cy="816552"/>
          </a:xfrm>
          <a:prstGeom prst="rightArrow">
            <a:avLst>
              <a:gd name="adj1" fmla="val 32000"/>
              <a:gd name="adj2" fmla="val 99541"/>
            </a:avLst>
          </a:prstGeom>
          <a:gradFill>
            <a:gsLst>
              <a:gs pos="0">
                <a:srgbClr val="9DB7FF"/>
              </a:gs>
              <a:gs pos="100000">
                <a:srgbClr val="E5EBFF"/>
              </a:gs>
            </a:gsLst>
            <a:lin ang="16200000"/>
          </a:gra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7" name="Shape 237"/>
          <p:cNvSpPr/>
          <p:nvPr/>
        </p:nvSpPr>
        <p:spPr>
          <a:xfrm>
            <a:off x="8295984" y="4354224"/>
            <a:ext cx="1217281" cy="816552"/>
          </a:xfrm>
          <a:prstGeom prst="rightArrow">
            <a:avLst>
              <a:gd name="adj1" fmla="val 32000"/>
              <a:gd name="adj2" fmla="val 99541"/>
            </a:avLst>
          </a:prstGeom>
          <a:gradFill>
            <a:gsLst>
              <a:gs pos="0">
                <a:srgbClr val="9DB7FF"/>
              </a:gs>
              <a:gs pos="100000">
                <a:srgbClr val="E5EBFF"/>
              </a:gs>
            </a:gsLst>
            <a:lin ang="16200000"/>
          </a:gra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52" sz="38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52" sz="3800">
                <a:solidFill>
                  <a:srgbClr val="03AAC1"/>
                </a:solidFill>
              </a:rPr>
              <a:t>经验与坑</a:t>
            </a: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sp>
        <p:nvSpPr>
          <p:cNvPr id="243" name="Shape 243"/>
          <p:cNvSpPr/>
          <p:nvPr/>
        </p:nvSpPr>
        <p:spPr>
          <a:xfrm>
            <a:off x="6739443" y="2257754"/>
            <a:ext cx="1810693" cy="1810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C3FE"/>
          </a:solidFill>
          <a:ln w="12700">
            <a:miter lim="400000"/>
          </a:ln>
          <a:effectLst>
            <a:outerShdw sx="100000" sy="100000" kx="0" ky="0" algn="b" rotWithShape="0" blurRad="241300" dist="114300" dir="9000006">
              <a:srgbClr val="A6A6A6">
                <a:alpha val="39997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46" name="Group 246"/>
          <p:cNvGrpSpPr/>
          <p:nvPr/>
        </p:nvGrpSpPr>
        <p:grpSpPr>
          <a:xfrm>
            <a:off x="6892995" y="2411306"/>
            <a:ext cx="1508197" cy="1499166"/>
            <a:chOff x="0" y="0"/>
            <a:chExt cx="1508195" cy="1499164"/>
          </a:xfrm>
        </p:grpSpPr>
        <p:pic>
          <p:nvPicPr>
            <p:cNvPr id="244" name="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08196" cy="1499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Shape 245"/>
            <p:cNvSpPr/>
            <p:nvPr/>
          </p:nvSpPr>
          <p:spPr>
            <a:xfrm>
              <a:off x="219003" y="387744"/>
              <a:ext cx="1065674" cy="725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lnSpc>
                  <a:spcPct val="100000"/>
                </a:lnSpc>
                <a:defRPr sz="2800">
                  <a:solidFill>
                    <a:srgbClr val="0187B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187B7"/>
                  </a:solidFill>
                </a:rPr>
                <a:t>破窗效应</a:t>
              </a:r>
            </a:p>
          </p:txBody>
        </p:sp>
      </p:grpSp>
      <p:sp>
        <p:nvSpPr>
          <p:cNvPr id="247" name="Shape 247"/>
          <p:cNvSpPr/>
          <p:nvPr/>
        </p:nvSpPr>
        <p:spPr>
          <a:xfrm>
            <a:off x="5872456" y="4400386"/>
            <a:ext cx="1808436" cy="1810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C3FE"/>
          </a:solidFill>
          <a:ln w="12700">
            <a:miter lim="400000"/>
          </a:ln>
          <a:effectLst>
            <a:outerShdw sx="100000" sy="100000" kx="0" ky="0" algn="b" rotWithShape="0" blurRad="241300" dist="114300" dir="9000006">
              <a:srgbClr val="A6A6A6">
                <a:alpha val="39997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50" name="Group 250"/>
          <p:cNvGrpSpPr/>
          <p:nvPr/>
        </p:nvGrpSpPr>
        <p:grpSpPr>
          <a:xfrm>
            <a:off x="6026008" y="4551679"/>
            <a:ext cx="1499166" cy="1508197"/>
            <a:chOff x="0" y="0"/>
            <a:chExt cx="1499164" cy="1508195"/>
          </a:xfrm>
        </p:grpSpPr>
        <p:pic>
          <p:nvPicPr>
            <p:cNvPr id="248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99165" cy="1508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Shape 249"/>
            <p:cNvSpPr/>
            <p:nvPr/>
          </p:nvSpPr>
          <p:spPr>
            <a:xfrm>
              <a:off x="219003" y="390003"/>
              <a:ext cx="1063415" cy="725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lnSpc>
                  <a:spcPct val="100000"/>
                </a:lnSpc>
                <a:defRPr sz="2800">
                  <a:solidFill>
                    <a:srgbClr val="0187B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187B7"/>
                  </a:solidFill>
                </a:rPr>
                <a:t>代码质量</a:t>
              </a:r>
            </a:p>
          </p:txBody>
        </p:sp>
      </p:grpSp>
      <p:sp>
        <p:nvSpPr>
          <p:cNvPr id="251" name="Shape 251"/>
          <p:cNvSpPr/>
          <p:nvPr/>
        </p:nvSpPr>
        <p:spPr>
          <a:xfrm>
            <a:off x="3327941" y="5987603"/>
            <a:ext cx="1810693" cy="1810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C3FE"/>
          </a:solidFill>
          <a:ln w="12700">
            <a:miter lim="400000"/>
          </a:ln>
          <a:effectLst>
            <a:outerShdw sx="100000" sy="100000" kx="0" ky="0" algn="b" rotWithShape="0" blurRad="241300" dist="114300" dir="9000006">
              <a:srgbClr val="A6A6A6">
                <a:alpha val="39997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54" name="Group 254"/>
          <p:cNvGrpSpPr/>
          <p:nvPr/>
        </p:nvGrpSpPr>
        <p:grpSpPr>
          <a:xfrm>
            <a:off x="3476977" y="6138897"/>
            <a:ext cx="1508197" cy="1508197"/>
            <a:chOff x="0" y="0"/>
            <a:chExt cx="1508195" cy="1508195"/>
          </a:xfrm>
        </p:grpSpPr>
        <p:pic>
          <p:nvPicPr>
            <p:cNvPr id="252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508196" cy="1508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Shape 253"/>
            <p:cNvSpPr/>
            <p:nvPr/>
          </p:nvSpPr>
          <p:spPr>
            <a:xfrm>
              <a:off x="223519" y="416150"/>
              <a:ext cx="1063415" cy="675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lnSpc>
                  <a:spcPct val="100000"/>
                </a:lnSpc>
                <a:defRPr sz="2600">
                  <a:solidFill>
                    <a:srgbClr val="0187B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0187B7"/>
                  </a:solidFill>
                </a:rPr>
                <a:t>自动化测试</a:t>
              </a:r>
            </a:p>
          </p:txBody>
        </p:sp>
      </p:grpSp>
      <p:sp>
        <p:nvSpPr>
          <p:cNvPr id="255" name="Shape 255"/>
          <p:cNvSpPr/>
          <p:nvPr/>
        </p:nvSpPr>
        <p:spPr>
          <a:xfrm>
            <a:off x="6068899" y="2828988"/>
            <a:ext cx="557658" cy="557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CEF1FE"/>
            </a:solidFill>
            <a:round/>
          </a:ln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8017363" y="4115923"/>
            <a:ext cx="397360" cy="397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83DDFD"/>
            </a:solidFill>
            <a:round/>
          </a:ln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2781577" y="7218111"/>
            <a:ext cx="356721" cy="356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CEF1FE"/>
            </a:solidFill>
            <a:round/>
          </a:ln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1659421" y="2029697"/>
            <a:ext cx="3524303" cy="352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C3FE"/>
          </a:solidFill>
          <a:ln w="12700">
            <a:miter lim="400000"/>
          </a:ln>
          <a:effectLst>
            <a:outerShdw sx="100000" sy="100000" kx="0" ky="0" algn="b" rotWithShape="0" blurRad="241300" dist="114300" dir="9000006">
              <a:srgbClr val="A6A6A6">
                <a:alpha val="39997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61" name="Group 261"/>
          <p:cNvGrpSpPr/>
          <p:nvPr/>
        </p:nvGrpSpPr>
        <p:grpSpPr>
          <a:xfrm>
            <a:off x="1993617" y="2366151"/>
            <a:ext cx="2853832" cy="2844801"/>
            <a:chOff x="0" y="0"/>
            <a:chExt cx="2853831" cy="2844800"/>
          </a:xfrm>
        </p:grpSpPr>
        <p:pic>
          <p:nvPicPr>
            <p:cNvPr id="259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853832" cy="284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Shape 260"/>
            <p:cNvSpPr/>
            <p:nvPr/>
          </p:nvSpPr>
          <p:spPr>
            <a:xfrm>
              <a:off x="422203" y="921902"/>
              <a:ext cx="2013940" cy="1005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defTabSz="914400">
                <a:lnSpc>
                  <a:spcPct val="130000"/>
                </a:lnSpc>
                <a:defRPr sz="1800"/>
              </a:pPr>
              <a:r>
                <a:rPr sz="3400">
                  <a:solidFill>
                    <a:srgbClr val="0187B7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经验</a:t>
              </a:r>
              <a:endParaRPr sz="3400">
                <a:solidFill>
                  <a:srgbClr val="0187B7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defTabSz="914400">
                <a:lnSpc>
                  <a:spcPct val="130000"/>
                </a:lnSpc>
                <a:defRPr sz="1800"/>
              </a:pPr>
              <a:r>
                <a:rPr sz="3400">
                  <a:solidFill>
                    <a:srgbClr val="0187B7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与坑</a:t>
              </a:r>
            </a:p>
          </p:txBody>
        </p:sp>
      </p:grpSp>
      <p:sp>
        <p:nvSpPr>
          <p:cNvPr id="262" name="Shape 262"/>
          <p:cNvSpPr/>
          <p:nvPr/>
        </p:nvSpPr>
        <p:spPr>
          <a:xfrm>
            <a:off x="1162750" y="3499551"/>
            <a:ext cx="356721" cy="356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83DDFD"/>
            </a:solidFill>
            <a:round/>
          </a:ln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1176296" y="2467744"/>
            <a:ext cx="483153" cy="48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CEF1FE"/>
            </a:solidFill>
            <a:round/>
          </a:ln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5125150" y="4718750"/>
            <a:ext cx="399618" cy="399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CEF1FE"/>
            </a:solidFill>
            <a:round/>
          </a:ln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4811319" y="1907817"/>
            <a:ext cx="372525" cy="372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83DDFD"/>
            </a:solidFill>
            <a:round/>
          </a:ln>
        </p:spPr>
        <p:txBody>
          <a:bodyPr lIns="65023" tIns="65023" rIns="65023" bIns="65023" anchor="ctr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8581813" y="2968229"/>
            <a:ext cx="3528908" cy="283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just" defTabSz="914400">
              <a:lnSpc>
                <a:spcPct val="120000"/>
              </a:lnSpc>
              <a:defRPr sz="2200">
                <a:solidFill>
                  <a:srgbClr val="7F7F7F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F7F7F"/>
                </a:solidFill>
              </a:rPr>
              <a:t>若不及时修复，则被废弃</a:t>
            </a:r>
          </a:p>
        </p:txBody>
      </p:sp>
      <p:sp>
        <p:nvSpPr>
          <p:cNvPr id="267" name="Shape 267"/>
          <p:cNvSpPr/>
          <p:nvPr/>
        </p:nvSpPr>
        <p:spPr>
          <a:xfrm>
            <a:off x="7685475" y="4998527"/>
            <a:ext cx="4425246" cy="632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just" defTabSz="914400">
              <a:lnSpc>
                <a:spcPct val="120000"/>
              </a:lnSpc>
              <a:defRPr sz="1800"/>
            </a:pPr>
            <a:r>
              <a:rPr sz="2200">
                <a:solidFill>
                  <a:srgbClr val="7F7F7F"/>
                </a:solidFill>
                <a:latin typeface="幼圆"/>
                <a:ea typeface="幼圆"/>
                <a:cs typeface="幼圆"/>
                <a:sym typeface="幼圆"/>
              </a:rPr>
              <a:t>循序渐进，从一个维度开始；</a:t>
            </a:r>
            <a:endParaRPr sz="2200">
              <a:solidFill>
                <a:srgbClr val="7F7F7F"/>
              </a:solidFill>
              <a:latin typeface="幼圆"/>
              <a:ea typeface="幼圆"/>
              <a:cs typeface="幼圆"/>
              <a:sym typeface="幼圆"/>
            </a:endParaRPr>
          </a:p>
          <a:p>
            <a:pPr lvl="0" algn="just" defTabSz="914400">
              <a:lnSpc>
                <a:spcPct val="120000"/>
              </a:lnSpc>
              <a:defRPr sz="1800"/>
            </a:pPr>
            <a:r>
              <a:rPr sz="2200">
                <a:solidFill>
                  <a:srgbClr val="7F7F7F"/>
                </a:solidFill>
                <a:latin typeface="幼圆"/>
                <a:ea typeface="幼圆"/>
                <a:cs typeface="幼圆"/>
                <a:sym typeface="幼圆"/>
              </a:rPr>
              <a:t>设置基线，拒绝变坏。</a:t>
            </a:r>
          </a:p>
        </p:txBody>
      </p:sp>
      <p:sp>
        <p:nvSpPr>
          <p:cNvPr id="268" name="Shape 268"/>
          <p:cNvSpPr/>
          <p:nvPr/>
        </p:nvSpPr>
        <p:spPr>
          <a:xfrm>
            <a:off x="5138702" y="6650092"/>
            <a:ext cx="6972019" cy="632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just" defTabSz="914400">
              <a:lnSpc>
                <a:spcPct val="120000"/>
              </a:lnSpc>
              <a:defRPr sz="1800"/>
            </a:pPr>
            <a:r>
              <a:rPr sz="2200">
                <a:solidFill>
                  <a:srgbClr val="7F7F7F"/>
                </a:solidFill>
                <a:latin typeface="幼圆"/>
                <a:ea typeface="幼圆"/>
                <a:cs typeface="幼圆"/>
                <a:sym typeface="幼圆"/>
              </a:rPr>
              <a:t>多写接口自动测试；</a:t>
            </a:r>
            <a:endParaRPr sz="2200">
              <a:solidFill>
                <a:srgbClr val="7F7F7F"/>
              </a:solidFill>
              <a:latin typeface="幼圆"/>
              <a:ea typeface="幼圆"/>
              <a:cs typeface="幼圆"/>
              <a:sym typeface="幼圆"/>
            </a:endParaRPr>
          </a:p>
          <a:p>
            <a:pPr lvl="0" algn="just" defTabSz="914400">
              <a:lnSpc>
                <a:spcPct val="120000"/>
              </a:lnSpc>
              <a:defRPr sz="1800"/>
            </a:pPr>
            <a:r>
              <a:rPr sz="2200">
                <a:solidFill>
                  <a:srgbClr val="7F7F7F"/>
                </a:solidFill>
                <a:latin typeface="幼圆"/>
                <a:ea typeface="幼圆"/>
                <a:cs typeface="幼圆"/>
                <a:sym typeface="幼圆"/>
              </a:rPr>
              <a:t>通过率提高，重质不重量。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52" sz="38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52" sz="3800">
                <a:solidFill>
                  <a:srgbClr val="03AAC1"/>
                </a:solidFill>
              </a:rPr>
              <a:t>得到认可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700"/>
              </a:spcBef>
              <a:defRPr sz="1800"/>
            </a:pPr>
            <a:endParaRPr sz="1600"/>
          </a:p>
          <a:p>
            <a:pPr lvl="0">
              <a:spcBef>
                <a:spcPts val="700"/>
              </a:spcBef>
              <a:defRPr sz="1800"/>
            </a:pPr>
            <a:endParaRPr sz="1600"/>
          </a:p>
          <a:p>
            <a:pPr lvl="0">
              <a:spcBef>
                <a:spcPts val="700"/>
              </a:spcBef>
              <a:defRPr sz="1800"/>
            </a:pPr>
            <a:endParaRPr sz="1600"/>
          </a:p>
          <a:p>
            <a:pPr lvl="0">
              <a:spcBef>
                <a:spcPts val="700"/>
              </a:spcBef>
              <a:defRPr sz="1800"/>
            </a:pPr>
            <a:r>
              <a:rPr sz="4400"/>
              <a:t> </a:t>
            </a:r>
          </a:p>
        </p:txBody>
      </p:sp>
      <p:sp>
        <p:nvSpPr>
          <p:cNvPr id="272" name="Shape 2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sp>
        <p:nvSpPr>
          <p:cNvPr id="273" name="Shape 273"/>
          <p:cNvSpPr/>
          <p:nvPr/>
        </p:nvSpPr>
        <p:spPr>
          <a:xfrm>
            <a:off x="381564" y="1246293"/>
            <a:ext cx="12241672" cy="282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pic>
        <p:nvPicPr>
          <p:cNvPr id="274" name="image14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919" y="1395306"/>
            <a:ext cx="11778828" cy="7154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1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0745" y="6825517"/>
            <a:ext cx="1535114" cy="1722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52" sz="38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52" sz="3800">
                <a:solidFill>
                  <a:srgbClr val="03AAC1"/>
                </a:solidFill>
              </a:rPr>
              <a:t>星火燎原</a:t>
            </a:r>
          </a:p>
        </p:txBody>
      </p:sp>
      <p:sp>
        <p:nvSpPr>
          <p:cNvPr id="280" name="Shape 2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grpSp>
        <p:nvGrpSpPr>
          <p:cNvPr id="283" name="Group 283"/>
          <p:cNvGrpSpPr/>
          <p:nvPr/>
        </p:nvGrpSpPr>
        <p:grpSpPr>
          <a:xfrm>
            <a:off x="4784231" y="3235395"/>
            <a:ext cx="2815449" cy="1088250"/>
            <a:chOff x="0" y="0"/>
            <a:chExt cx="2815448" cy="1088248"/>
          </a:xfrm>
        </p:grpSpPr>
        <p:sp>
          <p:nvSpPr>
            <p:cNvPr id="281" name="Shape 281"/>
            <p:cNvSpPr/>
            <p:nvPr/>
          </p:nvSpPr>
          <p:spPr>
            <a:xfrm>
              <a:off x="0" y="0"/>
              <a:ext cx="2815449" cy="1088249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3077" y="180905"/>
              <a:ext cx="2525941" cy="726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2142">
                <a:lnSpc>
                  <a:spcPct val="100000"/>
                </a:lnSpc>
                <a:defRPr sz="4200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/>
              </a:pPr>
              <a:r>
                <a:rPr sz="4200"/>
                <a:t>商 家 组</a:t>
              </a:r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618629" y="4104639"/>
            <a:ext cx="3736626" cy="1544323"/>
            <a:chOff x="-1" y="0"/>
            <a:chExt cx="3736625" cy="1544321"/>
          </a:xfrm>
        </p:grpSpPr>
        <p:sp>
          <p:nvSpPr>
            <p:cNvPr id="284" name="Shape 284"/>
            <p:cNvSpPr/>
            <p:nvPr/>
          </p:nvSpPr>
          <p:spPr>
            <a:xfrm>
              <a:off x="-2" y="0"/>
              <a:ext cx="3736626" cy="1544322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75348" y="461391"/>
              <a:ext cx="3585927" cy="62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2142">
                <a:lnSpc>
                  <a:spcPct val="100000"/>
                </a:lnSpc>
                <a:defRPr sz="4200">
                  <a:solidFill>
                    <a:srgbClr val="C82506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C82506"/>
                  </a:solidFill>
                </a:rPr>
                <a:t>京麦工作台</a:t>
              </a:r>
            </a:p>
          </p:txBody>
        </p:sp>
      </p:grpSp>
      <p:grpSp>
        <p:nvGrpSpPr>
          <p:cNvPr id="289" name="Group 289"/>
          <p:cNvGrpSpPr/>
          <p:nvPr/>
        </p:nvGrpSpPr>
        <p:grpSpPr>
          <a:xfrm>
            <a:off x="4784231" y="1772355"/>
            <a:ext cx="2815449" cy="1088250"/>
            <a:chOff x="0" y="0"/>
            <a:chExt cx="2815448" cy="1088248"/>
          </a:xfrm>
        </p:grpSpPr>
        <p:sp>
          <p:nvSpPr>
            <p:cNvPr id="287" name="Shape 287"/>
            <p:cNvSpPr/>
            <p:nvPr/>
          </p:nvSpPr>
          <p:spPr>
            <a:xfrm>
              <a:off x="0" y="0"/>
              <a:ext cx="2815449" cy="1088249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3077" y="180905"/>
              <a:ext cx="2525941" cy="726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2142">
                <a:lnSpc>
                  <a:spcPct val="100000"/>
                </a:lnSpc>
                <a:defRPr sz="4200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/>
              </a:pPr>
              <a:r>
                <a:rPr sz="4200"/>
                <a:t>商 品 组</a:t>
              </a:r>
            </a:p>
          </p:txBody>
        </p:sp>
      </p:grpSp>
      <p:grpSp>
        <p:nvGrpSpPr>
          <p:cNvPr id="292" name="Group 292"/>
          <p:cNvGrpSpPr/>
          <p:nvPr/>
        </p:nvGrpSpPr>
        <p:grpSpPr>
          <a:xfrm>
            <a:off x="4784229" y="4693919"/>
            <a:ext cx="2815453" cy="1088252"/>
            <a:chOff x="-1" y="0"/>
            <a:chExt cx="2815451" cy="1088250"/>
          </a:xfrm>
        </p:grpSpPr>
        <p:sp>
          <p:nvSpPr>
            <p:cNvPr id="290" name="Shape 290"/>
            <p:cNvSpPr/>
            <p:nvPr/>
          </p:nvSpPr>
          <p:spPr>
            <a:xfrm>
              <a:off x="-2" y="0"/>
              <a:ext cx="2815453" cy="1088251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3076" y="123754"/>
              <a:ext cx="2525943" cy="84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0" defTabSz="912142">
                <a:lnSpc>
                  <a:spcPct val="100000"/>
                </a:lnSpc>
                <a:defRPr sz="1800"/>
              </a:pPr>
              <a:r>
                <a:rPr sz="4200">
                  <a:latin typeface="宋体"/>
                  <a:ea typeface="宋体"/>
                  <a:cs typeface="宋体"/>
                  <a:sym typeface="宋体"/>
                </a:rPr>
                <a:t>财 务</a:t>
              </a:r>
              <a:r>
                <a:rPr sz="4200">
                  <a:latin typeface="Open Sans Light"/>
                  <a:ea typeface="Open Sans Light"/>
                  <a:cs typeface="Open Sans Light"/>
                  <a:sym typeface="Open Sans Light"/>
                </a:rPr>
                <a:t> 组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8775980" y="1772354"/>
            <a:ext cx="2815453" cy="1088252"/>
            <a:chOff x="-1" y="-1"/>
            <a:chExt cx="2815451" cy="1088251"/>
          </a:xfrm>
        </p:grpSpPr>
        <p:sp>
          <p:nvSpPr>
            <p:cNvPr id="293" name="Shape 293"/>
            <p:cNvSpPr/>
            <p:nvPr/>
          </p:nvSpPr>
          <p:spPr>
            <a:xfrm>
              <a:off x="-2" y="-2"/>
              <a:ext cx="2815453" cy="1088253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3076" y="123755"/>
              <a:ext cx="2525943" cy="84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0" defTabSz="912142">
                <a:lnSpc>
                  <a:spcPct val="100000"/>
                </a:lnSpc>
                <a:defRPr sz="1800"/>
              </a:pPr>
              <a:r>
                <a:rPr sz="4200">
                  <a:latin typeface="宋体"/>
                  <a:ea typeface="宋体"/>
                  <a:cs typeface="宋体"/>
                  <a:sym typeface="宋体"/>
                </a:rPr>
                <a:t>订 单</a:t>
              </a:r>
              <a:r>
                <a:rPr sz="4200">
                  <a:latin typeface="Open Sans Light"/>
                  <a:ea typeface="Open Sans Light"/>
                  <a:cs typeface="Open Sans Light"/>
                  <a:sym typeface="Open Sans Light"/>
                </a:rPr>
                <a:t> 组</a:t>
              </a:r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4784229" y="6156958"/>
            <a:ext cx="2815453" cy="1088253"/>
            <a:chOff x="-1" y="-1"/>
            <a:chExt cx="2815451" cy="1088251"/>
          </a:xfrm>
        </p:grpSpPr>
        <p:sp>
          <p:nvSpPr>
            <p:cNvPr id="296" name="Shape 296"/>
            <p:cNvSpPr/>
            <p:nvPr/>
          </p:nvSpPr>
          <p:spPr>
            <a:xfrm>
              <a:off x="-2" y="-2"/>
              <a:ext cx="2815453" cy="1088253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53076" y="180905"/>
              <a:ext cx="2525943" cy="726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0" defTabSz="912142">
                <a:lnSpc>
                  <a:spcPct val="100000"/>
                </a:lnSpc>
                <a:defRPr sz="1800"/>
              </a:pPr>
              <a:r>
                <a:rPr sz="4200">
                  <a:latin typeface="Open Sans Light"/>
                  <a:ea typeface="Open Sans Light"/>
                  <a:cs typeface="Open Sans Light"/>
                  <a:sym typeface="Open Sans Light"/>
                </a:rPr>
                <a:t>CRM</a:t>
              </a:r>
              <a:r>
                <a:rPr sz="4200">
                  <a:latin typeface="Open Sans Light"/>
                  <a:ea typeface="Open Sans Light"/>
                  <a:cs typeface="Open Sans Light"/>
                  <a:sym typeface="Open Sans Light"/>
                </a:rPr>
                <a:t> 组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8775980" y="3233136"/>
            <a:ext cx="2815453" cy="1088253"/>
            <a:chOff x="-1" y="-1"/>
            <a:chExt cx="2815451" cy="1088251"/>
          </a:xfrm>
        </p:grpSpPr>
        <p:sp>
          <p:nvSpPr>
            <p:cNvPr id="299" name="Shape 299"/>
            <p:cNvSpPr/>
            <p:nvPr/>
          </p:nvSpPr>
          <p:spPr>
            <a:xfrm>
              <a:off x="-2" y="-2"/>
              <a:ext cx="2815453" cy="1088253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53076" y="123755"/>
              <a:ext cx="2525943" cy="84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0" defTabSz="912142">
                <a:lnSpc>
                  <a:spcPct val="100000"/>
                </a:lnSpc>
                <a:defRPr sz="1800"/>
              </a:pPr>
              <a:r>
                <a:rPr sz="4200">
                  <a:latin typeface="宋体"/>
                  <a:ea typeface="宋体"/>
                  <a:cs typeface="宋体"/>
                  <a:sym typeface="宋体"/>
                </a:rPr>
                <a:t>促销</a:t>
              </a:r>
              <a:r>
                <a:rPr sz="4200">
                  <a:latin typeface="Open Sans Light"/>
                  <a:ea typeface="Open Sans Light"/>
                  <a:cs typeface="Open Sans Light"/>
                  <a:sym typeface="Open Sans Light"/>
                </a:rPr>
                <a:t> 组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8775980" y="4693918"/>
            <a:ext cx="2815453" cy="1088253"/>
            <a:chOff x="-1" y="-1"/>
            <a:chExt cx="2815451" cy="1088251"/>
          </a:xfrm>
        </p:grpSpPr>
        <p:sp>
          <p:nvSpPr>
            <p:cNvPr id="302" name="Shape 302"/>
            <p:cNvSpPr/>
            <p:nvPr/>
          </p:nvSpPr>
          <p:spPr>
            <a:xfrm>
              <a:off x="-2" y="-2"/>
              <a:ext cx="2815453" cy="1088253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53076" y="123755"/>
              <a:ext cx="2525943" cy="84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0" defTabSz="912142">
                <a:lnSpc>
                  <a:spcPct val="100000"/>
                </a:lnSpc>
                <a:defRPr sz="1800"/>
              </a:pPr>
              <a:r>
                <a:rPr sz="4200">
                  <a:latin typeface="宋体"/>
                  <a:ea typeface="宋体"/>
                  <a:cs typeface="宋体"/>
                  <a:sym typeface="宋体"/>
                </a:rPr>
                <a:t>活动</a:t>
              </a:r>
              <a:r>
                <a:rPr sz="4200">
                  <a:latin typeface="Open Sans Light"/>
                  <a:ea typeface="Open Sans Light"/>
                  <a:cs typeface="Open Sans Light"/>
                  <a:sym typeface="Open Sans Light"/>
                </a:rPr>
                <a:t> 组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4784229" y="7617740"/>
            <a:ext cx="2815453" cy="1088253"/>
            <a:chOff x="-1" y="-1"/>
            <a:chExt cx="2815451" cy="1088251"/>
          </a:xfrm>
        </p:grpSpPr>
        <p:sp>
          <p:nvSpPr>
            <p:cNvPr id="305" name="Shape 305"/>
            <p:cNvSpPr/>
            <p:nvPr/>
          </p:nvSpPr>
          <p:spPr>
            <a:xfrm>
              <a:off x="-2" y="-2"/>
              <a:ext cx="2815453" cy="1088253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53076" y="123755"/>
              <a:ext cx="2525943" cy="84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0" defTabSz="912142">
                <a:lnSpc>
                  <a:spcPct val="100000"/>
                </a:lnSpc>
                <a:defRPr sz="1800"/>
              </a:pPr>
              <a:r>
                <a:rPr sz="4200">
                  <a:latin typeface="宋体"/>
                  <a:ea typeface="宋体"/>
                  <a:cs typeface="宋体"/>
                  <a:sym typeface="宋体"/>
                </a:rPr>
                <a:t>管家</a:t>
              </a:r>
              <a:r>
                <a:rPr sz="4200">
                  <a:latin typeface="Open Sans Light"/>
                  <a:ea typeface="Open Sans Light"/>
                  <a:cs typeface="Open Sans Light"/>
                  <a:sym typeface="Open Sans Light"/>
                </a:rPr>
                <a:t> 组</a:t>
              </a:r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8775980" y="6156958"/>
            <a:ext cx="2815453" cy="1085995"/>
            <a:chOff x="-1" y="-1"/>
            <a:chExt cx="2815451" cy="1085993"/>
          </a:xfrm>
        </p:grpSpPr>
        <p:sp>
          <p:nvSpPr>
            <p:cNvPr id="308" name="Shape 308"/>
            <p:cNvSpPr/>
            <p:nvPr/>
          </p:nvSpPr>
          <p:spPr>
            <a:xfrm>
              <a:off x="-2" y="-2"/>
              <a:ext cx="2815453" cy="1085995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53076" y="122626"/>
              <a:ext cx="2525943" cy="84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0" defTabSz="912142">
                <a:lnSpc>
                  <a:spcPct val="100000"/>
                </a:lnSpc>
                <a:defRPr sz="1800"/>
              </a:pPr>
              <a:r>
                <a:rPr sz="4200">
                  <a:latin typeface="宋体"/>
                  <a:ea typeface="宋体"/>
                  <a:cs typeface="宋体"/>
                  <a:sym typeface="宋体"/>
                </a:rPr>
                <a:t>仓储</a:t>
              </a:r>
              <a:r>
                <a:rPr sz="4200">
                  <a:latin typeface="Open Sans Light"/>
                  <a:ea typeface="Open Sans Light"/>
                  <a:cs typeface="Open Sans Light"/>
                  <a:sym typeface="Open Sans Light"/>
                </a:rPr>
                <a:t> 组</a:t>
              </a:r>
            </a:p>
          </p:txBody>
        </p:sp>
      </p:grpSp>
      <p:grpSp>
        <p:nvGrpSpPr>
          <p:cNvPr id="313" name="Group 313"/>
          <p:cNvGrpSpPr/>
          <p:nvPr/>
        </p:nvGrpSpPr>
        <p:grpSpPr>
          <a:xfrm>
            <a:off x="8775980" y="7782558"/>
            <a:ext cx="2815453" cy="1085995"/>
            <a:chOff x="-1" y="-1"/>
            <a:chExt cx="2815451" cy="1085993"/>
          </a:xfrm>
        </p:grpSpPr>
        <p:sp>
          <p:nvSpPr>
            <p:cNvPr id="311" name="Shape 311"/>
            <p:cNvSpPr/>
            <p:nvPr/>
          </p:nvSpPr>
          <p:spPr>
            <a:xfrm>
              <a:off x="-2" y="-2"/>
              <a:ext cx="2815453" cy="1085995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12700" cap="flat">
              <a:solidFill>
                <a:srgbClr val="BCCEED"/>
              </a:solidFill>
              <a:prstDash val="sysDash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2142">
                <a:lnSpc>
                  <a:spcPct val="100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76" y="122626"/>
              <a:ext cx="2525943" cy="84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0" defTabSz="912142">
                <a:lnSpc>
                  <a:spcPct val="100000"/>
                </a:lnSpc>
                <a:defRPr sz="1800"/>
              </a:pPr>
              <a:r>
                <a:rPr sz="4200">
                  <a:latin typeface="宋体"/>
                  <a:ea typeface="宋体"/>
                  <a:cs typeface="宋体"/>
                  <a:sym typeface="宋体"/>
                </a:rPr>
                <a:t>售后</a:t>
              </a:r>
              <a:r>
                <a:rPr sz="4200">
                  <a:latin typeface="Open Sans Light"/>
                  <a:ea typeface="Open Sans Light"/>
                  <a:cs typeface="Open Sans Light"/>
                  <a:sym typeface="Open Sans Light"/>
                </a:rPr>
                <a:t> 组</a:t>
              </a:r>
            </a:p>
          </p:txBody>
        </p:sp>
      </p:grp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76" sz="44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76" sz="4400">
                <a:solidFill>
                  <a:srgbClr val="03AAC1"/>
                </a:solidFill>
              </a:rPr>
              <a:t>系统升级</a:t>
            </a:r>
          </a:p>
        </p:txBody>
      </p:sp>
      <p:sp>
        <p:nvSpPr>
          <p:cNvPr id="318" name="Shape 3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pic>
        <p:nvPicPr>
          <p:cNvPr id="319" name="image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2462" y="1553351"/>
            <a:ext cx="10509956" cy="7371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36" sz="34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36" sz="3400">
                <a:solidFill>
                  <a:srgbClr val="03AAC1"/>
                </a:solidFill>
              </a:rPr>
              <a:t>？为什么做的系统没人用</a:t>
            </a:r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sp>
        <p:nvSpPr>
          <p:cNvPr id="325" name="Shape 325"/>
          <p:cNvSpPr/>
          <p:nvPr/>
        </p:nvSpPr>
        <p:spPr>
          <a:xfrm>
            <a:off x="419723" y="1263650"/>
            <a:ext cx="13975645" cy="793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r>
              <a:rPr sz="36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sz="3600">
                <a:latin typeface="宋体"/>
                <a:ea typeface="宋体"/>
                <a:cs typeface="宋体"/>
                <a:sym typeface="宋体"/>
              </a:rPr>
              <a:t> </a:t>
            </a:r>
            <a:r>
              <a:rPr sz="3600">
                <a:latin typeface="宋体"/>
                <a:ea typeface="宋体"/>
                <a:cs typeface="宋体"/>
                <a:sym typeface="宋体"/>
              </a:rPr>
              <a:t>     </a:t>
            </a:r>
            <a:r>
              <a:rPr sz="3600">
                <a:latin typeface="宋体"/>
                <a:ea typeface="宋体"/>
                <a:cs typeface="宋体"/>
                <a:sym typeface="宋体"/>
              </a:rPr>
              <a:t>按照教科书做出来的系统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r>
              <a:rPr sz="36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sz="3600">
                <a:latin typeface="Open Sans Light"/>
                <a:ea typeface="Open Sans Light"/>
                <a:cs typeface="Open Sans Light"/>
                <a:sym typeface="Open Sans Light"/>
              </a:rPr>
              <a:t>     </a:t>
            </a:r>
            <a:r>
              <a:rPr sz="3600">
                <a:latin typeface="宋体"/>
                <a:ea typeface="宋体"/>
                <a:cs typeface="宋体"/>
                <a:sym typeface="宋体"/>
              </a:rPr>
              <a:t>未让业务团队提前参与</a:t>
            </a:r>
            <a:endParaRPr sz="3600">
              <a:latin typeface="宋体"/>
              <a:ea typeface="宋体"/>
              <a:cs typeface="宋体"/>
              <a:sym typeface="宋体"/>
            </a:endParaRPr>
          </a:p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r>
              <a:rPr sz="3600">
                <a:latin typeface="宋体"/>
                <a:ea typeface="宋体"/>
                <a:cs typeface="宋体"/>
                <a:sym typeface="宋体"/>
              </a:rPr>
              <a:t>  </a:t>
            </a:r>
            <a:r>
              <a:rPr sz="3600">
                <a:latin typeface="宋体"/>
                <a:ea typeface="宋体"/>
                <a:cs typeface="宋体"/>
                <a:sym typeface="宋体"/>
              </a:rPr>
              <a:t>     </a:t>
            </a:r>
            <a:r>
              <a:rPr sz="3600">
                <a:latin typeface="宋体"/>
                <a:ea typeface="宋体"/>
                <a:cs typeface="宋体"/>
                <a:sym typeface="宋体"/>
              </a:rPr>
              <a:t>不能</a:t>
            </a:r>
            <a:r>
              <a:rPr sz="3600">
                <a:solidFill>
                  <a:srgbClr val="FF9300"/>
                </a:solidFill>
                <a:latin typeface="宋体"/>
                <a:ea typeface="宋体"/>
                <a:cs typeface="宋体"/>
                <a:sym typeface="宋体"/>
              </a:rPr>
              <a:t>及时响应</a:t>
            </a:r>
            <a:r>
              <a:rPr sz="3600">
                <a:latin typeface="宋体"/>
                <a:ea typeface="宋体"/>
                <a:cs typeface="宋体"/>
                <a:sym typeface="宋体"/>
              </a:rPr>
              <a:t>业务团队需求变化</a:t>
            </a:r>
            <a:endParaRPr sz="3600">
              <a:latin typeface="宋体"/>
              <a:ea typeface="宋体"/>
              <a:cs typeface="宋体"/>
              <a:sym typeface="宋体"/>
            </a:endParaRPr>
          </a:p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r>
              <a:rPr sz="3600">
                <a:latin typeface="宋体"/>
                <a:ea typeface="宋体"/>
                <a:cs typeface="宋体"/>
                <a:sym typeface="宋体"/>
              </a:rPr>
              <a:t>   </a:t>
            </a:r>
            <a:r>
              <a:rPr sz="3600">
                <a:latin typeface="宋体"/>
                <a:ea typeface="宋体"/>
                <a:cs typeface="宋体"/>
                <a:sym typeface="宋体"/>
              </a:rPr>
              <a:t>     业务团队成员不会使用</a:t>
            </a:r>
            <a:endParaRPr sz="3600">
              <a:latin typeface="宋体"/>
              <a:ea typeface="宋体"/>
              <a:cs typeface="宋体"/>
              <a:sym typeface="宋体"/>
            </a:endParaRPr>
          </a:p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endParaRPr sz="3600">
              <a:latin typeface="宋体"/>
              <a:ea typeface="宋体"/>
              <a:cs typeface="宋体"/>
              <a:sym typeface="宋体"/>
            </a:endParaRPr>
          </a:p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endParaRPr sz="3600">
              <a:latin typeface="宋体"/>
              <a:ea typeface="宋体"/>
              <a:cs typeface="宋体"/>
              <a:sym typeface="宋体"/>
            </a:endParaRPr>
          </a:p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endParaRPr sz="3600">
              <a:latin typeface="宋体"/>
              <a:ea typeface="宋体"/>
              <a:cs typeface="宋体"/>
              <a:sym typeface="宋体"/>
            </a:endParaRPr>
          </a:p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r>
              <a:rPr sz="3600">
                <a:latin typeface="宋体"/>
                <a:ea typeface="宋体"/>
                <a:cs typeface="宋体"/>
                <a:sym typeface="宋体"/>
              </a:rPr>
              <a:t>  </a:t>
            </a:r>
            <a:r>
              <a:rPr sz="3600">
                <a:solidFill>
                  <a:srgbClr val="FF2600"/>
                </a:solidFill>
                <a:latin typeface="宋体"/>
                <a:ea typeface="宋体"/>
                <a:cs typeface="宋体"/>
                <a:sym typeface="宋体"/>
              </a:rPr>
              <a:t>先有系统还是先有持续集成</a:t>
            </a:r>
            <a:r>
              <a:rPr sz="3600">
                <a:latin typeface="宋体"/>
                <a:ea typeface="宋体"/>
                <a:cs typeface="宋体"/>
                <a:sym typeface="宋体"/>
              </a:rPr>
              <a:t>？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r>
              <a:rPr sz="36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1191">
              <a:lnSpc>
                <a:spcPct val="80000"/>
              </a:lnSpc>
              <a:spcBef>
                <a:spcPts val="2100"/>
              </a:spcBef>
              <a:defRPr sz="1800"/>
            </a:pPr>
            <a:r>
              <a:rPr sz="36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pic>
        <p:nvPicPr>
          <p:cNvPr id="326" name="95eef01f29d1a171e1fe0b18.jpg" descr="http://hiphotos.baidu.com/zhidao/pic/item/95eef01f29d1a171e1fe0b1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413" y="1395306"/>
            <a:ext cx="541867" cy="512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95eef01f29d1a171e1fe0b18.jpg" descr="http://hiphotos.baidu.com/zhidao/pic/item/95eef01f29d1a171e1fe0b1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413" y="2151379"/>
            <a:ext cx="541867" cy="512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95eef01f29d1a171e1fe0b18.jpg" descr="http://hiphotos.baidu.com/zhidao/pic/item/95eef01f29d1a171e1fe0b1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248" y="2958253"/>
            <a:ext cx="541868" cy="512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95eef01f29d1a171e1fe0b18.jpg" descr="http://hiphotos.baidu.com/zhidao/pic/item/95eef01f29d1a171e1fe0b1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035" y="3714326"/>
            <a:ext cx="541868" cy="512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36" sz="34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36" sz="3400">
                <a:solidFill>
                  <a:srgbClr val="03AAC1"/>
                </a:solidFill>
              </a:rPr>
              <a:t>深入团队</a:t>
            </a:r>
          </a:p>
        </p:txBody>
      </p:sp>
      <p:sp>
        <p:nvSpPr>
          <p:cNvPr id="334" name="Shape 3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sp>
        <p:nvSpPr>
          <p:cNvPr id="335" name="Shape 335"/>
          <p:cNvSpPr/>
          <p:nvPr/>
        </p:nvSpPr>
        <p:spPr>
          <a:xfrm>
            <a:off x="255128" y="1442719"/>
            <a:ext cx="12241673" cy="54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sz="3800">
                <a:latin typeface="宋体"/>
                <a:ea typeface="宋体"/>
                <a:cs typeface="宋体"/>
                <a:sym typeface="宋体"/>
              </a:rPr>
              <a:t>√  了解业务团队工作方式</a:t>
            </a: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sz="3800">
                <a:latin typeface="宋体"/>
                <a:ea typeface="宋体"/>
                <a:cs typeface="宋体"/>
                <a:sym typeface="宋体"/>
              </a:rPr>
              <a:t>√  参与业务团队工作方式改进</a:t>
            </a:r>
            <a:endParaRPr sz="3800">
              <a:latin typeface="宋体"/>
              <a:ea typeface="宋体"/>
              <a:cs typeface="宋体"/>
              <a:sym typeface="宋体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宋体"/>
                <a:ea typeface="宋体"/>
                <a:cs typeface="宋体"/>
                <a:sym typeface="宋体"/>
              </a:rPr>
              <a:t> √  了解业务团队</a:t>
            </a:r>
            <a:r>
              <a:rPr sz="3800">
                <a:solidFill>
                  <a:srgbClr val="FF2600"/>
                </a:solidFill>
                <a:latin typeface="宋体"/>
                <a:ea typeface="宋体"/>
                <a:cs typeface="宋体"/>
                <a:sym typeface="宋体"/>
              </a:rPr>
              <a:t>痛点</a:t>
            </a:r>
            <a:endParaRPr sz="3800">
              <a:latin typeface="宋体"/>
              <a:ea typeface="宋体"/>
              <a:cs typeface="宋体"/>
              <a:sym typeface="宋体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宋体"/>
                <a:ea typeface="宋体"/>
                <a:cs typeface="宋体"/>
                <a:sym typeface="宋体"/>
              </a:rPr>
              <a:t> √   持续培训和支持</a:t>
            </a:r>
            <a:endParaRPr sz="3800">
              <a:latin typeface="宋体"/>
              <a:ea typeface="宋体"/>
              <a:cs typeface="宋体"/>
              <a:sym typeface="宋体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宋体"/>
                <a:ea typeface="宋体"/>
                <a:cs typeface="宋体"/>
                <a:sym typeface="宋体"/>
              </a:rPr>
              <a:t> √   </a:t>
            </a:r>
            <a:r>
              <a:rPr sz="3800">
                <a:solidFill>
                  <a:srgbClr val="FF9300"/>
                </a:solidFill>
                <a:latin typeface="宋体"/>
                <a:ea typeface="宋体"/>
                <a:cs typeface="宋体"/>
                <a:sym typeface="宋体"/>
              </a:rPr>
              <a:t>随叫随到</a:t>
            </a:r>
            <a:r>
              <a:rPr sz="3800">
                <a:latin typeface="宋体"/>
                <a:ea typeface="宋体"/>
                <a:cs typeface="宋体"/>
                <a:sym typeface="宋体"/>
              </a:rPr>
              <a:t> </a:t>
            </a: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3.png" descr="E:\picture\个人\熊志男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6696" y="1637792"/>
            <a:ext cx="2736305" cy="2560719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>
            <p:ph type="title"/>
          </p:nvPr>
        </p:nvSpPr>
        <p:spPr>
          <a:xfrm>
            <a:off x="381000" y="234950"/>
            <a:ext cx="12242800" cy="723900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Tester +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381000" y="1422400"/>
            <a:ext cx="12242800" cy="763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endParaRPr sz="4800"/>
          </a:p>
          <a:p>
            <a:pPr lvl="0">
              <a:defRPr sz="1800"/>
            </a:pPr>
            <a:endParaRPr sz="4800"/>
          </a:p>
          <a:p>
            <a:pPr lvl="0">
              <a:defRPr sz="1800"/>
            </a:pPr>
            <a:endParaRPr sz="4800"/>
          </a:p>
          <a:p>
            <a:pPr lvl="0">
              <a:defRPr sz="1800"/>
            </a:pPr>
            <a:r>
              <a:rPr sz="4800"/>
              <a:t>  </a:t>
            </a:r>
          </a:p>
          <a:p>
            <a:pPr lvl="0">
              <a:defRPr sz="1800"/>
            </a:pPr>
            <a:r>
              <a:rPr sz="4800"/>
              <a:t>  </a:t>
            </a:r>
          </a:p>
        </p:txBody>
      </p:sp>
      <p:sp>
        <p:nvSpPr>
          <p:cNvPr id="53" name="Shape 53"/>
          <p:cNvSpPr/>
          <p:nvPr/>
        </p:nvSpPr>
        <p:spPr>
          <a:xfrm>
            <a:off x="669752" y="1615965"/>
            <a:ext cx="7056785" cy="2903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√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 </a:t>
            </a: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测试</a:t>
            </a: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开发</a:t>
            </a: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工程师</a:t>
            </a: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l">
              <a:defRPr sz="1800"/>
            </a:pP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l">
              <a:defRPr sz="1800"/>
            </a:pP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√ 敏捷之旅2014-北京 组织者</a:t>
            </a: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l">
              <a:defRPr sz="1800"/>
            </a:pP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l">
              <a:defRPr sz="1800"/>
            </a:pP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√ 京东研发QA社区 发起者</a:t>
            </a: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l">
              <a:defRPr sz="1800"/>
            </a:pP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l">
              <a:defRPr sz="1800"/>
            </a:pP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√ </a:t>
            </a:r>
            <a:r>
              <a:rPr sz="28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rPr>
              <a:t>测试窝</a:t>
            </a: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测试社区</a:t>
            </a:r>
          </a:p>
        </p:txBody>
      </p:sp>
      <p:sp>
        <p:nvSpPr>
          <p:cNvPr id="54" name="Shape 54"/>
          <p:cNvSpPr/>
          <p:nvPr/>
        </p:nvSpPr>
        <p:spPr>
          <a:xfrm>
            <a:off x="668659" y="5888814"/>
            <a:ext cx="7056785" cy="132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√ </a:t>
            </a:r>
            <a:r>
              <a:rPr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测试</a:t>
            </a:r>
            <a:r>
              <a:rPr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已死？</a:t>
            </a:r>
            <a:endParaRPr sz="2800">
              <a:solidFill>
                <a:srgbClr val="FF000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l">
              <a:defRPr sz="1800"/>
            </a:pP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l">
              <a:defRPr sz="1800"/>
            </a:pPr>
            <a:r>
              <a:rPr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√</a:t>
            </a:r>
            <a:r>
              <a:rPr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 </a:t>
            </a:r>
            <a:r>
              <a:rPr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敏捷过时？</a:t>
            </a:r>
          </a:p>
        </p:txBody>
      </p:sp>
      <p:sp>
        <p:nvSpPr>
          <p:cNvPr id="55" name="Shape 55"/>
          <p:cNvSpPr/>
          <p:nvPr/>
        </p:nvSpPr>
        <p:spPr>
          <a:xfrm rot="20642902">
            <a:off x="9418724" y="3109210"/>
            <a:ext cx="2232249" cy="495301"/>
          </a:xfrm>
          <a:prstGeom prst="rect">
            <a:avLst/>
          </a:prstGeom>
          <a:ln w="25400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0000"/>
                </a:solidFill>
              </a:rPr>
              <a:t>小  兵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" grpId="1"/>
      <p:bldP build="p" bldLvl="5" animBg="1" rev="0" advAuto="0" spid="5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body" idx="1"/>
          </p:nvPr>
        </p:nvSpPr>
        <p:spPr>
          <a:xfrm>
            <a:off x="381000" y="1422400"/>
            <a:ext cx="12242800" cy="763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4800"/>
              <a:t>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√ </a:t>
            </a:r>
            <a:r>
              <a:rPr sz="4800"/>
              <a:t>分支策略</a:t>
            </a:r>
            <a:r>
              <a:rPr sz="4800"/>
              <a:t> </a:t>
            </a:r>
            <a:endParaRPr sz="4800"/>
          </a:p>
          <a:p>
            <a:pPr lvl="0">
              <a:defRPr sz="1800"/>
            </a:pPr>
            <a:endParaRPr sz="4800"/>
          </a:p>
          <a:p>
            <a:pPr lvl="0">
              <a:defRPr sz="1800"/>
            </a:pPr>
            <a:r>
              <a:rPr sz="4800"/>
              <a:t>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√ </a:t>
            </a:r>
            <a:r>
              <a:rPr sz="4800"/>
              <a:t>代码质量</a:t>
            </a:r>
            <a:endParaRPr sz="4800"/>
          </a:p>
          <a:p>
            <a:pPr lvl="0">
              <a:defRPr sz="1800"/>
            </a:pPr>
            <a:endParaRPr sz="4800"/>
          </a:p>
          <a:p>
            <a:pPr lvl="0">
              <a:defRPr sz="1800"/>
            </a:pPr>
            <a:r>
              <a:rPr sz="4800"/>
              <a:t>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√ </a:t>
            </a:r>
            <a:r>
              <a:rPr sz="4800"/>
              <a:t>自动化测试</a:t>
            </a:r>
          </a:p>
        </p:txBody>
      </p:sp>
      <p:pic>
        <p:nvPicPr>
          <p:cNvPr id="338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207" y="2522983"/>
            <a:ext cx="4629152" cy="220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文化的冲突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36" sz="34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36" sz="3400">
                <a:solidFill>
                  <a:srgbClr val="03AAC1"/>
                </a:solidFill>
              </a:rPr>
              <a:t>团队定制缓解文化冲突</a:t>
            </a:r>
          </a:p>
        </p:txBody>
      </p:sp>
      <p:sp>
        <p:nvSpPr>
          <p:cNvPr id="342" name="Shape 3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sp>
        <p:nvSpPr>
          <p:cNvPr id="343" name="Shape 343"/>
          <p:cNvSpPr/>
          <p:nvPr>
            <p:ph type="body" idx="1"/>
          </p:nvPr>
        </p:nvSpPr>
        <p:spPr>
          <a:xfrm>
            <a:off x="381000" y="1422400"/>
            <a:ext cx="12242800" cy="763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4800"/>
              <a:t>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√ 多种</a:t>
            </a:r>
            <a:r>
              <a:rPr sz="4800"/>
              <a:t>分支策略并存</a:t>
            </a:r>
            <a:endParaRPr sz="4800"/>
          </a:p>
          <a:p>
            <a:pPr lvl="0">
              <a:defRPr sz="1800"/>
            </a:pPr>
            <a:endParaRPr sz="4800"/>
          </a:p>
          <a:p>
            <a:pPr lvl="0">
              <a:defRPr sz="1800"/>
            </a:pPr>
            <a:r>
              <a:rPr sz="4800"/>
              <a:t>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√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分批次的实施自动化测试</a:t>
            </a:r>
            <a:endParaRPr sz="4800"/>
          </a:p>
          <a:p>
            <a:pPr lvl="0">
              <a:defRPr sz="1800"/>
            </a:pPr>
            <a:endParaRPr sz="4800"/>
          </a:p>
          <a:p>
            <a:pPr lvl="0">
              <a:defRPr sz="1800"/>
            </a:pPr>
            <a:r>
              <a:rPr sz="4800"/>
              <a:t>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√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代码质量周报跟进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36" sz="34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36" sz="3400">
                <a:solidFill>
                  <a:srgbClr val="03AAC1"/>
                </a:solidFill>
              </a:rPr>
              <a:t>特性分支</a:t>
            </a:r>
          </a:p>
        </p:txBody>
      </p:sp>
      <p:sp>
        <p:nvSpPr>
          <p:cNvPr id="346" name="Shape 3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pic>
        <p:nvPicPr>
          <p:cNvPr id="34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484" y="1496906"/>
            <a:ext cx="11871397" cy="6554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36" sz="34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36" sz="3400">
                <a:solidFill>
                  <a:srgbClr val="03AAC1"/>
                </a:solidFill>
              </a:rPr>
              <a:t>单分支开发</a:t>
            </a:r>
          </a:p>
        </p:txBody>
      </p:sp>
      <p:sp>
        <p:nvSpPr>
          <p:cNvPr id="352" name="Shape 3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sp>
        <p:nvSpPr>
          <p:cNvPr id="353" name="Shape 353"/>
          <p:cNvSpPr/>
          <p:nvPr/>
        </p:nvSpPr>
        <p:spPr>
          <a:xfrm>
            <a:off x="381564" y="1246293"/>
            <a:ext cx="12241672" cy="282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pic>
        <p:nvPicPr>
          <p:cNvPr id="354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768" y="2521937"/>
            <a:ext cx="11564339" cy="3824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36" sz="34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36" sz="3400">
                <a:solidFill>
                  <a:srgbClr val="03AAC1"/>
                </a:solidFill>
              </a:rPr>
              <a:t>主干开发</a:t>
            </a:r>
          </a:p>
        </p:txBody>
      </p:sp>
      <p:sp>
        <p:nvSpPr>
          <p:cNvPr id="359" name="Shape 3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700"/>
              </a:spcBef>
              <a:defRPr sz="1800"/>
            </a:pPr>
            <a:endParaRPr sz="1600"/>
          </a:p>
          <a:p>
            <a:pPr lvl="0">
              <a:spcBef>
                <a:spcPts val="700"/>
              </a:spcBef>
              <a:defRPr sz="1800"/>
            </a:pPr>
            <a:endParaRPr sz="1600"/>
          </a:p>
          <a:p>
            <a:pPr lvl="0">
              <a:spcBef>
                <a:spcPts val="700"/>
              </a:spcBef>
              <a:defRPr sz="1800"/>
            </a:pPr>
            <a:endParaRPr sz="1600"/>
          </a:p>
          <a:p>
            <a:pPr lvl="0">
              <a:spcBef>
                <a:spcPts val="700"/>
              </a:spcBef>
              <a:defRPr sz="1800"/>
            </a:pPr>
            <a:r>
              <a:rPr sz="4400"/>
              <a:t> </a:t>
            </a:r>
          </a:p>
        </p:txBody>
      </p:sp>
      <p:sp>
        <p:nvSpPr>
          <p:cNvPr id="360" name="Shape 360"/>
          <p:cNvSpPr/>
          <p:nvPr>
            <p:ph type="sldNum" sz="quarter" idx="2"/>
          </p:nvPr>
        </p:nvSpPr>
        <p:spPr>
          <a:xfrm>
            <a:off x="12326407" y="9258300"/>
            <a:ext cx="298138" cy="29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sp>
        <p:nvSpPr>
          <p:cNvPr id="361" name="Shape 361"/>
          <p:cNvSpPr/>
          <p:nvPr/>
        </p:nvSpPr>
        <p:spPr>
          <a:xfrm>
            <a:off x="381564" y="1246293"/>
            <a:ext cx="12241672" cy="282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 defTabSz="787964">
              <a:lnSpc>
                <a:spcPct val="80000"/>
              </a:lnSpc>
              <a:spcBef>
                <a:spcPts val="22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pic>
        <p:nvPicPr>
          <p:cNvPr id="36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697" y="1907822"/>
            <a:ext cx="12309406" cy="5937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4" sz="3600">
                <a:solidFill>
                  <a:srgbClr val="03AAC1"/>
                </a:solidFill>
              </a:rPr>
              <a:t>获得哪些收益？</a:t>
            </a:r>
          </a:p>
        </p:txBody>
      </p:sp>
      <p:sp>
        <p:nvSpPr>
          <p:cNvPr id="367" name="Shape 3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pic>
        <p:nvPicPr>
          <p:cNvPr id="368" name="image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6115" y="2194559"/>
            <a:ext cx="3291841" cy="3921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6515" y="1905564"/>
            <a:ext cx="3106703" cy="4100125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/>
          <p:nvPr/>
        </p:nvSpPr>
        <p:spPr>
          <a:xfrm>
            <a:off x="2901244" y="6328551"/>
            <a:ext cx="1514349" cy="98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lnSpc>
                <a:spcPct val="100000"/>
              </a:lnSpc>
              <a:defRPr sz="4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800"/>
              <a:t>质 量</a:t>
            </a:r>
          </a:p>
        </p:txBody>
      </p:sp>
      <p:sp>
        <p:nvSpPr>
          <p:cNvPr id="371" name="Shape 371"/>
          <p:cNvSpPr/>
          <p:nvPr/>
        </p:nvSpPr>
        <p:spPr>
          <a:xfrm>
            <a:off x="8593102" y="6355644"/>
            <a:ext cx="13843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914400">
              <a:lnSpc>
                <a:spcPct val="100000"/>
              </a:lnSpc>
              <a:defRPr sz="4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800"/>
              <a:t>效 率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4" sz="3600">
                <a:solidFill>
                  <a:srgbClr val="03AAC1"/>
                </a:solidFill>
              </a:rPr>
              <a:t>马大叔说收益</a:t>
            </a:r>
          </a:p>
        </p:txBody>
      </p:sp>
      <p:sp>
        <p:nvSpPr>
          <p:cNvPr id="376" name="Shape 3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pic>
        <p:nvPicPr>
          <p:cNvPr id="37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1262" y="4671342"/>
            <a:ext cx="1460783" cy="1395307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/>
          <p:nvPr/>
        </p:nvSpPr>
        <p:spPr>
          <a:xfrm>
            <a:off x="869244" y="7642577"/>
            <a:ext cx="11162454" cy="83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2400">
                <a:hlinkClick r:id="rId4" invalidUrl="" action="" tgtFrame="" tooltip="" history="1" highlightClick="0" endSnd="0"/>
              </a:rPr>
              <a:t>http://martinfowler.com/articles/continuousIntegration.html#BenefitsOfContinuousIntegration</a:t>
            </a:r>
          </a:p>
        </p:txBody>
      </p:sp>
      <p:grpSp>
        <p:nvGrpSpPr>
          <p:cNvPr id="381" name="Group 381"/>
          <p:cNvGrpSpPr/>
          <p:nvPr/>
        </p:nvGrpSpPr>
        <p:grpSpPr>
          <a:xfrm>
            <a:off x="5070968" y="2183271"/>
            <a:ext cx="1230490" cy="1230489"/>
            <a:chOff x="0" y="0"/>
            <a:chExt cx="1230488" cy="1230488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1230489" cy="123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80" name="Shape 380"/>
            <p:cNvSpPr/>
            <p:nvPr/>
          </p:nvSpPr>
          <p:spPr>
            <a:xfrm>
              <a:off x="0" y="431094"/>
              <a:ext cx="1230489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04</a:t>
              </a: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3840479" y="3413759"/>
            <a:ext cx="1230490" cy="1232748"/>
            <a:chOff x="0" y="0"/>
            <a:chExt cx="1230488" cy="1232746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1230489" cy="123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83" name="Shape 383"/>
            <p:cNvSpPr/>
            <p:nvPr/>
          </p:nvSpPr>
          <p:spPr>
            <a:xfrm>
              <a:off x="0" y="432223"/>
              <a:ext cx="1230489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03</a:t>
              </a:r>
            </a:p>
          </p:txBody>
        </p:sp>
      </p:grpSp>
      <p:grpSp>
        <p:nvGrpSpPr>
          <p:cNvPr id="387" name="Group 387"/>
          <p:cNvGrpSpPr/>
          <p:nvPr/>
        </p:nvGrpSpPr>
        <p:grpSpPr>
          <a:xfrm>
            <a:off x="2607733" y="4646506"/>
            <a:ext cx="1232747" cy="1230490"/>
            <a:chOff x="0" y="0"/>
            <a:chExt cx="1232746" cy="1230488"/>
          </a:xfrm>
        </p:grpSpPr>
        <p:sp>
          <p:nvSpPr>
            <p:cNvPr id="385" name="Shape 385"/>
            <p:cNvSpPr/>
            <p:nvPr/>
          </p:nvSpPr>
          <p:spPr>
            <a:xfrm>
              <a:off x="0" y="0"/>
              <a:ext cx="1232747" cy="123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0" y="431094"/>
              <a:ext cx="1232747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02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1377244" y="5876995"/>
            <a:ext cx="1230490" cy="1230490"/>
            <a:chOff x="0" y="0"/>
            <a:chExt cx="1230488" cy="1230488"/>
          </a:xfrm>
        </p:grpSpPr>
        <p:sp>
          <p:nvSpPr>
            <p:cNvPr id="388" name="Shape 388"/>
            <p:cNvSpPr/>
            <p:nvPr/>
          </p:nvSpPr>
          <p:spPr>
            <a:xfrm>
              <a:off x="0" y="0"/>
              <a:ext cx="1230489" cy="123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0E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89" name="Shape 389"/>
            <p:cNvSpPr/>
            <p:nvPr/>
          </p:nvSpPr>
          <p:spPr>
            <a:xfrm>
              <a:off x="0" y="431094"/>
              <a:ext cx="1230489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01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5867964" y="2578043"/>
            <a:ext cx="5086774" cy="68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914400">
              <a:lnSpc>
                <a:spcPct val="130000"/>
              </a:lnSpc>
              <a:defRPr sz="4400">
                <a:solidFill>
                  <a:srgbClr val="FF85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85FF"/>
                </a:solidFill>
              </a:rPr>
              <a:t>频繁交付价值</a:t>
            </a:r>
          </a:p>
        </p:txBody>
      </p:sp>
      <p:sp>
        <p:nvSpPr>
          <p:cNvPr id="392" name="Shape 392"/>
          <p:cNvSpPr/>
          <p:nvPr/>
        </p:nvSpPr>
        <p:spPr>
          <a:xfrm>
            <a:off x="4619413" y="3780959"/>
            <a:ext cx="4994205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/>
          <a:p>
            <a:pPr lvl="0" algn="l" defTabSz="914400">
              <a:lnSpc>
                <a:spcPct val="130000"/>
              </a:lnSpc>
              <a:defRPr sz="1800"/>
            </a:pPr>
            <a:r>
              <a:rPr sz="4400">
                <a:latin typeface="微软雅黑"/>
                <a:ea typeface="微软雅黑"/>
                <a:cs typeface="微软雅黑"/>
                <a:sym typeface="微软雅黑"/>
              </a:rPr>
              <a:t>发现</a:t>
            </a:r>
            <a:r>
              <a:rPr sz="4400">
                <a:latin typeface="微软雅黑"/>
                <a:ea typeface="微软雅黑"/>
                <a:cs typeface="微软雅黑"/>
                <a:sym typeface="微软雅黑"/>
              </a:rPr>
              <a:t>BUG</a:t>
            </a:r>
          </a:p>
        </p:txBody>
      </p:sp>
      <p:sp>
        <p:nvSpPr>
          <p:cNvPr id="393" name="Shape 393"/>
          <p:cNvSpPr/>
          <p:nvPr/>
        </p:nvSpPr>
        <p:spPr>
          <a:xfrm>
            <a:off x="3379893" y="5103367"/>
            <a:ext cx="5048392" cy="68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914400">
              <a:lnSpc>
                <a:spcPct val="130000"/>
              </a:lnSpc>
              <a:defRPr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4400"/>
              <a:t>自动化</a:t>
            </a:r>
          </a:p>
        </p:txBody>
      </p:sp>
      <p:sp>
        <p:nvSpPr>
          <p:cNvPr id="394" name="Shape 394"/>
          <p:cNvSpPr/>
          <p:nvPr/>
        </p:nvSpPr>
        <p:spPr>
          <a:xfrm>
            <a:off x="2126826" y="6340629"/>
            <a:ext cx="5104837" cy="68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914400">
              <a:lnSpc>
                <a:spcPct val="130000"/>
              </a:lnSpc>
              <a:defRPr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4400"/>
              <a:t>降低风险</a:t>
            </a:r>
          </a:p>
        </p:txBody>
      </p:sp>
      <p:sp>
        <p:nvSpPr>
          <p:cNvPr id="395" name="Shape 395"/>
          <p:cNvSpPr/>
          <p:nvPr/>
        </p:nvSpPr>
        <p:spPr>
          <a:xfrm>
            <a:off x="9414933" y="6105031"/>
            <a:ext cx="2124098" cy="47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lnSpc>
                <a:spcPct val="100000"/>
              </a:lnSpc>
              <a:defRPr b="1">
                <a:latin typeface="Arial"/>
                <a:ea typeface="Arial"/>
                <a:cs typeface="Arial"/>
                <a:sym typeface="Arial"/>
                <a:hlinkClick r:id="rId5" invalidUrl="" action="" tgtFrame="" tooltip="" history="1" highlightClick="0" endSnd="0"/>
              </a:defRPr>
            </a:lvl1pPr>
          </a:lstStyle>
          <a:p>
            <a:pPr lvl="0">
              <a:defRPr b="0" sz="1800"/>
            </a:pPr>
            <a:r>
              <a:rPr b="1" sz="2400">
                <a:hlinkClick r:id="rId5" invalidUrl="" action="" tgtFrame="" tooltip="" history="1" highlightClick="0" endSnd="0"/>
              </a:rPr>
              <a:t>Martin Fowler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pic>
        <p:nvPicPr>
          <p:cNvPr id="400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7777" y="1395306"/>
            <a:ext cx="7608712" cy="3476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9377" y="5490915"/>
            <a:ext cx="7522917" cy="3490526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hape 402"/>
          <p:cNvSpPr/>
          <p:nvPr/>
        </p:nvSpPr>
        <p:spPr>
          <a:xfrm>
            <a:off x="11214382" y="3648568"/>
            <a:ext cx="921174" cy="2763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000"/>
                </a:moveTo>
                <a:lnTo>
                  <a:pt x="5400" y="180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8000"/>
                </a:lnTo>
                <a:lnTo>
                  <a:pt x="21600" y="180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FFEBFA"/>
              </a:gs>
              <a:gs pos="30000">
                <a:srgbClr val="C4D6EB"/>
              </a:gs>
              <a:gs pos="60000">
                <a:srgbClr val="85C2FF"/>
              </a:gs>
              <a:gs pos="100000">
                <a:srgbClr val="5E9EFF"/>
              </a:gs>
            </a:gsLst>
            <a:lin ang="16200000"/>
          </a:gradFill>
          <a:ln w="12700">
            <a:solidFill>
              <a:srgbClr val="FFFFFF"/>
            </a:solidFill>
            <a:round/>
          </a:ln>
        </p:spPr>
        <p:txBody>
          <a:bodyPr lIns="65023" tIns="65023" rIns="65023" bIns="65023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3" name="Shape 4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4" sz="3600">
                <a:solidFill>
                  <a:srgbClr val="03AAC1"/>
                </a:solidFill>
              </a:rPr>
              <a:t>代码质量提升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pic>
        <p:nvPicPr>
          <p:cNvPr id="408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9457" y="2725137"/>
            <a:ext cx="5639930" cy="4231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9244" y="2725137"/>
            <a:ext cx="5838614" cy="4206241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hape 4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4" sz="3600">
                <a:solidFill>
                  <a:srgbClr val="03AAC1"/>
                </a:solidFill>
              </a:rPr>
              <a:t>提升趋势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4" sz="3600">
                <a:solidFill>
                  <a:srgbClr val="03AAC1"/>
                </a:solidFill>
              </a:rPr>
              <a:t>持续改进</a:t>
            </a:r>
          </a:p>
        </p:txBody>
      </p:sp>
      <p:sp>
        <p:nvSpPr>
          <p:cNvPr id="415" name="Shape 4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  <p:sp>
        <p:nvSpPr>
          <p:cNvPr id="416" name="Shape 416"/>
          <p:cNvSpPr/>
          <p:nvPr/>
        </p:nvSpPr>
        <p:spPr>
          <a:xfrm>
            <a:off x="7414567" y="4457632"/>
            <a:ext cx="4172468" cy="3744145"/>
          </a:xfrm>
          <a:prstGeom prst="triangle">
            <a:avLst/>
          </a:prstGeom>
          <a:gradFill>
            <a:gsLst>
              <a:gs pos="0">
                <a:srgbClr val="FFEBFA"/>
              </a:gs>
              <a:gs pos="30000">
                <a:srgbClr val="C4D6EB"/>
              </a:gs>
              <a:gs pos="60000">
                <a:srgbClr val="85C2FF"/>
              </a:gs>
              <a:gs pos="100000">
                <a:srgbClr val="5E9EFF"/>
              </a:gs>
            </a:gsLst>
            <a:lin ang="16200000"/>
          </a:gradFill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23" name="Group 423"/>
          <p:cNvGrpSpPr/>
          <p:nvPr/>
        </p:nvGrpSpPr>
        <p:grpSpPr>
          <a:xfrm>
            <a:off x="637809" y="1485003"/>
            <a:ext cx="3277931" cy="2509076"/>
            <a:chOff x="0" y="0"/>
            <a:chExt cx="3277929" cy="2509075"/>
          </a:xfrm>
        </p:grpSpPr>
        <p:sp>
          <p:nvSpPr>
            <p:cNvPr id="417" name="Shape 417"/>
            <p:cNvSpPr/>
            <p:nvPr/>
          </p:nvSpPr>
          <p:spPr>
            <a:xfrm>
              <a:off x="-1" y="-1"/>
              <a:ext cx="3277931" cy="2176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0623" fill="norm" stroke="1" extrusionOk="0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algn="l" defTabSz="914400">
                <a:lnSpc>
                  <a:spcPct val="1000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812010" y="2010395"/>
              <a:ext cx="546383" cy="36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algn="l" defTabSz="914400">
                <a:lnSpc>
                  <a:spcPct val="1000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809734" y="2256662"/>
              <a:ext cx="364255" cy="24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algn="l" defTabSz="914400">
                <a:lnSpc>
                  <a:spcPct val="1000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865131" y="2388158"/>
              <a:ext cx="182128" cy="12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BBE0E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algn="l" defTabSz="914400">
                <a:lnSpc>
                  <a:spcPct val="1000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63127" y="117482"/>
              <a:ext cx="3007313" cy="185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algn="l" defTabSz="914400">
                <a:lnSpc>
                  <a:spcPct val="1000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51853" y="328748"/>
              <a:ext cx="2141516" cy="978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lvl="0" algn="l" defTabSz="914400">
                <a:lnSpc>
                  <a:spcPct val="100000"/>
                </a:lnSpc>
                <a:defRPr sz="1800"/>
              </a:pPr>
              <a:r>
                <a:rPr sz="2400">
                  <a:latin typeface="Arial"/>
                  <a:ea typeface="Arial"/>
                  <a:cs typeface="Arial"/>
                  <a:sym typeface="Arial"/>
                </a:rPr>
                <a:t>POP</a:t>
              </a:r>
              <a:r>
                <a:rPr sz="2400">
                  <a:latin typeface="宋体"/>
                  <a:ea typeface="宋体"/>
                  <a:cs typeface="宋体"/>
                  <a:sym typeface="宋体"/>
                </a:rPr>
                <a:t>研发</a:t>
              </a:r>
              <a:endParaRPr sz="4400">
                <a:latin typeface="Arial"/>
                <a:ea typeface="Arial"/>
                <a:cs typeface="Arial"/>
                <a:sym typeface="Arial"/>
              </a:endParaRPr>
            </a:p>
            <a:p>
              <a:pPr lvl="0" algn="l" defTabSz="914400">
                <a:lnSpc>
                  <a:spcPct val="100000"/>
                </a:lnSpc>
                <a:defRPr sz="1800"/>
              </a:pPr>
              <a:r>
                <a:rPr sz="2400">
                  <a:latin typeface="宋体"/>
                  <a:ea typeface="宋体"/>
                  <a:cs typeface="宋体"/>
                  <a:sym typeface="宋体"/>
                </a:rPr>
                <a:t>百人团队</a:t>
              </a:r>
            </a:p>
          </p:txBody>
        </p:sp>
      </p:grpSp>
      <p:sp>
        <p:nvSpPr>
          <p:cNvPr id="424" name="Shape 424"/>
          <p:cNvSpPr/>
          <p:nvPr/>
        </p:nvSpPr>
        <p:spPr>
          <a:xfrm rot="10800000">
            <a:off x="1074873" y="4499509"/>
            <a:ext cx="4172469" cy="3744144"/>
          </a:xfrm>
          <a:prstGeom prst="triangle">
            <a:avLst/>
          </a:prstGeom>
          <a:gradFill>
            <a:gsLst>
              <a:gs pos="0">
                <a:srgbClr val="FFEBFA"/>
              </a:gs>
              <a:gs pos="30000">
                <a:srgbClr val="C4D6EB"/>
              </a:gs>
              <a:gs pos="60000">
                <a:srgbClr val="85C2FF"/>
              </a:gs>
              <a:gs pos="100000">
                <a:srgbClr val="5E9EFF"/>
              </a:gs>
            </a:gsLst>
            <a:lin ang="16200000"/>
          </a:gradFill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5598844" y="5615776"/>
            <a:ext cx="1471290" cy="804180"/>
          </a:xfrm>
          <a:prstGeom prst="rightArrow">
            <a:avLst>
              <a:gd name="adj1" fmla="val 32000"/>
              <a:gd name="adj2" fmla="val 101072"/>
            </a:avLst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26" name="Shape 426"/>
          <p:cNvSpPr/>
          <p:nvPr/>
        </p:nvSpPr>
        <p:spPr>
          <a:xfrm>
            <a:off x="1639779" y="5521614"/>
            <a:ext cx="3042657" cy="1"/>
          </a:xfrm>
          <a:prstGeom prst="line">
            <a:avLst/>
          </a:pr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427" name="Shape 427"/>
          <p:cNvSpPr/>
          <p:nvPr/>
        </p:nvSpPr>
        <p:spPr>
          <a:xfrm>
            <a:off x="2220857" y="6588085"/>
            <a:ext cx="1880501" cy="1"/>
          </a:xfrm>
          <a:prstGeom prst="line">
            <a:avLst/>
          </a:pr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428" name="Shape 428"/>
          <p:cNvSpPr/>
          <p:nvPr/>
        </p:nvSpPr>
        <p:spPr>
          <a:xfrm>
            <a:off x="7979472" y="7214399"/>
            <a:ext cx="3042658" cy="1"/>
          </a:xfrm>
          <a:prstGeom prst="line">
            <a:avLst/>
          </a:pr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429" name="Shape 429"/>
          <p:cNvSpPr/>
          <p:nvPr/>
        </p:nvSpPr>
        <p:spPr>
          <a:xfrm>
            <a:off x="8560550" y="6198376"/>
            <a:ext cx="1880502" cy="1"/>
          </a:xfrm>
          <a:prstGeom prst="line">
            <a:avLst/>
          </a:pr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lnSpc>
                <a:spcPct val="100000"/>
              </a:lnSpc>
              <a:defRPr sz="1200"/>
            </a:pPr>
          </a:p>
        </p:txBody>
      </p:sp>
      <p:sp>
        <p:nvSpPr>
          <p:cNvPr id="430" name="Shape 430"/>
          <p:cNvSpPr/>
          <p:nvPr/>
        </p:nvSpPr>
        <p:spPr>
          <a:xfrm>
            <a:off x="2452015" y="6709626"/>
            <a:ext cx="1418185" cy="69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/>
              <a:t>搭建基础</a:t>
            </a:r>
            <a:endParaRPr sz="2400"/>
          </a:p>
          <a:p>
            <a:pPr lvl="0">
              <a:defRPr sz="1800"/>
            </a:pPr>
            <a:r>
              <a:rPr sz="2400"/>
              <a:t>平台</a:t>
            </a:r>
          </a:p>
        </p:txBody>
      </p:sp>
      <p:sp>
        <p:nvSpPr>
          <p:cNvPr id="431" name="Shape 431"/>
          <p:cNvSpPr/>
          <p:nvPr/>
        </p:nvSpPr>
        <p:spPr>
          <a:xfrm>
            <a:off x="2459379" y="5696014"/>
            <a:ext cx="133350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400"/>
              <a:t>工具开发</a:t>
            </a:r>
          </a:p>
        </p:txBody>
      </p:sp>
      <p:sp>
        <p:nvSpPr>
          <p:cNvPr id="432" name="Shape 432"/>
          <p:cNvSpPr/>
          <p:nvPr/>
        </p:nvSpPr>
        <p:spPr>
          <a:xfrm>
            <a:off x="2494357" y="4822444"/>
            <a:ext cx="133350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400"/>
              <a:t>团队支持</a:t>
            </a:r>
          </a:p>
        </p:txBody>
      </p:sp>
      <p:sp>
        <p:nvSpPr>
          <p:cNvPr id="433" name="Shape 433"/>
          <p:cNvSpPr/>
          <p:nvPr/>
        </p:nvSpPr>
        <p:spPr>
          <a:xfrm>
            <a:off x="8869028" y="5698915"/>
            <a:ext cx="133350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400"/>
              <a:t>团队支持</a:t>
            </a:r>
          </a:p>
        </p:txBody>
      </p:sp>
      <p:sp>
        <p:nvSpPr>
          <p:cNvPr id="434" name="Shape 434"/>
          <p:cNvSpPr/>
          <p:nvPr/>
        </p:nvSpPr>
        <p:spPr>
          <a:xfrm>
            <a:off x="8834050" y="6715512"/>
            <a:ext cx="133350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400"/>
              <a:t>工具开发</a:t>
            </a:r>
          </a:p>
        </p:txBody>
      </p:sp>
      <p:sp>
        <p:nvSpPr>
          <p:cNvPr id="435" name="Shape 435"/>
          <p:cNvSpPr/>
          <p:nvPr/>
        </p:nvSpPr>
        <p:spPr>
          <a:xfrm>
            <a:off x="8106238" y="7590614"/>
            <a:ext cx="285908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400"/>
              <a:t>搭建基础平台</a:t>
            </a:r>
          </a:p>
        </p:txBody>
      </p:sp>
      <p:sp>
        <p:nvSpPr>
          <p:cNvPr id="436" name="Shape 436"/>
          <p:cNvSpPr/>
          <p:nvPr/>
        </p:nvSpPr>
        <p:spPr>
          <a:xfrm rot="20642902">
            <a:off x="8762040" y="2491890"/>
            <a:ext cx="2722499" cy="495301"/>
          </a:xfrm>
          <a:prstGeom prst="rect">
            <a:avLst/>
          </a:prstGeom>
          <a:ln w="25400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0000"/>
                </a:solidFill>
              </a:rPr>
              <a:t>POP测试开发组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381000" y="234950"/>
            <a:ext cx="12242800" cy="723900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持续集成是什么</a:t>
            </a:r>
          </a:p>
        </p:txBody>
      </p:sp>
      <p:pic>
        <p:nvPicPr>
          <p:cNvPr id="58" name="image4.jpeg" descr="F:\Work\海西测试大会\pic\985829_1200x1000_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719" y="1282398"/>
            <a:ext cx="12241361" cy="8058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44" sz="3600">
                <a:solidFill>
                  <a:srgbClr val="03AAC1"/>
                </a:solidFill>
              </a:rPr>
              <a:t>Thanks</a:t>
            </a:r>
          </a:p>
        </p:txBody>
      </p:sp>
      <p:sp>
        <p:nvSpPr>
          <p:cNvPr id="439" name="Shape 4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Q&amp;A</a:t>
            </a:r>
          </a:p>
        </p:txBody>
      </p:sp>
      <p:sp>
        <p:nvSpPr>
          <p:cNvPr id="440" name="Shape 440"/>
          <p:cNvSpPr/>
          <p:nvPr>
            <p:ph type="sldNum" sz="quarter" idx="2"/>
          </p:nvPr>
        </p:nvSpPr>
        <p:spPr>
          <a:xfrm>
            <a:off x="12456455" y="9258300"/>
            <a:ext cx="168091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381000" y="234950"/>
            <a:ext cx="12242800" cy="723900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最难的是落地</a:t>
            </a:r>
          </a:p>
        </p:txBody>
      </p:sp>
      <p:pic>
        <p:nvPicPr>
          <p:cNvPr id="63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728" y="1276399"/>
            <a:ext cx="12169352" cy="8208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xfrm>
            <a:off x="380998" y="1422401"/>
            <a:ext cx="12242804" cy="763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endParaRPr sz="1700"/>
          </a:p>
          <a:p>
            <a:pPr lvl="0">
              <a:defRPr sz="1800"/>
            </a:pPr>
            <a:endParaRPr sz="1700"/>
          </a:p>
          <a:p>
            <a:pPr lvl="0">
              <a:defRPr sz="1800"/>
            </a:pPr>
            <a:endParaRPr sz="1700"/>
          </a:p>
          <a:p>
            <a:pPr lvl="0">
              <a:defRPr sz="1800"/>
            </a:pPr>
            <a:r>
              <a:rPr sz="4600"/>
              <a:t> </a:t>
            </a:r>
          </a:p>
        </p:txBody>
      </p:sp>
      <p:sp>
        <p:nvSpPr>
          <p:cNvPr id="66" name="Shape 66"/>
          <p:cNvSpPr/>
          <p:nvPr/>
        </p:nvSpPr>
        <p:spPr>
          <a:xfrm>
            <a:off x="411074" y="1284006"/>
            <a:ext cx="12182652" cy="7868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789307">
              <a:lnSpc>
                <a:spcPct val="80000"/>
              </a:lnSpc>
              <a:spcBef>
                <a:spcPts val="3100"/>
              </a:spcBef>
              <a:defRPr sz="1800"/>
            </a:pP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defTabSz="789307">
              <a:lnSpc>
                <a:spcPct val="80000"/>
              </a:lnSpc>
              <a:spcBef>
                <a:spcPts val="3100"/>
              </a:spcBef>
              <a:defRPr sz="1800"/>
            </a:pPr>
            <a:endParaRPr sz="3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defTabSz="789307">
              <a:lnSpc>
                <a:spcPct val="80000"/>
              </a:lnSpc>
              <a:spcBef>
                <a:spcPts val="31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2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defTabSz="789307">
              <a:lnSpc>
                <a:spcPct val="80000"/>
              </a:lnSpc>
              <a:spcBef>
                <a:spcPts val="3100"/>
              </a:spcBef>
              <a:defRPr sz="1800"/>
            </a:pPr>
            <a:r>
              <a:rPr sz="3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grpSp>
        <p:nvGrpSpPr>
          <p:cNvPr id="142" name="Group 142"/>
          <p:cNvGrpSpPr/>
          <p:nvPr/>
        </p:nvGrpSpPr>
        <p:grpSpPr>
          <a:xfrm>
            <a:off x="973102" y="1907821"/>
            <a:ext cx="11331789" cy="6488856"/>
            <a:chOff x="0" y="0"/>
            <a:chExt cx="11331788" cy="6488854"/>
          </a:xfrm>
        </p:grpSpPr>
        <p:sp>
          <p:nvSpPr>
            <p:cNvPr id="67" name="Shape 67"/>
            <p:cNvSpPr/>
            <p:nvPr/>
          </p:nvSpPr>
          <p:spPr>
            <a:xfrm>
              <a:off x="1809658" y="4106706"/>
              <a:ext cx="2153706" cy="989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b="1" sz="3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Diagram</a:t>
              </a:r>
              <a:endParaRPr sz="2400"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lvl="0">
                <a:defRPr sz="1800"/>
              </a:pPr>
              <a:r>
                <a:rPr b="1" sz="3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 2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5834343" y="4106706"/>
              <a:ext cx="2153705" cy="989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b="1" sz="3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Diagram</a:t>
              </a:r>
              <a:endParaRPr sz="2400"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lvl="0">
                <a:defRPr sz="1800"/>
              </a:pPr>
              <a:r>
                <a:rPr b="1" sz="3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5563250" y="3994605"/>
              <a:ext cx="2153705" cy="989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b="1" sz="3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Diagram</a:t>
              </a:r>
              <a:endParaRPr sz="2400"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lvl="0">
                <a:defRPr sz="1800"/>
              </a:pPr>
              <a:r>
                <a:rPr b="1" sz="3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 3</a:t>
              </a:r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1557065"/>
              <a:ext cx="900236" cy="669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74" y="14136"/>
                  </a:moveTo>
                  <a:cubicBezTo>
                    <a:pt x="4623" y="14136"/>
                    <a:pt x="4623" y="14136"/>
                    <a:pt x="4623" y="14136"/>
                  </a:cubicBezTo>
                  <a:cubicBezTo>
                    <a:pt x="4623" y="13797"/>
                    <a:pt x="4623" y="13797"/>
                    <a:pt x="4623" y="13797"/>
                  </a:cubicBezTo>
                  <a:cubicBezTo>
                    <a:pt x="3782" y="13797"/>
                    <a:pt x="3782" y="13797"/>
                    <a:pt x="3782" y="13797"/>
                  </a:cubicBezTo>
                  <a:cubicBezTo>
                    <a:pt x="3446" y="13797"/>
                    <a:pt x="3110" y="13571"/>
                    <a:pt x="2858" y="13345"/>
                  </a:cubicBezTo>
                  <a:cubicBezTo>
                    <a:pt x="2689" y="13005"/>
                    <a:pt x="2521" y="12553"/>
                    <a:pt x="2521" y="12101"/>
                  </a:cubicBezTo>
                  <a:cubicBezTo>
                    <a:pt x="2521" y="1696"/>
                    <a:pt x="2521" y="1696"/>
                    <a:pt x="2521" y="1696"/>
                  </a:cubicBezTo>
                  <a:cubicBezTo>
                    <a:pt x="2521" y="1244"/>
                    <a:pt x="2689" y="792"/>
                    <a:pt x="2858" y="565"/>
                  </a:cubicBezTo>
                  <a:cubicBezTo>
                    <a:pt x="2858" y="565"/>
                    <a:pt x="2858" y="565"/>
                    <a:pt x="2858" y="565"/>
                  </a:cubicBezTo>
                  <a:cubicBezTo>
                    <a:pt x="3110" y="226"/>
                    <a:pt x="3446" y="0"/>
                    <a:pt x="3782" y="0"/>
                  </a:cubicBezTo>
                  <a:cubicBezTo>
                    <a:pt x="17566" y="0"/>
                    <a:pt x="17566" y="0"/>
                    <a:pt x="17566" y="0"/>
                  </a:cubicBezTo>
                  <a:cubicBezTo>
                    <a:pt x="17902" y="0"/>
                    <a:pt x="18238" y="226"/>
                    <a:pt x="18490" y="565"/>
                  </a:cubicBezTo>
                  <a:cubicBezTo>
                    <a:pt x="18490" y="565"/>
                    <a:pt x="18490" y="565"/>
                    <a:pt x="18490" y="565"/>
                  </a:cubicBezTo>
                  <a:cubicBezTo>
                    <a:pt x="18658" y="792"/>
                    <a:pt x="18826" y="1244"/>
                    <a:pt x="18826" y="1696"/>
                  </a:cubicBezTo>
                  <a:cubicBezTo>
                    <a:pt x="18826" y="12101"/>
                    <a:pt x="18826" y="12101"/>
                    <a:pt x="18826" y="12101"/>
                  </a:cubicBezTo>
                  <a:cubicBezTo>
                    <a:pt x="18826" y="12553"/>
                    <a:pt x="18658" y="13005"/>
                    <a:pt x="18490" y="13345"/>
                  </a:cubicBezTo>
                  <a:cubicBezTo>
                    <a:pt x="18238" y="13571"/>
                    <a:pt x="17902" y="13797"/>
                    <a:pt x="17566" y="13797"/>
                  </a:cubicBezTo>
                  <a:cubicBezTo>
                    <a:pt x="16641" y="13797"/>
                    <a:pt x="16641" y="13797"/>
                    <a:pt x="16641" y="13797"/>
                  </a:cubicBezTo>
                  <a:cubicBezTo>
                    <a:pt x="16641" y="14136"/>
                    <a:pt x="16641" y="14136"/>
                    <a:pt x="16641" y="14136"/>
                  </a:cubicBezTo>
                  <a:cubicBezTo>
                    <a:pt x="18574" y="14136"/>
                    <a:pt x="18574" y="14136"/>
                    <a:pt x="18574" y="14136"/>
                  </a:cubicBezTo>
                  <a:cubicBezTo>
                    <a:pt x="21600" y="19564"/>
                    <a:pt x="21600" y="19564"/>
                    <a:pt x="21600" y="19564"/>
                  </a:cubicBezTo>
                  <a:cubicBezTo>
                    <a:pt x="21516" y="19564"/>
                    <a:pt x="21516" y="19564"/>
                    <a:pt x="21516" y="19564"/>
                  </a:cubicBezTo>
                  <a:cubicBezTo>
                    <a:pt x="20844" y="21600"/>
                    <a:pt x="20844" y="21600"/>
                    <a:pt x="20844" y="21600"/>
                  </a:cubicBezTo>
                  <a:cubicBezTo>
                    <a:pt x="756" y="21600"/>
                    <a:pt x="756" y="21600"/>
                    <a:pt x="756" y="21600"/>
                  </a:cubicBezTo>
                  <a:cubicBezTo>
                    <a:pt x="0" y="19564"/>
                    <a:pt x="0" y="19564"/>
                    <a:pt x="0" y="19564"/>
                  </a:cubicBezTo>
                  <a:cubicBezTo>
                    <a:pt x="2774" y="14136"/>
                    <a:pt x="2774" y="14136"/>
                    <a:pt x="2774" y="14136"/>
                  </a:cubicBezTo>
                  <a:close/>
                  <a:moveTo>
                    <a:pt x="6472" y="14136"/>
                  </a:moveTo>
                  <a:cubicBezTo>
                    <a:pt x="14792" y="14136"/>
                    <a:pt x="14792" y="14136"/>
                    <a:pt x="14792" y="14136"/>
                  </a:cubicBezTo>
                  <a:cubicBezTo>
                    <a:pt x="14792" y="13797"/>
                    <a:pt x="14792" y="13797"/>
                    <a:pt x="14792" y="13797"/>
                  </a:cubicBezTo>
                  <a:cubicBezTo>
                    <a:pt x="6472" y="13797"/>
                    <a:pt x="6472" y="13797"/>
                    <a:pt x="6472" y="13797"/>
                  </a:cubicBezTo>
                  <a:cubicBezTo>
                    <a:pt x="6472" y="14136"/>
                    <a:pt x="6472" y="14136"/>
                    <a:pt x="6472" y="14136"/>
                  </a:cubicBezTo>
                  <a:close/>
                  <a:moveTo>
                    <a:pt x="17566" y="1696"/>
                  </a:move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2101"/>
                    <a:pt x="3782" y="12101"/>
                    <a:pt x="3782" y="12101"/>
                  </a:cubicBezTo>
                  <a:cubicBezTo>
                    <a:pt x="3782" y="12101"/>
                    <a:pt x="3782" y="12101"/>
                    <a:pt x="3782" y="12101"/>
                  </a:cubicBezTo>
                  <a:cubicBezTo>
                    <a:pt x="3782" y="12101"/>
                    <a:pt x="3782" y="12101"/>
                    <a:pt x="3782" y="12101"/>
                  </a:cubicBezTo>
                  <a:cubicBezTo>
                    <a:pt x="17566" y="12101"/>
                    <a:pt x="17566" y="12101"/>
                    <a:pt x="17566" y="12101"/>
                  </a:cubicBezTo>
                  <a:cubicBezTo>
                    <a:pt x="17566" y="12101"/>
                    <a:pt x="17566" y="12101"/>
                    <a:pt x="17566" y="12101"/>
                  </a:cubicBezTo>
                  <a:cubicBezTo>
                    <a:pt x="17566" y="12101"/>
                    <a:pt x="17650" y="12101"/>
                    <a:pt x="17650" y="12101"/>
                  </a:cubicBezTo>
                  <a:cubicBezTo>
                    <a:pt x="17650" y="1696"/>
                    <a:pt x="17650" y="1696"/>
                    <a:pt x="17650" y="1696"/>
                  </a:cubicBezTo>
                  <a:cubicBezTo>
                    <a:pt x="17650" y="1696"/>
                    <a:pt x="17650" y="1696"/>
                    <a:pt x="17566" y="1696"/>
                  </a:cubicBezTo>
                  <a:cubicBezTo>
                    <a:pt x="17566" y="1696"/>
                    <a:pt x="17566" y="1696"/>
                    <a:pt x="17566" y="1696"/>
                  </a:cubicBezTo>
                  <a:cubicBezTo>
                    <a:pt x="17566" y="1696"/>
                    <a:pt x="17566" y="1696"/>
                    <a:pt x="17566" y="1696"/>
                  </a:cubicBezTo>
                  <a:close/>
                  <a:moveTo>
                    <a:pt x="3278" y="17529"/>
                  </a:moveTo>
                  <a:cubicBezTo>
                    <a:pt x="3110" y="17868"/>
                    <a:pt x="2942" y="18094"/>
                    <a:pt x="2858" y="18434"/>
                  </a:cubicBezTo>
                  <a:cubicBezTo>
                    <a:pt x="3530" y="18434"/>
                    <a:pt x="4286" y="18434"/>
                    <a:pt x="5043" y="18434"/>
                  </a:cubicBezTo>
                  <a:cubicBezTo>
                    <a:pt x="5127" y="18094"/>
                    <a:pt x="5211" y="17868"/>
                    <a:pt x="5295" y="17529"/>
                  </a:cubicBezTo>
                  <a:cubicBezTo>
                    <a:pt x="4623" y="17529"/>
                    <a:pt x="3950" y="17529"/>
                    <a:pt x="3278" y="17529"/>
                  </a:cubicBezTo>
                  <a:close/>
                  <a:moveTo>
                    <a:pt x="4286" y="15267"/>
                  </a:moveTo>
                  <a:cubicBezTo>
                    <a:pt x="4202" y="15493"/>
                    <a:pt x="4118" y="15719"/>
                    <a:pt x="4034" y="15946"/>
                  </a:cubicBezTo>
                  <a:cubicBezTo>
                    <a:pt x="4791" y="15946"/>
                    <a:pt x="5547" y="15946"/>
                    <a:pt x="6304" y="15946"/>
                  </a:cubicBezTo>
                  <a:cubicBezTo>
                    <a:pt x="6388" y="15719"/>
                    <a:pt x="6472" y="15493"/>
                    <a:pt x="6556" y="15267"/>
                  </a:cubicBezTo>
                  <a:cubicBezTo>
                    <a:pt x="5799" y="15267"/>
                    <a:pt x="5043" y="15267"/>
                    <a:pt x="4286" y="15267"/>
                  </a:cubicBezTo>
                  <a:close/>
                  <a:moveTo>
                    <a:pt x="16137" y="15267"/>
                  </a:moveTo>
                  <a:cubicBezTo>
                    <a:pt x="16221" y="15493"/>
                    <a:pt x="16305" y="15719"/>
                    <a:pt x="16389" y="15946"/>
                  </a:cubicBezTo>
                  <a:cubicBezTo>
                    <a:pt x="16893" y="15946"/>
                    <a:pt x="17398" y="15946"/>
                    <a:pt x="17902" y="15946"/>
                  </a:cubicBezTo>
                  <a:cubicBezTo>
                    <a:pt x="17818" y="15719"/>
                    <a:pt x="17650" y="15493"/>
                    <a:pt x="17566" y="15267"/>
                  </a:cubicBezTo>
                  <a:cubicBezTo>
                    <a:pt x="17146" y="15267"/>
                    <a:pt x="16641" y="15267"/>
                    <a:pt x="16137" y="15267"/>
                  </a:cubicBezTo>
                  <a:close/>
                  <a:moveTo>
                    <a:pt x="14372" y="15267"/>
                  </a:moveTo>
                  <a:cubicBezTo>
                    <a:pt x="14372" y="15493"/>
                    <a:pt x="14456" y="15719"/>
                    <a:pt x="14540" y="15946"/>
                  </a:cubicBezTo>
                  <a:cubicBezTo>
                    <a:pt x="15044" y="15946"/>
                    <a:pt x="15465" y="15946"/>
                    <a:pt x="15969" y="15946"/>
                  </a:cubicBezTo>
                  <a:cubicBezTo>
                    <a:pt x="15885" y="15719"/>
                    <a:pt x="15801" y="15493"/>
                    <a:pt x="15717" y="15267"/>
                  </a:cubicBezTo>
                  <a:cubicBezTo>
                    <a:pt x="15296" y="15267"/>
                    <a:pt x="14792" y="15267"/>
                    <a:pt x="14372" y="15267"/>
                  </a:cubicBezTo>
                  <a:close/>
                  <a:moveTo>
                    <a:pt x="12523" y="15267"/>
                  </a:moveTo>
                  <a:cubicBezTo>
                    <a:pt x="12523" y="15493"/>
                    <a:pt x="12523" y="15719"/>
                    <a:pt x="12607" y="15946"/>
                  </a:cubicBezTo>
                  <a:cubicBezTo>
                    <a:pt x="13027" y="15946"/>
                    <a:pt x="13532" y="15946"/>
                    <a:pt x="14036" y="15946"/>
                  </a:cubicBezTo>
                  <a:cubicBezTo>
                    <a:pt x="14036" y="15719"/>
                    <a:pt x="13952" y="15493"/>
                    <a:pt x="13868" y="15267"/>
                  </a:cubicBezTo>
                  <a:cubicBezTo>
                    <a:pt x="13447" y="15267"/>
                    <a:pt x="12943" y="15267"/>
                    <a:pt x="12523" y="15267"/>
                  </a:cubicBezTo>
                  <a:close/>
                  <a:moveTo>
                    <a:pt x="10674" y="15267"/>
                  </a:moveTo>
                  <a:cubicBezTo>
                    <a:pt x="10674" y="15493"/>
                    <a:pt x="10674" y="15719"/>
                    <a:pt x="10674" y="15946"/>
                  </a:cubicBezTo>
                  <a:cubicBezTo>
                    <a:pt x="11178" y="15946"/>
                    <a:pt x="11682" y="15946"/>
                    <a:pt x="12103" y="15946"/>
                  </a:cubicBezTo>
                  <a:cubicBezTo>
                    <a:pt x="12103" y="15719"/>
                    <a:pt x="12103" y="15493"/>
                    <a:pt x="12103" y="15267"/>
                  </a:cubicBezTo>
                  <a:cubicBezTo>
                    <a:pt x="11598" y="15267"/>
                    <a:pt x="11178" y="15267"/>
                    <a:pt x="10674" y="15267"/>
                  </a:cubicBezTo>
                  <a:close/>
                  <a:moveTo>
                    <a:pt x="8825" y="15267"/>
                  </a:moveTo>
                  <a:cubicBezTo>
                    <a:pt x="8825" y="15493"/>
                    <a:pt x="8741" y="15719"/>
                    <a:pt x="8741" y="15946"/>
                  </a:cubicBezTo>
                  <a:cubicBezTo>
                    <a:pt x="9245" y="15946"/>
                    <a:pt x="9665" y="15946"/>
                    <a:pt x="10170" y="15946"/>
                  </a:cubicBezTo>
                  <a:cubicBezTo>
                    <a:pt x="10170" y="15719"/>
                    <a:pt x="10254" y="15493"/>
                    <a:pt x="10254" y="15267"/>
                  </a:cubicBezTo>
                  <a:cubicBezTo>
                    <a:pt x="9749" y="15267"/>
                    <a:pt x="9329" y="15267"/>
                    <a:pt x="8825" y="15267"/>
                  </a:cubicBezTo>
                  <a:close/>
                  <a:moveTo>
                    <a:pt x="6976" y="15267"/>
                  </a:moveTo>
                  <a:cubicBezTo>
                    <a:pt x="6976" y="15493"/>
                    <a:pt x="6892" y="15719"/>
                    <a:pt x="6808" y="15946"/>
                  </a:cubicBezTo>
                  <a:cubicBezTo>
                    <a:pt x="7312" y="15946"/>
                    <a:pt x="7816" y="15946"/>
                    <a:pt x="8321" y="15946"/>
                  </a:cubicBezTo>
                  <a:cubicBezTo>
                    <a:pt x="8321" y="15719"/>
                    <a:pt x="8405" y="15493"/>
                    <a:pt x="8405" y="15267"/>
                  </a:cubicBezTo>
                  <a:cubicBezTo>
                    <a:pt x="7900" y="15267"/>
                    <a:pt x="7480" y="15267"/>
                    <a:pt x="6976" y="15267"/>
                  </a:cubicBezTo>
                  <a:close/>
                  <a:moveTo>
                    <a:pt x="15717" y="16285"/>
                  </a:moveTo>
                  <a:cubicBezTo>
                    <a:pt x="15801" y="16511"/>
                    <a:pt x="15885" y="16850"/>
                    <a:pt x="15969" y="17076"/>
                  </a:cubicBezTo>
                  <a:cubicBezTo>
                    <a:pt x="16809" y="17076"/>
                    <a:pt x="17566" y="17076"/>
                    <a:pt x="18406" y="17076"/>
                  </a:cubicBezTo>
                  <a:cubicBezTo>
                    <a:pt x="18322" y="16850"/>
                    <a:pt x="18154" y="16511"/>
                    <a:pt x="18070" y="16285"/>
                  </a:cubicBezTo>
                  <a:cubicBezTo>
                    <a:pt x="17230" y="16285"/>
                    <a:pt x="16473" y="16285"/>
                    <a:pt x="15717" y="16285"/>
                  </a:cubicBezTo>
                  <a:close/>
                  <a:moveTo>
                    <a:pt x="13700" y="16285"/>
                  </a:moveTo>
                  <a:cubicBezTo>
                    <a:pt x="13700" y="16511"/>
                    <a:pt x="13784" y="16850"/>
                    <a:pt x="13868" y="17076"/>
                  </a:cubicBezTo>
                  <a:cubicBezTo>
                    <a:pt x="14372" y="17076"/>
                    <a:pt x="14876" y="17076"/>
                    <a:pt x="15381" y="17076"/>
                  </a:cubicBezTo>
                  <a:cubicBezTo>
                    <a:pt x="15381" y="16850"/>
                    <a:pt x="15296" y="16511"/>
                    <a:pt x="15212" y="16285"/>
                  </a:cubicBezTo>
                  <a:cubicBezTo>
                    <a:pt x="14708" y="16285"/>
                    <a:pt x="14204" y="16285"/>
                    <a:pt x="13700" y="16285"/>
                  </a:cubicBezTo>
                  <a:close/>
                  <a:moveTo>
                    <a:pt x="11682" y="16285"/>
                  </a:moveTo>
                  <a:cubicBezTo>
                    <a:pt x="11767" y="16511"/>
                    <a:pt x="11767" y="16850"/>
                    <a:pt x="11767" y="17076"/>
                  </a:cubicBezTo>
                  <a:cubicBezTo>
                    <a:pt x="12271" y="17076"/>
                    <a:pt x="12859" y="17076"/>
                    <a:pt x="13363" y="17076"/>
                  </a:cubicBezTo>
                  <a:cubicBezTo>
                    <a:pt x="13279" y="16850"/>
                    <a:pt x="13279" y="16511"/>
                    <a:pt x="13195" y="16285"/>
                  </a:cubicBezTo>
                  <a:cubicBezTo>
                    <a:pt x="12691" y="16285"/>
                    <a:pt x="12187" y="16285"/>
                    <a:pt x="11682" y="16285"/>
                  </a:cubicBezTo>
                  <a:close/>
                  <a:moveTo>
                    <a:pt x="9749" y="16285"/>
                  </a:moveTo>
                  <a:cubicBezTo>
                    <a:pt x="9749" y="16511"/>
                    <a:pt x="9665" y="16850"/>
                    <a:pt x="9665" y="17076"/>
                  </a:cubicBezTo>
                  <a:cubicBezTo>
                    <a:pt x="10170" y="17076"/>
                    <a:pt x="10758" y="17076"/>
                    <a:pt x="11262" y="17076"/>
                  </a:cubicBezTo>
                  <a:cubicBezTo>
                    <a:pt x="11262" y="16850"/>
                    <a:pt x="11262" y="16511"/>
                    <a:pt x="11262" y="16285"/>
                  </a:cubicBezTo>
                  <a:cubicBezTo>
                    <a:pt x="10758" y="16285"/>
                    <a:pt x="10254" y="16285"/>
                    <a:pt x="9749" y="16285"/>
                  </a:cubicBezTo>
                  <a:close/>
                  <a:moveTo>
                    <a:pt x="7732" y="16285"/>
                  </a:moveTo>
                  <a:cubicBezTo>
                    <a:pt x="7732" y="16511"/>
                    <a:pt x="7648" y="16850"/>
                    <a:pt x="7648" y="17076"/>
                  </a:cubicBezTo>
                  <a:cubicBezTo>
                    <a:pt x="8153" y="17076"/>
                    <a:pt x="8657" y="17076"/>
                    <a:pt x="9161" y="17076"/>
                  </a:cubicBezTo>
                  <a:cubicBezTo>
                    <a:pt x="9245" y="16850"/>
                    <a:pt x="9245" y="16511"/>
                    <a:pt x="9245" y="16285"/>
                  </a:cubicBezTo>
                  <a:cubicBezTo>
                    <a:pt x="8741" y="16285"/>
                    <a:pt x="8237" y="16285"/>
                    <a:pt x="7732" y="16285"/>
                  </a:cubicBezTo>
                  <a:close/>
                  <a:moveTo>
                    <a:pt x="5799" y="16285"/>
                  </a:moveTo>
                  <a:cubicBezTo>
                    <a:pt x="5715" y="16511"/>
                    <a:pt x="5631" y="16850"/>
                    <a:pt x="5547" y="17076"/>
                  </a:cubicBezTo>
                  <a:cubicBezTo>
                    <a:pt x="6051" y="17076"/>
                    <a:pt x="6556" y="17076"/>
                    <a:pt x="7060" y="17076"/>
                  </a:cubicBezTo>
                  <a:cubicBezTo>
                    <a:pt x="7144" y="16850"/>
                    <a:pt x="7228" y="16511"/>
                    <a:pt x="7312" y="16285"/>
                  </a:cubicBezTo>
                  <a:cubicBezTo>
                    <a:pt x="6808" y="16285"/>
                    <a:pt x="6304" y="16285"/>
                    <a:pt x="5799" y="16285"/>
                  </a:cubicBezTo>
                  <a:close/>
                  <a:moveTo>
                    <a:pt x="3782" y="16285"/>
                  </a:moveTo>
                  <a:cubicBezTo>
                    <a:pt x="3698" y="16511"/>
                    <a:pt x="3614" y="16850"/>
                    <a:pt x="3446" y="17076"/>
                  </a:cubicBezTo>
                  <a:cubicBezTo>
                    <a:pt x="3950" y="17076"/>
                    <a:pt x="4539" y="17076"/>
                    <a:pt x="5043" y="17076"/>
                  </a:cubicBezTo>
                  <a:cubicBezTo>
                    <a:pt x="5127" y="16850"/>
                    <a:pt x="5211" y="16511"/>
                    <a:pt x="5295" y="16285"/>
                  </a:cubicBezTo>
                  <a:cubicBezTo>
                    <a:pt x="4791" y="16285"/>
                    <a:pt x="4286" y="16285"/>
                    <a:pt x="3782" y="16285"/>
                  </a:cubicBezTo>
                  <a:close/>
                  <a:moveTo>
                    <a:pt x="16557" y="17529"/>
                  </a:moveTo>
                  <a:cubicBezTo>
                    <a:pt x="16641" y="17868"/>
                    <a:pt x="16725" y="18094"/>
                    <a:pt x="16893" y="18434"/>
                  </a:cubicBezTo>
                  <a:cubicBezTo>
                    <a:pt x="17566" y="18434"/>
                    <a:pt x="18322" y="18434"/>
                    <a:pt x="19079" y="18434"/>
                  </a:cubicBezTo>
                  <a:cubicBezTo>
                    <a:pt x="18911" y="18094"/>
                    <a:pt x="18742" y="17868"/>
                    <a:pt x="18658" y="17529"/>
                  </a:cubicBezTo>
                  <a:cubicBezTo>
                    <a:pt x="17902" y="17529"/>
                    <a:pt x="17230" y="17529"/>
                    <a:pt x="16557" y="17529"/>
                  </a:cubicBezTo>
                  <a:close/>
                  <a:moveTo>
                    <a:pt x="14372" y="17529"/>
                  </a:moveTo>
                  <a:cubicBezTo>
                    <a:pt x="14456" y="17868"/>
                    <a:pt x="14540" y="18094"/>
                    <a:pt x="14624" y="18434"/>
                  </a:cubicBezTo>
                  <a:cubicBezTo>
                    <a:pt x="15128" y="18434"/>
                    <a:pt x="15717" y="18434"/>
                    <a:pt x="16305" y="18434"/>
                  </a:cubicBezTo>
                  <a:cubicBezTo>
                    <a:pt x="16221" y="18094"/>
                    <a:pt x="16137" y="17868"/>
                    <a:pt x="16053" y="17529"/>
                  </a:cubicBezTo>
                  <a:cubicBezTo>
                    <a:pt x="15465" y="17529"/>
                    <a:pt x="14960" y="17529"/>
                    <a:pt x="14372" y="17529"/>
                  </a:cubicBezTo>
                  <a:close/>
                  <a:moveTo>
                    <a:pt x="12271" y="17529"/>
                  </a:moveTo>
                  <a:cubicBezTo>
                    <a:pt x="12271" y="17868"/>
                    <a:pt x="12355" y="18094"/>
                    <a:pt x="12355" y="18434"/>
                  </a:cubicBezTo>
                  <a:cubicBezTo>
                    <a:pt x="12943" y="18434"/>
                    <a:pt x="13532" y="18434"/>
                    <a:pt x="14120" y="18434"/>
                  </a:cubicBezTo>
                  <a:cubicBezTo>
                    <a:pt x="14036" y="18094"/>
                    <a:pt x="13952" y="17868"/>
                    <a:pt x="13868" y="17529"/>
                  </a:cubicBezTo>
                  <a:cubicBezTo>
                    <a:pt x="13363" y="17529"/>
                    <a:pt x="12859" y="17529"/>
                    <a:pt x="12271" y="17529"/>
                  </a:cubicBezTo>
                  <a:close/>
                  <a:moveTo>
                    <a:pt x="10170" y="17529"/>
                  </a:moveTo>
                  <a:cubicBezTo>
                    <a:pt x="10170" y="17868"/>
                    <a:pt x="10170" y="18094"/>
                    <a:pt x="10086" y="18434"/>
                  </a:cubicBezTo>
                  <a:cubicBezTo>
                    <a:pt x="10674" y="18434"/>
                    <a:pt x="11262" y="18434"/>
                    <a:pt x="11851" y="18434"/>
                  </a:cubicBezTo>
                  <a:cubicBezTo>
                    <a:pt x="11851" y="18094"/>
                    <a:pt x="11851" y="17868"/>
                    <a:pt x="11767" y="17529"/>
                  </a:cubicBezTo>
                  <a:cubicBezTo>
                    <a:pt x="11262" y="17529"/>
                    <a:pt x="10674" y="17529"/>
                    <a:pt x="10170" y="17529"/>
                  </a:cubicBezTo>
                  <a:close/>
                  <a:moveTo>
                    <a:pt x="7984" y="17529"/>
                  </a:moveTo>
                  <a:cubicBezTo>
                    <a:pt x="7984" y="17868"/>
                    <a:pt x="7900" y="18094"/>
                    <a:pt x="7816" y="18434"/>
                  </a:cubicBezTo>
                  <a:cubicBezTo>
                    <a:pt x="8405" y="18434"/>
                    <a:pt x="8993" y="18434"/>
                    <a:pt x="9581" y="18434"/>
                  </a:cubicBezTo>
                  <a:cubicBezTo>
                    <a:pt x="9581" y="18094"/>
                    <a:pt x="9581" y="17868"/>
                    <a:pt x="9665" y="17529"/>
                  </a:cubicBezTo>
                  <a:cubicBezTo>
                    <a:pt x="9077" y="17529"/>
                    <a:pt x="8573" y="17529"/>
                    <a:pt x="7984" y="17529"/>
                  </a:cubicBezTo>
                  <a:close/>
                  <a:moveTo>
                    <a:pt x="5883" y="17529"/>
                  </a:moveTo>
                  <a:cubicBezTo>
                    <a:pt x="5799" y="17868"/>
                    <a:pt x="5715" y="18094"/>
                    <a:pt x="5631" y="18434"/>
                  </a:cubicBezTo>
                  <a:cubicBezTo>
                    <a:pt x="6219" y="18434"/>
                    <a:pt x="6808" y="18434"/>
                    <a:pt x="7312" y="18434"/>
                  </a:cubicBezTo>
                  <a:cubicBezTo>
                    <a:pt x="7396" y="18094"/>
                    <a:pt x="7480" y="17868"/>
                    <a:pt x="7564" y="17529"/>
                  </a:cubicBezTo>
                  <a:cubicBezTo>
                    <a:pt x="6976" y="17529"/>
                    <a:pt x="6472" y="17529"/>
                    <a:pt x="5883" y="17529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0" y="2838036"/>
              <a:ext cx="900236" cy="669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74" y="14136"/>
                  </a:moveTo>
                  <a:cubicBezTo>
                    <a:pt x="4623" y="14136"/>
                    <a:pt x="4623" y="14136"/>
                    <a:pt x="4623" y="14136"/>
                  </a:cubicBezTo>
                  <a:cubicBezTo>
                    <a:pt x="4623" y="13797"/>
                    <a:pt x="4623" y="13797"/>
                    <a:pt x="4623" y="13797"/>
                  </a:cubicBezTo>
                  <a:cubicBezTo>
                    <a:pt x="3782" y="13797"/>
                    <a:pt x="3782" y="13797"/>
                    <a:pt x="3782" y="13797"/>
                  </a:cubicBezTo>
                  <a:cubicBezTo>
                    <a:pt x="3446" y="13797"/>
                    <a:pt x="3110" y="13571"/>
                    <a:pt x="2858" y="13345"/>
                  </a:cubicBezTo>
                  <a:cubicBezTo>
                    <a:pt x="2689" y="13005"/>
                    <a:pt x="2521" y="12553"/>
                    <a:pt x="2521" y="12101"/>
                  </a:cubicBezTo>
                  <a:cubicBezTo>
                    <a:pt x="2521" y="1696"/>
                    <a:pt x="2521" y="1696"/>
                    <a:pt x="2521" y="1696"/>
                  </a:cubicBezTo>
                  <a:cubicBezTo>
                    <a:pt x="2521" y="1244"/>
                    <a:pt x="2689" y="792"/>
                    <a:pt x="2858" y="565"/>
                  </a:cubicBezTo>
                  <a:cubicBezTo>
                    <a:pt x="2858" y="565"/>
                    <a:pt x="2858" y="565"/>
                    <a:pt x="2858" y="565"/>
                  </a:cubicBezTo>
                  <a:cubicBezTo>
                    <a:pt x="3110" y="226"/>
                    <a:pt x="3446" y="0"/>
                    <a:pt x="3782" y="0"/>
                  </a:cubicBezTo>
                  <a:cubicBezTo>
                    <a:pt x="17566" y="0"/>
                    <a:pt x="17566" y="0"/>
                    <a:pt x="17566" y="0"/>
                  </a:cubicBezTo>
                  <a:cubicBezTo>
                    <a:pt x="17902" y="0"/>
                    <a:pt x="18238" y="226"/>
                    <a:pt x="18490" y="565"/>
                  </a:cubicBezTo>
                  <a:cubicBezTo>
                    <a:pt x="18490" y="565"/>
                    <a:pt x="18490" y="565"/>
                    <a:pt x="18490" y="565"/>
                  </a:cubicBezTo>
                  <a:cubicBezTo>
                    <a:pt x="18658" y="792"/>
                    <a:pt x="18826" y="1244"/>
                    <a:pt x="18826" y="1696"/>
                  </a:cubicBezTo>
                  <a:cubicBezTo>
                    <a:pt x="18826" y="12101"/>
                    <a:pt x="18826" y="12101"/>
                    <a:pt x="18826" y="12101"/>
                  </a:cubicBezTo>
                  <a:cubicBezTo>
                    <a:pt x="18826" y="12553"/>
                    <a:pt x="18658" y="13005"/>
                    <a:pt x="18490" y="13345"/>
                  </a:cubicBezTo>
                  <a:cubicBezTo>
                    <a:pt x="18238" y="13571"/>
                    <a:pt x="17902" y="13797"/>
                    <a:pt x="17566" y="13797"/>
                  </a:cubicBezTo>
                  <a:cubicBezTo>
                    <a:pt x="16641" y="13797"/>
                    <a:pt x="16641" y="13797"/>
                    <a:pt x="16641" y="13797"/>
                  </a:cubicBezTo>
                  <a:cubicBezTo>
                    <a:pt x="16641" y="14136"/>
                    <a:pt x="16641" y="14136"/>
                    <a:pt x="16641" y="14136"/>
                  </a:cubicBezTo>
                  <a:cubicBezTo>
                    <a:pt x="18574" y="14136"/>
                    <a:pt x="18574" y="14136"/>
                    <a:pt x="18574" y="14136"/>
                  </a:cubicBezTo>
                  <a:cubicBezTo>
                    <a:pt x="21600" y="19564"/>
                    <a:pt x="21600" y="19564"/>
                    <a:pt x="21600" y="19564"/>
                  </a:cubicBezTo>
                  <a:cubicBezTo>
                    <a:pt x="21516" y="19564"/>
                    <a:pt x="21516" y="19564"/>
                    <a:pt x="21516" y="19564"/>
                  </a:cubicBezTo>
                  <a:cubicBezTo>
                    <a:pt x="20844" y="21600"/>
                    <a:pt x="20844" y="21600"/>
                    <a:pt x="20844" y="21600"/>
                  </a:cubicBezTo>
                  <a:cubicBezTo>
                    <a:pt x="756" y="21600"/>
                    <a:pt x="756" y="21600"/>
                    <a:pt x="756" y="21600"/>
                  </a:cubicBezTo>
                  <a:cubicBezTo>
                    <a:pt x="0" y="19564"/>
                    <a:pt x="0" y="19564"/>
                    <a:pt x="0" y="19564"/>
                  </a:cubicBezTo>
                  <a:cubicBezTo>
                    <a:pt x="2774" y="14136"/>
                    <a:pt x="2774" y="14136"/>
                    <a:pt x="2774" y="14136"/>
                  </a:cubicBezTo>
                  <a:close/>
                  <a:moveTo>
                    <a:pt x="6472" y="14136"/>
                  </a:moveTo>
                  <a:cubicBezTo>
                    <a:pt x="14792" y="14136"/>
                    <a:pt x="14792" y="14136"/>
                    <a:pt x="14792" y="14136"/>
                  </a:cubicBezTo>
                  <a:cubicBezTo>
                    <a:pt x="14792" y="13797"/>
                    <a:pt x="14792" y="13797"/>
                    <a:pt x="14792" y="13797"/>
                  </a:cubicBezTo>
                  <a:cubicBezTo>
                    <a:pt x="6472" y="13797"/>
                    <a:pt x="6472" y="13797"/>
                    <a:pt x="6472" y="13797"/>
                  </a:cubicBezTo>
                  <a:cubicBezTo>
                    <a:pt x="6472" y="14136"/>
                    <a:pt x="6472" y="14136"/>
                    <a:pt x="6472" y="14136"/>
                  </a:cubicBezTo>
                  <a:close/>
                  <a:moveTo>
                    <a:pt x="17566" y="1696"/>
                  </a:move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2101"/>
                    <a:pt x="3782" y="12101"/>
                    <a:pt x="3782" y="12101"/>
                  </a:cubicBezTo>
                  <a:cubicBezTo>
                    <a:pt x="3782" y="12101"/>
                    <a:pt x="3782" y="12101"/>
                    <a:pt x="3782" y="12101"/>
                  </a:cubicBezTo>
                  <a:cubicBezTo>
                    <a:pt x="3782" y="12101"/>
                    <a:pt x="3782" y="12101"/>
                    <a:pt x="3782" y="12101"/>
                  </a:cubicBezTo>
                  <a:cubicBezTo>
                    <a:pt x="17566" y="12101"/>
                    <a:pt x="17566" y="12101"/>
                    <a:pt x="17566" y="12101"/>
                  </a:cubicBezTo>
                  <a:cubicBezTo>
                    <a:pt x="17566" y="12101"/>
                    <a:pt x="17566" y="12101"/>
                    <a:pt x="17566" y="12101"/>
                  </a:cubicBezTo>
                  <a:cubicBezTo>
                    <a:pt x="17566" y="12101"/>
                    <a:pt x="17650" y="12101"/>
                    <a:pt x="17650" y="12101"/>
                  </a:cubicBezTo>
                  <a:cubicBezTo>
                    <a:pt x="17650" y="1696"/>
                    <a:pt x="17650" y="1696"/>
                    <a:pt x="17650" y="1696"/>
                  </a:cubicBezTo>
                  <a:cubicBezTo>
                    <a:pt x="17650" y="1696"/>
                    <a:pt x="17650" y="1696"/>
                    <a:pt x="17566" y="1696"/>
                  </a:cubicBezTo>
                  <a:cubicBezTo>
                    <a:pt x="17566" y="1696"/>
                    <a:pt x="17566" y="1696"/>
                    <a:pt x="17566" y="1696"/>
                  </a:cubicBezTo>
                  <a:cubicBezTo>
                    <a:pt x="17566" y="1696"/>
                    <a:pt x="17566" y="1696"/>
                    <a:pt x="17566" y="1696"/>
                  </a:cubicBezTo>
                  <a:close/>
                  <a:moveTo>
                    <a:pt x="3278" y="17529"/>
                  </a:moveTo>
                  <a:cubicBezTo>
                    <a:pt x="3110" y="17868"/>
                    <a:pt x="2942" y="18094"/>
                    <a:pt x="2858" y="18434"/>
                  </a:cubicBezTo>
                  <a:cubicBezTo>
                    <a:pt x="3530" y="18434"/>
                    <a:pt x="4286" y="18434"/>
                    <a:pt x="5043" y="18434"/>
                  </a:cubicBezTo>
                  <a:cubicBezTo>
                    <a:pt x="5127" y="18094"/>
                    <a:pt x="5211" y="17868"/>
                    <a:pt x="5295" y="17529"/>
                  </a:cubicBezTo>
                  <a:cubicBezTo>
                    <a:pt x="4623" y="17529"/>
                    <a:pt x="3950" y="17529"/>
                    <a:pt x="3278" y="17529"/>
                  </a:cubicBezTo>
                  <a:close/>
                  <a:moveTo>
                    <a:pt x="4286" y="15267"/>
                  </a:moveTo>
                  <a:cubicBezTo>
                    <a:pt x="4202" y="15493"/>
                    <a:pt x="4118" y="15719"/>
                    <a:pt x="4034" y="15946"/>
                  </a:cubicBezTo>
                  <a:cubicBezTo>
                    <a:pt x="4791" y="15946"/>
                    <a:pt x="5547" y="15946"/>
                    <a:pt x="6304" y="15946"/>
                  </a:cubicBezTo>
                  <a:cubicBezTo>
                    <a:pt x="6388" y="15719"/>
                    <a:pt x="6472" y="15493"/>
                    <a:pt x="6556" y="15267"/>
                  </a:cubicBezTo>
                  <a:cubicBezTo>
                    <a:pt x="5799" y="15267"/>
                    <a:pt x="5043" y="15267"/>
                    <a:pt x="4286" y="15267"/>
                  </a:cubicBezTo>
                  <a:close/>
                  <a:moveTo>
                    <a:pt x="16137" y="15267"/>
                  </a:moveTo>
                  <a:cubicBezTo>
                    <a:pt x="16221" y="15493"/>
                    <a:pt x="16305" y="15719"/>
                    <a:pt x="16389" y="15946"/>
                  </a:cubicBezTo>
                  <a:cubicBezTo>
                    <a:pt x="16893" y="15946"/>
                    <a:pt x="17398" y="15946"/>
                    <a:pt x="17902" y="15946"/>
                  </a:cubicBezTo>
                  <a:cubicBezTo>
                    <a:pt x="17818" y="15719"/>
                    <a:pt x="17650" y="15493"/>
                    <a:pt x="17566" y="15267"/>
                  </a:cubicBezTo>
                  <a:cubicBezTo>
                    <a:pt x="17146" y="15267"/>
                    <a:pt x="16641" y="15267"/>
                    <a:pt x="16137" y="15267"/>
                  </a:cubicBezTo>
                  <a:close/>
                  <a:moveTo>
                    <a:pt x="14372" y="15267"/>
                  </a:moveTo>
                  <a:cubicBezTo>
                    <a:pt x="14372" y="15493"/>
                    <a:pt x="14456" y="15719"/>
                    <a:pt x="14540" y="15946"/>
                  </a:cubicBezTo>
                  <a:cubicBezTo>
                    <a:pt x="15044" y="15946"/>
                    <a:pt x="15465" y="15946"/>
                    <a:pt x="15969" y="15946"/>
                  </a:cubicBezTo>
                  <a:cubicBezTo>
                    <a:pt x="15885" y="15719"/>
                    <a:pt x="15801" y="15493"/>
                    <a:pt x="15717" y="15267"/>
                  </a:cubicBezTo>
                  <a:cubicBezTo>
                    <a:pt x="15296" y="15267"/>
                    <a:pt x="14792" y="15267"/>
                    <a:pt x="14372" y="15267"/>
                  </a:cubicBezTo>
                  <a:close/>
                  <a:moveTo>
                    <a:pt x="12523" y="15267"/>
                  </a:moveTo>
                  <a:cubicBezTo>
                    <a:pt x="12523" y="15493"/>
                    <a:pt x="12523" y="15719"/>
                    <a:pt x="12607" y="15946"/>
                  </a:cubicBezTo>
                  <a:cubicBezTo>
                    <a:pt x="13027" y="15946"/>
                    <a:pt x="13532" y="15946"/>
                    <a:pt x="14036" y="15946"/>
                  </a:cubicBezTo>
                  <a:cubicBezTo>
                    <a:pt x="14036" y="15719"/>
                    <a:pt x="13952" y="15493"/>
                    <a:pt x="13868" y="15267"/>
                  </a:cubicBezTo>
                  <a:cubicBezTo>
                    <a:pt x="13447" y="15267"/>
                    <a:pt x="12943" y="15267"/>
                    <a:pt x="12523" y="15267"/>
                  </a:cubicBezTo>
                  <a:close/>
                  <a:moveTo>
                    <a:pt x="10674" y="15267"/>
                  </a:moveTo>
                  <a:cubicBezTo>
                    <a:pt x="10674" y="15493"/>
                    <a:pt x="10674" y="15719"/>
                    <a:pt x="10674" y="15946"/>
                  </a:cubicBezTo>
                  <a:cubicBezTo>
                    <a:pt x="11178" y="15946"/>
                    <a:pt x="11682" y="15946"/>
                    <a:pt x="12103" y="15946"/>
                  </a:cubicBezTo>
                  <a:cubicBezTo>
                    <a:pt x="12103" y="15719"/>
                    <a:pt x="12103" y="15493"/>
                    <a:pt x="12103" y="15267"/>
                  </a:cubicBezTo>
                  <a:cubicBezTo>
                    <a:pt x="11598" y="15267"/>
                    <a:pt x="11178" y="15267"/>
                    <a:pt x="10674" y="15267"/>
                  </a:cubicBezTo>
                  <a:close/>
                  <a:moveTo>
                    <a:pt x="8825" y="15267"/>
                  </a:moveTo>
                  <a:cubicBezTo>
                    <a:pt x="8825" y="15493"/>
                    <a:pt x="8741" y="15719"/>
                    <a:pt x="8741" y="15946"/>
                  </a:cubicBezTo>
                  <a:cubicBezTo>
                    <a:pt x="9245" y="15946"/>
                    <a:pt x="9665" y="15946"/>
                    <a:pt x="10170" y="15946"/>
                  </a:cubicBezTo>
                  <a:cubicBezTo>
                    <a:pt x="10170" y="15719"/>
                    <a:pt x="10254" y="15493"/>
                    <a:pt x="10254" y="15267"/>
                  </a:cubicBezTo>
                  <a:cubicBezTo>
                    <a:pt x="9749" y="15267"/>
                    <a:pt x="9329" y="15267"/>
                    <a:pt x="8825" y="15267"/>
                  </a:cubicBezTo>
                  <a:close/>
                  <a:moveTo>
                    <a:pt x="6976" y="15267"/>
                  </a:moveTo>
                  <a:cubicBezTo>
                    <a:pt x="6976" y="15493"/>
                    <a:pt x="6892" y="15719"/>
                    <a:pt x="6808" y="15946"/>
                  </a:cubicBezTo>
                  <a:cubicBezTo>
                    <a:pt x="7312" y="15946"/>
                    <a:pt x="7816" y="15946"/>
                    <a:pt x="8321" y="15946"/>
                  </a:cubicBezTo>
                  <a:cubicBezTo>
                    <a:pt x="8321" y="15719"/>
                    <a:pt x="8405" y="15493"/>
                    <a:pt x="8405" y="15267"/>
                  </a:cubicBezTo>
                  <a:cubicBezTo>
                    <a:pt x="7900" y="15267"/>
                    <a:pt x="7480" y="15267"/>
                    <a:pt x="6976" y="15267"/>
                  </a:cubicBezTo>
                  <a:close/>
                  <a:moveTo>
                    <a:pt x="15717" y="16285"/>
                  </a:moveTo>
                  <a:cubicBezTo>
                    <a:pt x="15801" y="16511"/>
                    <a:pt x="15885" y="16850"/>
                    <a:pt x="15969" y="17076"/>
                  </a:cubicBezTo>
                  <a:cubicBezTo>
                    <a:pt x="16809" y="17076"/>
                    <a:pt x="17566" y="17076"/>
                    <a:pt x="18406" y="17076"/>
                  </a:cubicBezTo>
                  <a:cubicBezTo>
                    <a:pt x="18322" y="16850"/>
                    <a:pt x="18154" y="16511"/>
                    <a:pt x="18070" y="16285"/>
                  </a:cubicBezTo>
                  <a:cubicBezTo>
                    <a:pt x="17230" y="16285"/>
                    <a:pt x="16473" y="16285"/>
                    <a:pt x="15717" y="16285"/>
                  </a:cubicBezTo>
                  <a:close/>
                  <a:moveTo>
                    <a:pt x="13700" y="16285"/>
                  </a:moveTo>
                  <a:cubicBezTo>
                    <a:pt x="13700" y="16511"/>
                    <a:pt x="13784" y="16850"/>
                    <a:pt x="13868" y="17076"/>
                  </a:cubicBezTo>
                  <a:cubicBezTo>
                    <a:pt x="14372" y="17076"/>
                    <a:pt x="14876" y="17076"/>
                    <a:pt x="15381" y="17076"/>
                  </a:cubicBezTo>
                  <a:cubicBezTo>
                    <a:pt x="15381" y="16850"/>
                    <a:pt x="15296" y="16511"/>
                    <a:pt x="15212" y="16285"/>
                  </a:cubicBezTo>
                  <a:cubicBezTo>
                    <a:pt x="14708" y="16285"/>
                    <a:pt x="14204" y="16285"/>
                    <a:pt x="13700" y="16285"/>
                  </a:cubicBezTo>
                  <a:close/>
                  <a:moveTo>
                    <a:pt x="11682" y="16285"/>
                  </a:moveTo>
                  <a:cubicBezTo>
                    <a:pt x="11767" y="16511"/>
                    <a:pt x="11767" y="16850"/>
                    <a:pt x="11767" y="17076"/>
                  </a:cubicBezTo>
                  <a:cubicBezTo>
                    <a:pt x="12271" y="17076"/>
                    <a:pt x="12859" y="17076"/>
                    <a:pt x="13363" y="17076"/>
                  </a:cubicBezTo>
                  <a:cubicBezTo>
                    <a:pt x="13279" y="16850"/>
                    <a:pt x="13279" y="16511"/>
                    <a:pt x="13195" y="16285"/>
                  </a:cubicBezTo>
                  <a:cubicBezTo>
                    <a:pt x="12691" y="16285"/>
                    <a:pt x="12187" y="16285"/>
                    <a:pt x="11682" y="16285"/>
                  </a:cubicBezTo>
                  <a:close/>
                  <a:moveTo>
                    <a:pt x="9749" y="16285"/>
                  </a:moveTo>
                  <a:cubicBezTo>
                    <a:pt x="9749" y="16511"/>
                    <a:pt x="9665" y="16850"/>
                    <a:pt x="9665" y="17076"/>
                  </a:cubicBezTo>
                  <a:cubicBezTo>
                    <a:pt x="10170" y="17076"/>
                    <a:pt x="10758" y="17076"/>
                    <a:pt x="11262" y="17076"/>
                  </a:cubicBezTo>
                  <a:cubicBezTo>
                    <a:pt x="11262" y="16850"/>
                    <a:pt x="11262" y="16511"/>
                    <a:pt x="11262" y="16285"/>
                  </a:cubicBezTo>
                  <a:cubicBezTo>
                    <a:pt x="10758" y="16285"/>
                    <a:pt x="10254" y="16285"/>
                    <a:pt x="9749" y="16285"/>
                  </a:cubicBezTo>
                  <a:close/>
                  <a:moveTo>
                    <a:pt x="7732" y="16285"/>
                  </a:moveTo>
                  <a:cubicBezTo>
                    <a:pt x="7732" y="16511"/>
                    <a:pt x="7648" y="16850"/>
                    <a:pt x="7648" y="17076"/>
                  </a:cubicBezTo>
                  <a:cubicBezTo>
                    <a:pt x="8153" y="17076"/>
                    <a:pt x="8657" y="17076"/>
                    <a:pt x="9161" y="17076"/>
                  </a:cubicBezTo>
                  <a:cubicBezTo>
                    <a:pt x="9245" y="16850"/>
                    <a:pt x="9245" y="16511"/>
                    <a:pt x="9245" y="16285"/>
                  </a:cubicBezTo>
                  <a:cubicBezTo>
                    <a:pt x="8741" y="16285"/>
                    <a:pt x="8237" y="16285"/>
                    <a:pt x="7732" y="16285"/>
                  </a:cubicBezTo>
                  <a:close/>
                  <a:moveTo>
                    <a:pt x="5799" y="16285"/>
                  </a:moveTo>
                  <a:cubicBezTo>
                    <a:pt x="5715" y="16511"/>
                    <a:pt x="5631" y="16850"/>
                    <a:pt x="5547" y="17076"/>
                  </a:cubicBezTo>
                  <a:cubicBezTo>
                    <a:pt x="6051" y="17076"/>
                    <a:pt x="6556" y="17076"/>
                    <a:pt x="7060" y="17076"/>
                  </a:cubicBezTo>
                  <a:cubicBezTo>
                    <a:pt x="7144" y="16850"/>
                    <a:pt x="7228" y="16511"/>
                    <a:pt x="7312" y="16285"/>
                  </a:cubicBezTo>
                  <a:cubicBezTo>
                    <a:pt x="6808" y="16285"/>
                    <a:pt x="6304" y="16285"/>
                    <a:pt x="5799" y="16285"/>
                  </a:cubicBezTo>
                  <a:close/>
                  <a:moveTo>
                    <a:pt x="3782" y="16285"/>
                  </a:moveTo>
                  <a:cubicBezTo>
                    <a:pt x="3698" y="16511"/>
                    <a:pt x="3614" y="16850"/>
                    <a:pt x="3446" y="17076"/>
                  </a:cubicBezTo>
                  <a:cubicBezTo>
                    <a:pt x="3950" y="17076"/>
                    <a:pt x="4539" y="17076"/>
                    <a:pt x="5043" y="17076"/>
                  </a:cubicBezTo>
                  <a:cubicBezTo>
                    <a:pt x="5127" y="16850"/>
                    <a:pt x="5211" y="16511"/>
                    <a:pt x="5295" y="16285"/>
                  </a:cubicBezTo>
                  <a:cubicBezTo>
                    <a:pt x="4791" y="16285"/>
                    <a:pt x="4286" y="16285"/>
                    <a:pt x="3782" y="16285"/>
                  </a:cubicBezTo>
                  <a:close/>
                  <a:moveTo>
                    <a:pt x="16557" y="17529"/>
                  </a:moveTo>
                  <a:cubicBezTo>
                    <a:pt x="16641" y="17868"/>
                    <a:pt x="16725" y="18094"/>
                    <a:pt x="16893" y="18434"/>
                  </a:cubicBezTo>
                  <a:cubicBezTo>
                    <a:pt x="17566" y="18434"/>
                    <a:pt x="18322" y="18434"/>
                    <a:pt x="19079" y="18434"/>
                  </a:cubicBezTo>
                  <a:cubicBezTo>
                    <a:pt x="18911" y="18094"/>
                    <a:pt x="18742" y="17868"/>
                    <a:pt x="18658" y="17529"/>
                  </a:cubicBezTo>
                  <a:cubicBezTo>
                    <a:pt x="17902" y="17529"/>
                    <a:pt x="17230" y="17529"/>
                    <a:pt x="16557" y="17529"/>
                  </a:cubicBezTo>
                  <a:close/>
                  <a:moveTo>
                    <a:pt x="14372" y="17529"/>
                  </a:moveTo>
                  <a:cubicBezTo>
                    <a:pt x="14456" y="17868"/>
                    <a:pt x="14540" y="18094"/>
                    <a:pt x="14624" y="18434"/>
                  </a:cubicBezTo>
                  <a:cubicBezTo>
                    <a:pt x="15128" y="18434"/>
                    <a:pt x="15717" y="18434"/>
                    <a:pt x="16305" y="18434"/>
                  </a:cubicBezTo>
                  <a:cubicBezTo>
                    <a:pt x="16221" y="18094"/>
                    <a:pt x="16137" y="17868"/>
                    <a:pt x="16053" y="17529"/>
                  </a:cubicBezTo>
                  <a:cubicBezTo>
                    <a:pt x="15465" y="17529"/>
                    <a:pt x="14960" y="17529"/>
                    <a:pt x="14372" y="17529"/>
                  </a:cubicBezTo>
                  <a:close/>
                  <a:moveTo>
                    <a:pt x="12271" y="17529"/>
                  </a:moveTo>
                  <a:cubicBezTo>
                    <a:pt x="12271" y="17868"/>
                    <a:pt x="12355" y="18094"/>
                    <a:pt x="12355" y="18434"/>
                  </a:cubicBezTo>
                  <a:cubicBezTo>
                    <a:pt x="12943" y="18434"/>
                    <a:pt x="13532" y="18434"/>
                    <a:pt x="14120" y="18434"/>
                  </a:cubicBezTo>
                  <a:cubicBezTo>
                    <a:pt x="14036" y="18094"/>
                    <a:pt x="13952" y="17868"/>
                    <a:pt x="13868" y="17529"/>
                  </a:cubicBezTo>
                  <a:cubicBezTo>
                    <a:pt x="13363" y="17529"/>
                    <a:pt x="12859" y="17529"/>
                    <a:pt x="12271" y="17529"/>
                  </a:cubicBezTo>
                  <a:close/>
                  <a:moveTo>
                    <a:pt x="10170" y="17529"/>
                  </a:moveTo>
                  <a:cubicBezTo>
                    <a:pt x="10170" y="17868"/>
                    <a:pt x="10170" y="18094"/>
                    <a:pt x="10086" y="18434"/>
                  </a:cubicBezTo>
                  <a:cubicBezTo>
                    <a:pt x="10674" y="18434"/>
                    <a:pt x="11262" y="18434"/>
                    <a:pt x="11851" y="18434"/>
                  </a:cubicBezTo>
                  <a:cubicBezTo>
                    <a:pt x="11851" y="18094"/>
                    <a:pt x="11851" y="17868"/>
                    <a:pt x="11767" y="17529"/>
                  </a:cubicBezTo>
                  <a:cubicBezTo>
                    <a:pt x="11262" y="17529"/>
                    <a:pt x="10674" y="17529"/>
                    <a:pt x="10170" y="17529"/>
                  </a:cubicBezTo>
                  <a:close/>
                  <a:moveTo>
                    <a:pt x="7984" y="17529"/>
                  </a:moveTo>
                  <a:cubicBezTo>
                    <a:pt x="7984" y="17868"/>
                    <a:pt x="7900" y="18094"/>
                    <a:pt x="7816" y="18434"/>
                  </a:cubicBezTo>
                  <a:cubicBezTo>
                    <a:pt x="8405" y="18434"/>
                    <a:pt x="8993" y="18434"/>
                    <a:pt x="9581" y="18434"/>
                  </a:cubicBezTo>
                  <a:cubicBezTo>
                    <a:pt x="9581" y="18094"/>
                    <a:pt x="9581" y="17868"/>
                    <a:pt x="9665" y="17529"/>
                  </a:cubicBezTo>
                  <a:cubicBezTo>
                    <a:pt x="9077" y="17529"/>
                    <a:pt x="8573" y="17529"/>
                    <a:pt x="7984" y="17529"/>
                  </a:cubicBezTo>
                  <a:close/>
                  <a:moveTo>
                    <a:pt x="5883" y="17529"/>
                  </a:moveTo>
                  <a:cubicBezTo>
                    <a:pt x="5799" y="17868"/>
                    <a:pt x="5715" y="18094"/>
                    <a:pt x="5631" y="18434"/>
                  </a:cubicBezTo>
                  <a:cubicBezTo>
                    <a:pt x="6219" y="18434"/>
                    <a:pt x="6808" y="18434"/>
                    <a:pt x="7312" y="18434"/>
                  </a:cubicBezTo>
                  <a:cubicBezTo>
                    <a:pt x="7396" y="18094"/>
                    <a:pt x="7480" y="17868"/>
                    <a:pt x="7564" y="17529"/>
                  </a:cubicBezTo>
                  <a:cubicBezTo>
                    <a:pt x="6976" y="17529"/>
                    <a:pt x="6472" y="17529"/>
                    <a:pt x="5883" y="17529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4340401"/>
              <a:ext cx="900236" cy="669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74" y="14136"/>
                  </a:moveTo>
                  <a:cubicBezTo>
                    <a:pt x="4623" y="14136"/>
                    <a:pt x="4623" y="14136"/>
                    <a:pt x="4623" y="14136"/>
                  </a:cubicBezTo>
                  <a:cubicBezTo>
                    <a:pt x="4623" y="13797"/>
                    <a:pt x="4623" y="13797"/>
                    <a:pt x="4623" y="13797"/>
                  </a:cubicBezTo>
                  <a:cubicBezTo>
                    <a:pt x="3782" y="13797"/>
                    <a:pt x="3782" y="13797"/>
                    <a:pt x="3782" y="13797"/>
                  </a:cubicBezTo>
                  <a:cubicBezTo>
                    <a:pt x="3446" y="13797"/>
                    <a:pt x="3110" y="13571"/>
                    <a:pt x="2858" y="13345"/>
                  </a:cubicBezTo>
                  <a:cubicBezTo>
                    <a:pt x="2689" y="13005"/>
                    <a:pt x="2521" y="12553"/>
                    <a:pt x="2521" y="12101"/>
                  </a:cubicBezTo>
                  <a:cubicBezTo>
                    <a:pt x="2521" y="1696"/>
                    <a:pt x="2521" y="1696"/>
                    <a:pt x="2521" y="1696"/>
                  </a:cubicBezTo>
                  <a:cubicBezTo>
                    <a:pt x="2521" y="1244"/>
                    <a:pt x="2689" y="792"/>
                    <a:pt x="2858" y="565"/>
                  </a:cubicBezTo>
                  <a:cubicBezTo>
                    <a:pt x="2858" y="565"/>
                    <a:pt x="2858" y="565"/>
                    <a:pt x="2858" y="565"/>
                  </a:cubicBezTo>
                  <a:cubicBezTo>
                    <a:pt x="3110" y="226"/>
                    <a:pt x="3446" y="0"/>
                    <a:pt x="3782" y="0"/>
                  </a:cubicBezTo>
                  <a:cubicBezTo>
                    <a:pt x="17566" y="0"/>
                    <a:pt x="17566" y="0"/>
                    <a:pt x="17566" y="0"/>
                  </a:cubicBezTo>
                  <a:cubicBezTo>
                    <a:pt x="17902" y="0"/>
                    <a:pt x="18238" y="226"/>
                    <a:pt x="18490" y="565"/>
                  </a:cubicBezTo>
                  <a:cubicBezTo>
                    <a:pt x="18490" y="565"/>
                    <a:pt x="18490" y="565"/>
                    <a:pt x="18490" y="565"/>
                  </a:cubicBezTo>
                  <a:cubicBezTo>
                    <a:pt x="18658" y="792"/>
                    <a:pt x="18826" y="1244"/>
                    <a:pt x="18826" y="1696"/>
                  </a:cubicBezTo>
                  <a:cubicBezTo>
                    <a:pt x="18826" y="12101"/>
                    <a:pt x="18826" y="12101"/>
                    <a:pt x="18826" y="12101"/>
                  </a:cubicBezTo>
                  <a:cubicBezTo>
                    <a:pt x="18826" y="12553"/>
                    <a:pt x="18658" y="13005"/>
                    <a:pt x="18490" y="13345"/>
                  </a:cubicBezTo>
                  <a:cubicBezTo>
                    <a:pt x="18238" y="13571"/>
                    <a:pt x="17902" y="13797"/>
                    <a:pt x="17566" y="13797"/>
                  </a:cubicBezTo>
                  <a:cubicBezTo>
                    <a:pt x="16641" y="13797"/>
                    <a:pt x="16641" y="13797"/>
                    <a:pt x="16641" y="13797"/>
                  </a:cubicBezTo>
                  <a:cubicBezTo>
                    <a:pt x="16641" y="14136"/>
                    <a:pt x="16641" y="14136"/>
                    <a:pt x="16641" y="14136"/>
                  </a:cubicBezTo>
                  <a:cubicBezTo>
                    <a:pt x="18574" y="14136"/>
                    <a:pt x="18574" y="14136"/>
                    <a:pt x="18574" y="14136"/>
                  </a:cubicBezTo>
                  <a:cubicBezTo>
                    <a:pt x="21600" y="19564"/>
                    <a:pt x="21600" y="19564"/>
                    <a:pt x="21600" y="19564"/>
                  </a:cubicBezTo>
                  <a:cubicBezTo>
                    <a:pt x="21516" y="19564"/>
                    <a:pt x="21516" y="19564"/>
                    <a:pt x="21516" y="19564"/>
                  </a:cubicBezTo>
                  <a:cubicBezTo>
                    <a:pt x="20844" y="21600"/>
                    <a:pt x="20844" y="21600"/>
                    <a:pt x="20844" y="21600"/>
                  </a:cubicBezTo>
                  <a:cubicBezTo>
                    <a:pt x="756" y="21600"/>
                    <a:pt x="756" y="21600"/>
                    <a:pt x="756" y="21600"/>
                  </a:cubicBezTo>
                  <a:cubicBezTo>
                    <a:pt x="0" y="19564"/>
                    <a:pt x="0" y="19564"/>
                    <a:pt x="0" y="19564"/>
                  </a:cubicBezTo>
                  <a:cubicBezTo>
                    <a:pt x="2774" y="14136"/>
                    <a:pt x="2774" y="14136"/>
                    <a:pt x="2774" y="14136"/>
                  </a:cubicBezTo>
                  <a:close/>
                  <a:moveTo>
                    <a:pt x="6472" y="14136"/>
                  </a:moveTo>
                  <a:cubicBezTo>
                    <a:pt x="14792" y="14136"/>
                    <a:pt x="14792" y="14136"/>
                    <a:pt x="14792" y="14136"/>
                  </a:cubicBezTo>
                  <a:cubicBezTo>
                    <a:pt x="14792" y="13797"/>
                    <a:pt x="14792" y="13797"/>
                    <a:pt x="14792" y="13797"/>
                  </a:cubicBezTo>
                  <a:cubicBezTo>
                    <a:pt x="6472" y="13797"/>
                    <a:pt x="6472" y="13797"/>
                    <a:pt x="6472" y="13797"/>
                  </a:cubicBezTo>
                  <a:cubicBezTo>
                    <a:pt x="6472" y="14136"/>
                    <a:pt x="6472" y="14136"/>
                    <a:pt x="6472" y="14136"/>
                  </a:cubicBezTo>
                  <a:close/>
                  <a:moveTo>
                    <a:pt x="17566" y="1696"/>
                  </a:move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696"/>
                    <a:pt x="3782" y="1696"/>
                    <a:pt x="3782" y="1696"/>
                  </a:cubicBezTo>
                  <a:cubicBezTo>
                    <a:pt x="3782" y="12101"/>
                    <a:pt x="3782" y="12101"/>
                    <a:pt x="3782" y="12101"/>
                  </a:cubicBezTo>
                  <a:cubicBezTo>
                    <a:pt x="3782" y="12101"/>
                    <a:pt x="3782" y="12101"/>
                    <a:pt x="3782" y="12101"/>
                  </a:cubicBezTo>
                  <a:cubicBezTo>
                    <a:pt x="3782" y="12101"/>
                    <a:pt x="3782" y="12101"/>
                    <a:pt x="3782" y="12101"/>
                  </a:cubicBezTo>
                  <a:cubicBezTo>
                    <a:pt x="17566" y="12101"/>
                    <a:pt x="17566" y="12101"/>
                    <a:pt x="17566" y="12101"/>
                  </a:cubicBezTo>
                  <a:cubicBezTo>
                    <a:pt x="17566" y="12101"/>
                    <a:pt x="17566" y="12101"/>
                    <a:pt x="17566" y="12101"/>
                  </a:cubicBezTo>
                  <a:cubicBezTo>
                    <a:pt x="17566" y="12101"/>
                    <a:pt x="17650" y="12101"/>
                    <a:pt x="17650" y="12101"/>
                  </a:cubicBezTo>
                  <a:cubicBezTo>
                    <a:pt x="17650" y="1696"/>
                    <a:pt x="17650" y="1696"/>
                    <a:pt x="17650" y="1696"/>
                  </a:cubicBezTo>
                  <a:cubicBezTo>
                    <a:pt x="17650" y="1696"/>
                    <a:pt x="17650" y="1696"/>
                    <a:pt x="17566" y="1696"/>
                  </a:cubicBezTo>
                  <a:cubicBezTo>
                    <a:pt x="17566" y="1696"/>
                    <a:pt x="17566" y="1696"/>
                    <a:pt x="17566" y="1696"/>
                  </a:cubicBezTo>
                  <a:cubicBezTo>
                    <a:pt x="17566" y="1696"/>
                    <a:pt x="17566" y="1696"/>
                    <a:pt x="17566" y="1696"/>
                  </a:cubicBezTo>
                  <a:close/>
                  <a:moveTo>
                    <a:pt x="3278" y="17529"/>
                  </a:moveTo>
                  <a:cubicBezTo>
                    <a:pt x="3110" y="17868"/>
                    <a:pt x="2942" y="18094"/>
                    <a:pt x="2858" y="18434"/>
                  </a:cubicBezTo>
                  <a:cubicBezTo>
                    <a:pt x="3530" y="18434"/>
                    <a:pt x="4286" y="18434"/>
                    <a:pt x="5043" y="18434"/>
                  </a:cubicBezTo>
                  <a:cubicBezTo>
                    <a:pt x="5127" y="18094"/>
                    <a:pt x="5211" y="17868"/>
                    <a:pt x="5295" y="17529"/>
                  </a:cubicBezTo>
                  <a:cubicBezTo>
                    <a:pt x="4623" y="17529"/>
                    <a:pt x="3950" y="17529"/>
                    <a:pt x="3278" y="17529"/>
                  </a:cubicBezTo>
                  <a:close/>
                  <a:moveTo>
                    <a:pt x="4286" y="15267"/>
                  </a:moveTo>
                  <a:cubicBezTo>
                    <a:pt x="4202" y="15493"/>
                    <a:pt x="4118" y="15719"/>
                    <a:pt x="4034" y="15946"/>
                  </a:cubicBezTo>
                  <a:cubicBezTo>
                    <a:pt x="4791" y="15946"/>
                    <a:pt x="5547" y="15946"/>
                    <a:pt x="6304" y="15946"/>
                  </a:cubicBezTo>
                  <a:cubicBezTo>
                    <a:pt x="6388" y="15719"/>
                    <a:pt x="6472" y="15493"/>
                    <a:pt x="6556" y="15267"/>
                  </a:cubicBezTo>
                  <a:cubicBezTo>
                    <a:pt x="5799" y="15267"/>
                    <a:pt x="5043" y="15267"/>
                    <a:pt x="4286" y="15267"/>
                  </a:cubicBezTo>
                  <a:close/>
                  <a:moveTo>
                    <a:pt x="16137" y="15267"/>
                  </a:moveTo>
                  <a:cubicBezTo>
                    <a:pt x="16221" y="15493"/>
                    <a:pt x="16305" y="15719"/>
                    <a:pt x="16389" y="15946"/>
                  </a:cubicBezTo>
                  <a:cubicBezTo>
                    <a:pt x="16893" y="15946"/>
                    <a:pt x="17398" y="15946"/>
                    <a:pt x="17902" y="15946"/>
                  </a:cubicBezTo>
                  <a:cubicBezTo>
                    <a:pt x="17818" y="15719"/>
                    <a:pt x="17650" y="15493"/>
                    <a:pt x="17566" y="15267"/>
                  </a:cubicBezTo>
                  <a:cubicBezTo>
                    <a:pt x="17146" y="15267"/>
                    <a:pt x="16641" y="15267"/>
                    <a:pt x="16137" y="15267"/>
                  </a:cubicBezTo>
                  <a:close/>
                  <a:moveTo>
                    <a:pt x="14372" y="15267"/>
                  </a:moveTo>
                  <a:cubicBezTo>
                    <a:pt x="14372" y="15493"/>
                    <a:pt x="14456" y="15719"/>
                    <a:pt x="14540" y="15946"/>
                  </a:cubicBezTo>
                  <a:cubicBezTo>
                    <a:pt x="15044" y="15946"/>
                    <a:pt x="15465" y="15946"/>
                    <a:pt x="15969" y="15946"/>
                  </a:cubicBezTo>
                  <a:cubicBezTo>
                    <a:pt x="15885" y="15719"/>
                    <a:pt x="15801" y="15493"/>
                    <a:pt x="15717" y="15267"/>
                  </a:cubicBezTo>
                  <a:cubicBezTo>
                    <a:pt x="15296" y="15267"/>
                    <a:pt x="14792" y="15267"/>
                    <a:pt x="14372" y="15267"/>
                  </a:cubicBezTo>
                  <a:close/>
                  <a:moveTo>
                    <a:pt x="12523" y="15267"/>
                  </a:moveTo>
                  <a:cubicBezTo>
                    <a:pt x="12523" y="15493"/>
                    <a:pt x="12523" y="15719"/>
                    <a:pt x="12607" y="15946"/>
                  </a:cubicBezTo>
                  <a:cubicBezTo>
                    <a:pt x="13027" y="15946"/>
                    <a:pt x="13532" y="15946"/>
                    <a:pt x="14036" y="15946"/>
                  </a:cubicBezTo>
                  <a:cubicBezTo>
                    <a:pt x="14036" y="15719"/>
                    <a:pt x="13952" y="15493"/>
                    <a:pt x="13868" y="15267"/>
                  </a:cubicBezTo>
                  <a:cubicBezTo>
                    <a:pt x="13447" y="15267"/>
                    <a:pt x="12943" y="15267"/>
                    <a:pt x="12523" y="15267"/>
                  </a:cubicBezTo>
                  <a:close/>
                  <a:moveTo>
                    <a:pt x="10674" y="15267"/>
                  </a:moveTo>
                  <a:cubicBezTo>
                    <a:pt x="10674" y="15493"/>
                    <a:pt x="10674" y="15719"/>
                    <a:pt x="10674" y="15946"/>
                  </a:cubicBezTo>
                  <a:cubicBezTo>
                    <a:pt x="11178" y="15946"/>
                    <a:pt x="11682" y="15946"/>
                    <a:pt x="12103" y="15946"/>
                  </a:cubicBezTo>
                  <a:cubicBezTo>
                    <a:pt x="12103" y="15719"/>
                    <a:pt x="12103" y="15493"/>
                    <a:pt x="12103" y="15267"/>
                  </a:cubicBezTo>
                  <a:cubicBezTo>
                    <a:pt x="11598" y="15267"/>
                    <a:pt x="11178" y="15267"/>
                    <a:pt x="10674" y="15267"/>
                  </a:cubicBezTo>
                  <a:close/>
                  <a:moveTo>
                    <a:pt x="8825" y="15267"/>
                  </a:moveTo>
                  <a:cubicBezTo>
                    <a:pt x="8825" y="15493"/>
                    <a:pt x="8741" y="15719"/>
                    <a:pt x="8741" y="15946"/>
                  </a:cubicBezTo>
                  <a:cubicBezTo>
                    <a:pt x="9245" y="15946"/>
                    <a:pt x="9665" y="15946"/>
                    <a:pt x="10170" y="15946"/>
                  </a:cubicBezTo>
                  <a:cubicBezTo>
                    <a:pt x="10170" y="15719"/>
                    <a:pt x="10254" y="15493"/>
                    <a:pt x="10254" y="15267"/>
                  </a:cubicBezTo>
                  <a:cubicBezTo>
                    <a:pt x="9749" y="15267"/>
                    <a:pt x="9329" y="15267"/>
                    <a:pt x="8825" y="15267"/>
                  </a:cubicBezTo>
                  <a:close/>
                  <a:moveTo>
                    <a:pt x="6976" y="15267"/>
                  </a:moveTo>
                  <a:cubicBezTo>
                    <a:pt x="6976" y="15493"/>
                    <a:pt x="6892" y="15719"/>
                    <a:pt x="6808" y="15946"/>
                  </a:cubicBezTo>
                  <a:cubicBezTo>
                    <a:pt x="7312" y="15946"/>
                    <a:pt x="7816" y="15946"/>
                    <a:pt x="8321" y="15946"/>
                  </a:cubicBezTo>
                  <a:cubicBezTo>
                    <a:pt x="8321" y="15719"/>
                    <a:pt x="8405" y="15493"/>
                    <a:pt x="8405" y="15267"/>
                  </a:cubicBezTo>
                  <a:cubicBezTo>
                    <a:pt x="7900" y="15267"/>
                    <a:pt x="7480" y="15267"/>
                    <a:pt x="6976" y="15267"/>
                  </a:cubicBezTo>
                  <a:close/>
                  <a:moveTo>
                    <a:pt x="15717" y="16285"/>
                  </a:moveTo>
                  <a:cubicBezTo>
                    <a:pt x="15801" y="16511"/>
                    <a:pt x="15885" y="16850"/>
                    <a:pt x="15969" y="17076"/>
                  </a:cubicBezTo>
                  <a:cubicBezTo>
                    <a:pt x="16809" y="17076"/>
                    <a:pt x="17566" y="17076"/>
                    <a:pt x="18406" y="17076"/>
                  </a:cubicBezTo>
                  <a:cubicBezTo>
                    <a:pt x="18322" y="16850"/>
                    <a:pt x="18154" y="16511"/>
                    <a:pt x="18070" y="16285"/>
                  </a:cubicBezTo>
                  <a:cubicBezTo>
                    <a:pt x="17230" y="16285"/>
                    <a:pt x="16473" y="16285"/>
                    <a:pt x="15717" y="16285"/>
                  </a:cubicBezTo>
                  <a:close/>
                  <a:moveTo>
                    <a:pt x="13700" y="16285"/>
                  </a:moveTo>
                  <a:cubicBezTo>
                    <a:pt x="13700" y="16511"/>
                    <a:pt x="13784" y="16850"/>
                    <a:pt x="13868" y="17076"/>
                  </a:cubicBezTo>
                  <a:cubicBezTo>
                    <a:pt x="14372" y="17076"/>
                    <a:pt x="14876" y="17076"/>
                    <a:pt x="15381" y="17076"/>
                  </a:cubicBezTo>
                  <a:cubicBezTo>
                    <a:pt x="15381" y="16850"/>
                    <a:pt x="15296" y="16511"/>
                    <a:pt x="15212" y="16285"/>
                  </a:cubicBezTo>
                  <a:cubicBezTo>
                    <a:pt x="14708" y="16285"/>
                    <a:pt x="14204" y="16285"/>
                    <a:pt x="13700" y="16285"/>
                  </a:cubicBezTo>
                  <a:close/>
                  <a:moveTo>
                    <a:pt x="11682" y="16285"/>
                  </a:moveTo>
                  <a:cubicBezTo>
                    <a:pt x="11767" y="16511"/>
                    <a:pt x="11767" y="16850"/>
                    <a:pt x="11767" y="17076"/>
                  </a:cubicBezTo>
                  <a:cubicBezTo>
                    <a:pt x="12271" y="17076"/>
                    <a:pt x="12859" y="17076"/>
                    <a:pt x="13363" y="17076"/>
                  </a:cubicBezTo>
                  <a:cubicBezTo>
                    <a:pt x="13279" y="16850"/>
                    <a:pt x="13279" y="16511"/>
                    <a:pt x="13195" y="16285"/>
                  </a:cubicBezTo>
                  <a:cubicBezTo>
                    <a:pt x="12691" y="16285"/>
                    <a:pt x="12187" y="16285"/>
                    <a:pt x="11682" y="16285"/>
                  </a:cubicBezTo>
                  <a:close/>
                  <a:moveTo>
                    <a:pt x="9749" y="16285"/>
                  </a:moveTo>
                  <a:cubicBezTo>
                    <a:pt x="9749" y="16511"/>
                    <a:pt x="9665" y="16850"/>
                    <a:pt x="9665" y="17076"/>
                  </a:cubicBezTo>
                  <a:cubicBezTo>
                    <a:pt x="10170" y="17076"/>
                    <a:pt x="10758" y="17076"/>
                    <a:pt x="11262" y="17076"/>
                  </a:cubicBezTo>
                  <a:cubicBezTo>
                    <a:pt x="11262" y="16850"/>
                    <a:pt x="11262" y="16511"/>
                    <a:pt x="11262" y="16285"/>
                  </a:cubicBezTo>
                  <a:cubicBezTo>
                    <a:pt x="10758" y="16285"/>
                    <a:pt x="10254" y="16285"/>
                    <a:pt x="9749" y="16285"/>
                  </a:cubicBezTo>
                  <a:close/>
                  <a:moveTo>
                    <a:pt x="7732" y="16285"/>
                  </a:moveTo>
                  <a:cubicBezTo>
                    <a:pt x="7732" y="16511"/>
                    <a:pt x="7648" y="16850"/>
                    <a:pt x="7648" y="17076"/>
                  </a:cubicBezTo>
                  <a:cubicBezTo>
                    <a:pt x="8153" y="17076"/>
                    <a:pt x="8657" y="17076"/>
                    <a:pt x="9161" y="17076"/>
                  </a:cubicBezTo>
                  <a:cubicBezTo>
                    <a:pt x="9245" y="16850"/>
                    <a:pt x="9245" y="16511"/>
                    <a:pt x="9245" y="16285"/>
                  </a:cubicBezTo>
                  <a:cubicBezTo>
                    <a:pt x="8741" y="16285"/>
                    <a:pt x="8237" y="16285"/>
                    <a:pt x="7732" y="16285"/>
                  </a:cubicBezTo>
                  <a:close/>
                  <a:moveTo>
                    <a:pt x="5799" y="16285"/>
                  </a:moveTo>
                  <a:cubicBezTo>
                    <a:pt x="5715" y="16511"/>
                    <a:pt x="5631" y="16850"/>
                    <a:pt x="5547" y="17076"/>
                  </a:cubicBezTo>
                  <a:cubicBezTo>
                    <a:pt x="6051" y="17076"/>
                    <a:pt x="6556" y="17076"/>
                    <a:pt x="7060" y="17076"/>
                  </a:cubicBezTo>
                  <a:cubicBezTo>
                    <a:pt x="7144" y="16850"/>
                    <a:pt x="7228" y="16511"/>
                    <a:pt x="7312" y="16285"/>
                  </a:cubicBezTo>
                  <a:cubicBezTo>
                    <a:pt x="6808" y="16285"/>
                    <a:pt x="6304" y="16285"/>
                    <a:pt x="5799" y="16285"/>
                  </a:cubicBezTo>
                  <a:close/>
                  <a:moveTo>
                    <a:pt x="3782" y="16285"/>
                  </a:moveTo>
                  <a:cubicBezTo>
                    <a:pt x="3698" y="16511"/>
                    <a:pt x="3614" y="16850"/>
                    <a:pt x="3446" y="17076"/>
                  </a:cubicBezTo>
                  <a:cubicBezTo>
                    <a:pt x="3950" y="17076"/>
                    <a:pt x="4539" y="17076"/>
                    <a:pt x="5043" y="17076"/>
                  </a:cubicBezTo>
                  <a:cubicBezTo>
                    <a:pt x="5127" y="16850"/>
                    <a:pt x="5211" y="16511"/>
                    <a:pt x="5295" y="16285"/>
                  </a:cubicBezTo>
                  <a:cubicBezTo>
                    <a:pt x="4791" y="16285"/>
                    <a:pt x="4286" y="16285"/>
                    <a:pt x="3782" y="16285"/>
                  </a:cubicBezTo>
                  <a:close/>
                  <a:moveTo>
                    <a:pt x="16557" y="17529"/>
                  </a:moveTo>
                  <a:cubicBezTo>
                    <a:pt x="16641" y="17868"/>
                    <a:pt x="16725" y="18094"/>
                    <a:pt x="16893" y="18434"/>
                  </a:cubicBezTo>
                  <a:cubicBezTo>
                    <a:pt x="17566" y="18434"/>
                    <a:pt x="18322" y="18434"/>
                    <a:pt x="19079" y="18434"/>
                  </a:cubicBezTo>
                  <a:cubicBezTo>
                    <a:pt x="18911" y="18094"/>
                    <a:pt x="18742" y="17868"/>
                    <a:pt x="18658" y="17529"/>
                  </a:cubicBezTo>
                  <a:cubicBezTo>
                    <a:pt x="17902" y="17529"/>
                    <a:pt x="17230" y="17529"/>
                    <a:pt x="16557" y="17529"/>
                  </a:cubicBezTo>
                  <a:close/>
                  <a:moveTo>
                    <a:pt x="14372" y="17529"/>
                  </a:moveTo>
                  <a:cubicBezTo>
                    <a:pt x="14456" y="17868"/>
                    <a:pt x="14540" y="18094"/>
                    <a:pt x="14624" y="18434"/>
                  </a:cubicBezTo>
                  <a:cubicBezTo>
                    <a:pt x="15128" y="18434"/>
                    <a:pt x="15717" y="18434"/>
                    <a:pt x="16305" y="18434"/>
                  </a:cubicBezTo>
                  <a:cubicBezTo>
                    <a:pt x="16221" y="18094"/>
                    <a:pt x="16137" y="17868"/>
                    <a:pt x="16053" y="17529"/>
                  </a:cubicBezTo>
                  <a:cubicBezTo>
                    <a:pt x="15465" y="17529"/>
                    <a:pt x="14960" y="17529"/>
                    <a:pt x="14372" y="17529"/>
                  </a:cubicBezTo>
                  <a:close/>
                  <a:moveTo>
                    <a:pt x="12271" y="17529"/>
                  </a:moveTo>
                  <a:cubicBezTo>
                    <a:pt x="12271" y="17868"/>
                    <a:pt x="12355" y="18094"/>
                    <a:pt x="12355" y="18434"/>
                  </a:cubicBezTo>
                  <a:cubicBezTo>
                    <a:pt x="12943" y="18434"/>
                    <a:pt x="13532" y="18434"/>
                    <a:pt x="14120" y="18434"/>
                  </a:cubicBezTo>
                  <a:cubicBezTo>
                    <a:pt x="14036" y="18094"/>
                    <a:pt x="13952" y="17868"/>
                    <a:pt x="13868" y="17529"/>
                  </a:cubicBezTo>
                  <a:cubicBezTo>
                    <a:pt x="13363" y="17529"/>
                    <a:pt x="12859" y="17529"/>
                    <a:pt x="12271" y="17529"/>
                  </a:cubicBezTo>
                  <a:close/>
                  <a:moveTo>
                    <a:pt x="10170" y="17529"/>
                  </a:moveTo>
                  <a:cubicBezTo>
                    <a:pt x="10170" y="17868"/>
                    <a:pt x="10170" y="18094"/>
                    <a:pt x="10086" y="18434"/>
                  </a:cubicBezTo>
                  <a:cubicBezTo>
                    <a:pt x="10674" y="18434"/>
                    <a:pt x="11262" y="18434"/>
                    <a:pt x="11851" y="18434"/>
                  </a:cubicBezTo>
                  <a:cubicBezTo>
                    <a:pt x="11851" y="18094"/>
                    <a:pt x="11851" y="17868"/>
                    <a:pt x="11767" y="17529"/>
                  </a:cubicBezTo>
                  <a:cubicBezTo>
                    <a:pt x="11262" y="17529"/>
                    <a:pt x="10674" y="17529"/>
                    <a:pt x="10170" y="17529"/>
                  </a:cubicBezTo>
                  <a:close/>
                  <a:moveTo>
                    <a:pt x="7984" y="17529"/>
                  </a:moveTo>
                  <a:cubicBezTo>
                    <a:pt x="7984" y="17868"/>
                    <a:pt x="7900" y="18094"/>
                    <a:pt x="7816" y="18434"/>
                  </a:cubicBezTo>
                  <a:cubicBezTo>
                    <a:pt x="8405" y="18434"/>
                    <a:pt x="8993" y="18434"/>
                    <a:pt x="9581" y="18434"/>
                  </a:cubicBezTo>
                  <a:cubicBezTo>
                    <a:pt x="9581" y="18094"/>
                    <a:pt x="9581" y="17868"/>
                    <a:pt x="9665" y="17529"/>
                  </a:cubicBezTo>
                  <a:cubicBezTo>
                    <a:pt x="9077" y="17529"/>
                    <a:pt x="8573" y="17529"/>
                    <a:pt x="7984" y="17529"/>
                  </a:cubicBezTo>
                  <a:close/>
                  <a:moveTo>
                    <a:pt x="5883" y="17529"/>
                  </a:moveTo>
                  <a:cubicBezTo>
                    <a:pt x="5799" y="17868"/>
                    <a:pt x="5715" y="18094"/>
                    <a:pt x="5631" y="18434"/>
                  </a:cubicBezTo>
                  <a:cubicBezTo>
                    <a:pt x="6219" y="18434"/>
                    <a:pt x="6808" y="18434"/>
                    <a:pt x="7312" y="18434"/>
                  </a:cubicBezTo>
                  <a:cubicBezTo>
                    <a:pt x="7396" y="18094"/>
                    <a:pt x="7480" y="17868"/>
                    <a:pt x="7564" y="17529"/>
                  </a:cubicBezTo>
                  <a:cubicBezTo>
                    <a:pt x="6976" y="17529"/>
                    <a:pt x="6472" y="17529"/>
                    <a:pt x="5883" y="17529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3309902" y="2745458"/>
              <a:ext cx="1162758" cy="119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798"/>
                  </a:moveTo>
                  <a:lnTo>
                    <a:pt x="6883" y="7846"/>
                  </a:lnTo>
                  <a:lnTo>
                    <a:pt x="6883" y="21600"/>
                  </a:lnTo>
                  <a:lnTo>
                    <a:pt x="0" y="17552"/>
                  </a:lnTo>
                  <a:lnTo>
                    <a:pt x="0" y="3798"/>
                  </a:lnTo>
                  <a:close/>
                  <a:moveTo>
                    <a:pt x="11636" y="3362"/>
                  </a:moveTo>
                  <a:lnTo>
                    <a:pt x="11626" y="4737"/>
                  </a:lnTo>
                  <a:lnTo>
                    <a:pt x="10991" y="4416"/>
                  </a:lnTo>
                  <a:lnTo>
                    <a:pt x="10991" y="3450"/>
                  </a:lnTo>
                  <a:lnTo>
                    <a:pt x="10281" y="3101"/>
                  </a:lnTo>
                  <a:lnTo>
                    <a:pt x="10281" y="4055"/>
                  </a:lnTo>
                  <a:lnTo>
                    <a:pt x="6319" y="2059"/>
                  </a:lnTo>
                  <a:lnTo>
                    <a:pt x="959" y="3497"/>
                  </a:lnTo>
                  <a:lnTo>
                    <a:pt x="7703" y="7275"/>
                  </a:lnTo>
                  <a:lnTo>
                    <a:pt x="7664" y="21327"/>
                  </a:lnTo>
                  <a:lnTo>
                    <a:pt x="13212" y="18994"/>
                  </a:lnTo>
                  <a:lnTo>
                    <a:pt x="13212" y="16119"/>
                  </a:lnTo>
                  <a:lnTo>
                    <a:pt x="14671" y="15576"/>
                  </a:lnTo>
                  <a:lnTo>
                    <a:pt x="14671" y="17014"/>
                  </a:lnTo>
                  <a:lnTo>
                    <a:pt x="16401" y="17917"/>
                  </a:lnTo>
                  <a:lnTo>
                    <a:pt x="20063" y="16412"/>
                  </a:lnTo>
                  <a:lnTo>
                    <a:pt x="20067" y="16147"/>
                  </a:lnTo>
                  <a:lnTo>
                    <a:pt x="18266" y="15529"/>
                  </a:lnTo>
                  <a:lnTo>
                    <a:pt x="18266" y="14230"/>
                  </a:lnTo>
                  <a:lnTo>
                    <a:pt x="21600" y="12982"/>
                  </a:lnTo>
                  <a:lnTo>
                    <a:pt x="21600" y="376"/>
                  </a:lnTo>
                  <a:lnTo>
                    <a:pt x="11636" y="3362"/>
                  </a:lnTo>
                  <a:close/>
                  <a:moveTo>
                    <a:pt x="13212" y="14887"/>
                  </a:moveTo>
                  <a:lnTo>
                    <a:pt x="13212" y="10309"/>
                  </a:lnTo>
                  <a:lnTo>
                    <a:pt x="8676" y="11869"/>
                  </a:lnTo>
                  <a:lnTo>
                    <a:pt x="8676" y="10289"/>
                  </a:lnTo>
                  <a:lnTo>
                    <a:pt x="13212" y="8729"/>
                  </a:lnTo>
                  <a:lnTo>
                    <a:pt x="13212" y="7810"/>
                  </a:lnTo>
                  <a:lnTo>
                    <a:pt x="8676" y="9366"/>
                  </a:lnTo>
                  <a:lnTo>
                    <a:pt x="8676" y="7786"/>
                  </a:lnTo>
                  <a:lnTo>
                    <a:pt x="13212" y="6234"/>
                  </a:lnTo>
                  <a:lnTo>
                    <a:pt x="13212" y="5533"/>
                  </a:lnTo>
                  <a:lnTo>
                    <a:pt x="12888" y="5370"/>
                  </a:lnTo>
                  <a:lnTo>
                    <a:pt x="12899" y="4131"/>
                  </a:lnTo>
                  <a:lnTo>
                    <a:pt x="20673" y="1826"/>
                  </a:lnTo>
                  <a:lnTo>
                    <a:pt x="20673" y="12095"/>
                  </a:lnTo>
                  <a:lnTo>
                    <a:pt x="13212" y="14887"/>
                  </a:lnTo>
                  <a:close/>
                  <a:moveTo>
                    <a:pt x="767" y="5679"/>
                  </a:moveTo>
                  <a:lnTo>
                    <a:pt x="767" y="6253"/>
                  </a:lnTo>
                  <a:lnTo>
                    <a:pt x="3074" y="7624"/>
                  </a:lnTo>
                  <a:lnTo>
                    <a:pt x="3074" y="7050"/>
                  </a:lnTo>
                  <a:lnTo>
                    <a:pt x="767" y="5679"/>
                  </a:lnTo>
                  <a:close/>
                  <a:moveTo>
                    <a:pt x="767" y="7560"/>
                  </a:moveTo>
                  <a:lnTo>
                    <a:pt x="767" y="8131"/>
                  </a:lnTo>
                  <a:lnTo>
                    <a:pt x="3074" y="9501"/>
                  </a:lnTo>
                  <a:lnTo>
                    <a:pt x="3074" y="8931"/>
                  </a:lnTo>
                  <a:lnTo>
                    <a:pt x="767" y="7560"/>
                  </a:lnTo>
                  <a:close/>
                  <a:moveTo>
                    <a:pt x="767" y="6614"/>
                  </a:moveTo>
                  <a:lnTo>
                    <a:pt x="767" y="7184"/>
                  </a:lnTo>
                  <a:lnTo>
                    <a:pt x="3074" y="8554"/>
                  </a:lnTo>
                  <a:lnTo>
                    <a:pt x="3074" y="7984"/>
                  </a:lnTo>
                  <a:lnTo>
                    <a:pt x="767" y="6614"/>
                  </a:lnTo>
                  <a:close/>
                  <a:moveTo>
                    <a:pt x="8766" y="12891"/>
                  </a:moveTo>
                  <a:lnTo>
                    <a:pt x="10056" y="12487"/>
                  </a:lnTo>
                  <a:lnTo>
                    <a:pt x="10056" y="13370"/>
                  </a:lnTo>
                  <a:lnTo>
                    <a:pt x="8766" y="13774"/>
                  </a:lnTo>
                  <a:lnTo>
                    <a:pt x="8766" y="12891"/>
                  </a:lnTo>
                  <a:close/>
                  <a:moveTo>
                    <a:pt x="8766" y="14436"/>
                  </a:moveTo>
                  <a:lnTo>
                    <a:pt x="10056" y="14032"/>
                  </a:lnTo>
                  <a:lnTo>
                    <a:pt x="10056" y="14907"/>
                  </a:lnTo>
                  <a:lnTo>
                    <a:pt x="8766" y="15315"/>
                  </a:lnTo>
                  <a:lnTo>
                    <a:pt x="8766" y="14436"/>
                  </a:lnTo>
                  <a:close/>
                  <a:moveTo>
                    <a:pt x="11044" y="3141"/>
                  </a:moveTo>
                  <a:lnTo>
                    <a:pt x="10477" y="2828"/>
                  </a:lnTo>
                  <a:lnTo>
                    <a:pt x="20591" y="0"/>
                  </a:lnTo>
                  <a:lnTo>
                    <a:pt x="21094" y="242"/>
                  </a:lnTo>
                  <a:lnTo>
                    <a:pt x="11044" y="3141"/>
                  </a:ln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4215269" y="0"/>
              <a:ext cx="1562386" cy="1113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9" y="18934"/>
                  </a:moveTo>
                  <a:lnTo>
                    <a:pt x="9438" y="18934"/>
                  </a:lnTo>
                  <a:lnTo>
                    <a:pt x="9422" y="18966"/>
                  </a:lnTo>
                  <a:lnTo>
                    <a:pt x="9409" y="19002"/>
                  </a:lnTo>
                  <a:lnTo>
                    <a:pt x="9399" y="19043"/>
                  </a:lnTo>
                  <a:lnTo>
                    <a:pt x="9389" y="19081"/>
                  </a:lnTo>
                  <a:lnTo>
                    <a:pt x="9383" y="19121"/>
                  </a:lnTo>
                  <a:lnTo>
                    <a:pt x="9377" y="19160"/>
                  </a:lnTo>
                  <a:lnTo>
                    <a:pt x="9375" y="19203"/>
                  </a:lnTo>
                  <a:lnTo>
                    <a:pt x="9373" y="19244"/>
                  </a:lnTo>
                  <a:lnTo>
                    <a:pt x="9375" y="19309"/>
                  </a:lnTo>
                  <a:lnTo>
                    <a:pt x="9383" y="19372"/>
                  </a:lnTo>
                  <a:lnTo>
                    <a:pt x="9395" y="19432"/>
                  </a:lnTo>
                  <a:lnTo>
                    <a:pt x="9412" y="19489"/>
                  </a:lnTo>
                  <a:lnTo>
                    <a:pt x="9432" y="19544"/>
                  </a:lnTo>
                  <a:lnTo>
                    <a:pt x="9455" y="19595"/>
                  </a:lnTo>
                  <a:lnTo>
                    <a:pt x="9483" y="19644"/>
                  </a:lnTo>
                  <a:lnTo>
                    <a:pt x="9514" y="19691"/>
                  </a:lnTo>
                  <a:lnTo>
                    <a:pt x="9549" y="19729"/>
                  </a:lnTo>
                  <a:lnTo>
                    <a:pt x="9586" y="19767"/>
                  </a:lnTo>
                  <a:lnTo>
                    <a:pt x="9627" y="19797"/>
                  </a:lnTo>
                  <a:lnTo>
                    <a:pt x="9668" y="19824"/>
                  </a:lnTo>
                  <a:lnTo>
                    <a:pt x="9713" y="19846"/>
                  </a:lnTo>
                  <a:lnTo>
                    <a:pt x="9760" y="19860"/>
                  </a:lnTo>
                  <a:lnTo>
                    <a:pt x="9807" y="19868"/>
                  </a:lnTo>
                  <a:lnTo>
                    <a:pt x="9857" y="19873"/>
                  </a:lnTo>
                  <a:lnTo>
                    <a:pt x="11745" y="19873"/>
                  </a:lnTo>
                  <a:lnTo>
                    <a:pt x="11793" y="19868"/>
                  </a:lnTo>
                  <a:lnTo>
                    <a:pt x="11842" y="19860"/>
                  </a:lnTo>
                  <a:lnTo>
                    <a:pt x="11887" y="19846"/>
                  </a:lnTo>
                  <a:lnTo>
                    <a:pt x="11932" y="19824"/>
                  </a:lnTo>
                  <a:lnTo>
                    <a:pt x="11975" y="19797"/>
                  </a:lnTo>
                  <a:lnTo>
                    <a:pt x="12016" y="19767"/>
                  </a:lnTo>
                  <a:lnTo>
                    <a:pt x="12053" y="19729"/>
                  </a:lnTo>
                  <a:lnTo>
                    <a:pt x="12086" y="19691"/>
                  </a:lnTo>
                  <a:lnTo>
                    <a:pt x="12117" y="19644"/>
                  </a:lnTo>
                  <a:lnTo>
                    <a:pt x="12145" y="19595"/>
                  </a:lnTo>
                  <a:lnTo>
                    <a:pt x="12170" y="19544"/>
                  </a:lnTo>
                  <a:lnTo>
                    <a:pt x="12190" y="19489"/>
                  </a:lnTo>
                  <a:lnTo>
                    <a:pt x="12207" y="19432"/>
                  </a:lnTo>
                  <a:lnTo>
                    <a:pt x="12217" y="19372"/>
                  </a:lnTo>
                  <a:lnTo>
                    <a:pt x="12227" y="19309"/>
                  </a:lnTo>
                  <a:lnTo>
                    <a:pt x="12229" y="19244"/>
                  </a:lnTo>
                  <a:lnTo>
                    <a:pt x="12227" y="19203"/>
                  </a:lnTo>
                  <a:lnTo>
                    <a:pt x="12223" y="19160"/>
                  </a:lnTo>
                  <a:lnTo>
                    <a:pt x="12217" y="19121"/>
                  </a:lnTo>
                  <a:lnTo>
                    <a:pt x="12211" y="19081"/>
                  </a:lnTo>
                  <a:lnTo>
                    <a:pt x="12201" y="19043"/>
                  </a:lnTo>
                  <a:lnTo>
                    <a:pt x="12191" y="19002"/>
                  </a:lnTo>
                  <a:lnTo>
                    <a:pt x="12178" y="18966"/>
                  </a:lnTo>
                  <a:lnTo>
                    <a:pt x="12162" y="18934"/>
                  </a:lnTo>
                  <a:lnTo>
                    <a:pt x="20911" y="18934"/>
                  </a:lnTo>
                  <a:lnTo>
                    <a:pt x="20948" y="18936"/>
                  </a:lnTo>
                  <a:lnTo>
                    <a:pt x="20985" y="18942"/>
                  </a:lnTo>
                  <a:lnTo>
                    <a:pt x="21020" y="18950"/>
                  </a:lnTo>
                  <a:lnTo>
                    <a:pt x="21056" y="18961"/>
                  </a:lnTo>
                  <a:lnTo>
                    <a:pt x="21089" y="18974"/>
                  </a:lnTo>
                  <a:lnTo>
                    <a:pt x="21124" y="18991"/>
                  </a:lnTo>
                  <a:lnTo>
                    <a:pt x="21157" y="19004"/>
                  </a:lnTo>
                  <a:lnTo>
                    <a:pt x="21190" y="19023"/>
                  </a:lnTo>
                  <a:lnTo>
                    <a:pt x="21219" y="19045"/>
                  </a:lnTo>
                  <a:lnTo>
                    <a:pt x="21251" y="19070"/>
                  </a:lnTo>
                  <a:lnTo>
                    <a:pt x="21278" y="19094"/>
                  </a:lnTo>
                  <a:lnTo>
                    <a:pt x="21309" y="19116"/>
                  </a:lnTo>
                  <a:lnTo>
                    <a:pt x="21335" y="19149"/>
                  </a:lnTo>
                  <a:lnTo>
                    <a:pt x="21362" y="19176"/>
                  </a:lnTo>
                  <a:lnTo>
                    <a:pt x="21387" y="19209"/>
                  </a:lnTo>
                  <a:lnTo>
                    <a:pt x="21411" y="19239"/>
                  </a:lnTo>
                  <a:lnTo>
                    <a:pt x="21432" y="19274"/>
                  </a:lnTo>
                  <a:lnTo>
                    <a:pt x="21454" y="19309"/>
                  </a:lnTo>
                  <a:lnTo>
                    <a:pt x="21477" y="19348"/>
                  </a:lnTo>
                  <a:lnTo>
                    <a:pt x="21493" y="19383"/>
                  </a:lnTo>
                  <a:lnTo>
                    <a:pt x="21510" y="19424"/>
                  </a:lnTo>
                  <a:lnTo>
                    <a:pt x="21528" y="19465"/>
                  </a:lnTo>
                  <a:lnTo>
                    <a:pt x="21541" y="19506"/>
                  </a:lnTo>
                  <a:lnTo>
                    <a:pt x="21555" y="19552"/>
                  </a:lnTo>
                  <a:lnTo>
                    <a:pt x="21567" y="19593"/>
                  </a:lnTo>
                  <a:lnTo>
                    <a:pt x="21577" y="19639"/>
                  </a:lnTo>
                  <a:lnTo>
                    <a:pt x="21584" y="19685"/>
                  </a:lnTo>
                  <a:lnTo>
                    <a:pt x="21590" y="19729"/>
                  </a:lnTo>
                  <a:lnTo>
                    <a:pt x="21596" y="19778"/>
                  </a:lnTo>
                  <a:lnTo>
                    <a:pt x="21598" y="19824"/>
                  </a:lnTo>
                  <a:lnTo>
                    <a:pt x="21600" y="19873"/>
                  </a:lnTo>
                  <a:lnTo>
                    <a:pt x="21600" y="20660"/>
                  </a:lnTo>
                  <a:lnTo>
                    <a:pt x="21598" y="20709"/>
                  </a:lnTo>
                  <a:lnTo>
                    <a:pt x="21596" y="20753"/>
                  </a:lnTo>
                  <a:lnTo>
                    <a:pt x="21590" y="20802"/>
                  </a:lnTo>
                  <a:lnTo>
                    <a:pt x="21584" y="20848"/>
                  </a:lnTo>
                  <a:lnTo>
                    <a:pt x="21577" y="20895"/>
                  </a:lnTo>
                  <a:lnTo>
                    <a:pt x="21567" y="20938"/>
                  </a:lnTo>
                  <a:lnTo>
                    <a:pt x="21555" y="20982"/>
                  </a:lnTo>
                  <a:lnTo>
                    <a:pt x="21541" y="21028"/>
                  </a:lnTo>
                  <a:lnTo>
                    <a:pt x="21528" y="21066"/>
                  </a:lnTo>
                  <a:lnTo>
                    <a:pt x="21510" y="21110"/>
                  </a:lnTo>
                  <a:lnTo>
                    <a:pt x="21493" y="21148"/>
                  </a:lnTo>
                  <a:lnTo>
                    <a:pt x="21477" y="21183"/>
                  </a:lnTo>
                  <a:lnTo>
                    <a:pt x="21454" y="21224"/>
                  </a:lnTo>
                  <a:lnTo>
                    <a:pt x="21432" y="21257"/>
                  </a:lnTo>
                  <a:lnTo>
                    <a:pt x="21411" y="21295"/>
                  </a:lnTo>
                  <a:lnTo>
                    <a:pt x="21387" y="21325"/>
                  </a:lnTo>
                  <a:lnTo>
                    <a:pt x="21362" y="21358"/>
                  </a:lnTo>
                  <a:lnTo>
                    <a:pt x="21335" y="21385"/>
                  </a:lnTo>
                  <a:lnTo>
                    <a:pt x="21309" y="21415"/>
                  </a:lnTo>
                  <a:lnTo>
                    <a:pt x="21278" y="21439"/>
                  </a:lnTo>
                  <a:lnTo>
                    <a:pt x="21251" y="21464"/>
                  </a:lnTo>
                  <a:lnTo>
                    <a:pt x="21219" y="21488"/>
                  </a:lnTo>
                  <a:lnTo>
                    <a:pt x="21190" y="21510"/>
                  </a:lnTo>
                  <a:lnTo>
                    <a:pt x="21157" y="21526"/>
                  </a:lnTo>
                  <a:lnTo>
                    <a:pt x="21124" y="21543"/>
                  </a:lnTo>
                  <a:lnTo>
                    <a:pt x="21089" y="21556"/>
                  </a:lnTo>
                  <a:lnTo>
                    <a:pt x="21056" y="21573"/>
                  </a:lnTo>
                  <a:lnTo>
                    <a:pt x="21020" y="21581"/>
                  </a:lnTo>
                  <a:lnTo>
                    <a:pt x="20985" y="21592"/>
                  </a:lnTo>
                  <a:lnTo>
                    <a:pt x="20948" y="21597"/>
                  </a:lnTo>
                  <a:lnTo>
                    <a:pt x="20911" y="21600"/>
                  </a:lnTo>
                  <a:lnTo>
                    <a:pt x="689" y="21600"/>
                  </a:lnTo>
                  <a:lnTo>
                    <a:pt x="652" y="21597"/>
                  </a:lnTo>
                  <a:lnTo>
                    <a:pt x="615" y="21592"/>
                  </a:lnTo>
                  <a:lnTo>
                    <a:pt x="580" y="21581"/>
                  </a:lnTo>
                  <a:lnTo>
                    <a:pt x="546" y="21573"/>
                  </a:lnTo>
                  <a:lnTo>
                    <a:pt x="511" y="21556"/>
                  </a:lnTo>
                  <a:lnTo>
                    <a:pt x="478" y="21543"/>
                  </a:lnTo>
                  <a:lnTo>
                    <a:pt x="443" y="21526"/>
                  </a:lnTo>
                  <a:lnTo>
                    <a:pt x="414" y="21510"/>
                  </a:lnTo>
                  <a:lnTo>
                    <a:pt x="381" y="21488"/>
                  </a:lnTo>
                  <a:lnTo>
                    <a:pt x="349" y="21464"/>
                  </a:lnTo>
                  <a:lnTo>
                    <a:pt x="322" y="21439"/>
                  </a:lnTo>
                  <a:lnTo>
                    <a:pt x="291" y="21415"/>
                  </a:lnTo>
                  <a:lnTo>
                    <a:pt x="265" y="21385"/>
                  </a:lnTo>
                  <a:lnTo>
                    <a:pt x="240" y="21358"/>
                  </a:lnTo>
                  <a:lnTo>
                    <a:pt x="213" y="21325"/>
                  </a:lnTo>
                  <a:lnTo>
                    <a:pt x="189" y="21295"/>
                  </a:lnTo>
                  <a:lnTo>
                    <a:pt x="168" y="21257"/>
                  </a:lnTo>
                  <a:lnTo>
                    <a:pt x="146" y="21224"/>
                  </a:lnTo>
                  <a:lnTo>
                    <a:pt x="125" y="21183"/>
                  </a:lnTo>
                  <a:lnTo>
                    <a:pt x="107" y="21148"/>
                  </a:lnTo>
                  <a:lnTo>
                    <a:pt x="90" y="21110"/>
                  </a:lnTo>
                  <a:lnTo>
                    <a:pt x="72" y="21066"/>
                  </a:lnTo>
                  <a:lnTo>
                    <a:pt x="59" y="21028"/>
                  </a:lnTo>
                  <a:lnTo>
                    <a:pt x="47" y="20982"/>
                  </a:lnTo>
                  <a:lnTo>
                    <a:pt x="33" y="20938"/>
                  </a:lnTo>
                  <a:lnTo>
                    <a:pt x="25" y="20895"/>
                  </a:lnTo>
                  <a:lnTo>
                    <a:pt x="16" y="20848"/>
                  </a:lnTo>
                  <a:lnTo>
                    <a:pt x="10" y="20802"/>
                  </a:lnTo>
                  <a:lnTo>
                    <a:pt x="6" y="20753"/>
                  </a:lnTo>
                  <a:lnTo>
                    <a:pt x="2" y="20709"/>
                  </a:lnTo>
                  <a:lnTo>
                    <a:pt x="0" y="20660"/>
                  </a:lnTo>
                  <a:lnTo>
                    <a:pt x="0" y="19873"/>
                  </a:lnTo>
                  <a:lnTo>
                    <a:pt x="2" y="19824"/>
                  </a:lnTo>
                  <a:lnTo>
                    <a:pt x="6" y="19778"/>
                  </a:lnTo>
                  <a:lnTo>
                    <a:pt x="10" y="19729"/>
                  </a:lnTo>
                  <a:lnTo>
                    <a:pt x="16" y="19685"/>
                  </a:lnTo>
                  <a:lnTo>
                    <a:pt x="25" y="19639"/>
                  </a:lnTo>
                  <a:lnTo>
                    <a:pt x="33" y="19593"/>
                  </a:lnTo>
                  <a:lnTo>
                    <a:pt x="47" y="19552"/>
                  </a:lnTo>
                  <a:lnTo>
                    <a:pt x="59" y="19506"/>
                  </a:lnTo>
                  <a:lnTo>
                    <a:pt x="72" y="19465"/>
                  </a:lnTo>
                  <a:lnTo>
                    <a:pt x="90" y="19424"/>
                  </a:lnTo>
                  <a:lnTo>
                    <a:pt x="107" y="19383"/>
                  </a:lnTo>
                  <a:lnTo>
                    <a:pt x="125" y="19348"/>
                  </a:lnTo>
                  <a:lnTo>
                    <a:pt x="146" y="19309"/>
                  </a:lnTo>
                  <a:lnTo>
                    <a:pt x="168" y="19274"/>
                  </a:lnTo>
                  <a:lnTo>
                    <a:pt x="189" y="19239"/>
                  </a:lnTo>
                  <a:lnTo>
                    <a:pt x="213" y="19209"/>
                  </a:lnTo>
                  <a:lnTo>
                    <a:pt x="240" y="19176"/>
                  </a:lnTo>
                  <a:lnTo>
                    <a:pt x="265" y="19149"/>
                  </a:lnTo>
                  <a:lnTo>
                    <a:pt x="291" y="19116"/>
                  </a:lnTo>
                  <a:lnTo>
                    <a:pt x="322" y="19094"/>
                  </a:lnTo>
                  <a:lnTo>
                    <a:pt x="349" y="19070"/>
                  </a:lnTo>
                  <a:lnTo>
                    <a:pt x="381" y="19045"/>
                  </a:lnTo>
                  <a:lnTo>
                    <a:pt x="414" y="19023"/>
                  </a:lnTo>
                  <a:lnTo>
                    <a:pt x="443" y="19004"/>
                  </a:lnTo>
                  <a:lnTo>
                    <a:pt x="478" y="18991"/>
                  </a:lnTo>
                  <a:lnTo>
                    <a:pt x="511" y="18974"/>
                  </a:lnTo>
                  <a:lnTo>
                    <a:pt x="546" y="18961"/>
                  </a:lnTo>
                  <a:lnTo>
                    <a:pt x="580" y="18950"/>
                  </a:lnTo>
                  <a:lnTo>
                    <a:pt x="615" y="18942"/>
                  </a:lnTo>
                  <a:lnTo>
                    <a:pt x="652" y="18936"/>
                  </a:lnTo>
                  <a:lnTo>
                    <a:pt x="689" y="18934"/>
                  </a:lnTo>
                  <a:close/>
                  <a:moveTo>
                    <a:pt x="7204" y="8920"/>
                  </a:moveTo>
                  <a:lnTo>
                    <a:pt x="7876" y="8920"/>
                  </a:lnTo>
                  <a:lnTo>
                    <a:pt x="7897" y="8928"/>
                  </a:lnTo>
                  <a:lnTo>
                    <a:pt x="7918" y="8934"/>
                  </a:lnTo>
                  <a:lnTo>
                    <a:pt x="7937" y="8945"/>
                  </a:lnTo>
                  <a:lnTo>
                    <a:pt x="7957" y="8958"/>
                  </a:lnTo>
                  <a:lnTo>
                    <a:pt x="7976" y="8972"/>
                  </a:lnTo>
                  <a:lnTo>
                    <a:pt x="7993" y="8989"/>
                  </a:lnTo>
                  <a:lnTo>
                    <a:pt x="8009" y="9011"/>
                  </a:lnTo>
                  <a:lnTo>
                    <a:pt x="8022" y="9027"/>
                  </a:lnTo>
                  <a:lnTo>
                    <a:pt x="8045" y="9077"/>
                  </a:lnTo>
                  <a:lnTo>
                    <a:pt x="8057" y="9104"/>
                  </a:lnTo>
                  <a:lnTo>
                    <a:pt x="8063" y="9131"/>
                  </a:lnTo>
                  <a:lnTo>
                    <a:pt x="8067" y="9159"/>
                  </a:lnTo>
                  <a:lnTo>
                    <a:pt x="8071" y="9189"/>
                  </a:lnTo>
                  <a:lnTo>
                    <a:pt x="8074" y="9219"/>
                  </a:lnTo>
                  <a:lnTo>
                    <a:pt x="8074" y="13839"/>
                  </a:lnTo>
                  <a:lnTo>
                    <a:pt x="8071" y="13869"/>
                  </a:lnTo>
                  <a:lnTo>
                    <a:pt x="8067" y="13899"/>
                  </a:lnTo>
                  <a:lnTo>
                    <a:pt x="8063" y="13926"/>
                  </a:lnTo>
                  <a:lnTo>
                    <a:pt x="8057" y="13954"/>
                  </a:lnTo>
                  <a:lnTo>
                    <a:pt x="8045" y="13981"/>
                  </a:lnTo>
                  <a:lnTo>
                    <a:pt x="8034" y="14006"/>
                  </a:lnTo>
                  <a:lnTo>
                    <a:pt x="8022" y="14028"/>
                  </a:lnTo>
                  <a:lnTo>
                    <a:pt x="8009" y="14050"/>
                  </a:lnTo>
                  <a:lnTo>
                    <a:pt x="7993" y="14072"/>
                  </a:lnTo>
                  <a:lnTo>
                    <a:pt x="7976" y="14086"/>
                  </a:lnTo>
                  <a:lnTo>
                    <a:pt x="7957" y="14102"/>
                  </a:lnTo>
                  <a:lnTo>
                    <a:pt x="7937" y="14113"/>
                  </a:lnTo>
                  <a:lnTo>
                    <a:pt x="7918" y="14124"/>
                  </a:lnTo>
                  <a:lnTo>
                    <a:pt x="7897" y="14132"/>
                  </a:lnTo>
                  <a:lnTo>
                    <a:pt x="7854" y="14138"/>
                  </a:lnTo>
                  <a:lnTo>
                    <a:pt x="7227" y="14138"/>
                  </a:lnTo>
                  <a:lnTo>
                    <a:pt x="7204" y="14135"/>
                  </a:lnTo>
                  <a:lnTo>
                    <a:pt x="7182" y="14132"/>
                  </a:lnTo>
                  <a:lnTo>
                    <a:pt x="7161" y="14124"/>
                  </a:lnTo>
                  <a:lnTo>
                    <a:pt x="7123" y="14102"/>
                  </a:lnTo>
                  <a:lnTo>
                    <a:pt x="7105" y="14086"/>
                  </a:lnTo>
                  <a:lnTo>
                    <a:pt x="7088" y="14072"/>
                  </a:lnTo>
                  <a:lnTo>
                    <a:pt x="7072" y="14050"/>
                  </a:lnTo>
                  <a:lnTo>
                    <a:pt x="7057" y="14028"/>
                  </a:lnTo>
                  <a:lnTo>
                    <a:pt x="7045" y="14006"/>
                  </a:lnTo>
                  <a:lnTo>
                    <a:pt x="7034" y="13981"/>
                  </a:lnTo>
                  <a:lnTo>
                    <a:pt x="7026" y="13954"/>
                  </a:lnTo>
                  <a:lnTo>
                    <a:pt x="7016" y="13926"/>
                  </a:lnTo>
                  <a:lnTo>
                    <a:pt x="7013" y="13899"/>
                  </a:lnTo>
                  <a:lnTo>
                    <a:pt x="7009" y="13869"/>
                  </a:lnTo>
                  <a:lnTo>
                    <a:pt x="7009" y="9189"/>
                  </a:lnTo>
                  <a:lnTo>
                    <a:pt x="7013" y="9159"/>
                  </a:lnTo>
                  <a:lnTo>
                    <a:pt x="7016" y="9131"/>
                  </a:lnTo>
                  <a:lnTo>
                    <a:pt x="7026" y="9104"/>
                  </a:lnTo>
                  <a:lnTo>
                    <a:pt x="7034" y="9077"/>
                  </a:lnTo>
                  <a:lnTo>
                    <a:pt x="7057" y="9027"/>
                  </a:lnTo>
                  <a:lnTo>
                    <a:pt x="7072" y="9011"/>
                  </a:lnTo>
                  <a:lnTo>
                    <a:pt x="7088" y="8989"/>
                  </a:lnTo>
                  <a:lnTo>
                    <a:pt x="7105" y="8972"/>
                  </a:lnTo>
                  <a:lnTo>
                    <a:pt x="7123" y="8958"/>
                  </a:lnTo>
                  <a:lnTo>
                    <a:pt x="7142" y="8945"/>
                  </a:lnTo>
                  <a:lnTo>
                    <a:pt x="7161" y="8934"/>
                  </a:lnTo>
                  <a:lnTo>
                    <a:pt x="7182" y="8928"/>
                  </a:lnTo>
                  <a:lnTo>
                    <a:pt x="7204" y="8920"/>
                  </a:lnTo>
                  <a:close/>
                  <a:moveTo>
                    <a:pt x="11346" y="8114"/>
                  </a:moveTo>
                  <a:lnTo>
                    <a:pt x="12019" y="8114"/>
                  </a:lnTo>
                  <a:lnTo>
                    <a:pt x="12040" y="8120"/>
                  </a:lnTo>
                  <a:lnTo>
                    <a:pt x="12061" y="8131"/>
                  </a:lnTo>
                  <a:lnTo>
                    <a:pt x="12081" y="8139"/>
                  </a:lnTo>
                  <a:lnTo>
                    <a:pt x="12119" y="8172"/>
                  </a:lnTo>
                  <a:lnTo>
                    <a:pt x="12135" y="8191"/>
                  </a:lnTo>
                  <a:lnTo>
                    <a:pt x="12152" y="8216"/>
                  </a:lnTo>
                  <a:lnTo>
                    <a:pt x="12166" y="8240"/>
                  </a:lnTo>
                  <a:lnTo>
                    <a:pt x="12177" y="8265"/>
                  </a:lnTo>
                  <a:lnTo>
                    <a:pt x="12189" y="8295"/>
                  </a:lnTo>
                  <a:lnTo>
                    <a:pt x="12197" y="8325"/>
                  </a:lnTo>
                  <a:lnTo>
                    <a:pt x="12206" y="8355"/>
                  </a:lnTo>
                  <a:lnTo>
                    <a:pt x="12214" y="8421"/>
                  </a:lnTo>
                  <a:lnTo>
                    <a:pt x="12214" y="13828"/>
                  </a:lnTo>
                  <a:lnTo>
                    <a:pt x="12210" y="13864"/>
                  </a:lnTo>
                  <a:lnTo>
                    <a:pt x="12206" y="13894"/>
                  </a:lnTo>
                  <a:lnTo>
                    <a:pt x="12197" y="13927"/>
                  </a:lnTo>
                  <a:lnTo>
                    <a:pt x="12189" y="13960"/>
                  </a:lnTo>
                  <a:lnTo>
                    <a:pt x="12177" y="13987"/>
                  </a:lnTo>
                  <a:lnTo>
                    <a:pt x="12166" y="14015"/>
                  </a:lnTo>
                  <a:lnTo>
                    <a:pt x="12152" y="14036"/>
                  </a:lnTo>
                  <a:lnTo>
                    <a:pt x="12135" y="14058"/>
                  </a:lnTo>
                  <a:lnTo>
                    <a:pt x="12119" y="14080"/>
                  </a:lnTo>
                  <a:lnTo>
                    <a:pt x="12100" y="14097"/>
                  </a:lnTo>
                  <a:lnTo>
                    <a:pt x="12081" y="14110"/>
                  </a:lnTo>
                  <a:lnTo>
                    <a:pt x="12061" y="14124"/>
                  </a:lnTo>
                  <a:lnTo>
                    <a:pt x="12040" y="14132"/>
                  </a:lnTo>
                  <a:lnTo>
                    <a:pt x="12019" y="14135"/>
                  </a:lnTo>
                  <a:lnTo>
                    <a:pt x="11997" y="14138"/>
                  </a:lnTo>
                  <a:lnTo>
                    <a:pt x="11367" y="14138"/>
                  </a:lnTo>
                  <a:lnTo>
                    <a:pt x="11346" y="14135"/>
                  </a:lnTo>
                  <a:lnTo>
                    <a:pt x="11324" y="14132"/>
                  </a:lnTo>
                  <a:lnTo>
                    <a:pt x="11301" y="14124"/>
                  </a:lnTo>
                  <a:lnTo>
                    <a:pt x="11282" y="14110"/>
                  </a:lnTo>
                  <a:lnTo>
                    <a:pt x="11262" y="14097"/>
                  </a:lnTo>
                  <a:lnTo>
                    <a:pt x="11247" y="14080"/>
                  </a:lnTo>
                  <a:lnTo>
                    <a:pt x="11230" y="14058"/>
                  </a:lnTo>
                  <a:lnTo>
                    <a:pt x="11214" y="14036"/>
                  </a:lnTo>
                  <a:lnTo>
                    <a:pt x="11199" y="14015"/>
                  </a:lnTo>
                  <a:lnTo>
                    <a:pt x="11185" y="13987"/>
                  </a:lnTo>
                  <a:lnTo>
                    <a:pt x="11175" y="13960"/>
                  </a:lnTo>
                  <a:lnTo>
                    <a:pt x="11166" y="13927"/>
                  </a:lnTo>
                  <a:lnTo>
                    <a:pt x="11158" y="13894"/>
                  </a:lnTo>
                  <a:lnTo>
                    <a:pt x="11154" y="13864"/>
                  </a:lnTo>
                  <a:lnTo>
                    <a:pt x="11148" y="13828"/>
                  </a:lnTo>
                  <a:lnTo>
                    <a:pt x="11148" y="8421"/>
                  </a:lnTo>
                  <a:lnTo>
                    <a:pt x="11154" y="8388"/>
                  </a:lnTo>
                  <a:lnTo>
                    <a:pt x="11158" y="8355"/>
                  </a:lnTo>
                  <a:lnTo>
                    <a:pt x="11166" y="8325"/>
                  </a:lnTo>
                  <a:lnTo>
                    <a:pt x="11175" y="8295"/>
                  </a:lnTo>
                  <a:lnTo>
                    <a:pt x="11185" y="8265"/>
                  </a:lnTo>
                  <a:lnTo>
                    <a:pt x="11199" y="8240"/>
                  </a:lnTo>
                  <a:lnTo>
                    <a:pt x="11214" y="8216"/>
                  </a:lnTo>
                  <a:lnTo>
                    <a:pt x="11230" y="8191"/>
                  </a:lnTo>
                  <a:lnTo>
                    <a:pt x="11247" y="8172"/>
                  </a:lnTo>
                  <a:lnTo>
                    <a:pt x="11262" y="8155"/>
                  </a:lnTo>
                  <a:lnTo>
                    <a:pt x="11282" y="8139"/>
                  </a:lnTo>
                  <a:lnTo>
                    <a:pt x="11301" y="8131"/>
                  </a:lnTo>
                  <a:lnTo>
                    <a:pt x="11324" y="8120"/>
                  </a:lnTo>
                  <a:lnTo>
                    <a:pt x="11346" y="8114"/>
                  </a:lnTo>
                  <a:close/>
                  <a:moveTo>
                    <a:pt x="8506" y="8114"/>
                  </a:moveTo>
                  <a:lnTo>
                    <a:pt x="9188" y="8114"/>
                  </a:lnTo>
                  <a:lnTo>
                    <a:pt x="9210" y="8120"/>
                  </a:lnTo>
                  <a:lnTo>
                    <a:pt x="9231" y="8131"/>
                  </a:lnTo>
                  <a:lnTo>
                    <a:pt x="9251" y="8139"/>
                  </a:lnTo>
                  <a:lnTo>
                    <a:pt x="9290" y="8172"/>
                  </a:lnTo>
                  <a:lnTo>
                    <a:pt x="9306" y="8191"/>
                  </a:lnTo>
                  <a:lnTo>
                    <a:pt x="9323" y="8216"/>
                  </a:lnTo>
                  <a:lnTo>
                    <a:pt x="9337" y="8240"/>
                  </a:lnTo>
                  <a:lnTo>
                    <a:pt x="9349" y="8265"/>
                  </a:lnTo>
                  <a:lnTo>
                    <a:pt x="9360" y="8295"/>
                  </a:lnTo>
                  <a:lnTo>
                    <a:pt x="9368" y="8325"/>
                  </a:lnTo>
                  <a:lnTo>
                    <a:pt x="9378" y="8355"/>
                  </a:lnTo>
                  <a:lnTo>
                    <a:pt x="9386" y="8421"/>
                  </a:lnTo>
                  <a:lnTo>
                    <a:pt x="9386" y="13828"/>
                  </a:lnTo>
                  <a:lnTo>
                    <a:pt x="9382" y="13864"/>
                  </a:lnTo>
                  <a:lnTo>
                    <a:pt x="9378" y="13894"/>
                  </a:lnTo>
                  <a:lnTo>
                    <a:pt x="9368" y="13927"/>
                  </a:lnTo>
                  <a:lnTo>
                    <a:pt x="9360" y="13960"/>
                  </a:lnTo>
                  <a:lnTo>
                    <a:pt x="9349" y="13987"/>
                  </a:lnTo>
                  <a:lnTo>
                    <a:pt x="9337" y="14015"/>
                  </a:lnTo>
                  <a:lnTo>
                    <a:pt x="9323" y="14036"/>
                  </a:lnTo>
                  <a:lnTo>
                    <a:pt x="9306" y="14058"/>
                  </a:lnTo>
                  <a:lnTo>
                    <a:pt x="9290" y="14080"/>
                  </a:lnTo>
                  <a:lnTo>
                    <a:pt x="9270" y="14097"/>
                  </a:lnTo>
                  <a:lnTo>
                    <a:pt x="9251" y="14110"/>
                  </a:lnTo>
                  <a:lnTo>
                    <a:pt x="9231" y="14124"/>
                  </a:lnTo>
                  <a:lnTo>
                    <a:pt x="9210" y="14132"/>
                  </a:lnTo>
                  <a:lnTo>
                    <a:pt x="9188" y="14135"/>
                  </a:lnTo>
                  <a:lnTo>
                    <a:pt x="9167" y="14138"/>
                  </a:lnTo>
                  <a:lnTo>
                    <a:pt x="8528" y="14138"/>
                  </a:lnTo>
                  <a:lnTo>
                    <a:pt x="8506" y="14135"/>
                  </a:lnTo>
                  <a:lnTo>
                    <a:pt x="8483" y="14132"/>
                  </a:lnTo>
                  <a:lnTo>
                    <a:pt x="8461" y="14124"/>
                  </a:lnTo>
                  <a:lnTo>
                    <a:pt x="8442" y="14110"/>
                  </a:lnTo>
                  <a:lnTo>
                    <a:pt x="8422" y="14097"/>
                  </a:lnTo>
                  <a:lnTo>
                    <a:pt x="8405" y="14080"/>
                  </a:lnTo>
                  <a:lnTo>
                    <a:pt x="8387" y="14058"/>
                  </a:lnTo>
                  <a:lnTo>
                    <a:pt x="8373" y="14036"/>
                  </a:lnTo>
                  <a:lnTo>
                    <a:pt x="8358" y="14015"/>
                  </a:lnTo>
                  <a:lnTo>
                    <a:pt x="8344" y="13987"/>
                  </a:lnTo>
                  <a:lnTo>
                    <a:pt x="8334" y="13960"/>
                  </a:lnTo>
                  <a:lnTo>
                    <a:pt x="8324" y="13927"/>
                  </a:lnTo>
                  <a:lnTo>
                    <a:pt x="8316" y="13894"/>
                  </a:lnTo>
                  <a:lnTo>
                    <a:pt x="8313" y="13864"/>
                  </a:lnTo>
                  <a:lnTo>
                    <a:pt x="8307" y="13828"/>
                  </a:lnTo>
                  <a:lnTo>
                    <a:pt x="8307" y="8421"/>
                  </a:lnTo>
                  <a:lnTo>
                    <a:pt x="8313" y="8388"/>
                  </a:lnTo>
                  <a:lnTo>
                    <a:pt x="8316" y="8355"/>
                  </a:lnTo>
                  <a:lnTo>
                    <a:pt x="8324" y="8325"/>
                  </a:lnTo>
                  <a:lnTo>
                    <a:pt x="8344" y="8265"/>
                  </a:lnTo>
                  <a:lnTo>
                    <a:pt x="8358" y="8240"/>
                  </a:lnTo>
                  <a:lnTo>
                    <a:pt x="8373" y="8216"/>
                  </a:lnTo>
                  <a:lnTo>
                    <a:pt x="8387" y="8191"/>
                  </a:lnTo>
                  <a:lnTo>
                    <a:pt x="8405" y="8172"/>
                  </a:lnTo>
                  <a:lnTo>
                    <a:pt x="8422" y="8155"/>
                  </a:lnTo>
                  <a:lnTo>
                    <a:pt x="8442" y="8139"/>
                  </a:lnTo>
                  <a:lnTo>
                    <a:pt x="8461" y="8131"/>
                  </a:lnTo>
                  <a:lnTo>
                    <a:pt x="8483" y="8120"/>
                  </a:lnTo>
                  <a:lnTo>
                    <a:pt x="8506" y="8114"/>
                  </a:lnTo>
                  <a:close/>
                  <a:moveTo>
                    <a:pt x="12668" y="7136"/>
                  </a:moveTo>
                  <a:lnTo>
                    <a:pt x="13306" y="7136"/>
                  </a:lnTo>
                  <a:lnTo>
                    <a:pt x="13328" y="7139"/>
                  </a:lnTo>
                  <a:lnTo>
                    <a:pt x="13349" y="7144"/>
                  </a:lnTo>
                  <a:lnTo>
                    <a:pt x="13371" y="7155"/>
                  </a:lnTo>
                  <a:lnTo>
                    <a:pt x="13390" y="7169"/>
                  </a:lnTo>
                  <a:lnTo>
                    <a:pt x="13410" y="7185"/>
                  </a:lnTo>
                  <a:lnTo>
                    <a:pt x="13430" y="7207"/>
                  </a:lnTo>
                  <a:lnTo>
                    <a:pt x="13445" y="7229"/>
                  </a:lnTo>
                  <a:lnTo>
                    <a:pt x="13463" y="7257"/>
                  </a:lnTo>
                  <a:lnTo>
                    <a:pt x="13475" y="7284"/>
                  </a:lnTo>
                  <a:lnTo>
                    <a:pt x="13488" y="7314"/>
                  </a:lnTo>
                  <a:lnTo>
                    <a:pt x="13500" y="7347"/>
                  </a:lnTo>
                  <a:lnTo>
                    <a:pt x="13508" y="7380"/>
                  </a:lnTo>
                  <a:lnTo>
                    <a:pt x="13516" y="7419"/>
                  </a:lnTo>
                  <a:lnTo>
                    <a:pt x="13522" y="7457"/>
                  </a:lnTo>
                  <a:lnTo>
                    <a:pt x="13526" y="7495"/>
                  </a:lnTo>
                  <a:lnTo>
                    <a:pt x="13526" y="13779"/>
                  </a:lnTo>
                  <a:lnTo>
                    <a:pt x="13522" y="13817"/>
                  </a:lnTo>
                  <a:lnTo>
                    <a:pt x="13516" y="13858"/>
                  </a:lnTo>
                  <a:lnTo>
                    <a:pt x="13508" y="13894"/>
                  </a:lnTo>
                  <a:lnTo>
                    <a:pt x="13500" y="13927"/>
                  </a:lnTo>
                  <a:lnTo>
                    <a:pt x="13488" y="13962"/>
                  </a:lnTo>
                  <a:lnTo>
                    <a:pt x="13475" y="13992"/>
                  </a:lnTo>
                  <a:lnTo>
                    <a:pt x="13463" y="14020"/>
                  </a:lnTo>
                  <a:lnTo>
                    <a:pt x="13445" y="14047"/>
                  </a:lnTo>
                  <a:lnTo>
                    <a:pt x="13430" y="14069"/>
                  </a:lnTo>
                  <a:lnTo>
                    <a:pt x="13390" y="14108"/>
                  </a:lnTo>
                  <a:lnTo>
                    <a:pt x="13371" y="14119"/>
                  </a:lnTo>
                  <a:lnTo>
                    <a:pt x="13349" y="14130"/>
                  </a:lnTo>
                  <a:lnTo>
                    <a:pt x="13328" y="14135"/>
                  </a:lnTo>
                  <a:lnTo>
                    <a:pt x="13306" y="14138"/>
                  </a:lnTo>
                  <a:lnTo>
                    <a:pt x="12668" y="14138"/>
                  </a:lnTo>
                  <a:lnTo>
                    <a:pt x="12644" y="14135"/>
                  </a:lnTo>
                  <a:lnTo>
                    <a:pt x="12623" y="14130"/>
                  </a:lnTo>
                  <a:lnTo>
                    <a:pt x="12601" y="14119"/>
                  </a:lnTo>
                  <a:lnTo>
                    <a:pt x="12581" y="14108"/>
                  </a:lnTo>
                  <a:lnTo>
                    <a:pt x="12562" y="14088"/>
                  </a:lnTo>
                  <a:lnTo>
                    <a:pt x="12544" y="14069"/>
                  </a:lnTo>
                  <a:lnTo>
                    <a:pt x="12527" y="14047"/>
                  </a:lnTo>
                  <a:lnTo>
                    <a:pt x="12509" y="14020"/>
                  </a:lnTo>
                  <a:lnTo>
                    <a:pt x="12497" y="13992"/>
                  </a:lnTo>
                  <a:lnTo>
                    <a:pt x="12484" y="13962"/>
                  </a:lnTo>
                  <a:lnTo>
                    <a:pt x="12474" y="13927"/>
                  </a:lnTo>
                  <a:lnTo>
                    <a:pt x="12464" y="13894"/>
                  </a:lnTo>
                  <a:lnTo>
                    <a:pt x="12456" y="13858"/>
                  </a:lnTo>
                  <a:lnTo>
                    <a:pt x="12450" y="13817"/>
                  </a:lnTo>
                  <a:lnTo>
                    <a:pt x="12446" y="13779"/>
                  </a:lnTo>
                  <a:lnTo>
                    <a:pt x="12446" y="7495"/>
                  </a:lnTo>
                  <a:lnTo>
                    <a:pt x="12450" y="7457"/>
                  </a:lnTo>
                  <a:lnTo>
                    <a:pt x="12456" y="7419"/>
                  </a:lnTo>
                  <a:lnTo>
                    <a:pt x="12464" y="7380"/>
                  </a:lnTo>
                  <a:lnTo>
                    <a:pt x="12484" y="7314"/>
                  </a:lnTo>
                  <a:lnTo>
                    <a:pt x="12497" y="7284"/>
                  </a:lnTo>
                  <a:lnTo>
                    <a:pt x="12509" y="7257"/>
                  </a:lnTo>
                  <a:lnTo>
                    <a:pt x="12527" y="7229"/>
                  </a:lnTo>
                  <a:lnTo>
                    <a:pt x="12544" y="7207"/>
                  </a:lnTo>
                  <a:lnTo>
                    <a:pt x="12562" y="7185"/>
                  </a:lnTo>
                  <a:lnTo>
                    <a:pt x="12581" y="7169"/>
                  </a:lnTo>
                  <a:lnTo>
                    <a:pt x="12601" y="7155"/>
                  </a:lnTo>
                  <a:lnTo>
                    <a:pt x="12623" y="7144"/>
                  </a:lnTo>
                  <a:lnTo>
                    <a:pt x="12644" y="7139"/>
                  </a:lnTo>
                  <a:lnTo>
                    <a:pt x="12668" y="7136"/>
                  </a:lnTo>
                  <a:close/>
                  <a:moveTo>
                    <a:pt x="9920" y="7136"/>
                  </a:moveTo>
                  <a:lnTo>
                    <a:pt x="10558" y="7136"/>
                  </a:lnTo>
                  <a:lnTo>
                    <a:pt x="10580" y="7139"/>
                  </a:lnTo>
                  <a:lnTo>
                    <a:pt x="10603" y="7144"/>
                  </a:lnTo>
                  <a:lnTo>
                    <a:pt x="10625" y="7155"/>
                  </a:lnTo>
                  <a:lnTo>
                    <a:pt x="10644" y="7169"/>
                  </a:lnTo>
                  <a:lnTo>
                    <a:pt x="10664" y="7185"/>
                  </a:lnTo>
                  <a:lnTo>
                    <a:pt x="10682" y="7207"/>
                  </a:lnTo>
                  <a:lnTo>
                    <a:pt x="10697" y="7229"/>
                  </a:lnTo>
                  <a:lnTo>
                    <a:pt x="10713" y="7257"/>
                  </a:lnTo>
                  <a:lnTo>
                    <a:pt x="10729" y="7284"/>
                  </a:lnTo>
                  <a:lnTo>
                    <a:pt x="10742" y="7314"/>
                  </a:lnTo>
                  <a:lnTo>
                    <a:pt x="10762" y="7380"/>
                  </a:lnTo>
                  <a:lnTo>
                    <a:pt x="10770" y="7419"/>
                  </a:lnTo>
                  <a:lnTo>
                    <a:pt x="10774" y="7457"/>
                  </a:lnTo>
                  <a:lnTo>
                    <a:pt x="10780" y="7495"/>
                  </a:lnTo>
                  <a:lnTo>
                    <a:pt x="10780" y="13779"/>
                  </a:lnTo>
                  <a:lnTo>
                    <a:pt x="10774" y="13817"/>
                  </a:lnTo>
                  <a:lnTo>
                    <a:pt x="10770" y="13858"/>
                  </a:lnTo>
                  <a:lnTo>
                    <a:pt x="10762" y="13894"/>
                  </a:lnTo>
                  <a:lnTo>
                    <a:pt x="10752" y="13927"/>
                  </a:lnTo>
                  <a:lnTo>
                    <a:pt x="10742" y="13962"/>
                  </a:lnTo>
                  <a:lnTo>
                    <a:pt x="10729" y="13992"/>
                  </a:lnTo>
                  <a:lnTo>
                    <a:pt x="10713" y="14020"/>
                  </a:lnTo>
                  <a:lnTo>
                    <a:pt x="10697" y="14047"/>
                  </a:lnTo>
                  <a:lnTo>
                    <a:pt x="10682" y="14069"/>
                  </a:lnTo>
                  <a:lnTo>
                    <a:pt x="10664" y="14088"/>
                  </a:lnTo>
                  <a:lnTo>
                    <a:pt x="10644" y="14108"/>
                  </a:lnTo>
                  <a:lnTo>
                    <a:pt x="10625" y="14119"/>
                  </a:lnTo>
                  <a:lnTo>
                    <a:pt x="10603" y="14130"/>
                  </a:lnTo>
                  <a:lnTo>
                    <a:pt x="10580" y="14135"/>
                  </a:lnTo>
                  <a:lnTo>
                    <a:pt x="10558" y="14138"/>
                  </a:lnTo>
                  <a:lnTo>
                    <a:pt x="9920" y="14138"/>
                  </a:lnTo>
                  <a:lnTo>
                    <a:pt x="9898" y="14135"/>
                  </a:lnTo>
                  <a:lnTo>
                    <a:pt x="9876" y="14130"/>
                  </a:lnTo>
                  <a:lnTo>
                    <a:pt x="9855" y="14119"/>
                  </a:lnTo>
                  <a:lnTo>
                    <a:pt x="9835" y="14108"/>
                  </a:lnTo>
                  <a:lnTo>
                    <a:pt x="9796" y="14069"/>
                  </a:lnTo>
                  <a:lnTo>
                    <a:pt x="9780" y="14047"/>
                  </a:lnTo>
                  <a:lnTo>
                    <a:pt x="9763" y="14020"/>
                  </a:lnTo>
                  <a:lnTo>
                    <a:pt x="9749" y="13992"/>
                  </a:lnTo>
                  <a:lnTo>
                    <a:pt x="9737" y="13962"/>
                  </a:lnTo>
                  <a:lnTo>
                    <a:pt x="9726" y="13927"/>
                  </a:lnTo>
                  <a:lnTo>
                    <a:pt x="9718" y="13894"/>
                  </a:lnTo>
                  <a:lnTo>
                    <a:pt x="9708" y="13858"/>
                  </a:lnTo>
                  <a:lnTo>
                    <a:pt x="9704" y="13817"/>
                  </a:lnTo>
                  <a:lnTo>
                    <a:pt x="9700" y="13779"/>
                  </a:lnTo>
                  <a:lnTo>
                    <a:pt x="9700" y="7495"/>
                  </a:lnTo>
                  <a:lnTo>
                    <a:pt x="9708" y="7419"/>
                  </a:lnTo>
                  <a:lnTo>
                    <a:pt x="9718" y="7380"/>
                  </a:lnTo>
                  <a:lnTo>
                    <a:pt x="9726" y="7347"/>
                  </a:lnTo>
                  <a:lnTo>
                    <a:pt x="9737" y="7314"/>
                  </a:lnTo>
                  <a:lnTo>
                    <a:pt x="9749" y="7284"/>
                  </a:lnTo>
                  <a:lnTo>
                    <a:pt x="9763" y="7257"/>
                  </a:lnTo>
                  <a:lnTo>
                    <a:pt x="9780" y="7229"/>
                  </a:lnTo>
                  <a:lnTo>
                    <a:pt x="9796" y="7207"/>
                  </a:lnTo>
                  <a:lnTo>
                    <a:pt x="9816" y="7185"/>
                  </a:lnTo>
                  <a:lnTo>
                    <a:pt x="9835" y="7169"/>
                  </a:lnTo>
                  <a:lnTo>
                    <a:pt x="9855" y="7155"/>
                  </a:lnTo>
                  <a:lnTo>
                    <a:pt x="9876" y="7144"/>
                  </a:lnTo>
                  <a:lnTo>
                    <a:pt x="9898" y="7139"/>
                  </a:lnTo>
                  <a:lnTo>
                    <a:pt x="9920" y="7136"/>
                  </a:lnTo>
                  <a:close/>
                  <a:moveTo>
                    <a:pt x="14061" y="6139"/>
                  </a:moveTo>
                  <a:lnTo>
                    <a:pt x="14698" y="6139"/>
                  </a:lnTo>
                  <a:lnTo>
                    <a:pt x="14721" y="6141"/>
                  </a:lnTo>
                  <a:lnTo>
                    <a:pt x="14743" y="6147"/>
                  </a:lnTo>
                  <a:lnTo>
                    <a:pt x="14766" y="6160"/>
                  </a:lnTo>
                  <a:lnTo>
                    <a:pt x="14786" y="6174"/>
                  </a:lnTo>
                  <a:lnTo>
                    <a:pt x="14806" y="6193"/>
                  </a:lnTo>
                  <a:lnTo>
                    <a:pt x="14821" y="6218"/>
                  </a:lnTo>
                  <a:lnTo>
                    <a:pt x="14839" y="6245"/>
                  </a:lnTo>
                  <a:lnTo>
                    <a:pt x="14855" y="6273"/>
                  </a:lnTo>
                  <a:lnTo>
                    <a:pt x="14870" y="6306"/>
                  </a:lnTo>
                  <a:lnTo>
                    <a:pt x="14884" y="6339"/>
                  </a:lnTo>
                  <a:lnTo>
                    <a:pt x="14894" y="6380"/>
                  </a:lnTo>
                  <a:lnTo>
                    <a:pt x="14903" y="6418"/>
                  </a:lnTo>
                  <a:lnTo>
                    <a:pt x="14911" y="6462"/>
                  </a:lnTo>
                  <a:lnTo>
                    <a:pt x="14915" y="6503"/>
                  </a:lnTo>
                  <a:lnTo>
                    <a:pt x="14919" y="6549"/>
                  </a:lnTo>
                  <a:lnTo>
                    <a:pt x="14919" y="13727"/>
                  </a:lnTo>
                  <a:lnTo>
                    <a:pt x="14915" y="13773"/>
                  </a:lnTo>
                  <a:lnTo>
                    <a:pt x="14911" y="13817"/>
                  </a:lnTo>
                  <a:lnTo>
                    <a:pt x="14903" y="13858"/>
                  </a:lnTo>
                  <a:lnTo>
                    <a:pt x="14894" y="13897"/>
                  </a:lnTo>
                  <a:lnTo>
                    <a:pt x="14884" y="13938"/>
                  </a:lnTo>
                  <a:lnTo>
                    <a:pt x="14870" y="13971"/>
                  </a:lnTo>
                  <a:lnTo>
                    <a:pt x="14855" y="14004"/>
                  </a:lnTo>
                  <a:lnTo>
                    <a:pt x="14839" y="14034"/>
                  </a:lnTo>
                  <a:lnTo>
                    <a:pt x="14821" y="14058"/>
                  </a:lnTo>
                  <a:lnTo>
                    <a:pt x="14806" y="14083"/>
                  </a:lnTo>
                  <a:lnTo>
                    <a:pt x="14786" y="14102"/>
                  </a:lnTo>
                  <a:lnTo>
                    <a:pt x="14766" y="14116"/>
                  </a:lnTo>
                  <a:lnTo>
                    <a:pt x="14743" y="14130"/>
                  </a:lnTo>
                  <a:lnTo>
                    <a:pt x="14721" y="14135"/>
                  </a:lnTo>
                  <a:lnTo>
                    <a:pt x="14698" y="14138"/>
                  </a:lnTo>
                  <a:lnTo>
                    <a:pt x="14061" y="14138"/>
                  </a:lnTo>
                  <a:lnTo>
                    <a:pt x="14040" y="14135"/>
                  </a:lnTo>
                  <a:lnTo>
                    <a:pt x="14018" y="14130"/>
                  </a:lnTo>
                  <a:lnTo>
                    <a:pt x="13997" y="14116"/>
                  </a:lnTo>
                  <a:lnTo>
                    <a:pt x="13977" y="14102"/>
                  </a:lnTo>
                  <a:lnTo>
                    <a:pt x="13957" y="14083"/>
                  </a:lnTo>
                  <a:lnTo>
                    <a:pt x="13938" y="14058"/>
                  </a:lnTo>
                  <a:lnTo>
                    <a:pt x="13920" y="14034"/>
                  </a:lnTo>
                  <a:lnTo>
                    <a:pt x="13904" y="14004"/>
                  </a:lnTo>
                  <a:lnTo>
                    <a:pt x="13891" y="13971"/>
                  </a:lnTo>
                  <a:lnTo>
                    <a:pt x="13879" y="13938"/>
                  </a:lnTo>
                  <a:lnTo>
                    <a:pt x="13867" y="13897"/>
                  </a:lnTo>
                  <a:lnTo>
                    <a:pt x="13857" y="13858"/>
                  </a:lnTo>
                  <a:lnTo>
                    <a:pt x="13850" y="13817"/>
                  </a:lnTo>
                  <a:lnTo>
                    <a:pt x="13846" y="13773"/>
                  </a:lnTo>
                  <a:lnTo>
                    <a:pt x="13842" y="13727"/>
                  </a:lnTo>
                  <a:lnTo>
                    <a:pt x="13840" y="13680"/>
                  </a:lnTo>
                  <a:lnTo>
                    <a:pt x="13840" y="6596"/>
                  </a:lnTo>
                  <a:lnTo>
                    <a:pt x="13842" y="6549"/>
                  </a:lnTo>
                  <a:lnTo>
                    <a:pt x="13846" y="6503"/>
                  </a:lnTo>
                  <a:lnTo>
                    <a:pt x="13850" y="6462"/>
                  </a:lnTo>
                  <a:lnTo>
                    <a:pt x="13857" y="6418"/>
                  </a:lnTo>
                  <a:lnTo>
                    <a:pt x="13867" y="6380"/>
                  </a:lnTo>
                  <a:lnTo>
                    <a:pt x="13879" y="6339"/>
                  </a:lnTo>
                  <a:lnTo>
                    <a:pt x="13891" y="6306"/>
                  </a:lnTo>
                  <a:lnTo>
                    <a:pt x="13904" y="6273"/>
                  </a:lnTo>
                  <a:lnTo>
                    <a:pt x="13920" y="6245"/>
                  </a:lnTo>
                  <a:lnTo>
                    <a:pt x="13938" y="6218"/>
                  </a:lnTo>
                  <a:lnTo>
                    <a:pt x="13957" y="6193"/>
                  </a:lnTo>
                  <a:lnTo>
                    <a:pt x="13977" y="6174"/>
                  </a:lnTo>
                  <a:lnTo>
                    <a:pt x="13997" y="6160"/>
                  </a:lnTo>
                  <a:lnTo>
                    <a:pt x="14018" y="6147"/>
                  </a:lnTo>
                  <a:lnTo>
                    <a:pt x="14040" y="6141"/>
                  </a:lnTo>
                  <a:lnTo>
                    <a:pt x="14061" y="6139"/>
                  </a:lnTo>
                  <a:close/>
                  <a:moveTo>
                    <a:pt x="12923" y="3856"/>
                  </a:moveTo>
                  <a:lnTo>
                    <a:pt x="14917" y="3856"/>
                  </a:lnTo>
                  <a:lnTo>
                    <a:pt x="14917" y="3859"/>
                  </a:lnTo>
                  <a:lnTo>
                    <a:pt x="14919" y="3859"/>
                  </a:lnTo>
                  <a:lnTo>
                    <a:pt x="14919" y="5609"/>
                  </a:lnTo>
                  <a:lnTo>
                    <a:pt x="14094" y="5609"/>
                  </a:lnTo>
                  <a:lnTo>
                    <a:pt x="14094" y="5051"/>
                  </a:lnTo>
                  <a:lnTo>
                    <a:pt x="11349" y="7459"/>
                  </a:lnTo>
                  <a:lnTo>
                    <a:pt x="10764" y="6945"/>
                  </a:lnTo>
                  <a:lnTo>
                    <a:pt x="10787" y="6926"/>
                  </a:lnTo>
                  <a:lnTo>
                    <a:pt x="9868" y="6121"/>
                  </a:lnTo>
                  <a:lnTo>
                    <a:pt x="7264" y="8402"/>
                  </a:lnTo>
                  <a:lnTo>
                    <a:pt x="6681" y="7891"/>
                  </a:lnTo>
                  <a:lnTo>
                    <a:pt x="9872" y="5093"/>
                  </a:lnTo>
                  <a:lnTo>
                    <a:pt x="10457" y="5601"/>
                  </a:lnTo>
                  <a:lnTo>
                    <a:pt x="10452" y="5609"/>
                  </a:lnTo>
                  <a:lnTo>
                    <a:pt x="11371" y="6412"/>
                  </a:lnTo>
                  <a:lnTo>
                    <a:pt x="13463" y="4581"/>
                  </a:lnTo>
                  <a:lnTo>
                    <a:pt x="12923" y="4581"/>
                  </a:lnTo>
                  <a:lnTo>
                    <a:pt x="12923" y="3856"/>
                  </a:lnTo>
                  <a:close/>
                  <a:moveTo>
                    <a:pt x="1975" y="1104"/>
                  </a:moveTo>
                  <a:lnTo>
                    <a:pt x="1909" y="1110"/>
                  </a:lnTo>
                  <a:lnTo>
                    <a:pt x="1880" y="1113"/>
                  </a:lnTo>
                  <a:lnTo>
                    <a:pt x="1846" y="1121"/>
                  </a:lnTo>
                  <a:lnTo>
                    <a:pt x="1815" y="1132"/>
                  </a:lnTo>
                  <a:lnTo>
                    <a:pt x="1786" y="1143"/>
                  </a:lnTo>
                  <a:lnTo>
                    <a:pt x="1757" y="1156"/>
                  </a:lnTo>
                  <a:lnTo>
                    <a:pt x="1727" y="1170"/>
                  </a:lnTo>
                  <a:lnTo>
                    <a:pt x="1698" y="1187"/>
                  </a:lnTo>
                  <a:lnTo>
                    <a:pt x="1673" y="1203"/>
                  </a:lnTo>
                  <a:lnTo>
                    <a:pt x="1647" y="1225"/>
                  </a:lnTo>
                  <a:lnTo>
                    <a:pt x="1620" y="1247"/>
                  </a:lnTo>
                  <a:lnTo>
                    <a:pt x="1595" y="1269"/>
                  </a:lnTo>
                  <a:lnTo>
                    <a:pt x="1571" y="1296"/>
                  </a:lnTo>
                  <a:lnTo>
                    <a:pt x="1546" y="1321"/>
                  </a:lnTo>
                  <a:lnTo>
                    <a:pt x="1524" y="1348"/>
                  </a:lnTo>
                  <a:lnTo>
                    <a:pt x="1505" y="1378"/>
                  </a:lnTo>
                  <a:lnTo>
                    <a:pt x="1483" y="1409"/>
                  </a:lnTo>
                  <a:lnTo>
                    <a:pt x="1466" y="1439"/>
                  </a:lnTo>
                  <a:lnTo>
                    <a:pt x="1448" y="1472"/>
                  </a:lnTo>
                  <a:lnTo>
                    <a:pt x="1433" y="1504"/>
                  </a:lnTo>
                  <a:lnTo>
                    <a:pt x="1401" y="1576"/>
                  </a:lnTo>
                  <a:lnTo>
                    <a:pt x="1390" y="1611"/>
                  </a:lnTo>
                  <a:lnTo>
                    <a:pt x="1378" y="1650"/>
                  </a:lnTo>
                  <a:lnTo>
                    <a:pt x="1368" y="1688"/>
                  </a:lnTo>
                  <a:lnTo>
                    <a:pt x="1360" y="1729"/>
                  </a:lnTo>
                  <a:lnTo>
                    <a:pt x="1351" y="1768"/>
                  </a:lnTo>
                  <a:lnTo>
                    <a:pt x="1343" y="1850"/>
                  </a:lnTo>
                  <a:lnTo>
                    <a:pt x="1341" y="1894"/>
                  </a:lnTo>
                  <a:lnTo>
                    <a:pt x="1341" y="16114"/>
                  </a:lnTo>
                  <a:lnTo>
                    <a:pt x="1343" y="16158"/>
                  </a:lnTo>
                  <a:lnTo>
                    <a:pt x="1351" y="16240"/>
                  </a:lnTo>
                  <a:lnTo>
                    <a:pt x="1360" y="16284"/>
                  </a:lnTo>
                  <a:lnTo>
                    <a:pt x="1368" y="16319"/>
                  </a:lnTo>
                  <a:lnTo>
                    <a:pt x="1378" y="16358"/>
                  </a:lnTo>
                  <a:lnTo>
                    <a:pt x="1390" y="16399"/>
                  </a:lnTo>
                  <a:lnTo>
                    <a:pt x="1401" y="16434"/>
                  </a:lnTo>
                  <a:lnTo>
                    <a:pt x="1417" y="16467"/>
                  </a:lnTo>
                  <a:lnTo>
                    <a:pt x="1433" y="16506"/>
                  </a:lnTo>
                  <a:lnTo>
                    <a:pt x="1448" y="16538"/>
                  </a:lnTo>
                  <a:lnTo>
                    <a:pt x="1466" y="16571"/>
                  </a:lnTo>
                  <a:lnTo>
                    <a:pt x="1483" y="16601"/>
                  </a:lnTo>
                  <a:lnTo>
                    <a:pt x="1505" y="16634"/>
                  </a:lnTo>
                  <a:lnTo>
                    <a:pt x="1524" y="16662"/>
                  </a:lnTo>
                  <a:lnTo>
                    <a:pt x="1546" y="16689"/>
                  </a:lnTo>
                  <a:lnTo>
                    <a:pt x="1571" y="16717"/>
                  </a:lnTo>
                  <a:lnTo>
                    <a:pt x="1595" y="16738"/>
                  </a:lnTo>
                  <a:lnTo>
                    <a:pt x="1620" y="16763"/>
                  </a:lnTo>
                  <a:lnTo>
                    <a:pt x="1647" y="16785"/>
                  </a:lnTo>
                  <a:lnTo>
                    <a:pt x="1673" y="16804"/>
                  </a:lnTo>
                  <a:lnTo>
                    <a:pt x="1698" y="16823"/>
                  </a:lnTo>
                  <a:lnTo>
                    <a:pt x="1727" y="16840"/>
                  </a:lnTo>
                  <a:lnTo>
                    <a:pt x="1757" y="16856"/>
                  </a:lnTo>
                  <a:lnTo>
                    <a:pt x="1786" y="16867"/>
                  </a:lnTo>
                  <a:lnTo>
                    <a:pt x="1815" y="16881"/>
                  </a:lnTo>
                  <a:lnTo>
                    <a:pt x="1846" y="16889"/>
                  </a:lnTo>
                  <a:lnTo>
                    <a:pt x="1880" y="16895"/>
                  </a:lnTo>
                  <a:lnTo>
                    <a:pt x="1909" y="16900"/>
                  </a:lnTo>
                  <a:lnTo>
                    <a:pt x="1942" y="16906"/>
                  </a:lnTo>
                  <a:lnTo>
                    <a:pt x="19658" y="16906"/>
                  </a:lnTo>
                  <a:lnTo>
                    <a:pt x="19691" y="16900"/>
                  </a:lnTo>
                  <a:lnTo>
                    <a:pt x="19722" y="16895"/>
                  </a:lnTo>
                  <a:lnTo>
                    <a:pt x="19754" y="16889"/>
                  </a:lnTo>
                  <a:lnTo>
                    <a:pt x="19787" y="16881"/>
                  </a:lnTo>
                  <a:lnTo>
                    <a:pt x="19816" y="16867"/>
                  </a:lnTo>
                  <a:lnTo>
                    <a:pt x="19845" y="16856"/>
                  </a:lnTo>
                  <a:lnTo>
                    <a:pt x="19875" y="16840"/>
                  </a:lnTo>
                  <a:lnTo>
                    <a:pt x="19902" y="16823"/>
                  </a:lnTo>
                  <a:lnTo>
                    <a:pt x="19929" y="16804"/>
                  </a:lnTo>
                  <a:lnTo>
                    <a:pt x="19957" y="16785"/>
                  </a:lnTo>
                  <a:lnTo>
                    <a:pt x="19982" y="16763"/>
                  </a:lnTo>
                  <a:lnTo>
                    <a:pt x="20007" y="16738"/>
                  </a:lnTo>
                  <a:lnTo>
                    <a:pt x="20031" y="16717"/>
                  </a:lnTo>
                  <a:lnTo>
                    <a:pt x="20054" y="16689"/>
                  </a:lnTo>
                  <a:lnTo>
                    <a:pt x="20078" y="16662"/>
                  </a:lnTo>
                  <a:lnTo>
                    <a:pt x="20097" y="16634"/>
                  </a:lnTo>
                  <a:lnTo>
                    <a:pt x="20119" y="16601"/>
                  </a:lnTo>
                  <a:lnTo>
                    <a:pt x="20136" y="16571"/>
                  </a:lnTo>
                  <a:lnTo>
                    <a:pt x="20171" y="16506"/>
                  </a:lnTo>
                  <a:lnTo>
                    <a:pt x="20185" y="16467"/>
                  </a:lnTo>
                  <a:lnTo>
                    <a:pt x="20201" y="16434"/>
                  </a:lnTo>
                  <a:lnTo>
                    <a:pt x="20212" y="16399"/>
                  </a:lnTo>
                  <a:lnTo>
                    <a:pt x="20226" y="16358"/>
                  </a:lnTo>
                  <a:lnTo>
                    <a:pt x="20234" y="16319"/>
                  </a:lnTo>
                  <a:lnTo>
                    <a:pt x="20242" y="16284"/>
                  </a:lnTo>
                  <a:lnTo>
                    <a:pt x="20249" y="16240"/>
                  </a:lnTo>
                  <a:lnTo>
                    <a:pt x="20255" y="16199"/>
                  </a:lnTo>
                  <a:lnTo>
                    <a:pt x="20259" y="16158"/>
                  </a:lnTo>
                  <a:lnTo>
                    <a:pt x="20261" y="16114"/>
                  </a:lnTo>
                  <a:lnTo>
                    <a:pt x="20261" y="1894"/>
                  </a:lnTo>
                  <a:lnTo>
                    <a:pt x="20259" y="1850"/>
                  </a:lnTo>
                  <a:lnTo>
                    <a:pt x="20255" y="1809"/>
                  </a:lnTo>
                  <a:lnTo>
                    <a:pt x="20249" y="1768"/>
                  </a:lnTo>
                  <a:lnTo>
                    <a:pt x="20242" y="1729"/>
                  </a:lnTo>
                  <a:lnTo>
                    <a:pt x="20234" y="1688"/>
                  </a:lnTo>
                  <a:lnTo>
                    <a:pt x="20226" y="1650"/>
                  </a:lnTo>
                  <a:lnTo>
                    <a:pt x="20212" y="1611"/>
                  </a:lnTo>
                  <a:lnTo>
                    <a:pt x="20201" y="1576"/>
                  </a:lnTo>
                  <a:lnTo>
                    <a:pt x="20185" y="1540"/>
                  </a:lnTo>
                  <a:lnTo>
                    <a:pt x="20171" y="1504"/>
                  </a:lnTo>
                  <a:lnTo>
                    <a:pt x="20154" y="1472"/>
                  </a:lnTo>
                  <a:lnTo>
                    <a:pt x="20136" y="1439"/>
                  </a:lnTo>
                  <a:lnTo>
                    <a:pt x="20119" y="1409"/>
                  </a:lnTo>
                  <a:lnTo>
                    <a:pt x="20097" y="1378"/>
                  </a:lnTo>
                  <a:lnTo>
                    <a:pt x="20078" y="1348"/>
                  </a:lnTo>
                  <a:lnTo>
                    <a:pt x="20054" y="1321"/>
                  </a:lnTo>
                  <a:lnTo>
                    <a:pt x="20031" y="1296"/>
                  </a:lnTo>
                  <a:lnTo>
                    <a:pt x="20007" y="1269"/>
                  </a:lnTo>
                  <a:lnTo>
                    <a:pt x="19957" y="1225"/>
                  </a:lnTo>
                  <a:lnTo>
                    <a:pt x="19929" y="1203"/>
                  </a:lnTo>
                  <a:lnTo>
                    <a:pt x="19875" y="1170"/>
                  </a:lnTo>
                  <a:lnTo>
                    <a:pt x="19845" y="1156"/>
                  </a:lnTo>
                  <a:lnTo>
                    <a:pt x="19816" y="1143"/>
                  </a:lnTo>
                  <a:lnTo>
                    <a:pt x="19787" y="1132"/>
                  </a:lnTo>
                  <a:lnTo>
                    <a:pt x="19754" y="1121"/>
                  </a:lnTo>
                  <a:lnTo>
                    <a:pt x="19722" y="1113"/>
                  </a:lnTo>
                  <a:lnTo>
                    <a:pt x="19691" y="1110"/>
                  </a:lnTo>
                  <a:lnTo>
                    <a:pt x="19625" y="1104"/>
                  </a:lnTo>
                  <a:lnTo>
                    <a:pt x="1975" y="1104"/>
                  </a:lnTo>
                  <a:close/>
                  <a:moveTo>
                    <a:pt x="703" y="0"/>
                  </a:moveTo>
                  <a:lnTo>
                    <a:pt x="20901" y="0"/>
                  </a:lnTo>
                  <a:lnTo>
                    <a:pt x="20936" y="3"/>
                  </a:lnTo>
                  <a:lnTo>
                    <a:pt x="20972" y="8"/>
                  </a:lnTo>
                  <a:lnTo>
                    <a:pt x="21009" y="16"/>
                  </a:lnTo>
                  <a:lnTo>
                    <a:pt x="21044" y="27"/>
                  </a:lnTo>
                  <a:lnTo>
                    <a:pt x="21079" y="41"/>
                  </a:lnTo>
                  <a:lnTo>
                    <a:pt x="21110" y="55"/>
                  </a:lnTo>
                  <a:lnTo>
                    <a:pt x="21143" y="71"/>
                  </a:lnTo>
                  <a:lnTo>
                    <a:pt x="21176" y="90"/>
                  </a:lnTo>
                  <a:lnTo>
                    <a:pt x="21210" y="112"/>
                  </a:lnTo>
                  <a:lnTo>
                    <a:pt x="21268" y="162"/>
                  </a:lnTo>
                  <a:lnTo>
                    <a:pt x="21296" y="186"/>
                  </a:lnTo>
                  <a:lnTo>
                    <a:pt x="21325" y="216"/>
                  </a:lnTo>
                  <a:lnTo>
                    <a:pt x="21350" y="244"/>
                  </a:lnTo>
                  <a:lnTo>
                    <a:pt x="21376" y="277"/>
                  </a:lnTo>
                  <a:lnTo>
                    <a:pt x="21399" y="307"/>
                  </a:lnTo>
                  <a:lnTo>
                    <a:pt x="21422" y="343"/>
                  </a:lnTo>
                  <a:lnTo>
                    <a:pt x="21444" y="378"/>
                  </a:lnTo>
                  <a:lnTo>
                    <a:pt x="21463" y="417"/>
                  </a:lnTo>
                  <a:lnTo>
                    <a:pt x="21483" y="455"/>
                  </a:lnTo>
                  <a:lnTo>
                    <a:pt x="21500" y="493"/>
                  </a:lnTo>
                  <a:lnTo>
                    <a:pt x="21514" y="537"/>
                  </a:lnTo>
                  <a:lnTo>
                    <a:pt x="21530" y="575"/>
                  </a:lnTo>
                  <a:lnTo>
                    <a:pt x="21543" y="622"/>
                  </a:lnTo>
                  <a:lnTo>
                    <a:pt x="21553" y="663"/>
                  </a:lnTo>
                  <a:lnTo>
                    <a:pt x="21565" y="710"/>
                  </a:lnTo>
                  <a:lnTo>
                    <a:pt x="21573" y="756"/>
                  </a:lnTo>
                  <a:lnTo>
                    <a:pt x="21579" y="800"/>
                  </a:lnTo>
                  <a:lnTo>
                    <a:pt x="21584" y="850"/>
                  </a:lnTo>
                  <a:lnTo>
                    <a:pt x="21586" y="896"/>
                  </a:lnTo>
                  <a:lnTo>
                    <a:pt x="21586" y="17111"/>
                  </a:lnTo>
                  <a:lnTo>
                    <a:pt x="21584" y="17161"/>
                  </a:lnTo>
                  <a:lnTo>
                    <a:pt x="21579" y="17207"/>
                  </a:lnTo>
                  <a:lnTo>
                    <a:pt x="21573" y="17251"/>
                  </a:lnTo>
                  <a:lnTo>
                    <a:pt x="21565" y="17298"/>
                  </a:lnTo>
                  <a:lnTo>
                    <a:pt x="21553" y="17344"/>
                  </a:lnTo>
                  <a:lnTo>
                    <a:pt x="21543" y="17391"/>
                  </a:lnTo>
                  <a:lnTo>
                    <a:pt x="21530" y="17432"/>
                  </a:lnTo>
                  <a:lnTo>
                    <a:pt x="21514" y="17476"/>
                  </a:lnTo>
                  <a:lnTo>
                    <a:pt x="21500" y="17514"/>
                  </a:lnTo>
                  <a:lnTo>
                    <a:pt x="21483" y="17555"/>
                  </a:lnTo>
                  <a:lnTo>
                    <a:pt x="21463" y="17594"/>
                  </a:lnTo>
                  <a:lnTo>
                    <a:pt x="21444" y="17629"/>
                  </a:lnTo>
                  <a:lnTo>
                    <a:pt x="21422" y="17667"/>
                  </a:lnTo>
                  <a:lnTo>
                    <a:pt x="21376" y="17733"/>
                  </a:lnTo>
                  <a:lnTo>
                    <a:pt x="21350" y="17763"/>
                  </a:lnTo>
                  <a:lnTo>
                    <a:pt x="21325" y="17796"/>
                  </a:lnTo>
                  <a:lnTo>
                    <a:pt x="21296" y="17824"/>
                  </a:lnTo>
                  <a:lnTo>
                    <a:pt x="21268" y="17851"/>
                  </a:lnTo>
                  <a:lnTo>
                    <a:pt x="21210" y="17895"/>
                  </a:lnTo>
                  <a:lnTo>
                    <a:pt x="21176" y="17917"/>
                  </a:lnTo>
                  <a:lnTo>
                    <a:pt x="21143" y="17936"/>
                  </a:lnTo>
                  <a:lnTo>
                    <a:pt x="21110" y="17952"/>
                  </a:lnTo>
                  <a:lnTo>
                    <a:pt x="21079" y="17969"/>
                  </a:lnTo>
                  <a:lnTo>
                    <a:pt x="21009" y="17991"/>
                  </a:lnTo>
                  <a:lnTo>
                    <a:pt x="20972" y="17999"/>
                  </a:lnTo>
                  <a:lnTo>
                    <a:pt x="20936" y="18005"/>
                  </a:lnTo>
                  <a:lnTo>
                    <a:pt x="20901" y="18007"/>
                  </a:lnTo>
                  <a:lnTo>
                    <a:pt x="20862" y="18013"/>
                  </a:lnTo>
                  <a:lnTo>
                    <a:pt x="742" y="18013"/>
                  </a:lnTo>
                  <a:lnTo>
                    <a:pt x="703" y="18007"/>
                  </a:lnTo>
                  <a:lnTo>
                    <a:pt x="666" y="18005"/>
                  </a:lnTo>
                  <a:lnTo>
                    <a:pt x="630" y="17999"/>
                  </a:lnTo>
                  <a:lnTo>
                    <a:pt x="593" y="17991"/>
                  </a:lnTo>
                  <a:lnTo>
                    <a:pt x="523" y="17969"/>
                  </a:lnTo>
                  <a:lnTo>
                    <a:pt x="492" y="17952"/>
                  </a:lnTo>
                  <a:lnTo>
                    <a:pt x="459" y="17936"/>
                  </a:lnTo>
                  <a:lnTo>
                    <a:pt x="425" y="17917"/>
                  </a:lnTo>
                  <a:lnTo>
                    <a:pt x="363" y="17873"/>
                  </a:lnTo>
                  <a:lnTo>
                    <a:pt x="336" y="17851"/>
                  </a:lnTo>
                  <a:lnTo>
                    <a:pt x="306" y="17824"/>
                  </a:lnTo>
                  <a:lnTo>
                    <a:pt x="279" y="17796"/>
                  </a:lnTo>
                  <a:lnTo>
                    <a:pt x="252" y="17763"/>
                  </a:lnTo>
                  <a:lnTo>
                    <a:pt x="226" y="17733"/>
                  </a:lnTo>
                  <a:lnTo>
                    <a:pt x="203" y="17700"/>
                  </a:lnTo>
                  <a:lnTo>
                    <a:pt x="182" y="17667"/>
                  </a:lnTo>
                  <a:lnTo>
                    <a:pt x="160" y="17629"/>
                  </a:lnTo>
                  <a:lnTo>
                    <a:pt x="139" y="17594"/>
                  </a:lnTo>
                  <a:lnTo>
                    <a:pt x="119" y="17555"/>
                  </a:lnTo>
                  <a:lnTo>
                    <a:pt x="103" y="17514"/>
                  </a:lnTo>
                  <a:lnTo>
                    <a:pt x="86" y="17476"/>
                  </a:lnTo>
                  <a:lnTo>
                    <a:pt x="72" y="17432"/>
                  </a:lnTo>
                  <a:lnTo>
                    <a:pt x="59" y="17391"/>
                  </a:lnTo>
                  <a:lnTo>
                    <a:pt x="47" y="17344"/>
                  </a:lnTo>
                  <a:lnTo>
                    <a:pt x="37" y="17298"/>
                  </a:lnTo>
                  <a:lnTo>
                    <a:pt x="29" y="17251"/>
                  </a:lnTo>
                  <a:lnTo>
                    <a:pt x="21" y="17207"/>
                  </a:lnTo>
                  <a:lnTo>
                    <a:pt x="18" y="17161"/>
                  </a:lnTo>
                  <a:lnTo>
                    <a:pt x="14" y="17062"/>
                  </a:lnTo>
                  <a:lnTo>
                    <a:pt x="14" y="945"/>
                  </a:lnTo>
                  <a:lnTo>
                    <a:pt x="16" y="896"/>
                  </a:lnTo>
                  <a:lnTo>
                    <a:pt x="18" y="850"/>
                  </a:lnTo>
                  <a:lnTo>
                    <a:pt x="21" y="800"/>
                  </a:lnTo>
                  <a:lnTo>
                    <a:pt x="29" y="756"/>
                  </a:lnTo>
                  <a:lnTo>
                    <a:pt x="37" y="710"/>
                  </a:lnTo>
                  <a:lnTo>
                    <a:pt x="47" y="663"/>
                  </a:lnTo>
                  <a:lnTo>
                    <a:pt x="59" y="622"/>
                  </a:lnTo>
                  <a:lnTo>
                    <a:pt x="72" y="575"/>
                  </a:lnTo>
                  <a:lnTo>
                    <a:pt x="86" y="537"/>
                  </a:lnTo>
                  <a:lnTo>
                    <a:pt x="103" y="493"/>
                  </a:lnTo>
                  <a:lnTo>
                    <a:pt x="119" y="455"/>
                  </a:lnTo>
                  <a:lnTo>
                    <a:pt x="139" y="417"/>
                  </a:lnTo>
                  <a:lnTo>
                    <a:pt x="160" y="378"/>
                  </a:lnTo>
                  <a:lnTo>
                    <a:pt x="182" y="343"/>
                  </a:lnTo>
                  <a:lnTo>
                    <a:pt x="203" y="307"/>
                  </a:lnTo>
                  <a:lnTo>
                    <a:pt x="226" y="277"/>
                  </a:lnTo>
                  <a:lnTo>
                    <a:pt x="252" y="244"/>
                  </a:lnTo>
                  <a:lnTo>
                    <a:pt x="279" y="216"/>
                  </a:lnTo>
                  <a:lnTo>
                    <a:pt x="306" y="186"/>
                  </a:lnTo>
                  <a:lnTo>
                    <a:pt x="336" y="162"/>
                  </a:lnTo>
                  <a:lnTo>
                    <a:pt x="363" y="137"/>
                  </a:lnTo>
                  <a:lnTo>
                    <a:pt x="394" y="112"/>
                  </a:lnTo>
                  <a:lnTo>
                    <a:pt x="425" y="90"/>
                  </a:lnTo>
                  <a:lnTo>
                    <a:pt x="459" y="71"/>
                  </a:lnTo>
                  <a:lnTo>
                    <a:pt x="492" y="55"/>
                  </a:lnTo>
                  <a:lnTo>
                    <a:pt x="523" y="41"/>
                  </a:lnTo>
                  <a:lnTo>
                    <a:pt x="558" y="27"/>
                  </a:lnTo>
                  <a:lnTo>
                    <a:pt x="593" y="16"/>
                  </a:lnTo>
                  <a:lnTo>
                    <a:pt x="630" y="8"/>
                  </a:lnTo>
                  <a:lnTo>
                    <a:pt x="666" y="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949761" y="1891694"/>
              <a:ext cx="2360678" cy="1453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850707" y="3212702"/>
              <a:ext cx="2459733" cy="294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 flipH="1" rot="10800000">
              <a:off x="949761" y="3679113"/>
              <a:ext cx="2360680" cy="99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5875" cap="flat">
              <a:solidFill>
                <a:srgbClr val="00B05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 flipH="1" flipV="1">
              <a:off x="4471887" y="3212703"/>
              <a:ext cx="2168216" cy="2"/>
            </a:xfrm>
            <a:prstGeom prst="line">
              <a:avLst/>
            </a:prstGeom>
            <a:noFill/>
            <a:ln w="22225" cap="rnd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1200"/>
              </a:pPr>
            </a:p>
          </p:txBody>
        </p:sp>
        <p:sp>
          <p:nvSpPr>
            <p:cNvPr id="79" name="Shape 79"/>
            <p:cNvSpPr/>
            <p:nvPr/>
          </p:nvSpPr>
          <p:spPr>
            <a:xfrm>
              <a:off x="7052876" y="3679113"/>
              <a:ext cx="2" cy="1642208"/>
            </a:xfrm>
            <a:prstGeom prst="line">
              <a:avLst/>
            </a:prstGeom>
            <a:noFill/>
            <a:ln w="22225" cap="flat">
              <a:solidFill>
                <a:srgbClr val="FFC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1200"/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6482079" y="5048392"/>
              <a:ext cx="1244039" cy="1282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798"/>
                  </a:moveTo>
                  <a:lnTo>
                    <a:pt x="6883" y="7846"/>
                  </a:lnTo>
                  <a:lnTo>
                    <a:pt x="6883" y="21600"/>
                  </a:lnTo>
                  <a:lnTo>
                    <a:pt x="0" y="17552"/>
                  </a:lnTo>
                  <a:lnTo>
                    <a:pt x="0" y="3798"/>
                  </a:lnTo>
                  <a:close/>
                  <a:moveTo>
                    <a:pt x="11636" y="3362"/>
                  </a:moveTo>
                  <a:lnTo>
                    <a:pt x="11626" y="4737"/>
                  </a:lnTo>
                  <a:lnTo>
                    <a:pt x="10991" y="4416"/>
                  </a:lnTo>
                  <a:lnTo>
                    <a:pt x="10991" y="3450"/>
                  </a:lnTo>
                  <a:lnTo>
                    <a:pt x="10281" y="3101"/>
                  </a:lnTo>
                  <a:lnTo>
                    <a:pt x="10281" y="4055"/>
                  </a:lnTo>
                  <a:lnTo>
                    <a:pt x="6319" y="2059"/>
                  </a:lnTo>
                  <a:lnTo>
                    <a:pt x="959" y="3497"/>
                  </a:lnTo>
                  <a:lnTo>
                    <a:pt x="7703" y="7275"/>
                  </a:lnTo>
                  <a:lnTo>
                    <a:pt x="7664" y="21327"/>
                  </a:lnTo>
                  <a:lnTo>
                    <a:pt x="13212" y="18994"/>
                  </a:lnTo>
                  <a:lnTo>
                    <a:pt x="13212" y="16119"/>
                  </a:lnTo>
                  <a:lnTo>
                    <a:pt x="14671" y="15576"/>
                  </a:lnTo>
                  <a:lnTo>
                    <a:pt x="14671" y="17014"/>
                  </a:lnTo>
                  <a:lnTo>
                    <a:pt x="16401" y="17917"/>
                  </a:lnTo>
                  <a:lnTo>
                    <a:pt x="20063" y="16412"/>
                  </a:lnTo>
                  <a:lnTo>
                    <a:pt x="20067" y="16147"/>
                  </a:lnTo>
                  <a:lnTo>
                    <a:pt x="18266" y="15529"/>
                  </a:lnTo>
                  <a:lnTo>
                    <a:pt x="18266" y="14230"/>
                  </a:lnTo>
                  <a:lnTo>
                    <a:pt x="21600" y="12982"/>
                  </a:lnTo>
                  <a:lnTo>
                    <a:pt x="21600" y="376"/>
                  </a:lnTo>
                  <a:lnTo>
                    <a:pt x="11636" y="3362"/>
                  </a:lnTo>
                  <a:close/>
                  <a:moveTo>
                    <a:pt x="13212" y="14887"/>
                  </a:moveTo>
                  <a:lnTo>
                    <a:pt x="13212" y="10309"/>
                  </a:lnTo>
                  <a:lnTo>
                    <a:pt x="8676" y="11869"/>
                  </a:lnTo>
                  <a:lnTo>
                    <a:pt x="8676" y="10289"/>
                  </a:lnTo>
                  <a:lnTo>
                    <a:pt x="13212" y="8729"/>
                  </a:lnTo>
                  <a:lnTo>
                    <a:pt x="13212" y="7810"/>
                  </a:lnTo>
                  <a:lnTo>
                    <a:pt x="8676" y="9366"/>
                  </a:lnTo>
                  <a:lnTo>
                    <a:pt x="8676" y="7786"/>
                  </a:lnTo>
                  <a:lnTo>
                    <a:pt x="13212" y="6234"/>
                  </a:lnTo>
                  <a:lnTo>
                    <a:pt x="13212" y="5533"/>
                  </a:lnTo>
                  <a:lnTo>
                    <a:pt x="12888" y="5370"/>
                  </a:lnTo>
                  <a:lnTo>
                    <a:pt x="12899" y="4131"/>
                  </a:lnTo>
                  <a:lnTo>
                    <a:pt x="20673" y="1826"/>
                  </a:lnTo>
                  <a:lnTo>
                    <a:pt x="20673" y="12095"/>
                  </a:lnTo>
                  <a:lnTo>
                    <a:pt x="13212" y="14887"/>
                  </a:lnTo>
                  <a:close/>
                  <a:moveTo>
                    <a:pt x="767" y="5679"/>
                  </a:moveTo>
                  <a:lnTo>
                    <a:pt x="767" y="6253"/>
                  </a:lnTo>
                  <a:lnTo>
                    <a:pt x="3074" y="7624"/>
                  </a:lnTo>
                  <a:lnTo>
                    <a:pt x="3074" y="7050"/>
                  </a:lnTo>
                  <a:lnTo>
                    <a:pt x="767" y="5679"/>
                  </a:lnTo>
                  <a:close/>
                  <a:moveTo>
                    <a:pt x="767" y="7560"/>
                  </a:moveTo>
                  <a:lnTo>
                    <a:pt x="767" y="8131"/>
                  </a:lnTo>
                  <a:lnTo>
                    <a:pt x="3074" y="9501"/>
                  </a:lnTo>
                  <a:lnTo>
                    <a:pt x="3074" y="8931"/>
                  </a:lnTo>
                  <a:lnTo>
                    <a:pt x="767" y="7560"/>
                  </a:lnTo>
                  <a:close/>
                  <a:moveTo>
                    <a:pt x="767" y="6614"/>
                  </a:moveTo>
                  <a:lnTo>
                    <a:pt x="767" y="7184"/>
                  </a:lnTo>
                  <a:lnTo>
                    <a:pt x="3074" y="8554"/>
                  </a:lnTo>
                  <a:lnTo>
                    <a:pt x="3074" y="7984"/>
                  </a:lnTo>
                  <a:lnTo>
                    <a:pt x="767" y="6614"/>
                  </a:lnTo>
                  <a:close/>
                  <a:moveTo>
                    <a:pt x="8766" y="12891"/>
                  </a:moveTo>
                  <a:lnTo>
                    <a:pt x="10056" y="12487"/>
                  </a:lnTo>
                  <a:lnTo>
                    <a:pt x="10056" y="13370"/>
                  </a:lnTo>
                  <a:lnTo>
                    <a:pt x="8766" y="13774"/>
                  </a:lnTo>
                  <a:lnTo>
                    <a:pt x="8766" y="12891"/>
                  </a:lnTo>
                  <a:close/>
                  <a:moveTo>
                    <a:pt x="8766" y="14436"/>
                  </a:moveTo>
                  <a:lnTo>
                    <a:pt x="10056" y="14032"/>
                  </a:lnTo>
                  <a:lnTo>
                    <a:pt x="10056" y="14907"/>
                  </a:lnTo>
                  <a:lnTo>
                    <a:pt x="8766" y="15315"/>
                  </a:lnTo>
                  <a:lnTo>
                    <a:pt x="8766" y="14436"/>
                  </a:lnTo>
                  <a:close/>
                  <a:moveTo>
                    <a:pt x="11044" y="3141"/>
                  </a:moveTo>
                  <a:lnTo>
                    <a:pt x="10477" y="2828"/>
                  </a:lnTo>
                  <a:lnTo>
                    <a:pt x="20591" y="0"/>
                  </a:lnTo>
                  <a:lnTo>
                    <a:pt x="21094" y="242"/>
                  </a:lnTo>
                  <a:lnTo>
                    <a:pt x="11044" y="3141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 flipH="1" rot="10800000">
              <a:off x="484499" y="354753"/>
              <a:ext cx="3730006" cy="116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C0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82" name="Shape 82"/>
            <p:cNvSpPr/>
            <p:nvPr/>
          </p:nvSpPr>
          <p:spPr>
            <a:xfrm flipH="1" rot="5400000">
              <a:off x="5198217" y="625476"/>
              <a:ext cx="2572413" cy="1413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7030A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8773724" y="81280"/>
              <a:ext cx="1316287" cy="147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22" y="13391"/>
                  </a:moveTo>
                  <a:lnTo>
                    <a:pt x="15108" y="13391"/>
                  </a:lnTo>
                  <a:lnTo>
                    <a:pt x="15108" y="14731"/>
                  </a:lnTo>
                  <a:lnTo>
                    <a:pt x="3322" y="14731"/>
                  </a:lnTo>
                  <a:lnTo>
                    <a:pt x="3322" y="13391"/>
                  </a:lnTo>
                  <a:close/>
                  <a:moveTo>
                    <a:pt x="3153" y="10710"/>
                  </a:moveTo>
                  <a:lnTo>
                    <a:pt x="14923" y="10710"/>
                  </a:lnTo>
                  <a:lnTo>
                    <a:pt x="14923" y="12050"/>
                  </a:lnTo>
                  <a:lnTo>
                    <a:pt x="3153" y="12050"/>
                  </a:lnTo>
                  <a:lnTo>
                    <a:pt x="3153" y="10710"/>
                  </a:lnTo>
                  <a:close/>
                  <a:moveTo>
                    <a:pt x="3153" y="8044"/>
                  </a:moveTo>
                  <a:lnTo>
                    <a:pt x="14923" y="8044"/>
                  </a:lnTo>
                  <a:lnTo>
                    <a:pt x="14923" y="9369"/>
                  </a:lnTo>
                  <a:lnTo>
                    <a:pt x="3153" y="9369"/>
                  </a:lnTo>
                  <a:lnTo>
                    <a:pt x="3153" y="8044"/>
                  </a:lnTo>
                  <a:close/>
                  <a:moveTo>
                    <a:pt x="9240" y="5362"/>
                  </a:moveTo>
                  <a:lnTo>
                    <a:pt x="14956" y="5362"/>
                  </a:lnTo>
                  <a:lnTo>
                    <a:pt x="14956" y="6703"/>
                  </a:lnTo>
                  <a:lnTo>
                    <a:pt x="9240" y="6703"/>
                  </a:lnTo>
                  <a:lnTo>
                    <a:pt x="9240" y="5362"/>
                  </a:lnTo>
                  <a:close/>
                  <a:moveTo>
                    <a:pt x="19856" y="2621"/>
                  </a:moveTo>
                  <a:lnTo>
                    <a:pt x="20032" y="2627"/>
                  </a:lnTo>
                  <a:lnTo>
                    <a:pt x="20123" y="2639"/>
                  </a:lnTo>
                  <a:lnTo>
                    <a:pt x="20207" y="2651"/>
                  </a:lnTo>
                  <a:lnTo>
                    <a:pt x="20288" y="2669"/>
                  </a:lnTo>
                  <a:lnTo>
                    <a:pt x="20372" y="2690"/>
                  </a:lnTo>
                  <a:lnTo>
                    <a:pt x="20457" y="2714"/>
                  </a:lnTo>
                  <a:lnTo>
                    <a:pt x="20534" y="2741"/>
                  </a:lnTo>
                  <a:lnTo>
                    <a:pt x="20609" y="2775"/>
                  </a:lnTo>
                  <a:lnTo>
                    <a:pt x="20686" y="2811"/>
                  </a:lnTo>
                  <a:lnTo>
                    <a:pt x="20760" y="2844"/>
                  </a:lnTo>
                  <a:lnTo>
                    <a:pt x="20831" y="2886"/>
                  </a:lnTo>
                  <a:lnTo>
                    <a:pt x="20902" y="2931"/>
                  </a:lnTo>
                  <a:lnTo>
                    <a:pt x="20966" y="2976"/>
                  </a:lnTo>
                  <a:lnTo>
                    <a:pt x="21027" y="3025"/>
                  </a:lnTo>
                  <a:lnTo>
                    <a:pt x="21091" y="3076"/>
                  </a:lnTo>
                  <a:lnTo>
                    <a:pt x="21202" y="3187"/>
                  </a:lnTo>
                  <a:lnTo>
                    <a:pt x="21253" y="3248"/>
                  </a:lnTo>
                  <a:lnTo>
                    <a:pt x="21303" y="3308"/>
                  </a:lnTo>
                  <a:lnTo>
                    <a:pt x="21350" y="3371"/>
                  </a:lnTo>
                  <a:lnTo>
                    <a:pt x="21388" y="3437"/>
                  </a:lnTo>
                  <a:lnTo>
                    <a:pt x="21428" y="3507"/>
                  </a:lnTo>
                  <a:lnTo>
                    <a:pt x="21462" y="3576"/>
                  </a:lnTo>
                  <a:lnTo>
                    <a:pt x="21495" y="3645"/>
                  </a:lnTo>
                  <a:lnTo>
                    <a:pt x="21522" y="3717"/>
                  </a:lnTo>
                  <a:lnTo>
                    <a:pt x="21546" y="3793"/>
                  </a:lnTo>
                  <a:lnTo>
                    <a:pt x="21566" y="3868"/>
                  </a:lnTo>
                  <a:lnTo>
                    <a:pt x="21583" y="3943"/>
                  </a:lnTo>
                  <a:lnTo>
                    <a:pt x="21593" y="4022"/>
                  </a:lnTo>
                  <a:lnTo>
                    <a:pt x="21597" y="4100"/>
                  </a:lnTo>
                  <a:lnTo>
                    <a:pt x="21600" y="4178"/>
                  </a:lnTo>
                  <a:lnTo>
                    <a:pt x="21600" y="20043"/>
                  </a:lnTo>
                  <a:lnTo>
                    <a:pt x="21597" y="20121"/>
                  </a:lnTo>
                  <a:lnTo>
                    <a:pt x="21593" y="20199"/>
                  </a:lnTo>
                  <a:lnTo>
                    <a:pt x="21583" y="20281"/>
                  </a:lnTo>
                  <a:lnTo>
                    <a:pt x="21566" y="20356"/>
                  </a:lnTo>
                  <a:lnTo>
                    <a:pt x="21546" y="20431"/>
                  </a:lnTo>
                  <a:lnTo>
                    <a:pt x="21522" y="20503"/>
                  </a:lnTo>
                  <a:lnTo>
                    <a:pt x="21495" y="20576"/>
                  </a:lnTo>
                  <a:lnTo>
                    <a:pt x="21462" y="20645"/>
                  </a:lnTo>
                  <a:lnTo>
                    <a:pt x="21428" y="20714"/>
                  </a:lnTo>
                  <a:lnTo>
                    <a:pt x="21388" y="20784"/>
                  </a:lnTo>
                  <a:lnTo>
                    <a:pt x="21350" y="20850"/>
                  </a:lnTo>
                  <a:lnTo>
                    <a:pt x="21303" y="20913"/>
                  </a:lnTo>
                  <a:lnTo>
                    <a:pt x="21253" y="20973"/>
                  </a:lnTo>
                  <a:lnTo>
                    <a:pt x="21202" y="21034"/>
                  </a:lnTo>
                  <a:lnTo>
                    <a:pt x="21091" y="21145"/>
                  </a:lnTo>
                  <a:lnTo>
                    <a:pt x="21027" y="21196"/>
                  </a:lnTo>
                  <a:lnTo>
                    <a:pt x="20966" y="21245"/>
                  </a:lnTo>
                  <a:lnTo>
                    <a:pt x="20902" y="21290"/>
                  </a:lnTo>
                  <a:lnTo>
                    <a:pt x="20831" y="21335"/>
                  </a:lnTo>
                  <a:lnTo>
                    <a:pt x="20760" y="21377"/>
                  </a:lnTo>
                  <a:lnTo>
                    <a:pt x="20686" y="21413"/>
                  </a:lnTo>
                  <a:lnTo>
                    <a:pt x="20609" y="21449"/>
                  </a:lnTo>
                  <a:lnTo>
                    <a:pt x="20534" y="21479"/>
                  </a:lnTo>
                  <a:lnTo>
                    <a:pt x="20457" y="21507"/>
                  </a:lnTo>
                  <a:lnTo>
                    <a:pt x="20372" y="21531"/>
                  </a:lnTo>
                  <a:lnTo>
                    <a:pt x="20288" y="21552"/>
                  </a:lnTo>
                  <a:lnTo>
                    <a:pt x="20207" y="21570"/>
                  </a:lnTo>
                  <a:lnTo>
                    <a:pt x="20123" y="21585"/>
                  </a:lnTo>
                  <a:lnTo>
                    <a:pt x="20032" y="21594"/>
                  </a:lnTo>
                  <a:lnTo>
                    <a:pt x="19944" y="21600"/>
                  </a:lnTo>
                  <a:lnTo>
                    <a:pt x="5011" y="21600"/>
                  </a:lnTo>
                  <a:lnTo>
                    <a:pt x="4924" y="21594"/>
                  </a:lnTo>
                  <a:lnTo>
                    <a:pt x="4836" y="21585"/>
                  </a:lnTo>
                  <a:lnTo>
                    <a:pt x="4748" y="21570"/>
                  </a:lnTo>
                  <a:lnTo>
                    <a:pt x="4664" y="21552"/>
                  </a:lnTo>
                  <a:lnTo>
                    <a:pt x="4583" y="21531"/>
                  </a:lnTo>
                  <a:lnTo>
                    <a:pt x="4502" y="21507"/>
                  </a:lnTo>
                  <a:lnTo>
                    <a:pt x="4421" y="21479"/>
                  </a:lnTo>
                  <a:lnTo>
                    <a:pt x="4344" y="21449"/>
                  </a:lnTo>
                  <a:lnTo>
                    <a:pt x="4195" y="21377"/>
                  </a:lnTo>
                  <a:lnTo>
                    <a:pt x="4128" y="21335"/>
                  </a:lnTo>
                  <a:lnTo>
                    <a:pt x="4057" y="21290"/>
                  </a:lnTo>
                  <a:lnTo>
                    <a:pt x="3990" y="21245"/>
                  </a:lnTo>
                  <a:lnTo>
                    <a:pt x="3929" y="21196"/>
                  </a:lnTo>
                  <a:lnTo>
                    <a:pt x="3868" y="21145"/>
                  </a:lnTo>
                  <a:lnTo>
                    <a:pt x="3807" y="21088"/>
                  </a:lnTo>
                  <a:lnTo>
                    <a:pt x="3753" y="21034"/>
                  </a:lnTo>
                  <a:lnTo>
                    <a:pt x="3699" y="20973"/>
                  </a:lnTo>
                  <a:lnTo>
                    <a:pt x="3652" y="20913"/>
                  </a:lnTo>
                  <a:lnTo>
                    <a:pt x="3608" y="20850"/>
                  </a:lnTo>
                  <a:lnTo>
                    <a:pt x="3565" y="20784"/>
                  </a:lnTo>
                  <a:lnTo>
                    <a:pt x="3527" y="20714"/>
                  </a:lnTo>
                  <a:lnTo>
                    <a:pt x="3490" y="20645"/>
                  </a:lnTo>
                  <a:lnTo>
                    <a:pt x="3460" y="20576"/>
                  </a:lnTo>
                  <a:lnTo>
                    <a:pt x="3433" y="20503"/>
                  </a:lnTo>
                  <a:lnTo>
                    <a:pt x="3409" y="20431"/>
                  </a:lnTo>
                  <a:lnTo>
                    <a:pt x="3389" y="20356"/>
                  </a:lnTo>
                  <a:lnTo>
                    <a:pt x="3376" y="20281"/>
                  </a:lnTo>
                  <a:lnTo>
                    <a:pt x="3362" y="20199"/>
                  </a:lnTo>
                  <a:lnTo>
                    <a:pt x="3355" y="20121"/>
                  </a:lnTo>
                  <a:lnTo>
                    <a:pt x="3355" y="20043"/>
                  </a:lnTo>
                  <a:lnTo>
                    <a:pt x="4849" y="20043"/>
                  </a:lnTo>
                  <a:lnTo>
                    <a:pt x="4856" y="20085"/>
                  </a:lnTo>
                  <a:lnTo>
                    <a:pt x="4870" y="20127"/>
                  </a:lnTo>
                  <a:lnTo>
                    <a:pt x="4880" y="20148"/>
                  </a:lnTo>
                  <a:lnTo>
                    <a:pt x="4893" y="20166"/>
                  </a:lnTo>
                  <a:lnTo>
                    <a:pt x="4924" y="20199"/>
                  </a:lnTo>
                  <a:lnTo>
                    <a:pt x="4961" y="20229"/>
                  </a:lnTo>
                  <a:lnTo>
                    <a:pt x="4981" y="20238"/>
                  </a:lnTo>
                  <a:lnTo>
                    <a:pt x="5005" y="20247"/>
                  </a:lnTo>
                  <a:lnTo>
                    <a:pt x="5028" y="20256"/>
                  </a:lnTo>
                  <a:lnTo>
                    <a:pt x="5052" y="20259"/>
                  </a:lnTo>
                  <a:lnTo>
                    <a:pt x="5075" y="20262"/>
                  </a:lnTo>
                  <a:lnTo>
                    <a:pt x="5102" y="20265"/>
                  </a:lnTo>
                  <a:lnTo>
                    <a:pt x="19856" y="20265"/>
                  </a:lnTo>
                  <a:lnTo>
                    <a:pt x="19883" y="20262"/>
                  </a:lnTo>
                  <a:lnTo>
                    <a:pt x="19907" y="20259"/>
                  </a:lnTo>
                  <a:lnTo>
                    <a:pt x="19927" y="20256"/>
                  </a:lnTo>
                  <a:lnTo>
                    <a:pt x="19975" y="20238"/>
                  </a:lnTo>
                  <a:lnTo>
                    <a:pt x="19995" y="20229"/>
                  </a:lnTo>
                  <a:lnTo>
                    <a:pt x="20032" y="20199"/>
                  </a:lnTo>
                  <a:lnTo>
                    <a:pt x="20059" y="20166"/>
                  </a:lnTo>
                  <a:lnTo>
                    <a:pt x="20076" y="20148"/>
                  </a:lnTo>
                  <a:lnTo>
                    <a:pt x="20082" y="20127"/>
                  </a:lnTo>
                  <a:lnTo>
                    <a:pt x="20096" y="20106"/>
                  </a:lnTo>
                  <a:lnTo>
                    <a:pt x="20099" y="20085"/>
                  </a:lnTo>
                  <a:lnTo>
                    <a:pt x="20103" y="20067"/>
                  </a:lnTo>
                  <a:lnTo>
                    <a:pt x="20103" y="4160"/>
                  </a:lnTo>
                  <a:lnTo>
                    <a:pt x="20099" y="4136"/>
                  </a:lnTo>
                  <a:lnTo>
                    <a:pt x="20096" y="4115"/>
                  </a:lnTo>
                  <a:lnTo>
                    <a:pt x="20082" y="4094"/>
                  </a:lnTo>
                  <a:lnTo>
                    <a:pt x="20076" y="4076"/>
                  </a:lnTo>
                  <a:lnTo>
                    <a:pt x="20059" y="4055"/>
                  </a:lnTo>
                  <a:lnTo>
                    <a:pt x="20032" y="4025"/>
                  </a:lnTo>
                  <a:lnTo>
                    <a:pt x="19995" y="3998"/>
                  </a:lnTo>
                  <a:lnTo>
                    <a:pt x="19975" y="3986"/>
                  </a:lnTo>
                  <a:lnTo>
                    <a:pt x="19927" y="3968"/>
                  </a:lnTo>
                  <a:lnTo>
                    <a:pt x="19907" y="3962"/>
                  </a:lnTo>
                  <a:lnTo>
                    <a:pt x="19883" y="3958"/>
                  </a:lnTo>
                  <a:lnTo>
                    <a:pt x="19856" y="3958"/>
                  </a:lnTo>
                  <a:lnTo>
                    <a:pt x="19856" y="2621"/>
                  </a:lnTo>
                  <a:close/>
                  <a:moveTo>
                    <a:pt x="6257" y="1338"/>
                  </a:moveTo>
                  <a:lnTo>
                    <a:pt x="6257" y="4031"/>
                  </a:lnTo>
                  <a:lnTo>
                    <a:pt x="6254" y="4109"/>
                  </a:lnTo>
                  <a:lnTo>
                    <a:pt x="6250" y="4190"/>
                  </a:lnTo>
                  <a:lnTo>
                    <a:pt x="6237" y="4266"/>
                  </a:lnTo>
                  <a:lnTo>
                    <a:pt x="6223" y="4347"/>
                  </a:lnTo>
                  <a:lnTo>
                    <a:pt x="6203" y="4419"/>
                  </a:lnTo>
                  <a:lnTo>
                    <a:pt x="6179" y="4495"/>
                  </a:lnTo>
                  <a:lnTo>
                    <a:pt x="6152" y="4567"/>
                  </a:lnTo>
                  <a:lnTo>
                    <a:pt x="6119" y="4636"/>
                  </a:lnTo>
                  <a:lnTo>
                    <a:pt x="6085" y="4706"/>
                  </a:lnTo>
                  <a:lnTo>
                    <a:pt x="6044" y="4775"/>
                  </a:lnTo>
                  <a:lnTo>
                    <a:pt x="6007" y="4838"/>
                  </a:lnTo>
                  <a:lnTo>
                    <a:pt x="5960" y="4901"/>
                  </a:lnTo>
                  <a:lnTo>
                    <a:pt x="5909" y="4962"/>
                  </a:lnTo>
                  <a:lnTo>
                    <a:pt x="5859" y="5019"/>
                  </a:lnTo>
                  <a:lnTo>
                    <a:pt x="5805" y="5079"/>
                  </a:lnTo>
                  <a:lnTo>
                    <a:pt x="5748" y="5133"/>
                  </a:lnTo>
                  <a:lnTo>
                    <a:pt x="5683" y="5182"/>
                  </a:lnTo>
                  <a:lnTo>
                    <a:pt x="5623" y="5236"/>
                  </a:lnTo>
                  <a:lnTo>
                    <a:pt x="5552" y="5278"/>
                  </a:lnTo>
                  <a:lnTo>
                    <a:pt x="5488" y="5323"/>
                  </a:lnTo>
                  <a:lnTo>
                    <a:pt x="5414" y="5362"/>
                  </a:lnTo>
                  <a:lnTo>
                    <a:pt x="5343" y="5402"/>
                  </a:lnTo>
                  <a:lnTo>
                    <a:pt x="5265" y="5435"/>
                  </a:lnTo>
                  <a:lnTo>
                    <a:pt x="5188" y="5465"/>
                  </a:lnTo>
                  <a:lnTo>
                    <a:pt x="5110" y="5495"/>
                  </a:lnTo>
                  <a:lnTo>
                    <a:pt x="5029" y="5522"/>
                  </a:lnTo>
                  <a:lnTo>
                    <a:pt x="4945" y="5543"/>
                  </a:lnTo>
                  <a:lnTo>
                    <a:pt x="4860" y="5558"/>
                  </a:lnTo>
                  <a:lnTo>
                    <a:pt x="4776" y="5573"/>
                  </a:lnTo>
                  <a:lnTo>
                    <a:pt x="4688" y="5582"/>
                  </a:lnTo>
                  <a:lnTo>
                    <a:pt x="4601" y="5588"/>
                  </a:lnTo>
                  <a:lnTo>
                    <a:pt x="4510" y="5591"/>
                  </a:lnTo>
                  <a:lnTo>
                    <a:pt x="1494" y="5591"/>
                  </a:lnTo>
                  <a:lnTo>
                    <a:pt x="1494" y="17446"/>
                  </a:lnTo>
                  <a:lnTo>
                    <a:pt x="1498" y="17464"/>
                  </a:lnTo>
                  <a:lnTo>
                    <a:pt x="1508" y="17485"/>
                  </a:lnTo>
                  <a:lnTo>
                    <a:pt x="1514" y="17506"/>
                  </a:lnTo>
                  <a:lnTo>
                    <a:pt x="1525" y="17527"/>
                  </a:lnTo>
                  <a:lnTo>
                    <a:pt x="1538" y="17545"/>
                  </a:lnTo>
                  <a:lnTo>
                    <a:pt x="1568" y="17578"/>
                  </a:lnTo>
                  <a:lnTo>
                    <a:pt x="1609" y="17605"/>
                  </a:lnTo>
                  <a:lnTo>
                    <a:pt x="1626" y="17617"/>
                  </a:lnTo>
                  <a:lnTo>
                    <a:pt x="1649" y="17626"/>
                  </a:lnTo>
                  <a:lnTo>
                    <a:pt x="1670" y="17635"/>
                  </a:lnTo>
                  <a:lnTo>
                    <a:pt x="1697" y="17638"/>
                  </a:lnTo>
                  <a:lnTo>
                    <a:pt x="1720" y="17642"/>
                  </a:lnTo>
                  <a:lnTo>
                    <a:pt x="1747" y="17645"/>
                  </a:lnTo>
                  <a:lnTo>
                    <a:pt x="16497" y="17645"/>
                  </a:lnTo>
                  <a:lnTo>
                    <a:pt x="16528" y="17642"/>
                  </a:lnTo>
                  <a:lnTo>
                    <a:pt x="16548" y="17638"/>
                  </a:lnTo>
                  <a:lnTo>
                    <a:pt x="16575" y="17635"/>
                  </a:lnTo>
                  <a:lnTo>
                    <a:pt x="16595" y="17626"/>
                  </a:lnTo>
                  <a:lnTo>
                    <a:pt x="16619" y="17617"/>
                  </a:lnTo>
                  <a:lnTo>
                    <a:pt x="16639" y="17605"/>
                  </a:lnTo>
                  <a:lnTo>
                    <a:pt x="16676" y="17578"/>
                  </a:lnTo>
                  <a:lnTo>
                    <a:pt x="16706" y="17545"/>
                  </a:lnTo>
                  <a:lnTo>
                    <a:pt x="16720" y="17527"/>
                  </a:lnTo>
                  <a:lnTo>
                    <a:pt x="16740" y="17485"/>
                  </a:lnTo>
                  <a:lnTo>
                    <a:pt x="16747" y="17464"/>
                  </a:lnTo>
                  <a:lnTo>
                    <a:pt x="16750" y="17446"/>
                  </a:lnTo>
                  <a:lnTo>
                    <a:pt x="16750" y="1536"/>
                  </a:lnTo>
                  <a:lnTo>
                    <a:pt x="16747" y="1518"/>
                  </a:lnTo>
                  <a:lnTo>
                    <a:pt x="16740" y="1494"/>
                  </a:lnTo>
                  <a:lnTo>
                    <a:pt x="16730" y="1473"/>
                  </a:lnTo>
                  <a:lnTo>
                    <a:pt x="16720" y="1455"/>
                  </a:lnTo>
                  <a:lnTo>
                    <a:pt x="16706" y="1437"/>
                  </a:lnTo>
                  <a:lnTo>
                    <a:pt x="16676" y="1404"/>
                  </a:lnTo>
                  <a:lnTo>
                    <a:pt x="16639" y="1377"/>
                  </a:lnTo>
                  <a:lnTo>
                    <a:pt x="16619" y="1365"/>
                  </a:lnTo>
                  <a:lnTo>
                    <a:pt x="16595" y="1356"/>
                  </a:lnTo>
                  <a:lnTo>
                    <a:pt x="16575" y="1347"/>
                  </a:lnTo>
                  <a:lnTo>
                    <a:pt x="16548" y="1341"/>
                  </a:lnTo>
                  <a:lnTo>
                    <a:pt x="16528" y="1338"/>
                  </a:lnTo>
                  <a:lnTo>
                    <a:pt x="6257" y="1338"/>
                  </a:lnTo>
                  <a:close/>
                  <a:moveTo>
                    <a:pt x="5198" y="0"/>
                  </a:moveTo>
                  <a:lnTo>
                    <a:pt x="16497" y="0"/>
                  </a:lnTo>
                  <a:lnTo>
                    <a:pt x="16592" y="3"/>
                  </a:lnTo>
                  <a:lnTo>
                    <a:pt x="16676" y="9"/>
                  </a:lnTo>
                  <a:lnTo>
                    <a:pt x="16767" y="21"/>
                  </a:lnTo>
                  <a:lnTo>
                    <a:pt x="16851" y="33"/>
                  </a:lnTo>
                  <a:lnTo>
                    <a:pt x="16936" y="51"/>
                  </a:lnTo>
                  <a:lnTo>
                    <a:pt x="17017" y="72"/>
                  </a:lnTo>
                  <a:lnTo>
                    <a:pt x="17098" y="96"/>
                  </a:lnTo>
                  <a:lnTo>
                    <a:pt x="17182" y="124"/>
                  </a:lnTo>
                  <a:lnTo>
                    <a:pt x="17256" y="154"/>
                  </a:lnTo>
                  <a:lnTo>
                    <a:pt x="17330" y="190"/>
                  </a:lnTo>
                  <a:lnTo>
                    <a:pt x="17405" y="226"/>
                  </a:lnTo>
                  <a:lnTo>
                    <a:pt x="17479" y="268"/>
                  </a:lnTo>
                  <a:lnTo>
                    <a:pt x="17543" y="310"/>
                  </a:lnTo>
                  <a:lnTo>
                    <a:pt x="17610" y="358"/>
                  </a:lnTo>
                  <a:lnTo>
                    <a:pt x="17674" y="407"/>
                  </a:lnTo>
                  <a:lnTo>
                    <a:pt x="17735" y="458"/>
                  </a:lnTo>
                  <a:lnTo>
                    <a:pt x="17793" y="512"/>
                  </a:lnTo>
                  <a:lnTo>
                    <a:pt x="17846" y="569"/>
                  </a:lnTo>
                  <a:lnTo>
                    <a:pt x="17900" y="630"/>
                  </a:lnTo>
                  <a:lnTo>
                    <a:pt x="17948" y="687"/>
                  </a:lnTo>
                  <a:lnTo>
                    <a:pt x="17995" y="753"/>
                  </a:lnTo>
                  <a:lnTo>
                    <a:pt x="18035" y="819"/>
                  </a:lnTo>
                  <a:lnTo>
                    <a:pt x="18076" y="886"/>
                  </a:lnTo>
                  <a:lnTo>
                    <a:pt x="18110" y="955"/>
                  </a:lnTo>
                  <a:lnTo>
                    <a:pt x="18140" y="1027"/>
                  </a:lnTo>
                  <a:lnTo>
                    <a:pt x="18167" y="1097"/>
                  </a:lnTo>
                  <a:lnTo>
                    <a:pt x="18191" y="1172"/>
                  </a:lnTo>
                  <a:lnTo>
                    <a:pt x="18211" y="1247"/>
                  </a:lnTo>
                  <a:lnTo>
                    <a:pt x="18224" y="1323"/>
                  </a:lnTo>
                  <a:lnTo>
                    <a:pt x="18238" y="1401"/>
                  </a:lnTo>
                  <a:lnTo>
                    <a:pt x="18245" y="1479"/>
                  </a:lnTo>
                  <a:lnTo>
                    <a:pt x="18245" y="17500"/>
                  </a:lnTo>
                  <a:lnTo>
                    <a:pt x="18238" y="17578"/>
                  </a:lnTo>
                  <a:lnTo>
                    <a:pt x="18224" y="17660"/>
                  </a:lnTo>
                  <a:lnTo>
                    <a:pt x="18211" y="17735"/>
                  </a:lnTo>
                  <a:lnTo>
                    <a:pt x="18191" y="17810"/>
                  </a:lnTo>
                  <a:lnTo>
                    <a:pt x="18167" y="17883"/>
                  </a:lnTo>
                  <a:lnTo>
                    <a:pt x="18140" y="17955"/>
                  </a:lnTo>
                  <a:lnTo>
                    <a:pt x="18110" y="18030"/>
                  </a:lnTo>
                  <a:lnTo>
                    <a:pt x="18076" y="18096"/>
                  </a:lnTo>
                  <a:lnTo>
                    <a:pt x="18035" y="18163"/>
                  </a:lnTo>
                  <a:lnTo>
                    <a:pt x="17995" y="18229"/>
                  </a:lnTo>
                  <a:lnTo>
                    <a:pt x="17948" y="18292"/>
                  </a:lnTo>
                  <a:lnTo>
                    <a:pt x="17900" y="18352"/>
                  </a:lnTo>
                  <a:lnTo>
                    <a:pt x="17846" y="18413"/>
                  </a:lnTo>
                  <a:lnTo>
                    <a:pt x="17793" y="18467"/>
                  </a:lnTo>
                  <a:lnTo>
                    <a:pt x="17735" y="18524"/>
                  </a:lnTo>
                  <a:lnTo>
                    <a:pt x="17674" y="18575"/>
                  </a:lnTo>
                  <a:lnTo>
                    <a:pt x="17610" y="18624"/>
                  </a:lnTo>
                  <a:lnTo>
                    <a:pt x="17543" y="18672"/>
                  </a:lnTo>
                  <a:lnTo>
                    <a:pt x="17479" y="18714"/>
                  </a:lnTo>
                  <a:lnTo>
                    <a:pt x="17405" y="18756"/>
                  </a:lnTo>
                  <a:lnTo>
                    <a:pt x="17330" y="18792"/>
                  </a:lnTo>
                  <a:lnTo>
                    <a:pt x="17256" y="18828"/>
                  </a:lnTo>
                  <a:lnTo>
                    <a:pt x="17182" y="18859"/>
                  </a:lnTo>
                  <a:lnTo>
                    <a:pt x="17098" y="18886"/>
                  </a:lnTo>
                  <a:lnTo>
                    <a:pt x="17017" y="18910"/>
                  </a:lnTo>
                  <a:lnTo>
                    <a:pt x="16936" y="18931"/>
                  </a:lnTo>
                  <a:lnTo>
                    <a:pt x="16851" y="18949"/>
                  </a:lnTo>
                  <a:lnTo>
                    <a:pt x="16767" y="18961"/>
                  </a:lnTo>
                  <a:lnTo>
                    <a:pt x="16676" y="18973"/>
                  </a:lnTo>
                  <a:lnTo>
                    <a:pt x="16592" y="18979"/>
                  </a:lnTo>
                  <a:lnTo>
                    <a:pt x="1653" y="18979"/>
                  </a:lnTo>
                  <a:lnTo>
                    <a:pt x="1568" y="18973"/>
                  </a:lnTo>
                  <a:lnTo>
                    <a:pt x="1481" y="18961"/>
                  </a:lnTo>
                  <a:lnTo>
                    <a:pt x="1393" y="18949"/>
                  </a:lnTo>
                  <a:lnTo>
                    <a:pt x="1309" y="18931"/>
                  </a:lnTo>
                  <a:lnTo>
                    <a:pt x="1228" y="18910"/>
                  </a:lnTo>
                  <a:lnTo>
                    <a:pt x="1147" y="18886"/>
                  </a:lnTo>
                  <a:lnTo>
                    <a:pt x="1066" y="18859"/>
                  </a:lnTo>
                  <a:lnTo>
                    <a:pt x="988" y="18828"/>
                  </a:lnTo>
                  <a:lnTo>
                    <a:pt x="840" y="18756"/>
                  </a:lnTo>
                  <a:lnTo>
                    <a:pt x="772" y="18714"/>
                  </a:lnTo>
                  <a:lnTo>
                    <a:pt x="702" y="18672"/>
                  </a:lnTo>
                  <a:lnTo>
                    <a:pt x="634" y="18624"/>
                  </a:lnTo>
                  <a:lnTo>
                    <a:pt x="570" y="18575"/>
                  </a:lnTo>
                  <a:lnTo>
                    <a:pt x="513" y="18524"/>
                  </a:lnTo>
                  <a:lnTo>
                    <a:pt x="452" y="18467"/>
                  </a:lnTo>
                  <a:lnTo>
                    <a:pt x="398" y="18413"/>
                  </a:lnTo>
                  <a:lnTo>
                    <a:pt x="344" y="18352"/>
                  </a:lnTo>
                  <a:lnTo>
                    <a:pt x="297" y="18292"/>
                  </a:lnTo>
                  <a:lnTo>
                    <a:pt x="253" y="18229"/>
                  </a:lnTo>
                  <a:lnTo>
                    <a:pt x="209" y="18163"/>
                  </a:lnTo>
                  <a:lnTo>
                    <a:pt x="135" y="18030"/>
                  </a:lnTo>
                  <a:lnTo>
                    <a:pt x="105" y="17955"/>
                  </a:lnTo>
                  <a:lnTo>
                    <a:pt x="78" y="17883"/>
                  </a:lnTo>
                  <a:lnTo>
                    <a:pt x="54" y="17810"/>
                  </a:lnTo>
                  <a:lnTo>
                    <a:pt x="34" y="17735"/>
                  </a:lnTo>
                  <a:lnTo>
                    <a:pt x="20" y="17660"/>
                  </a:lnTo>
                  <a:lnTo>
                    <a:pt x="7" y="17578"/>
                  </a:lnTo>
                  <a:lnTo>
                    <a:pt x="0" y="17500"/>
                  </a:lnTo>
                  <a:lnTo>
                    <a:pt x="0" y="4645"/>
                  </a:lnTo>
                  <a:lnTo>
                    <a:pt x="5198" y="0"/>
                  </a:lnTo>
                  <a:close/>
                </a:path>
              </a:pathLst>
            </a:custGeom>
            <a:solidFill>
              <a:srgbClr val="4597A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 rot="16200000">
              <a:off x="7049453" y="551006"/>
              <a:ext cx="2458159" cy="1518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" y="2365"/>
                  </a:moveTo>
                  <a:cubicBezTo>
                    <a:pt x="86" y="2365"/>
                    <a:pt x="0" y="1774"/>
                    <a:pt x="0" y="1183"/>
                  </a:cubicBezTo>
                  <a:cubicBezTo>
                    <a:pt x="0" y="59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22225" cap="flat">
              <a:solidFill>
                <a:srgbClr val="4597A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6364673" y="2519680"/>
              <a:ext cx="1341123" cy="138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798"/>
                  </a:moveTo>
                  <a:lnTo>
                    <a:pt x="6883" y="7846"/>
                  </a:lnTo>
                  <a:lnTo>
                    <a:pt x="6883" y="21600"/>
                  </a:lnTo>
                  <a:lnTo>
                    <a:pt x="0" y="17552"/>
                  </a:lnTo>
                  <a:lnTo>
                    <a:pt x="0" y="3798"/>
                  </a:lnTo>
                  <a:close/>
                  <a:moveTo>
                    <a:pt x="11636" y="3362"/>
                  </a:moveTo>
                  <a:lnTo>
                    <a:pt x="11626" y="4737"/>
                  </a:lnTo>
                  <a:lnTo>
                    <a:pt x="10991" y="4416"/>
                  </a:lnTo>
                  <a:lnTo>
                    <a:pt x="10991" y="3450"/>
                  </a:lnTo>
                  <a:lnTo>
                    <a:pt x="10281" y="3101"/>
                  </a:lnTo>
                  <a:lnTo>
                    <a:pt x="10281" y="4055"/>
                  </a:lnTo>
                  <a:lnTo>
                    <a:pt x="6319" y="2059"/>
                  </a:lnTo>
                  <a:lnTo>
                    <a:pt x="959" y="3497"/>
                  </a:lnTo>
                  <a:lnTo>
                    <a:pt x="7703" y="7275"/>
                  </a:lnTo>
                  <a:lnTo>
                    <a:pt x="7664" y="21327"/>
                  </a:lnTo>
                  <a:lnTo>
                    <a:pt x="13212" y="18994"/>
                  </a:lnTo>
                  <a:lnTo>
                    <a:pt x="13212" y="16119"/>
                  </a:lnTo>
                  <a:lnTo>
                    <a:pt x="14671" y="15576"/>
                  </a:lnTo>
                  <a:lnTo>
                    <a:pt x="14671" y="17014"/>
                  </a:lnTo>
                  <a:lnTo>
                    <a:pt x="16401" y="17917"/>
                  </a:lnTo>
                  <a:lnTo>
                    <a:pt x="20063" y="16412"/>
                  </a:lnTo>
                  <a:lnTo>
                    <a:pt x="20067" y="16147"/>
                  </a:lnTo>
                  <a:lnTo>
                    <a:pt x="18266" y="15529"/>
                  </a:lnTo>
                  <a:lnTo>
                    <a:pt x="18266" y="14230"/>
                  </a:lnTo>
                  <a:lnTo>
                    <a:pt x="21600" y="12982"/>
                  </a:lnTo>
                  <a:lnTo>
                    <a:pt x="21600" y="376"/>
                  </a:lnTo>
                  <a:lnTo>
                    <a:pt x="11636" y="3362"/>
                  </a:lnTo>
                  <a:close/>
                  <a:moveTo>
                    <a:pt x="13212" y="14887"/>
                  </a:moveTo>
                  <a:lnTo>
                    <a:pt x="13212" y="10309"/>
                  </a:lnTo>
                  <a:lnTo>
                    <a:pt x="8676" y="11869"/>
                  </a:lnTo>
                  <a:lnTo>
                    <a:pt x="8676" y="10289"/>
                  </a:lnTo>
                  <a:lnTo>
                    <a:pt x="13212" y="8729"/>
                  </a:lnTo>
                  <a:lnTo>
                    <a:pt x="13212" y="7810"/>
                  </a:lnTo>
                  <a:lnTo>
                    <a:pt x="8676" y="9366"/>
                  </a:lnTo>
                  <a:lnTo>
                    <a:pt x="8676" y="7786"/>
                  </a:lnTo>
                  <a:lnTo>
                    <a:pt x="13212" y="6234"/>
                  </a:lnTo>
                  <a:lnTo>
                    <a:pt x="13212" y="5533"/>
                  </a:lnTo>
                  <a:lnTo>
                    <a:pt x="12888" y="5370"/>
                  </a:lnTo>
                  <a:lnTo>
                    <a:pt x="12899" y="4131"/>
                  </a:lnTo>
                  <a:lnTo>
                    <a:pt x="20673" y="1826"/>
                  </a:lnTo>
                  <a:lnTo>
                    <a:pt x="20673" y="12095"/>
                  </a:lnTo>
                  <a:lnTo>
                    <a:pt x="13212" y="14887"/>
                  </a:lnTo>
                  <a:close/>
                  <a:moveTo>
                    <a:pt x="767" y="5679"/>
                  </a:moveTo>
                  <a:lnTo>
                    <a:pt x="767" y="6253"/>
                  </a:lnTo>
                  <a:lnTo>
                    <a:pt x="3074" y="7624"/>
                  </a:lnTo>
                  <a:lnTo>
                    <a:pt x="3074" y="7050"/>
                  </a:lnTo>
                  <a:lnTo>
                    <a:pt x="767" y="5679"/>
                  </a:lnTo>
                  <a:close/>
                  <a:moveTo>
                    <a:pt x="767" y="7560"/>
                  </a:moveTo>
                  <a:lnTo>
                    <a:pt x="767" y="8131"/>
                  </a:lnTo>
                  <a:lnTo>
                    <a:pt x="3074" y="9501"/>
                  </a:lnTo>
                  <a:lnTo>
                    <a:pt x="3074" y="8931"/>
                  </a:lnTo>
                  <a:lnTo>
                    <a:pt x="767" y="7560"/>
                  </a:lnTo>
                  <a:close/>
                  <a:moveTo>
                    <a:pt x="767" y="6614"/>
                  </a:moveTo>
                  <a:lnTo>
                    <a:pt x="767" y="7184"/>
                  </a:lnTo>
                  <a:lnTo>
                    <a:pt x="3074" y="8554"/>
                  </a:lnTo>
                  <a:lnTo>
                    <a:pt x="3074" y="7984"/>
                  </a:lnTo>
                  <a:lnTo>
                    <a:pt x="767" y="6614"/>
                  </a:lnTo>
                  <a:close/>
                  <a:moveTo>
                    <a:pt x="8766" y="12891"/>
                  </a:moveTo>
                  <a:lnTo>
                    <a:pt x="10056" y="12487"/>
                  </a:lnTo>
                  <a:lnTo>
                    <a:pt x="10056" y="13370"/>
                  </a:lnTo>
                  <a:lnTo>
                    <a:pt x="8766" y="13774"/>
                  </a:lnTo>
                  <a:lnTo>
                    <a:pt x="8766" y="12891"/>
                  </a:lnTo>
                  <a:close/>
                  <a:moveTo>
                    <a:pt x="8766" y="14436"/>
                  </a:moveTo>
                  <a:lnTo>
                    <a:pt x="10056" y="14032"/>
                  </a:lnTo>
                  <a:lnTo>
                    <a:pt x="10056" y="14907"/>
                  </a:lnTo>
                  <a:lnTo>
                    <a:pt x="8766" y="15315"/>
                  </a:lnTo>
                  <a:lnTo>
                    <a:pt x="8766" y="14436"/>
                  </a:lnTo>
                  <a:close/>
                  <a:moveTo>
                    <a:pt x="11044" y="3141"/>
                  </a:moveTo>
                  <a:lnTo>
                    <a:pt x="10477" y="2828"/>
                  </a:lnTo>
                  <a:lnTo>
                    <a:pt x="20591" y="0"/>
                  </a:lnTo>
                  <a:lnTo>
                    <a:pt x="21094" y="242"/>
                  </a:lnTo>
                  <a:lnTo>
                    <a:pt x="11044" y="3141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10557369" y="2366150"/>
              <a:ext cx="774420" cy="690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791"/>
                  </a:lnTo>
                  <a:lnTo>
                    <a:pt x="15219" y="17785"/>
                  </a:lnTo>
                  <a:lnTo>
                    <a:pt x="15219" y="19662"/>
                  </a:lnTo>
                  <a:lnTo>
                    <a:pt x="17889" y="19662"/>
                  </a:lnTo>
                  <a:lnTo>
                    <a:pt x="17889" y="21600"/>
                  </a:lnTo>
                  <a:lnTo>
                    <a:pt x="3884" y="21600"/>
                  </a:lnTo>
                  <a:lnTo>
                    <a:pt x="3884" y="19662"/>
                  </a:lnTo>
                  <a:lnTo>
                    <a:pt x="7021" y="19662"/>
                  </a:lnTo>
                  <a:lnTo>
                    <a:pt x="7021" y="18052"/>
                  </a:lnTo>
                  <a:lnTo>
                    <a:pt x="0" y="15791"/>
                  </a:lnTo>
                  <a:lnTo>
                    <a:pt x="0" y="0"/>
                  </a:lnTo>
                  <a:close/>
                  <a:moveTo>
                    <a:pt x="2417" y="2563"/>
                  </a:moveTo>
                  <a:lnTo>
                    <a:pt x="2417" y="13886"/>
                  </a:lnTo>
                  <a:lnTo>
                    <a:pt x="19284" y="13886"/>
                  </a:lnTo>
                  <a:lnTo>
                    <a:pt x="19284" y="2563"/>
                  </a:lnTo>
                  <a:lnTo>
                    <a:pt x="2417" y="2563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10557369" y="3659858"/>
              <a:ext cx="774420" cy="693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791"/>
                  </a:lnTo>
                  <a:lnTo>
                    <a:pt x="15219" y="17785"/>
                  </a:lnTo>
                  <a:lnTo>
                    <a:pt x="15219" y="19662"/>
                  </a:lnTo>
                  <a:lnTo>
                    <a:pt x="17889" y="19662"/>
                  </a:lnTo>
                  <a:lnTo>
                    <a:pt x="17889" y="21600"/>
                  </a:lnTo>
                  <a:lnTo>
                    <a:pt x="3884" y="21600"/>
                  </a:lnTo>
                  <a:lnTo>
                    <a:pt x="3884" y="19662"/>
                  </a:lnTo>
                  <a:lnTo>
                    <a:pt x="7021" y="19662"/>
                  </a:lnTo>
                  <a:lnTo>
                    <a:pt x="7021" y="18052"/>
                  </a:lnTo>
                  <a:lnTo>
                    <a:pt x="0" y="15791"/>
                  </a:lnTo>
                  <a:lnTo>
                    <a:pt x="0" y="0"/>
                  </a:lnTo>
                  <a:close/>
                  <a:moveTo>
                    <a:pt x="2417" y="2563"/>
                  </a:moveTo>
                  <a:lnTo>
                    <a:pt x="2417" y="13886"/>
                  </a:lnTo>
                  <a:lnTo>
                    <a:pt x="19284" y="13886"/>
                  </a:lnTo>
                  <a:lnTo>
                    <a:pt x="19284" y="2563"/>
                  </a:lnTo>
                  <a:lnTo>
                    <a:pt x="2417" y="2563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10557369" y="4982916"/>
              <a:ext cx="774420" cy="693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791"/>
                  </a:lnTo>
                  <a:lnTo>
                    <a:pt x="15219" y="17785"/>
                  </a:lnTo>
                  <a:lnTo>
                    <a:pt x="15219" y="19662"/>
                  </a:lnTo>
                  <a:lnTo>
                    <a:pt x="17889" y="19662"/>
                  </a:lnTo>
                  <a:lnTo>
                    <a:pt x="17889" y="21600"/>
                  </a:lnTo>
                  <a:lnTo>
                    <a:pt x="3884" y="21600"/>
                  </a:lnTo>
                  <a:lnTo>
                    <a:pt x="3884" y="19662"/>
                  </a:lnTo>
                  <a:lnTo>
                    <a:pt x="7021" y="19662"/>
                  </a:lnTo>
                  <a:lnTo>
                    <a:pt x="7021" y="18052"/>
                  </a:lnTo>
                  <a:lnTo>
                    <a:pt x="0" y="15791"/>
                  </a:lnTo>
                  <a:lnTo>
                    <a:pt x="0" y="0"/>
                  </a:lnTo>
                  <a:close/>
                  <a:moveTo>
                    <a:pt x="2417" y="2563"/>
                  </a:moveTo>
                  <a:lnTo>
                    <a:pt x="2417" y="13886"/>
                  </a:lnTo>
                  <a:lnTo>
                    <a:pt x="19284" y="13886"/>
                  </a:lnTo>
                  <a:lnTo>
                    <a:pt x="19284" y="2563"/>
                  </a:lnTo>
                  <a:lnTo>
                    <a:pt x="2417" y="2563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7685372" y="3134736"/>
              <a:ext cx="2872300" cy="52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85" y="0"/>
                    <a:pt x="12770" y="5400"/>
                    <a:pt x="12770" y="10800"/>
                  </a:cubicBezTo>
                  <a:cubicBezTo>
                    <a:pt x="12770" y="16200"/>
                    <a:pt x="17185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7685372" y="3360001"/>
              <a:ext cx="2872300" cy="1623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98" y="0"/>
                    <a:pt x="15996" y="5400"/>
                    <a:pt x="15996" y="10800"/>
                  </a:cubicBezTo>
                  <a:cubicBezTo>
                    <a:pt x="15996" y="16200"/>
                    <a:pt x="18798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 flipH="1" rot="10800000">
              <a:off x="7685372" y="2150520"/>
              <a:ext cx="2872300" cy="61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586" y="0"/>
                    <a:pt x="7171" y="5400"/>
                    <a:pt x="7171" y="10800"/>
                  </a:cubicBezTo>
                  <a:cubicBezTo>
                    <a:pt x="7171" y="16200"/>
                    <a:pt x="9501" y="21600"/>
                    <a:pt x="11832" y="21600"/>
                  </a:cubicBezTo>
                  <a:cubicBezTo>
                    <a:pt x="14162" y="21600"/>
                    <a:pt x="16492" y="19704"/>
                    <a:pt x="16492" y="17807"/>
                  </a:cubicBezTo>
                  <a:cubicBezTo>
                    <a:pt x="16492" y="15910"/>
                    <a:pt x="19046" y="14013"/>
                    <a:pt x="21600" y="14013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6406508" y="6184054"/>
              <a:ext cx="1494533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 sz="200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7F7F7F"/>
                  </a:solidFill>
                </a:rPr>
                <a:t>Sonar服务器</a:t>
              </a:r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4996461" y="3057029"/>
              <a:ext cx="869249" cy="289002"/>
              <a:chOff x="0" y="0"/>
              <a:chExt cx="869248" cy="289001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0" y="0"/>
                <a:ext cx="869249" cy="289002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14101" y="58267"/>
                <a:ext cx="841045" cy="17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轮询</a:t>
                </a:r>
              </a:p>
            </p:txBody>
          </p:sp>
        </p:grpSp>
        <p:grpSp>
          <p:nvGrpSpPr>
            <p:cNvPr id="98" name="Group 98"/>
            <p:cNvGrpSpPr/>
            <p:nvPr/>
          </p:nvGrpSpPr>
          <p:grpSpPr>
            <a:xfrm>
              <a:off x="1420141" y="2334542"/>
              <a:ext cx="1320805" cy="368021"/>
              <a:chOff x="0" y="0"/>
              <a:chExt cx="1320803" cy="368020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0" y="0"/>
                <a:ext cx="1320804" cy="368021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17956" y="97776"/>
                <a:ext cx="1284890" cy="17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提交变更</a:t>
                </a:r>
              </a:p>
            </p:txBody>
          </p:sp>
        </p:grpSp>
        <p:grpSp>
          <p:nvGrpSpPr>
            <p:cNvPr id="101" name="Group 101"/>
            <p:cNvGrpSpPr/>
            <p:nvPr/>
          </p:nvGrpSpPr>
          <p:grpSpPr>
            <a:xfrm>
              <a:off x="7333328" y="604924"/>
              <a:ext cx="586897" cy="914722"/>
              <a:chOff x="0" y="0"/>
              <a:chExt cx="586895" cy="914721"/>
            </a:xfrm>
          </p:grpSpPr>
          <p:sp>
            <p:nvSpPr>
              <p:cNvPr id="99" name="Shape 99"/>
              <p:cNvSpPr/>
              <p:nvPr/>
            </p:nvSpPr>
            <p:spPr>
              <a:xfrm rot="17487197">
                <a:off x="-141176" y="312861"/>
                <a:ext cx="869248" cy="288999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00" name="Shape 100"/>
              <p:cNvSpPr/>
              <p:nvPr/>
            </p:nvSpPr>
            <p:spPr>
              <a:xfrm rot="17487197">
                <a:off x="-127075" y="371127"/>
                <a:ext cx="841045" cy="17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构建</a:t>
                </a:r>
              </a:p>
            </p:txBody>
          </p:sp>
        </p:grpSp>
        <p:grpSp>
          <p:nvGrpSpPr>
            <p:cNvPr id="104" name="Group 104"/>
            <p:cNvGrpSpPr/>
            <p:nvPr/>
          </p:nvGrpSpPr>
          <p:grpSpPr>
            <a:xfrm>
              <a:off x="1469811" y="4084320"/>
              <a:ext cx="1320805" cy="370280"/>
              <a:chOff x="0" y="0"/>
              <a:chExt cx="1320803" cy="370278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0" y="0"/>
                <a:ext cx="1320804" cy="370279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18067" y="98904"/>
                <a:ext cx="1284668" cy="17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提交变更</a:t>
                </a:r>
              </a:p>
            </p:txBody>
          </p:sp>
        </p:grpSp>
        <p:grpSp>
          <p:nvGrpSpPr>
            <p:cNvPr id="107" name="Group 107"/>
            <p:cNvGrpSpPr/>
            <p:nvPr/>
          </p:nvGrpSpPr>
          <p:grpSpPr>
            <a:xfrm>
              <a:off x="1420141" y="3226364"/>
              <a:ext cx="1320805" cy="370280"/>
              <a:chOff x="0" y="0"/>
              <a:chExt cx="1320803" cy="370278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0"/>
                <a:ext cx="1320804" cy="370279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18067" y="98904"/>
                <a:ext cx="1284668" cy="17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提交变更</a:t>
                </a:r>
              </a:p>
            </p:txBody>
          </p:sp>
        </p:grpSp>
        <p:sp>
          <p:nvSpPr>
            <p:cNvPr id="108" name="Shape 108"/>
            <p:cNvSpPr/>
            <p:nvPr/>
          </p:nvSpPr>
          <p:spPr>
            <a:xfrm>
              <a:off x="4192665" y="1241776"/>
              <a:ext cx="1028701" cy="2590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反馈通知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6049277" y="3867927"/>
              <a:ext cx="172062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 sz="200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7F7F7F"/>
                  </a:solidFill>
                </a:rPr>
                <a:t>Jenkins服务器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3488802" y="3901441"/>
              <a:ext cx="774701" cy="259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版本库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8578963" y="1537545"/>
              <a:ext cx="1282701" cy="259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自动化脚本</a:t>
              </a:r>
            </a:p>
          </p:txBody>
        </p:sp>
        <p:grpSp>
          <p:nvGrpSpPr>
            <p:cNvPr id="114" name="Group 114"/>
            <p:cNvGrpSpPr/>
            <p:nvPr/>
          </p:nvGrpSpPr>
          <p:grpSpPr>
            <a:xfrm>
              <a:off x="6485205" y="567686"/>
              <a:ext cx="707206" cy="892117"/>
              <a:chOff x="0" y="0"/>
              <a:chExt cx="707204" cy="892116"/>
            </a:xfrm>
          </p:grpSpPr>
          <p:sp>
            <p:nvSpPr>
              <p:cNvPr id="112" name="Shape 112"/>
              <p:cNvSpPr/>
              <p:nvPr/>
            </p:nvSpPr>
            <p:spPr>
              <a:xfrm rot="3478281">
                <a:off x="-82152" y="301559"/>
                <a:ext cx="871508" cy="288998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13" name="Shape 113"/>
              <p:cNvSpPr/>
              <p:nvPr/>
            </p:nvSpPr>
            <p:spPr>
              <a:xfrm rot="3478281">
                <a:off x="-68048" y="359823"/>
                <a:ext cx="843303" cy="1724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生成</a:t>
                </a:r>
              </a:p>
            </p:txBody>
          </p:sp>
        </p:grpSp>
        <p:grpSp>
          <p:nvGrpSpPr>
            <p:cNvPr id="117" name="Group 117"/>
            <p:cNvGrpSpPr/>
            <p:nvPr/>
          </p:nvGrpSpPr>
          <p:grpSpPr>
            <a:xfrm>
              <a:off x="8277012" y="2991554"/>
              <a:ext cx="869248" cy="286742"/>
              <a:chOff x="0" y="0"/>
              <a:chExt cx="869246" cy="286741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869247" cy="286742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13990" y="57137"/>
                <a:ext cx="841265" cy="1724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调度</a:t>
                </a:r>
              </a:p>
            </p:txBody>
          </p:sp>
        </p:grpSp>
        <p:grpSp>
          <p:nvGrpSpPr>
            <p:cNvPr id="120" name="Group 120"/>
            <p:cNvGrpSpPr/>
            <p:nvPr/>
          </p:nvGrpSpPr>
          <p:grpSpPr>
            <a:xfrm>
              <a:off x="8277012" y="2230682"/>
              <a:ext cx="869248" cy="289001"/>
              <a:chOff x="0" y="0"/>
              <a:chExt cx="869246" cy="288999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0" y="0"/>
                <a:ext cx="869247" cy="289000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14101" y="58267"/>
                <a:ext cx="841043" cy="17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调度</a:t>
                </a:r>
              </a:p>
            </p:txBody>
          </p:sp>
        </p:grpSp>
        <p:grpSp>
          <p:nvGrpSpPr>
            <p:cNvPr id="123" name="Group 123"/>
            <p:cNvGrpSpPr/>
            <p:nvPr/>
          </p:nvGrpSpPr>
          <p:grpSpPr>
            <a:xfrm>
              <a:off x="8277012" y="3483750"/>
              <a:ext cx="869248" cy="286743"/>
              <a:chOff x="0" y="0"/>
              <a:chExt cx="869246" cy="286742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869247" cy="286743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3990" y="57138"/>
                <a:ext cx="841265" cy="17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调度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950516" y="2289381"/>
              <a:ext cx="471870" cy="471867"/>
              <a:chOff x="-5" y="-6"/>
              <a:chExt cx="471868" cy="471865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6" y="-7"/>
                <a:ext cx="471869" cy="471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69100" y="51788"/>
                <a:ext cx="333682" cy="36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7242944" y="1417877"/>
              <a:ext cx="471868" cy="474125"/>
              <a:chOff x="-6" y="-6"/>
              <a:chExt cx="471867" cy="474124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7" y="-7"/>
                <a:ext cx="471869" cy="474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69099" y="52918"/>
                <a:ext cx="333681" cy="36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grpSp>
          <p:nvGrpSpPr>
            <p:cNvPr id="132" name="Group 132"/>
            <p:cNvGrpSpPr/>
            <p:nvPr/>
          </p:nvGrpSpPr>
          <p:grpSpPr>
            <a:xfrm>
              <a:off x="7764490" y="2871886"/>
              <a:ext cx="474125" cy="474126"/>
              <a:chOff x="-6" y="-6"/>
              <a:chExt cx="474124" cy="474124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-7" y="-7"/>
                <a:ext cx="474126" cy="474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9429" y="52918"/>
                <a:ext cx="335279" cy="36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  <p:grpSp>
          <p:nvGrpSpPr>
            <p:cNvPr id="135" name="Group 135"/>
            <p:cNvGrpSpPr/>
            <p:nvPr/>
          </p:nvGrpSpPr>
          <p:grpSpPr>
            <a:xfrm>
              <a:off x="6768812" y="1521735"/>
              <a:ext cx="474124" cy="474125"/>
              <a:chOff x="-6" y="-6"/>
              <a:chExt cx="474122" cy="474124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-7" y="-7"/>
                <a:ext cx="474124" cy="474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69428" y="52918"/>
                <a:ext cx="335278" cy="36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  <p:grpSp>
          <p:nvGrpSpPr>
            <p:cNvPr id="138" name="Group 138"/>
            <p:cNvGrpSpPr/>
            <p:nvPr/>
          </p:nvGrpSpPr>
          <p:grpSpPr>
            <a:xfrm>
              <a:off x="2113274" y="715707"/>
              <a:ext cx="471866" cy="471870"/>
              <a:chOff x="-5" y="-5"/>
              <a:chExt cx="471865" cy="471868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-6" y="-6"/>
                <a:ext cx="471866" cy="4718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69098" y="51790"/>
                <a:ext cx="333680" cy="36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  <p:grpSp>
          <p:nvGrpSpPr>
            <p:cNvPr id="141" name="Group 141"/>
            <p:cNvGrpSpPr/>
            <p:nvPr/>
          </p:nvGrpSpPr>
          <p:grpSpPr>
            <a:xfrm>
              <a:off x="2496294" y="355181"/>
              <a:ext cx="952143" cy="678171"/>
              <a:chOff x="0" y="0"/>
              <a:chExt cx="952141" cy="678170"/>
            </a:xfrm>
          </p:grpSpPr>
          <p:sp>
            <p:nvSpPr>
              <p:cNvPr id="139" name="Shape 139"/>
              <p:cNvSpPr/>
              <p:nvPr/>
            </p:nvSpPr>
            <p:spPr>
              <a:xfrm rot="20408176">
                <a:off x="43704" y="134754"/>
                <a:ext cx="864734" cy="408663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40" name="Shape 140"/>
              <p:cNvSpPr/>
              <p:nvPr/>
            </p:nvSpPr>
            <p:spPr>
              <a:xfrm rot="20408176">
                <a:off x="63644" y="252852"/>
                <a:ext cx="824853" cy="172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通知</a:t>
                </a:r>
              </a:p>
            </p:txBody>
          </p:sp>
        </p:grpSp>
      </p:grpSp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持续集成不只是技术问题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idx="1"/>
          </p:nvPr>
        </p:nvSpPr>
        <p:spPr>
          <a:xfrm>
            <a:off x="381000" y="1422400"/>
            <a:ext cx="12242800" cy="763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4800"/>
              <a:t>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√ </a:t>
            </a:r>
            <a:r>
              <a:rPr sz="4800"/>
              <a:t>分支策略</a:t>
            </a:r>
            <a:r>
              <a:rPr sz="4800"/>
              <a:t> </a:t>
            </a:r>
            <a:endParaRPr sz="4800"/>
          </a:p>
          <a:p>
            <a:pPr lvl="0">
              <a:defRPr sz="1800"/>
            </a:pPr>
            <a:endParaRPr sz="4800"/>
          </a:p>
          <a:p>
            <a:pPr lvl="0">
              <a:defRPr sz="1800"/>
            </a:pPr>
            <a:r>
              <a:rPr sz="4800"/>
              <a:t>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√ </a:t>
            </a:r>
            <a:r>
              <a:rPr sz="4800"/>
              <a:t>代码质量</a:t>
            </a:r>
            <a:endParaRPr sz="4800"/>
          </a:p>
          <a:p>
            <a:pPr lvl="0">
              <a:defRPr sz="1800"/>
            </a:pPr>
            <a:endParaRPr sz="4800"/>
          </a:p>
          <a:p>
            <a:pPr lvl="0">
              <a:defRPr sz="1800"/>
            </a:pPr>
            <a:r>
              <a:rPr sz="4800"/>
              <a:t> </a:t>
            </a:r>
            <a:r>
              <a:rPr sz="4800">
                <a:latin typeface="宋体"/>
                <a:ea typeface="宋体"/>
                <a:cs typeface="宋体"/>
                <a:sym typeface="宋体"/>
              </a:rPr>
              <a:t>√ </a:t>
            </a:r>
            <a:r>
              <a:rPr sz="4800"/>
              <a:t>自动化测试</a:t>
            </a:r>
          </a:p>
        </p:txBody>
      </p:sp>
      <p:pic>
        <p:nvPicPr>
          <p:cNvPr id="146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207" y="2522983"/>
            <a:ext cx="4629152" cy="220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文化的冲突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业务倒逼的工作方式</a:t>
            </a:r>
          </a:p>
        </p:txBody>
      </p:sp>
      <p:pic>
        <p:nvPicPr>
          <p:cNvPr id="150" name="image7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799" y="1276399"/>
            <a:ext cx="10441162" cy="7992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381000" y="234950"/>
            <a:ext cx="12242800" cy="723900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三个故事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381000" y="1422400"/>
            <a:ext cx="12242800" cy="763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4800"/>
              <a:t>1.</a:t>
            </a:r>
            <a:r>
              <a:rPr sz="4800"/>
              <a:t>单点突破</a:t>
            </a:r>
            <a:endParaRPr sz="4800"/>
          </a:p>
          <a:p>
            <a:pPr lvl="0">
              <a:defRPr sz="1800"/>
            </a:pPr>
            <a:r>
              <a:rPr sz="4800"/>
              <a:t>2.</a:t>
            </a:r>
            <a:r>
              <a:rPr sz="4800"/>
              <a:t>星火燎原</a:t>
            </a:r>
            <a:endParaRPr sz="4800"/>
          </a:p>
          <a:p>
            <a:pPr lvl="0">
              <a:defRPr sz="1800"/>
            </a:pPr>
            <a:r>
              <a:rPr sz="4800"/>
              <a:t>3.</a:t>
            </a:r>
            <a:r>
              <a:rPr sz="4800"/>
              <a:t>持续改进</a:t>
            </a:r>
            <a:endParaRPr sz="4800"/>
          </a:p>
          <a:p>
            <a:pPr lvl="0">
              <a:defRPr sz="1800"/>
            </a:pPr>
            <a:r>
              <a:rPr sz="3200">
                <a:solidFill>
                  <a:srgbClr val="FFC000"/>
                </a:solidFill>
              </a:rPr>
              <a:t>“</a:t>
            </a:r>
            <a:r>
              <a:rPr sz="3200">
                <a:solidFill>
                  <a:srgbClr val="FFC000"/>
                </a:solidFill>
              </a:rPr>
              <a:t>坚持</a:t>
            </a:r>
            <a:r>
              <a:rPr sz="3200">
                <a:solidFill>
                  <a:srgbClr val="FFC000"/>
                </a:solidFill>
              </a:rPr>
              <a:t>一件事不容易”</a:t>
            </a:r>
          </a:p>
        </p:txBody>
      </p:sp>
      <p:pic>
        <p:nvPicPr>
          <p:cNvPr id="154" name="image8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375" y="4156719"/>
            <a:ext cx="5625524" cy="4071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381000" y="234950"/>
            <a:ext cx="12242800" cy="723900"/>
          </a:xfrm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200" sz="3600">
                <a:solidFill>
                  <a:srgbClr val="03AAC1"/>
                </a:solidFill>
              </a:rPr>
              <a:t>敏捷尖兵</a:t>
            </a:r>
            <a:r>
              <a:rPr cap="all" spc="-200" sz="3600">
                <a:solidFill>
                  <a:srgbClr val="03AAC1"/>
                </a:solidFill>
              </a:rPr>
              <a:t>——</a:t>
            </a:r>
            <a:r>
              <a:rPr cap="all" spc="-200" sz="3600">
                <a:solidFill>
                  <a:srgbClr val="03AAC1"/>
                </a:solidFill>
              </a:rPr>
              <a:t>京麦团队</a:t>
            </a:r>
          </a:p>
        </p:txBody>
      </p:sp>
      <p:pic>
        <p:nvPicPr>
          <p:cNvPr id="157" name="image9.jpeg" descr="C:\Users\clb\Desktop\2079732916_副本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21" y="1348408"/>
            <a:ext cx="12307757" cy="71287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Group 160"/>
          <p:cNvGrpSpPr/>
          <p:nvPr/>
        </p:nvGrpSpPr>
        <p:grpSpPr>
          <a:xfrm>
            <a:off x="3873500" y="2140496"/>
            <a:ext cx="2628900" cy="1152384"/>
            <a:chOff x="0" y="0"/>
            <a:chExt cx="2628900" cy="1152383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2628900" cy="115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1634"/>
                  </a:lnTo>
                  <a:lnTo>
                    <a:pt x="18000" y="11634"/>
                  </a:lnTo>
                  <a:lnTo>
                    <a:pt x="20076" y="21600"/>
                  </a:lnTo>
                  <a:lnTo>
                    <a:pt x="12600" y="11634"/>
                  </a:lnTo>
                  <a:lnTo>
                    <a:pt x="0" y="11634"/>
                  </a:lnTo>
                  <a:lnTo>
                    <a:pt x="0" y="6787"/>
                  </a:lnTo>
                  <a:close/>
                </a:path>
              </a:pathLst>
            </a:custGeom>
            <a:solidFill>
              <a:srgbClr val="773F9B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b="1"/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0"/>
              <a:ext cx="2628900" cy="746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l">
                <a:defRPr sz="1800"/>
              </a:pPr>
              <a:r>
                <a:rPr b="1" sz="2400"/>
                <a:t>首席</a:t>
              </a:r>
              <a:r>
                <a:rPr b="1" sz="2400"/>
                <a:t>ScrumMaster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525735" y="7938589"/>
            <a:ext cx="1643065" cy="1362851"/>
            <a:chOff x="0" y="0"/>
            <a:chExt cx="1643063" cy="136285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1643064" cy="1297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64"/>
                  </a:moveTo>
                  <a:lnTo>
                    <a:pt x="12600" y="11264"/>
                  </a:lnTo>
                  <a:lnTo>
                    <a:pt x="19656" y="0"/>
                  </a:lnTo>
                  <a:lnTo>
                    <a:pt x="18000" y="11264"/>
                  </a:lnTo>
                  <a:lnTo>
                    <a:pt x="21600" y="1126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2986"/>
                  </a:lnTo>
                  <a:close/>
                </a:path>
              </a:pathLst>
            </a:custGeom>
            <a:solidFill>
              <a:srgbClr val="773F9B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676390"/>
              <a:ext cx="1643064" cy="6864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b="1"/>
              </a:lvl1pPr>
            </a:lstStyle>
            <a:p>
              <a:pPr lvl="0">
                <a:defRPr b="0" sz="1800"/>
              </a:pPr>
              <a:r>
                <a:rPr b="1" sz="2400"/>
                <a:t>敏捷创新教练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3161505" y="7996643"/>
            <a:ext cx="2227264" cy="1239048"/>
            <a:chOff x="0" y="0"/>
            <a:chExt cx="2227263" cy="1239047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2227264" cy="1239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779"/>
                  </a:moveTo>
                  <a:lnTo>
                    <a:pt x="3600" y="10779"/>
                  </a:lnTo>
                  <a:lnTo>
                    <a:pt x="10079" y="0"/>
                  </a:lnTo>
                  <a:lnTo>
                    <a:pt x="9000" y="10779"/>
                  </a:lnTo>
                  <a:lnTo>
                    <a:pt x="21600" y="1077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2583"/>
                  </a:lnTo>
                  <a:close/>
                </a:path>
              </a:pathLst>
            </a:custGeom>
            <a:solidFill>
              <a:srgbClr val="773F9B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b="1"/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618335"/>
              <a:ext cx="222726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l">
                <a:defRPr sz="1800"/>
              </a:pPr>
              <a:r>
                <a:rPr b="1" sz="2400"/>
                <a:t>CI/</a:t>
              </a:r>
              <a:r>
                <a:rPr b="1" sz="2400"/>
                <a:t>自动化测试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7654528" y="8011156"/>
            <a:ext cx="1752601" cy="1224535"/>
            <a:chOff x="0" y="0"/>
            <a:chExt cx="1752600" cy="1224533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1752600" cy="1224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51"/>
                  </a:moveTo>
                  <a:lnTo>
                    <a:pt x="12600" y="10651"/>
                  </a:lnTo>
                  <a:lnTo>
                    <a:pt x="11261" y="0"/>
                  </a:lnTo>
                  <a:lnTo>
                    <a:pt x="18000" y="10651"/>
                  </a:lnTo>
                  <a:lnTo>
                    <a:pt x="21600" y="10651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2476"/>
                  </a:lnTo>
                  <a:close/>
                </a:path>
              </a:pathLst>
            </a:custGeom>
            <a:solidFill>
              <a:srgbClr val="773F9B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b="1"/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603821"/>
              <a:ext cx="1752600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b="1"/>
              </a:lvl1pPr>
            </a:lstStyle>
            <a:p>
              <a:pPr lvl="0">
                <a:defRPr b="0" sz="1800"/>
              </a:pPr>
              <a:r>
                <a:rPr b="1" sz="2400"/>
                <a:t>移动端开发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0174807" y="8017393"/>
            <a:ext cx="1752601" cy="1224535"/>
            <a:chOff x="0" y="0"/>
            <a:chExt cx="1752600" cy="1224533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1752600" cy="1224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51"/>
                  </a:moveTo>
                  <a:lnTo>
                    <a:pt x="12600" y="10651"/>
                  </a:lnTo>
                  <a:lnTo>
                    <a:pt x="11261" y="0"/>
                  </a:lnTo>
                  <a:lnTo>
                    <a:pt x="18000" y="10651"/>
                  </a:lnTo>
                  <a:lnTo>
                    <a:pt x="21600" y="10651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2476"/>
                  </a:lnTo>
                  <a:close/>
                </a:path>
              </a:pathLst>
            </a:custGeom>
            <a:solidFill>
              <a:srgbClr val="773F9B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b="1"/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603821"/>
              <a:ext cx="1752600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b="1"/>
              </a:lvl1pPr>
            </a:lstStyle>
            <a:p>
              <a:pPr lvl="0">
                <a:defRPr b="0" sz="1800"/>
              </a:pPr>
              <a:r>
                <a:rPr b="1" sz="2400"/>
                <a:t>服务端开发</a:t>
              </a:r>
            </a:p>
          </p:txBody>
        </p:sp>
      </p:grpSp>
      <p:pic>
        <p:nvPicPr>
          <p:cNvPr id="173" name="image10.png" descr="http://qrcode.ykimg.com/qr?t=http://ql.youku.com/S6YJ0dcsQq&amp;size=135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72103" y="1348408"/>
            <a:ext cx="1584176" cy="1584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