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87" r:id="rId3"/>
    <p:sldId id="288" r:id="rId4"/>
    <p:sldId id="258" r:id="rId5"/>
    <p:sldId id="272" r:id="rId6"/>
    <p:sldId id="278" r:id="rId7"/>
    <p:sldId id="279" r:id="rId8"/>
    <p:sldId id="283" r:id="rId9"/>
    <p:sldId id="286" r:id="rId10"/>
    <p:sldId id="291" r:id="rId11"/>
    <p:sldId id="292" r:id="rId12"/>
    <p:sldId id="293" r:id="rId13"/>
    <p:sldId id="294" r:id="rId14"/>
    <p:sldId id="282" r:id="rId15"/>
    <p:sldId id="275" r:id="rId16"/>
    <p:sldId id="280" r:id="rId17"/>
    <p:sldId id="295" r:id="rId18"/>
    <p:sldId id="296" r:id="rId19"/>
    <p:sldId id="289" r:id="rId20"/>
    <p:sldId id="290" r:id="rId21"/>
    <p:sldId id="281" r:id="rId22"/>
    <p:sldId id="285"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44FC"/>
    <a:srgbClr val="0F91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409" autoAdjust="0"/>
    <p:restoredTop sz="90929"/>
  </p:normalViewPr>
  <p:slideViewPr>
    <p:cSldViewPr>
      <p:cViewPr varScale="1">
        <p:scale>
          <a:sx n="66" d="100"/>
          <a:sy n="66" d="100"/>
        </p:scale>
        <p:origin x="-2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1E4E3CA5-CE3E-480C-BCAB-AB4BF9426804}"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B3609B-404A-4491-9726-1A5CFD1BCC6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23AF93-C5BF-4ADE-B326-895AD38DD50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935D5B-502B-4ADD-9DA3-E8904E3BD02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AC6A78-1E38-4A4C-8F19-83394D7C4F4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71D17F-7F35-46F6-BDB5-31578CDEED7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47954A8-BB59-4DFC-9A50-7C6CDA225A9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2846647-6416-40F2-A6F5-63B81AB76E3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C1BDADB-01D4-4AA1-BD88-7EE05C9185D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2B1D85-B0E0-444B-BC2A-E31CB31C483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E7771C4-2D7E-4FEE-A298-EF5884DE1BF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FB234A1-A748-43D4-B1DD-0D29C9E8B5C8}"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answers.com/"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4" Type="http://schemas.openxmlformats.org/officeDocument/2006/relationships/hyperlink" Target="http://www.google.co.i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1219200"/>
            <a:ext cx="8305800" cy="3276600"/>
          </a:xfrm>
        </p:spPr>
        <p:txBody>
          <a:bodyPr>
            <a:normAutofit fontScale="90000"/>
          </a:bodyPr>
          <a:lstStyle/>
          <a:p>
            <a:r>
              <a:rPr lang="en-US" dirty="0" smtClean="0">
                <a:latin typeface="Bookman Old Style" pitchFamily="18" charset="0"/>
              </a:rPr>
              <a:t>Intellectual property </a:t>
            </a:r>
            <a:r>
              <a:rPr lang="en-US" dirty="0" smtClean="0">
                <a:latin typeface="Bookman Old Style" pitchFamily="18" charset="0"/>
              </a:rPr>
              <a:t>   rights </a:t>
            </a:r>
            <a:r>
              <a:rPr lang="en-US" dirty="0" smtClean="0">
                <a:latin typeface="Bookman Old Style" pitchFamily="18" charset="0"/>
              </a:rPr>
              <a:t>(IPR) protection of multimedia data. </a:t>
            </a:r>
            <a:endParaRPr lang="en-US" b="1" dirty="0" smtClean="0">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457200" y="533400"/>
            <a:ext cx="2681288" cy="338138"/>
          </a:xfrm>
          <a:prstGeom prst="rect">
            <a:avLst/>
          </a:prstGeom>
          <a:noFill/>
          <a:ln w="9525">
            <a:noFill/>
            <a:miter lim="800000"/>
            <a:headEnd/>
            <a:tailEnd/>
          </a:ln>
        </p:spPr>
        <p:txBody>
          <a:bodyPr wrap="none" anchor="ctr">
            <a:spAutoFit/>
          </a:bodyPr>
          <a:lstStyle/>
          <a:p>
            <a:pPr algn="just" eaLnBrk="0" hangingPunct="0"/>
            <a:r>
              <a:rPr lang="en-US" sz="1600" b="1">
                <a:solidFill>
                  <a:srgbClr val="000000"/>
                </a:solidFill>
                <a:latin typeface="Bookman Old Style" pitchFamily="18" charset="0"/>
                <a:ea typeface="Times New Roman" pitchFamily="18" charset="0"/>
                <a:cs typeface="Cambria" pitchFamily="18" charset="0"/>
              </a:rPr>
              <a:t>Algorithm Explanation </a:t>
            </a:r>
            <a:endParaRPr lang="en-US" sz="3200">
              <a:ea typeface="Times New Roman" pitchFamily="18" charset="0"/>
              <a:cs typeface="Cambria" pitchFamily="18" charset="0"/>
            </a:endParaRPr>
          </a:p>
        </p:txBody>
      </p:sp>
      <p:pic>
        <p:nvPicPr>
          <p:cNvPr id="12291" name="Picture 2"/>
          <p:cNvPicPr>
            <a:picLocks noChangeAspect="1" noChangeArrowheads="1"/>
          </p:cNvPicPr>
          <p:nvPr/>
        </p:nvPicPr>
        <p:blipFill>
          <a:blip r:embed="rId2"/>
          <a:srcRect/>
          <a:stretch>
            <a:fillRect/>
          </a:stretch>
        </p:blipFill>
        <p:spPr bwMode="auto">
          <a:xfrm>
            <a:off x="2743200" y="1066800"/>
            <a:ext cx="3873500" cy="1981200"/>
          </a:xfrm>
          <a:prstGeom prst="rect">
            <a:avLst/>
          </a:prstGeom>
          <a:noFill/>
          <a:ln w="9525">
            <a:noFill/>
            <a:miter lim="800000"/>
            <a:headEnd/>
            <a:tailEnd/>
          </a:ln>
        </p:spPr>
      </p:pic>
      <p:pic>
        <p:nvPicPr>
          <p:cNvPr id="12292" name="Picture 3"/>
          <p:cNvPicPr>
            <a:picLocks noChangeAspect="1" noChangeArrowheads="1"/>
          </p:cNvPicPr>
          <p:nvPr/>
        </p:nvPicPr>
        <p:blipFill>
          <a:blip r:embed="rId3"/>
          <a:srcRect/>
          <a:stretch>
            <a:fillRect/>
          </a:stretch>
        </p:blipFill>
        <p:spPr bwMode="auto">
          <a:xfrm>
            <a:off x="2819400" y="3505200"/>
            <a:ext cx="4492625" cy="2362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676400" y="457200"/>
            <a:ext cx="5348288" cy="2590800"/>
          </a:xfrm>
          <a:prstGeom prst="rect">
            <a:avLst/>
          </a:prstGeom>
          <a:noFill/>
          <a:ln w="9525">
            <a:noFill/>
            <a:miter lim="800000"/>
            <a:headEnd/>
            <a:tailEnd/>
          </a:ln>
        </p:spPr>
      </p:pic>
      <p:pic>
        <p:nvPicPr>
          <p:cNvPr id="13315" name="Picture 3"/>
          <p:cNvPicPr>
            <a:picLocks noChangeAspect="1" noChangeArrowheads="1"/>
          </p:cNvPicPr>
          <p:nvPr/>
        </p:nvPicPr>
        <p:blipFill>
          <a:blip r:embed="rId3"/>
          <a:srcRect/>
          <a:stretch>
            <a:fillRect/>
          </a:stretch>
        </p:blipFill>
        <p:spPr bwMode="auto">
          <a:xfrm>
            <a:off x="1905000" y="3886200"/>
            <a:ext cx="5103813" cy="1371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srcRect/>
          <a:stretch>
            <a:fillRect/>
          </a:stretch>
        </p:blipFill>
        <p:spPr bwMode="auto">
          <a:xfrm>
            <a:off x="1295400" y="685800"/>
            <a:ext cx="2428875" cy="2428875"/>
          </a:xfrm>
          <a:prstGeom prst="rect">
            <a:avLst/>
          </a:prstGeom>
          <a:noFill/>
          <a:ln w="9525">
            <a:noFill/>
            <a:miter lim="800000"/>
            <a:headEnd/>
            <a:tailEnd/>
          </a:ln>
        </p:spPr>
      </p:pic>
      <p:pic>
        <p:nvPicPr>
          <p:cNvPr id="14339" name="Picture 3"/>
          <p:cNvPicPr>
            <a:picLocks noChangeAspect="1" noChangeArrowheads="1"/>
          </p:cNvPicPr>
          <p:nvPr/>
        </p:nvPicPr>
        <p:blipFill>
          <a:blip r:embed="rId3"/>
          <a:srcRect/>
          <a:stretch>
            <a:fillRect/>
          </a:stretch>
        </p:blipFill>
        <p:spPr bwMode="auto">
          <a:xfrm>
            <a:off x="4038600" y="685800"/>
            <a:ext cx="2428875" cy="2428875"/>
          </a:xfrm>
          <a:prstGeom prst="rect">
            <a:avLst/>
          </a:prstGeom>
          <a:noFill/>
          <a:ln w="9525">
            <a:noFill/>
            <a:miter lim="800000"/>
            <a:headEnd/>
            <a:tailEnd/>
          </a:ln>
        </p:spPr>
      </p:pic>
      <p:pic>
        <p:nvPicPr>
          <p:cNvPr id="14340" name="Picture 2"/>
          <p:cNvPicPr>
            <a:picLocks noChangeAspect="1" noChangeArrowheads="1"/>
          </p:cNvPicPr>
          <p:nvPr/>
        </p:nvPicPr>
        <p:blipFill>
          <a:blip r:embed="rId4"/>
          <a:srcRect/>
          <a:stretch>
            <a:fillRect/>
          </a:stretch>
        </p:blipFill>
        <p:spPr bwMode="auto">
          <a:xfrm>
            <a:off x="1295400" y="3352800"/>
            <a:ext cx="2428875" cy="2428875"/>
          </a:xfrm>
          <a:prstGeom prst="rect">
            <a:avLst/>
          </a:prstGeom>
          <a:noFill/>
          <a:ln w="9525">
            <a:noFill/>
            <a:miter lim="800000"/>
            <a:headEnd/>
            <a:tailEnd/>
          </a:ln>
        </p:spPr>
      </p:pic>
      <p:pic>
        <p:nvPicPr>
          <p:cNvPr id="14341" name="Picture 1"/>
          <p:cNvPicPr>
            <a:picLocks noChangeAspect="1" noChangeArrowheads="1"/>
          </p:cNvPicPr>
          <p:nvPr/>
        </p:nvPicPr>
        <p:blipFill>
          <a:blip r:embed="rId5"/>
          <a:srcRect/>
          <a:stretch>
            <a:fillRect/>
          </a:stretch>
        </p:blipFill>
        <p:spPr bwMode="auto">
          <a:xfrm>
            <a:off x="3962400" y="3352800"/>
            <a:ext cx="2428875" cy="2428875"/>
          </a:xfrm>
          <a:prstGeom prst="rect">
            <a:avLst/>
          </a:prstGeom>
          <a:noFill/>
          <a:ln w="9525">
            <a:noFill/>
            <a:miter lim="800000"/>
            <a:headEnd/>
            <a:tailEnd/>
          </a:ln>
        </p:spPr>
      </p:pic>
      <p:sp>
        <p:nvSpPr>
          <p:cNvPr id="1434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just" eaLnBrk="0" hangingPunct="0"/>
            <a:r>
              <a:rPr lang="en-US" sz="1200" b="1">
                <a:latin typeface="Bookman Old Style" pitchFamily="18" charset="0"/>
                <a:cs typeface="Times New Roman" pitchFamily="18" charset="0"/>
              </a:rPr>
              <a:t> </a:t>
            </a:r>
            <a:endParaRPr lang="en-US"/>
          </a:p>
        </p:txBody>
      </p:sp>
      <p:sp>
        <p:nvSpPr>
          <p:cNvPr id="14343" name="Rectangle 6"/>
          <p:cNvSpPr>
            <a:spLocks noChangeArrowheads="1"/>
          </p:cNvSpPr>
          <p:nvPr/>
        </p:nvSpPr>
        <p:spPr bwMode="auto">
          <a:xfrm>
            <a:off x="0" y="2886075"/>
            <a:ext cx="9144000" cy="0"/>
          </a:xfrm>
          <a:prstGeom prst="rect">
            <a:avLst/>
          </a:prstGeom>
          <a:noFill/>
          <a:ln w="9525">
            <a:noFill/>
            <a:miter lim="800000"/>
            <a:headEnd/>
            <a:tailEnd/>
          </a:ln>
        </p:spPr>
        <p:txBody>
          <a:bodyPr wrap="none" anchor="ctr">
            <a:spAutoFit/>
          </a:bodyPr>
          <a:lstStyle/>
          <a:p>
            <a:pPr algn="just" eaLnBrk="0" hangingPunct="0"/>
            <a:r>
              <a:rPr lang="en-US" sz="1200" b="1">
                <a:latin typeface="Bookman Old Style" pitchFamily="18" charset="0"/>
                <a:cs typeface="Times New Roman" pitchFamily="18" charset="0"/>
              </a:rPr>
              <a:t> </a:t>
            </a:r>
            <a:endParaRPr lang="en-US"/>
          </a:p>
        </p:txBody>
      </p:sp>
      <p:sp>
        <p:nvSpPr>
          <p:cNvPr id="14344" name="Rectangle 7"/>
          <p:cNvSpPr>
            <a:spLocks noChangeArrowheads="1"/>
          </p:cNvSpPr>
          <p:nvPr/>
        </p:nvSpPr>
        <p:spPr bwMode="auto">
          <a:xfrm>
            <a:off x="0" y="5314950"/>
            <a:ext cx="9144000" cy="0"/>
          </a:xfrm>
          <a:prstGeom prst="rect">
            <a:avLst/>
          </a:prstGeom>
          <a:noFill/>
          <a:ln w="9525">
            <a:noFill/>
            <a:miter lim="800000"/>
            <a:headEnd/>
            <a:tailEnd/>
          </a:ln>
        </p:spPr>
        <p:txBody>
          <a:bodyPr wrap="none" anchor="ctr">
            <a:spAutoFit/>
          </a:bodyPr>
          <a:lstStyle/>
          <a:p>
            <a:pPr eaLnBrk="0" hangingPunct="0"/>
            <a:r>
              <a:rPr lang="en-US" sz="1200">
                <a:latin typeface="Bookman Old Style" pitchFamily="18" charset="0"/>
                <a:cs typeface="Times New Roman" pitchFamily="18" charset="0"/>
              </a:rPr>
              <a:t> </a:t>
            </a:r>
            <a:endParaRPr lang="en-US" sz="1100"/>
          </a:p>
          <a:p>
            <a:pPr eaLnBrk="0" hangingPunct="0"/>
            <a:endParaRPr lang="en-US"/>
          </a:p>
        </p:txBody>
      </p:sp>
      <p:sp>
        <p:nvSpPr>
          <p:cNvPr id="14345" name="Rectangle 8"/>
          <p:cNvSpPr>
            <a:spLocks noChangeArrowheads="1"/>
          </p:cNvSpPr>
          <p:nvPr/>
        </p:nvSpPr>
        <p:spPr bwMode="auto">
          <a:xfrm>
            <a:off x="0" y="7743825"/>
            <a:ext cx="9144000" cy="0"/>
          </a:xfrm>
          <a:prstGeom prst="rect">
            <a:avLst/>
          </a:prstGeom>
          <a:noFill/>
          <a:ln w="9525">
            <a:noFill/>
            <a:miter lim="800000"/>
            <a:headEnd/>
            <a:tailEnd/>
          </a:ln>
        </p:spPr>
        <p:txBody>
          <a:bodyPr wrap="none" anchor="ctr">
            <a:spAutoFit/>
          </a:bodyPr>
          <a:lstStyle/>
          <a:p>
            <a:pPr algn="just" eaLnBrk="0" hangingPunct="0"/>
            <a:r>
              <a:rPr lang="en-US" sz="1200">
                <a:latin typeface="Bookman Old Style" pitchFamily="18" charset="0"/>
                <a:cs typeface="Times New Roman" pitchFamily="18" charset="0"/>
              </a:rPr>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762000" y="1371600"/>
            <a:ext cx="6934200" cy="2862263"/>
          </a:xfrm>
          <a:prstGeom prst="rect">
            <a:avLst/>
          </a:prstGeom>
          <a:noFill/>
          <a:ln w="9525">
            <a:noFill/>
            <a:miter lim="800000"/>
            <a:headEnd/>
            <a:tailEnd/>
          </a:ln>
        </p:spPr>
        <p:txBody>
          <a:bodyPr anchor="ctr">
            <a:spAutoFit/>
          </a:bodyPr>
          <a:lstStyle/>
          <a:p>
            <a:pPr eaLnBrk="0" hangingPunct="0"/>
            <a:r>
              <a:rPr lang="en-US" sz="3600" b="1">
                <a:solidFill>
                  <a:srgbClr val="000000"/>
                </a:solidFill>
                <a:latin typeface="Bookman Old Style" pitchFamily="18" charset="0"/>
                <a:ea typeface="Times New Roman" pitchFamily="18" charset="0"/>
                <a:cs typeface="Papyrus" pitchFamily="66" charset="0"/>
              </a:rPr>
              <a:t>Security Authentication:</a:t>
            </a:r>
            <a:endParaRPr lang="en-US" sz="3200" b="1">
              <a:ea typeface="Times New Roman" pitchFamily="18" charset="0"/>
              <a:cs typeface="Papyrus" pitchFamily="66" charset="0"/>
            </a:endParaRPr>
          </a:p>
          <a:p>
            <a:pPr eaLnBrk="0" hangingPunct="0">
              <a:buFontTx/>
              <a:buChar char="•"/>
            </a:pPr>
            <a:r>
              <a:rPr lang="en-US">
                <a:solidFill>
                  <a:srgbClr val="000000"/>
                </a:solidFill>
                <a:latin typeface="Bookman Old Style" pitchFamily="18" charset="0"/>
                <a:ea typeface="Times New Roman" pitchFamily="18" charset="0"/>
                <a:cs typeface="Papyrus" pitchFamily="66" charset="0"/>
              </a:rPr>
              <a:t>Registration</a:t>
            </a:r>
            <a:endParaRPr lang="en-US" sz="2000"/>
          </a:p>
          <a:p>
            <a:pPr eaLnBrk="0" hangingPunct="0">
              <a:buFontTx/>
              <a:buChar char="•"/>
            </a:pPr>
            <a:r>
              <a:rPr lang="en-US">
                <a:solidFill>
                  <a:srgbClr val="000000"/>
                </a:solidFill>
                <a:latin typeface="Bookman Old Style" pitchFamily="18" charset="0"/>
                <a:cs typeface="Times New Roman" pitchFamily="18" charset="0"/>
              </a:rPr>
              <a:t>Login</a:t>
            </a:r>
            <a:endParaRPr lang="en-US" sz="2000"/>
          </a:p>
          <a:p>
            <a:pPr eaLnBrk="0" hangingPunct="0">
              <a:buFontTx/>
              <a:buChar char="•"/>
            </a:pPr>
            <a:r>
              <a:rPr lang="en-US">
                <a:solidFill>
                  <a:srgbClr val="000000"/>
                </a:solidFill>
                <a:latin typeface="Bookman Old Style" pitchFamily="18" charset="0"/>
                <a:cs typeface="Times New Roman" pitchFamily="18" charset="0"/>
              </a:rPr>
              <a:t>View profile</a:t>
            </a:r>
            <a:endParaRPr lang="en-US" sz="2000"/>
          </a:p>
          <a:p>
            <a:pPr eaLnBrk="0" hangingPunct="0">
              <a:buFontTx/>
              <a:buChar char="•"/>
            </a:pPr>
            <a:r>
              <a:rPr lang="en-US">
                <a:solidFill>
                  <a:srgbClr val="000000"/>
                </a:solidFill>
                <a:latin typeface="Bookman Old Style" pitchFamily="18" charset="0"/>
                <a:cs typeface="Times New Roman" pitchFamily="18" charset="0"/>
              </a:rPr>
              <a:t>Update Profiles</a:t>
            </a:r>
            <a:endParaRPr lang="en-US" sz="2000"/>
          </a:p>
          <a:p>
            <a:pPr eaLnBrk="0" hangingPunct="0">
              <a:buFontTx/>
              <a:buChar char="•"/>
            </a:pPr>
            <a:r>
              <a:rPr lang="en-US">
                <a:solidFill>
                  <a:srgbClr val="000000"/>
                </a:solidFill>
                <a:latin typeface="Bookman Old Style" pitchFamily="18" charset="0"/>
                <a:cs typeface="Times New Roman" pitchFamily="18" charset="0"/>
              </a:rPr>
              <a:t>Change passwords</a:t>
            </a:r>
          </a:p>
          <a:p>
            <a:pPr eaLnBrk="0" hangingPunct="0"/>
            <a:r>
              <a:rPr lang="en-US">
                <a:latin typeface="Bookman Old Style" pitchFamily="18" charset="0"/>
                <a:cs typeface="Times New Roman" pitchFamily="18" charset="0"/>
              </a:rPr>
              <a:t>   logout</a:t>
            </a:r>
            <a:r>
              <a:rPr lang="en-US" sz="2000"/>
              <a:t> </a:t>
            </a:r>
            <a:endParaRPr lang="en-US" sz="4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E-R Diagram</a:t>
            </a:r>
            <a:endParaRPr lang="en-CA" smtClean="0"/>
          </a:p>
        </p:txBody>
      </p:sp>
      <p:pic>
        <p:nvPicPr>
          <p:cNvPr id="16387" name="Picture 7" descr="adsasd"/>
          <p:cNvPicPr>
            <a:picLocks noChangeAspect="1" noChangeArrowheads="1"/>
          </p:cNvPicPr>
          <p:nvPr/>
        </p:nvPicPr>
        <p:blipFill>
          <a:blip r:embed="rId2"/>
          <a:srcRect/>
          <a:stretch>
            <a:fillRect/>
          </a:stretch>
        </p:blipFill>
        <p:spPr bwMode="auto">
          <a:xfrm>
            <a:off x="838200" y="1820863"/>
            <a:ext cx="6705600" cy="463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smtClean="0"/>
              <a:t>Use Case Diagram Admin :</a:t>
            </a:r>
          </a:p>
        </p:txBody>
      </p:sp>
      <p:pic>
        <p:nvPicPr>
          <p:cNvPr id="17411" name="Picture 4"/>
          <p:cNvPicPr>
            <a:picLocks noChangeAspect="1" noChangeArrowheads="1"/>
          </p:cNvPicPr>
          <p:nvPr/>
        </p:nvPicPr>
        <p:blipFill>
          <a:blip r:embed="rId2"/>
          <a:srcRect/>
          <a:stretch>
            <a:fillRect/>
          </a:stretch>
        </p:blipFill>
        <p:spPr bwMode="auto">
          <a:xfrm>
            <a:off x="838200" y="1435100"/>
            <a:ext cx="7540625" cy="476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Sequence Diagrams</a:t>
            </a:r>
            <a:endParaRPr lang="en-CA" smtClean="0"/>
          </a:p>
        </p:txBody>
      </p:sp>
      <p:pic>
        <p:nvPicPr>
          <p:cNvPr id="18435" name="Picture 10"/>
          <p:cNvPicPr>
            <a:picLocks noChangeAspect="1" noChangeArrowheads="1"/>
          </p:cNvPicPr>
          <p:nvPr/>
        </p:nvPicPr>
        <p:blipFill>
          <a:blip r:embed="rId2"/>
          <a:srcRect/>
          <a:stretch>
            <a:fillRect/>
          </a:stretch>
        </p:blipFill>
        <p:spPr bwMode="auto">
          <a:xfrm>
            <a:off x="1524000" y="2209800"/>
            <a:ext cx="5711825"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19459" name="Group 1"/>
          <p:cNvGrpSpPr>
            <a:grpSpLocks noChangeAspect="1"/>
          </p:cNvGrpSpPr>
          <p:nvPr/>
        </p:nvGrpSpPr>
        <p:grpSpPr bwMode="auto">
          <a:xfrm>
            <a:off x="1447800" y="228600"/>
            <a:ext cx="5181600" cy="2981325"/>
            <a:chOff x="0" y="0"/>
            <a:chExt cx="8993" cy="5176"/>
          </a:xfrm>
        </p:grpSpPr>
        <p:sp>
          <p:nvSpPr>
            <p:cNvPr id="19535" name="AutoShape 74"/>
            <p:cNvSpPr>
              <a:spLocks noChangeAspect="1" noChangeArrowheads="1" noTextEdit="1"/>
            </p:cNvSpPr>
            <p:nvPr/>
          </p:nvSpPr>
          <p:spPr bwMode="auto">
            <a:xfrm>
              <a:off x="0" y="0"/>
              <a:ext cx="8993" cy="5176"/>
            </a:xfrm>
            <a:prstGeom prst="rect">
              <a:avLst/>
            </a:prstGeom>
            <a:noFill/>
            <a:ln w="9525">
              <a:noFill/>
              <a:miter lim="800000"/>
              <a:headEnd/>
              <a:tailEnd/>
            </a:ln>
          </p:spPr>
          <p:txBody>
            <a:bodyPr/>
            <a:lstStyle/>
            <a:p>
              <a:endParaRPr lang="en-US"/>
            </a:p>
          </p:txBody>
        </p:sp>
        <p:sp>
          <p:nvSpPr>
            <p:cNvPr id="19536" name="Rectangle 73"/>
            <p:cNvSpPr>
              <a:spLocks noChangeArrowheads="1"/>
            </p:cNvSpPr>
            <p:nvPr/>
          </p:nvSpPr>
          <p:spPr bwMode="auto">
            <a:xfrm>
              <a:off x="0" y="365"/>
              <a:ext cx="1664" cy="522"/>
            </a:xfrm>
            <a:prstGeom prst="rect">
              <a:avLst/>
            </a:prstGeom>
            <a:solidFill>
              <a:srgbClr val="FFFFB9"/>
            </a:solidFill>
            <a:ln w="13">
              <a:solidFill>
                <a:srgbClr val="800000"/>
              </a:solidFill>
              <a:miter lim="800000"/>
              <a:headEnd/>
              <a:tailEnd/>
            </a:ln>
          </p:spPr>
          <p:txBody>
            <a:bodyPr/>
            <a:lstStyle/>
            <a:p>
              <a:endParaRPr lang="en-US"/>
            </a:p>
          </p:txBody>
        </p:sp>
        <p:sp>
          <p:nvSpPr>
            <p:cNvPr id="19537" name="Rectangle 72"/>
            <p:cNvSpPr>
              <a:spLocks noChangeArrowheads="1"/>
            </p:cNvSpPr>
            <p:nvPr/>
          </p:nvSpPr>
          <p:spPr bwMode="auto">
            <a:xfrm>
              <a:off x="112" y="417"/>
              <a:ext cx="1080"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RegistrationAction</a:t>
              </a:r>
              <a:endParaRPr lang="en-US">
                <a:ea typeface="Times New Roman" pitchFamily="18" charset="0"/>
                <a:cs typeface="Tahoma" pitchFamily="34" charset="0"/>
              </a:endParaRPr>
            </a:p>
          </p:txBody>
        </p:sp>
        <p:sp>
          <p:nvSpPr>
            <p:cNvPr id="19538" name="Line 71"/>
            <p:cNvSpPr>
              <a:spLocks noChangeShapeType="1"/>
            </p:cNvSpPr>
            <p:nvPr/>
          </p:nvSpPr>
          <p:spPr bwMode="auto">
            <a:xfrm>
              <a:off x="718" y="887"/>
              <a:ext cx="1" cy="4028"/>
            </a:xfrm>
            <a:prstGeom prst="line">
              <a:avLst/>
            </a:prstGeom>
            <a:noFill/>
            <a:ln w="13">
              <a:solidFill>
                <a:srgbClr val="000000"/>
              </a:solidFill>
              <a:prstDash val="sysDot"/>
              <a:round/>
              <a:headEnd/>
              <a:tailEnd/>
            </a:ln>
          </p:spPr>
          <p:txBody>
            <a:bodyPr/>
            <a:lstStyle/>
            <a:p>
              <a:endParaRPr lang="en-US"/>
            </a:p>
          </p:txBody>
        </p:sp>
        <p:sp>
          <p:nvSpPr>
            <p:cNvPr id="19539" name="Rectangle 70"/>
            <p:cNvSpPr>
              <a:spLocks noChangeArrowheads="1"/>
            </p:cNvSpPr>
            <p:nvPr/>
          </p:nvSpPr>
          <p:spPr bwMode="auto">
            <a:xfrm>
              <a:off x="1827" y="365"/>
              <a:ext cx="1205" cy="509"/>
            </a:xfrm>
            <a:prstGeom prst="rect">
              <a:avLst/>
            </a:prstGeom>
            <a:solidFill>
              <a:srgbClr val="FFFFB9"/>
            </a:solidFill>
            <a:ln w="13">
              <a:solidFill>
                <a:srgbClr val="800000"/>
              </a:solidFill>
              <a:miter lim="800000"/>
              <a:headEnd/>
              <a:tailEnd/>
            </a:ln>
          </p:spPr>
          <p:txBody>
            <a:bodyPr/>
            <a:lstStyle/>
            <a:p>
              <a:endParaRPr lang="en-US"/>
            </a:p>
          </p:txBody>
        </p:sp>
        <p:sp>
          <p:nvSpPr>
            <p:cNvPr id="19540" name="Rectangle 69"/>
            <p:cNvSpPr>
              <a:spLocks noChangeArrowheads="1"/>
            </p:cNvSpPr>
            <p:nvPr/>
          </p:nvSpPr>
          <p:spPr bwMode="auto">
            <a:xfrm>
              <a:off x="1938" y="482"/>
              <a:ext cx="795"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Userdelegate</a:t>
              </a:r>
              <a:endParaRPr lang="en-US">
                <a:ea typeface="Times New Roman" pitchFamily="18" charset="0"/>
                <a:cs typeface="Tahoma" pitchFamily="34" charset="0"/>
              </a:endParaRPr>
            </a:p>
          </p:txBody>
        </p:sp>
        <p:sp>
          <p:nvSpPr>
            <p:cNvPr id="19541" name="Line 68"/>
            <p:cNvSpPr>
              <a:spLocks noChangeShapeType="1"/>
            </p:cNvSpPr>
            <p:nvPr/>
          </p:nvSpPr>
          <p:spPr bwMode="auto">
            <a:xfrm>
              <a:off x="2284" y="887"/>
              <a:ext cx="1" cy="4028"/>
            </a:xfrm>
            <a:prstGeom prst="line">
              <a:avLst/>
            </a:prstGeom>
            <a:noFill/>
            <a:ln w="13">
              <a:solidFill>
                <a:srgbClr val="000000"/>
              </a:solidFill>
              <a:prstDash val="sysDot"/>
              <a:round/>
              <a:headEnd/>
              <a:tailEnd/>
            </a:ln>
          </p:spPr>
          <p:txBody>
            <a:bodyPr/>
            <a:lstStyle/>
            <a:p>
              <a:endParaRPr lang="en-US"/>
            </a:p>
          </p:txBody>
        </p:sp>
        <p:sp>
          <p:nvSpPr>
            <p:cNvPr id="19542" name="Rectangle 67"/>
            <p:cNvSpPr>
              <a:spLocks noChangeArrowheads="1"/>
            </p:cNvSpPr>
            <p:nvPr/>
          </p:nvSpPr>
          <p:spPr bwMode="auto">
            <a:xfrm>
              <a:off x="3201" y="417"/>
              <a:ext cx="1451" cy="509"/>
            </a:xfrm>
            <a:prstGeom prst="rect">
              <a:avLst/>
            </a:prstGeom>
            <a:solidFill>
              <a:srgbClr val="FFFFB9"/>
            </a:solidFill>
            <a:ln w="13">
              <a:solidFill>
                <a:srgbClr val="800000"/>
              </a:solidFill>
              <a:miter lim="800000"/>
              <a:headEnd/>
              <a:tailEnd/>
            </a:ln>
          </p:spPr>
          <p:txBody>
            <a:bodyPr/>
            <a:lstStyle/>
            <a:p>
              <a:endParaRPr lang="en-US"/>
            </a:p>
          </p:txBody>
        </p:sp>
        <p:sp>
          <p:nvSpPr>
            <p:cNvPr id="19543" name="Rectangle 66"/>
            <p:cNvSpPr>
              <a:spLocks noChangeArrowheads="1"/>
            </p:cNvSpPr>
            <p:nvPr/>
          </p:nvSpPr>
          <p:spPr bwMode="auto">
            <a:xfrm>
              <a:off x="3201" y="482"/>
              <a:ext cx="945"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Userserviceimpl</a:t>
              </a:r>
              <a:endParaRPr lang="en-US">
                <a:ea typeface="Times New Roman" pitchFamily="18" charset="0"/>
                <a:cs typeface="Tahoma" pitchFamily="34" charset="0"/>
              </a:endParaRPr>
            </a:p>
          </p:txBody>
        </p:sp>
        <p:sp>
          <p:nvSpPr>
            <p:cNvPr id="19544" name="Line 65"/>
            <p:cNvSpPr>
              <a:spLocks noChangeShapeType="1"/>
            </p:cNvSpPr>
            <p:nvPr/>
          </p:nvSpPr>
          <p:spPr bwMode="auto">
            <a:xfrm>
              <a:off x="3798" y="887"/>
              <a:ext cx="1" cy="4028"/>
            </a:xfrm>
            <a:prstGeom prst="line">
              <a:avLst/>
            </a:prstGeom>
            <a:noFill/>
            <a:ln w="13">
              <a:solidFill>
                <a:srgbClr val="000000"/>
              </a:solidFill>
              <a:prstDash val="sysDot"/>
              <a:round/>
              <a:headEnd/>
              <a:tailEnd/>
            </a:ln>
          </p:spPr>
          <p:txBody>
            <a:bodyPr/>
            <a:lstStyle/>
            <a:p>
              <a:endParaRPr lang="en-US"/>
            </a:p>
          </p:txBody>
        </p:sp>
        <p:sp>
          <p:nvSpPr>
            <p:cNvPr id="19545" name="Rectangle 64"/>
            <p:cNvSpPr>
              <a:spLocks noChangeArrowheads="1"/>
            </p:cNvSpPr>
            <p:nvPr/>
          </p:nvSpPr>
          <p:spPr bwMode="auto">
            <a:xfrm>
              <a:off x="4855" y="378"/>
              <a:ext cx="1129" cy="509"/>
            </a:xfrm>
            <a:prstGeom prst="rect">
              <a:avLst/>
            </a:prstGeom>
            <a:solidFill>
              <a:srgbClr val="FFFFB9"/>
            </a:solidFill>
            <a:ln w="13">
              <a:solidFill>
                <a:srgbClr val="800000"/>
              </a:solidFill>
              <a:miter lim="800000"/>
              <a:headEnd/>
              <a:tailEnd/>
            </a:ln>
          </p:spPr>
          <p:txBody>
            <a:bodyPr/>
            <a:lstStyle/>
            <a:p>
              <a:endParaRPr lang="en-US"/>
            </a:p>
          </p:txBody>
        </p:sp>
        <p:sp>
          <p:nvSpPr>
            <p:cNvPr id="19546" name="Rectangle 63"/>
            <p:cNvSpPr>
              <a:spLocks noChangeArrowheads="1"/>
            </p:cNvSpPr>
            <p:nvPr/>
          </p:nvSpPr>
          <p:spPr bwMode="auto">
            <a:xfrm>
              <a:off x="4855" y="482"/>
              <a:ext cx="780"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UserDaoImpl</a:t>
              </a:r>
              <a:endParaRPr lang="en-US">
                <a:ea typeface="Times New Roman" pitchFamily="18" charset="0"/>
                <a:cs typeface="Tahoma" pitchFamily="34" charset="0"/>
              </a:endParaRPr>
            </a:p>
          </p:txBody>
        </p:sp>
        <p:sp>
          <p:nvSpPr>
            <p:cNvPr id="19547" name="Line 62"/>
            <p:cNvSpPr>
              <a:spLocks noChangeShapeType="1"/>
            </p:cNvSpPr>
            <p:nvPr/>
          </p:nvSpPr>
          <p:spPr bwMode="auto">
            <a:xfrm>
              <a:off x="5312" y="887"/>
              <a:ext cx="1" cy="4028"/>
            </a:xfrm>
            <a:prstGeom prst="line">
              <a:avLst/>
            </a:prstGeom>
            <a:noFill/>
            <a:ln w="13">
              <a:solidFill>
                <a:srgbClr val="000000"/>
              </a:solidFill>
              <a:prstDash val="sysDot"/>
              <a:round/>
              <a:headEnd/>
              <a:tailEnd/>
            </a:ln>
          </p:spPr>
          <p:txBody>
            <a:bodyPr/>
            <a:lstStyle/>
            <a:p>
              <a:endParaRPr lang="en-US"/>
            </a:p>
          </p:txBody>
        </p:sp>
        <p:sp>
          <p:nvSpPr>
            <p:cNvPr id="19548" name="Rectangle 61"/>
            <p:cNvSpPr>
              <a:spLocks noChangeArrowheads="1"/>
            </p:cNvSpPr>
            <p:nvPr/>
          </p:nvSpPr>
          <p:spPr bwMode="auto">
            <a:xfrm>
              <a:off x="6265" y="365"/>
              <a:ext cx="888" cy="509"/>
            </a:xfrm>
            <a:prstGeom prst="rect">
              <a:avLst/>
            </a:prstGeom>
            <a:solidFill>
              <a:srgbClr val="FFFFB9"/>
            </a:solidFill>
            <a:ln w="13">
              <a:solidFill>
                <a:srgbClr val="800000"/>
              </a:solidFill>
              <a:miter lim="800000"/>
              <a:headEnd/>
              <a:tailEnd/>
            </a:ln>
          </p:spPr>
          <p:txBody>
            <a:bodyPr/>
            <a:lstStyle/>
            <a:p>
              <a:endParaRPr lang="en-US"/>
            </a:p>
          </p:txBody>
        </p:sp>
        <p:sp>
          <p:nvSpPr>
            <p:cNvPr id="19549" name="Rectangle 60"/>
            <p:cNvSpPr>
              <a:spLocks noChangeArrowheads="1"/>
            </p:cNvSpPr>
            <p:nvPr/>
          </p:nvSpPr>
          <p:spPr bwMode="auto">
            <a:xfrm>
              <a:off x="6552" y="417"/>
              <a:ext cx="330"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dbutil</a:t>
              </a:r>
              <a:endParaRPr lang="en-US">
                <a:ea typeface="Times New Roman" pitchFamily="18" charset="0"/>
                <a:cs typeface="Tahoma" pitchFamily="34" charset="0"/>
              </a:endParaRPr>
            </a:p>
          </p:txBody>
        </p:sp>
        <p:sp>
          <p:nvSpPr>
            <p:cNvPr id="19550" name="Line 59"/>
            <p:cNvSpPr>
              <a:spLocks noChangeShapeType="1"/>
            </p:cNvSpPr>
            <p:nvPr/>
          </p:nvSpPr>
          <p:spPr bwMode="auto">
            <a:xfrm>
              <a:off x="6722" y="887"/>
              <a:ext cx="1" cy="4028"/>
            </a:xfrm>
            <a:prstGeom prst="line">
              <a:avLst/>
            </a:prstGeom>
            <a:noFill/>
            <a:ln w="13">
              <a:solidFill>
                <a:srgbClr val="000000"/>
              </a:solidFill>
              <a:prstDash val="sysDot"/>
              <a:round/>
              <a:headEnd/>
              <a:tailEnd/>
            </a:ln>
          </p:spPr>
          <p:txBody>
            <a:bodyPr/>
            <a:lstStyle/>
            <a:p>
              <a:endParaRPr lang="en-US"/>
            </a:p>
          </p:txBody>
        </p:sp>
        <p:sp>
          <p:nvSpPr>
            <p:cNvPr id="19551" name="Rectangle 58"/>
            <p:cNvSpPr>
              <a:spLocks noChangeArrowheads="1"/>
            </p:cNvSpPr>
            <p:nvPr/>
          </p:nvSpPr>
          <p:spPr bwMode="auto">
            <a:xfrm>
              <a:off x="7831" y="261"/>
              <a:ext cx="888" cy="508"/>
            </a:xfrm>
            <a:prstGeom prst="rect">
              <a:avLst/>
            </a:prstGeom>
            <a:solidFill>
              <a:srgbClr val="FFFFB9"/>
            </a:solidFill>
            <a:ln w="13">
              <a:solidFill>
                <a:srgbClr val="800000"/>
              </a:solidFill>
              <a:miter lim="800000"/>
              <a:headEnd/>
              <a:tailEnd/>
            </a:ln>
          </p:spPr>
          <p:txBody>
            <a:bodyPr/>
            <a:lstStyle/>
            <a:p>
              <a:endParaRPr lang="en-US"/>
            </a:p>
          </p:txBody>
        </p:sp>
        <p:sp>
          <p:nvSpPr>
            <p:cNvPr id="19552" name="Rectangle 57"/>
            <p:cNvSpPr>
              <a:spLocks noChangeArrowheads="1"/>
            </p:cNvSpPr>
            <p:nvPr/>
          </p:nvSpPr>
          <p:spPr bwMode="auto">
            <a:xfrm>
              <a:off x="7988" y="313"/>
              <a:ext cx="559" cy="169"/>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database</a:t>
              </a:r>
              <a:endParaRPr lang="en-US">
                <a:ea typeface="Times New Roman" pitchFamily="18" charset="0"/>
                <a:cs typeface="Tahoma" pitchFamily="34" charset="0"/>
              </a:endParaRPr>
            </a:p>
          </p:txBody>
        </p:sp>
        <p:sp>
          <p:nvSpPr>
            <p:cNvPr id="19553" name="Line 56"/>
            <p:cNvSpPr>
              <a:spLocks noChangeShapeType="1"/>
            </p:cNvSpPr>
            <p:nvPr/>
          </p:nvSpPr>
          <p:spPr bwMode="auto">
            <a:xfrm>
              <a:off x="8288" y="782"/>
              <a:ext cx="1" cy="4029"/>
            </a:xfrm>
            <a:prstGeom prst="line">
              <a:avLst/>
            </a:prstGeom>
            <a:noFill/>
            <a:ln w="13">
              <a:solidFill>
                <a:srgbClr val="000000"/>
              </a:solidFill>
              <a:prstDash val="sysDot"/>
              <a:round/>
              <a:headEnd/>
              <a:tailEnd/>
            </a:ln>
          </p:spPr>
          <p:txBody>
            <a:bodyPr/>
            <a:lstStyle/>
            <a:p>
              <a:endParaRPr lang="en-US"/>
            </a:p>
          </p:txBody>
        </p:sp>
        <p:sp>
          <p:nvSpPr>
            <p:cNvPr id="19554" name="Line 55"/>
            <p:cNvSpPr>
              <a:spLocks noChangeShapeType="1"/>
            </p:cNvSpPr>
            <p:nvPr/>
          </p:nvSpPr>
          <p:spPr bwMode="auto">
            <a:xfrm>
              <a:off x="718" y="1252"/>
              <a:ext cx="1475" cy="1"/>
            </a:xfrm>
            <a:prstGeom prst="line">
              <a:avLst/>
            </a:prstGeom>
            <a:noFill/>
            <a:ln w="13">
              <a:solidFill>
                <a:srgbClr val="800000"/>
              </a:solidFill>
              <a:round/>
              <a:headEnd/>
              <a:tailEnd/>
            </a:ln>
          </p:spPr>
          <p:txBody>
            <a:bodyPr/>
            <a:lstStyle/>
            <a:p>
              <a:endParaRPr lang="en-US"/>
            </a:p>
          </p:txBody>
        </p:sp>
        <p:sp>
          <p:nvSpPr>
            <p:cNvPr id="19555" name="Freeform 54"/>
            <p:cNvSpPr>
              <a:spLocks/>
            </p:cNvSpPr>
            <p:nvPr/>
          </p:nvSpPr>
          <p:spPr bwMode="auto">
            <a:xfrm>
              <a:off x="2062" y="1200"/>
              <a:ext cx="131" cy="104"/>
            </a:xfrm>
            <a:custGeom>
              <a:avLst/>
              <a:gdLst>
                <a:gd name="T0" fmla="*/ 0 w 131"/>
                <a:gd name="T1" fmla="*/ 104 h 104"/>
                <a:gd name="T2" fmla="*/ 131 w 131"/>
                <a:gd name="T3" fmla="*/ 52 h 104"/>
                <a:gd name="T4" fmla="*/ 0 w 131"/>
                <a:gd name="T5" fmla="*/ 0 h 104"/>
                <a:gd name="T6" fmla="*/ 0 w 131"/>
                <a:gd name="T7" fmla="*/ 104 h 104"/>
                <a:gd name="T8" fmla="*/ 0 60000 65536"/>
                <a:gd name="T9" fmla="*/ 0 60000 65536"/>
                <a:gd name="T10" fmla="*/ 0 60000 65536"/>
                <a:gd name="T11" fmla="*/ 0 60000 65536"/>
                <a:gd name="T12" fmla="*/ 0 w 131"/>
                <a:gd name="T13" fmla="*/ 0 h 104"/>
                <a:gd name="T14" fmla="*/ 131 w 131"/>
                <a:gd name="T15" fmla="*/ 104 h 104"/>
              </a:gdLst>
              <a:ahLst/>
              <a:cxnLst>
                <a:cxn ang="T8">
                  <a:pos x="T0" y="T1"/>
                </a:cxn>
                <a:cxn ang="T9">
                  <a:pos x="T2" y="T3"/>
                </a:cxn>
                <a:cxn ang="T10">
                  <a:pos x="T4" y="T5"/>
                </a:cxn>
                <a:cxn ang="T11">
                  <a:pos x="T6" y="T7"/>
                </a:cxn>
              </a:cxnLst>
              <a:rect l="T12" t="T13" r="T14" b="T15"/>
              <a:pathLst>
                <a:path w="131" h="104">
                  <a:moveTo>
                    <a:pt x="0" y="104"/>
                  </a:moveTo>
                  <a:lnTo>
                    <a:pt x="131" y="52"/>
                  </a:lnTo>
                  <a:lnTo>
                    <a:pt x="0" y="0"/>
                  </a:lnTo>
                  <a:lnTo>
                    <a:pt x="0" y="104"/>
                  </a:lnTo>
                  <a:close/>
                </a:path>
              </a:pathLst>
            </a:custGeom>
            <a:solidFill>
              <a:srgbClr val="800000"/>
            </a:solidFill>
            <a:ln w="13">
              <a:solidFill>
                <a:srgbClr val="800000"/>
              </a:solidFill>
              <a:round/>
              <a:headEnd/>
              <a:tailEnd/>
            </a:ln>
          </p:spPr>
          <p:txBody>
            <a:bodyPr/>
            <a:lstStyle/>
            <a:p>
              <a:endParaRPr lang="en-US"/>
            </a:p>
          </p:txBody>
        </p:sp>
        <p:sp>
          <p:nvSpPr>
            <p:cNvPr id="19556" name="Rectangle 53"/>
            <p:cNvSpPr>
              <a:spLocks noChangeArrowheads="1"/>
            </p:cNvSpPr>
            <p:nvPr/>
          </p:nvSpPr>
          <p:spPr bwMode="auto">
            <a:xfrm>
              <a:off x="2193" y="1252"/>
              <a:ext cx="156" cy="3533"/>
            </a:xfrm>
            <a:prstGeom prst="rect">
              <a:avLst/>
            </a:prstGeom>
            <a:solidFill>
              <a:srgbClr val="FFFFB9"/>
            </a:solidFill>
            <a:ln w="13">
              <a:solidFill>
                <a:srgbClr val="800000"/>
              </a:solidFill>
              <a:miter lim="800000"/>
              <a:headEnd/>
              <a:tailEnd/>
            </a:ln>
          </p:spPr>
          <p:txBody>
            <a:bodyPr/>
            <a:lstStyle/>
            <a:p>
              <a:endParaRPr lang="en-US"/>
            </a:p>
          </p:txBody>
        </p:sp>
        <p:sp>
          <p:nvSpPr>
            <p:cNvPr id="19557" name="Rectangle 52"/>
            <p:cNvSpPr>
              <a:spLocks noChangeArrowheads="1"/>
            </p:cNvSpPr>
            <p:nvPr/>
          </p:nvSpPr>
          <p:spPr bwMode="auto">
            <a:xfrm>
              <a:off x="966" y="1043"/>
              <a:ext cx="1215" cy="37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1 :</a:t>
              </a:r>
              <a:r>
                <a:rPr lang="en-US" sz="1200">
                  <a:latin typeface="Papyrus" pitchFamily="66" charset="0"/>
                  <a:ea typeface="Times New Roman" pitchFamily="18" charset="0"/>
                  <a:cs typeface="Tahoma" pitchFamily="34" charset="0"/>
                </a:rPr>
                <a:t> </a:t>
              </a:r>
              <a:r>
                <a:rPr lang="en-US" sz="700">
                  <a:solidFill>
                    <a:srgbClr val="000000"/>
                  </a:solidFill>
                  <a:latin typeface="Tahoma" pitchFamily="34" charset="0"/>
                  <a:ea typeface="Times New Roman" pitchFamily="18" charset="0"/>
                  <a:cs typeface="Tahoma" pitchFamily="34" charset="0"/>
                </a:rPr>
                <a:t>insertNewUser ()</a:t>
              </a:r>
              <a:endParaRPr lang="en-US"/>
            </a:p>
          </p:txBody>
        </p:sp>
        <p:sp>
          <p:nvSpPr>
            <p:cNvPr id="19558" name="Rectangle 51"/>
            <p:cNvSpPr>
              <a:spLocks noChangeArrowheads="1"/>
            </p:cNvSpPr>
            <p:nvPr/>
          </p:nvSpPr>
          <p:spPr bwMode="auto">
            <a:xfrm>
              <a:off x="2193" y="1252"/>
              <a:ext cx="156" cy="3533"/>
            </a:xfrm>
            <a:prstGeom prst="rect">
              <a:avLst/>
            </a:prstGeom>
            <a:solidFill>
              <a:srgbClr val="FFFFB9"/>
            </a:solidFill>
            <a:ln w="13">
              <a:solidFill>
                <a:srgbClr val="800000"/>
              </a:solidFill>
              <a:miter lim="800000"/>
              <a:headEnd/>
              <a:tailEnd/>
            </a:ln>
          </p:spPr>
          <p:txBody>
            <a:bodyPr/>
            <a:lstStyle/>
            <a:p>
              <a:endParaRPr lang="en-US"/>
            </a:p>
          </p:txBody>
        </p:sp>
        <p:sp>
          <p:nvSpPr>
            <p:cNvPr id="19559" name="Line 50"/>
            <p:cNvSpPr>
              <a:spLocks noChangeShapeType="1"/>
            </p:cNvSpPr>
            <p:nvPr/>
          </p:nvSpPr>
          <p:spPr bwMode="auto">
            <a:xfrm>
              <a:off x="2362" y="1512"/>
              <a:ext cx="1345" cy="1"/>
            </a:xfrm>
            <a:prstGeom prst="line">
              <a:avLst/>
            </a:prstGeom>
            <a:noFill/>
            <a:ln w="13">
              <a:solidFill>
                <a:srgbClr val="800000"/>
              </a:solidFill>
              <a:round/>
              <a:headEnd/>
              <a:tailEnd/>
            </a:ln>
          </p:spPr>
          <p:txBody>
            <a:bodyPr/>
            <a:lstStyle/>
            <a:p>
              <a:endParaRPr lang="en-US"/>
            </a:p>
          </p:txBody>
        </p:sp>
        <p:sp>
          <p:nvSpPr>
            <p:cNvPr id="19560" name="Freeform 49"/>
            <p:cNvSpPr>
              <a:spLocks/>
            </p:cNvSpPr>
            <p:nvPr/>
          </p:nvSpPr>
          <p:spPr bwMode="auto">
            <a:xfrm>
              <a:off x="3576" y="1460"/>
              <a:ext cx="131" cy="105"/>
            </a:xfrm>
            <a:custGeom>
              <a:avLst/>
              <a:gdLst>
                <a:gd name="T0" fmla="*/ 0 w 131"/>
                <a:gd name="T1" fmla="*/ 105 h 105"/>
                <a:gd name="T2" fmla="*/ 131 w 131"/>
                <a:gd name="T3" fmla="*/ 52 h 105"/>
                <a:gd name="T4" fmla="*/ 0 w 131"/>
                <a:gd name="T5" fmla="*/ 0 h 105"/>
                <a:gd name="T6" fmla="*/ 0 w 131"/>
                <a:gd name="T7" fmla="*/ 105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0" y="105"/>
                  </a:moveTo>
                  <a:lnTo>
                    <a:pt x="131" y="52"/>
                  </a:lnTo>
                  <a:lnTo>
                    <a:pt x="0" y="0"/>
                  </a:lnTo>
                  <a:lnTo>
                    <a:pt x="0" y="105"/>
                  </a:lnTo>
                  <a:close/>
                </a:path>
              </a:pathLst>
            </a:custGeom>
            <a:solidFill>
              <a:srgbClr val="800000"/>
            </a:solidFill>
            <a:ln w="13">
              <a:solidFill>
                <a:srgbClr val="800000"/>
              </a:solidFill>
              <a:round/>
              <a:headEnd/>
              <a:tailEnd/>
            </a:ln>
          </p:spPr>
          <p:txBody>
            <a:bodyPr/>
            <a:lstStyle/>
            <a:p>
              <a:endParaRPr lang="en-US"/>
            </a:p>
          </p:txBody>
        </p:sp>
        <p:sp>
          <p:nvSpPr>
            <p:cNvPr id="19561" name="Rectangle 48"/>
            <p:cNvSpPr>
              <a:spLocks noChangeArrowheads="1"/>
            </p:cNvSpPr>
            <p:nvPr/>
          </p:nvSpPr>
          <p:spPr bwMode="auto">
            <a:xfrm>
              <a:off x="3707" y="1512"/>
              <a:ext cx="157" cy="3012"/>
            </a:xfrm>
            <a:prstGeom prst="rect">
              <a:avLst/>
            </a:prstGeom>
            <a:solidFill>
              <a:srgbClr val="FFFFB9"/>
            </a:solidFill>
            <a:ln w="13">
              <a:solidFill>
                <a:srgbClr val="800000"/>
              </a:solidFill>
              <a:miter lim="800000"/>
              <a:headEnd/>
              <a:tailEnd/>
            </a:ln>
          </p:spPr>
          <p:txBody>
            <a:bodyPr/>
            <a:lstStyle/>
            <a:p>
              <a:endParaRPr lang="en-US"/>
            </a:p>
          </p:txBody>
        </p:sp>
        <p:sp>
          <p:nvSpPr>
            <p:cNvPr id="19562" name="Rectangle 47"/>
            <p:cNvSpPr>
              <a:spLocks noChangeArrowheads="1"/>
            </p:cNvSpPr>
            <p:nvPr/>
          </p:nvSpPr>
          <p:spPr bwMode="auto">
            <a:xfrm>
              <a:off x="2558" y="1304"/>
              <a:ext cx="1305" cy="37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2 : :</a:t>
              </a:r>
              <a:r>
                <a:rPr lang="en-US" sz="1200">
                  <a:latin typeface="Papyrus" pitchFamily="66" charset="0"/>
                  <a:ea typeface="Times New Roman" pitchFamily="18" charset="0"/>
                  <a:cs typeface="Tahoma" pitchFamily="34" charset="0"/>
                </a:rPr>
                <a:t> </a:t>
              </a:r>
              <a:r>
                <a:rPr lang="en-US" sz="700">
                  <a:solidFill>
                    <a:srgbClr val="000000"/>
                  </a:solidFill>
                  <a:latin typeface="Tahoma" pitchFamily="34" charset="0"/>
                  <a:ea typeface="Times New Roman" pitchFamily="18" charset="0"/>
                  <a:cs typeface="Tahoma" pitchFamily="34" charset="0"/>
                </a:rPr>
                <a:t>insertNewUser ()</a:t>
              </a:r>
              <a:endParaRPr lang="en-US"/>
            </a:p>
          </p:txBody>
        </p:sp>
        <p:sp>
          <p:nvSpPr>
            <p:cNvPr id="19563" name="Rectangle 46"/>
            <p:cNvSpPr>
              <a:spLocks noChangeArrowheads="1"/>
            </p:cNvSpPr>
            <p:nvPr/>
          </p:nvSpPr>
          <p:spPr bwMode="auto">
            <a:xfrm>
              <a:off x="3707" y="1512"/>
              <a:ext cx="157" cy="3012"/>
            </a:xfrm>
            <a:prstGeom prst="rect">
              <a:avLst/>
            </a:prstGeom>
            <a:solidFill>
              <a:srgbClr val="FFFFB9"/>
            </a:solidFill>
            <a:ln w="13">
              <a:solidFill>
                <a:srgbClr val="800000"/>
              </a:solidFill>
              <a:miter lim="800000"/>
              <a:headEnd/>
              <a:tailEnd/>
            </a:ln>
          </p:spPr>
          <p:txBody>
            <a:bodyPr/>
            <a:lstStyle/>
            <a:p>
              <a:endParaRPr lang="en-US"/>
            </a:p>
          </p:txBody>
        </p:sp>
        <p:sp>
          <p:nvSpPr>
            <p:cNvPr id="19564" name="Line 45"/>
            <p:cNvSpPr>
              <a:spLocks noChangeShapeType="1"/>
            </p:cNvSpPr>
            <p:nvPr/>
          </p:nvSpPr>
          <p:spPr bwMode="auto">
            <a:xfrm>
              <a:off x="3877" y="1721"/>
              <a:ext cx="1344" cy="1"/>
            </a:xfrm>
            <a:prstGeom prst="line">
              <a:avLst/>
            </a:prstGeom>
            <a:noFill/>
            <a:ln w="13">
              <a:solidFill>
                <a:srgbClr val="800000"/>
              </a:solidFill>
              <a:round/>
              <a:headEnd/>
              <a:tailEnd/>
            </a:ln>
          </p:spPr>
          <p:txBody>
            <a:bodyPr/>
            <a:lstStyle/>
            <a:p>
              <a:endParaRPr lang="en-US"/>
            </a:p>
          </p:txBody>
        </p:sp>
        <p:sp>
          <p:nvSpPr>
            <p:cNvPr id="19565" name="Freeform 44"/>
            <p:cNvSpPr>
              <a:spLocks/>
            </p:cNvSpPr>
            <p:nvPr/>
          </p:nvSpPr>
          <p:spPr bwMode="auto">
            <a:xfrm>
              <a:off x="5090" y="1669"/>
              <a:ext cx="131" cy="104"/>
            </a:xfrm>
            <a:custGeom>
              <a:avLst/>
              <a:gdLst>
                <a:gd name="T0" fmla="*/ 0 w 131"/>
                <a:gd name="T1" fmla="*/ 104 h 104"/>
                <a:gd name="T2" fmla="*/ 131 w 131"/>
                <a:gd name="T3" fmla="*/ 52 h 104"/>
                <a:gd name="T4" fmla="*/ 0 w 131"/>
                <a:gd name="T5" fmla="*/ 0 h 104"/>
                <a:gd name="T6" fmla="*/ 0 w 131"/>
                <a:gd name="T7" fmla="*/ 104 h 104"/>
                <a:gd name="T8" fmla="*/ 0 60000 65536"/>
                <a:gd name="T9" fmla="*/ 0 60000 65536"/>
                <a:gd name="T10" fmla="*/ 0 60000 65536"/>
                <a:gd name="T11" fmla="*/ 0 60000 65536"/>
                <a:gd name="T12" fmla="*/ 0 w 131"/>
                <a:gd name="T13" fmla="*/ 0 h 104"/>
                <a:gd name="T14" fmla="*/ 131 w 131"/>
                <a:gd name="T15" fmla="*/ 104 h 104"/>
              </a:gdLst>
              <a:ahLst/>
              <a:cxnLst>
                <a:cxn ang="T8">
                  <a:pos x="T0" y="T1"/>
                </a:cxn>
                <a:cxn ang="T9">
                  <a:pos x="T2" y="T3"/>
                </a:cxn>
                <a:cxn ang="T10">
                  <a:pos x="T4" y="T5"/>
                </a:cxn>
                <a:cxn ang="T11">
                  <a:pos x="T6" y="T7"/>
                </a:cxn>
              </a:cxnLst>
              <a:rect l="T12" t="T13" r="T14" b="T15"/>
              <a:pathLst>
                <a:path w="131" h="104">
                  <a:moveTo>
                    <a:pt x="0" y="104"/>
                  </a:moveTo>
                  <a:lnTo>
                    <a:pt x="131" y="52"/>
                  </a:lnTo>
                  <a:lnTo>
                    <a:pt x="0" y="0"/>
                  </a:lnTo>
                  <a:lnTo>
                    <a:pt x="0" y="104"/>
                  </a:lnTo>
                  <a:close/>
                </a:path>
              </a:pathLst>
            </a:custGeom>
            <a:solidFill>
              <a:srgbClr val="800000"/>
            </a:solidFill>
            <a:ln w="13">
              <a:solidFill>
                <a:srgbClr val="800000"/>
              </a:solidFill>
              <a:round/>
              <a:headEnd/>
              <a:tailEnd/>
            </a:ln>
          </p:spPr>
          <p:txBody>
            <a:bodyPr/>
            <a:lstStyle/>
            <a:p>
              <a:endParaRPr lang="en-US"/>
            </a:p>
          </p:txBody>
        </p:sp>
        <p:sp>
          <p:nvSpPr>
            <p:cNvPr id="19566" name="Rectangle 43"/>
            <p:cNvSpPr>
              <a:spLocks noChangeArrowheads="1"/>
            </p:cNvSpPr>
            <p:nvPr/>
          </p:nvSpPr>
          <p:spPr bwMode="auto">
            <a:xfrm>
              <a:off x="5221" y="1721"/>
              <a:ext cx="157" cy="2373"/>
            </a:xfrm>
            <a:prstGeom prst="rect">
              <a:avLst/>
            </a:prstGeom>
            <a:solidFill>
              <a:srgbClr val="FFFFB9"/>
            </a:solidFill>
            <a:ln w="13">
              <a:solidFill>
                <a:srgbClr val="800000"/>
              </a:solidFill>
              <a:miter lim="800000"/>
              <a:headEnd/>
              <a:tailEnd/>
            </a:ln>
          </p:spPr>
          <p:txBody>
            <a:bodyPr/>
            <a:lstStyle/>
            <a:p>
              <a:endParaRPr lang="en-US"/>
            </a:p>
          </p:txBody>
        </p:sp>
        <p:sp>
          <p:nvSpPr>
            <p:cNvPr id="19567" name="Rectangle 42"/>
            <p:cNvSpPr>
              <a:spLocks noChangeArrowheads="1"/>
            </p:cNvSpPr>
            <p:nvPr/>
          </p:nvSpPr>
          <p:spPr bwMode="auto">
            <a:xfrm>
              <a:off x="4072" y="1512"/>
              <a:ext cx="130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3 : : insertNewUser ()</a:t>
              </a:r>
              <a:endParaRPr lang="en-US">
                <a:ea typeface="Times New Roman" pitchFamily="18" charset="0"/>
                <a:cs typeface="Tahoma" pitchFamily="34" charset="0"/>
              </a:endParaRPr>
            </a:p>
          </p:txBody>
        </p:sp>
        <p:sp>
          <p:nvSpPr>
            <p:cNvPr id="19568" name="Rectangle 41"/>
            <p:cNvSpPr>
              <a:spLocks noChangeArrowheads="1"/>
            </p:cNvSpPr>
            <p:nvPr/>
          </p:nvSpPr>
          <p:spPr bwMode="auto">
            <a:xfrm>
              <a:off x="5221" y="1721"/>
              <a:ext cx="157" cy="2373"/>
            </a:xfrm>
            <a:prstGeom prst="rect">
              <a:avLst/>
            </a:prstGeom>
            <a:solidFill>
              <a:srgbClr val="FFFFB9"/>
            </a:solidFill>
            <a:ln w="13">
              <a:solidFill>
                <a:srgbClr val="800000"/>
              </a:solidFill>
              <a:miter lim="800000"/>
              <a:headEnd/>
              <a:tailEnd/>
            </a:ln>
          </p:spPr>
          <p:txBody>
            <a:bodyPr/>
            <a:lstStyle/>
            <a:p>
              <a:endParaRPr lang="en-US"/>
            </a:p>
          </p:txBody>
        </p:sp>
        <p:sp>
          <p:nvSpPr>
            <p:cNvPr id="19569" name="Line 40"/>
            <p:cNvSpPr>
              <a:spLocks noChangeShapeType="1"/>
            </p:cNvSpPr>
            <p:nvPr/>
          </p:nvSpPr>
          <p:spPr bwMode="auto">
            <a:xfrm>
              <a:off x="5391" y="1877"/>
              <a:ext cx="1240" cy="1"/>
            </a:xfrm>
            <a:prstGeom prst="line">
              <a:avLst/>
            </a:prstGeom>
            <a:noFill/>
            <a:ln w="13">
              <a:solidFill>
                <a:srgbClr val="800000"/>
              </a:solidFill>
              <a:round/>
              <a:headEnd/>
              <a:tailEnd/>
            </a:ln>
          </p:spPr>
          <p:txBody>
            <a:bodyPr/>
            <a:lstStyle/>
            <a:p>
              <a:endParaRPr lang="en-US"/>
            </a:p>
          </p:txBody>
        </p:sp>
        <p:sp>
          <p:nvSpPr>
            <p:cNvPr id="19570" name="Freeform 39"/>
            <p:cNvSpPr>
              <a:spLocks/>
            </p:cNvSpPr>
            <p:nvPr/>
          </p:nvSpPr>
          <p:spPr bwMode="auto">
            <a:xfrm>
              <a:off x="6500" y="1825"/>
              <a:ext cx="131" cy="105"/>
            </a:xfrm>
            <a:custGeom>
              <a:avLst/>
              <a:gdLst>
                <a:gd name="T0" fmla="*/ 0 w 131"/>
                <a:gd name="T1" fmla="*/ 105 h 105"/>
                <a:gd name="T2" fmla="*/ 131 w 131"/>
                <a:gd name="T3" fmla="*/ 52 h 105"/>
                <a:gd name="T4" fmla="*/ 0 w 131"/>
                <a:gd name="T5" fmla="*/ 0 h 105"/>
                <a:gd name="T6" fmla="*/ 0 w 131"/>
                <a:gd name="T7" fmla="*/ 105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0" y="105"/>
                  </a:moveTo>
                  <a:lnTo>
                    <a:pt x="131" y="52"/>
                  </a:lnTo>
                  <a:lnTo>
                    <a:pt x="0" y="0"/>
                  </a:lnTo>
                  <a:lnTo>
                    <a:pt x="0" y="105"/>
                  </a:lnTo>
                  <a:close/>
                </a:path>
              </a:pathLst>
            </a:custGeom>
            <a:solidFill>
              <a:srgbClr val="800000"/>
            </a:solidFill>
            <a:ln w="13">
              <a:solidFill>
                <a:srgbClr val="800000"/>
              </a:solidFill>
              <a:round/>
              <a:headEnd/>
              <a:tailEnd/>
            </a:ln>
          </p:spPr>
          <p:txBody>
            <a:bodyPr/>
            <a:lstStyle/>
            <a:p>
              <a:endParaRPr lang="en-US"/>
            </a:p>
          </p:txBody>
        </p:sp>
        <p:sp>
          <p:nvSpPr>
            <p:cNvPr id="19571" name="Rectangle 38"/>
            <p:cNvSpPr>
              <a:spLocks noChangeArrowheads="1"/>
            </p:cNvSpPr>
            <p:nvPr/>
          </p:nvSpPr>
          <p:spPr bwMode="auto">
            <a:xfrm>
              <a:off x="6631" y="1877"/>
              <a:ext cx="156" cy="705"/>
            </a:xfrm>
            <a:prstGeom prst="rect">
              <a:avLst/>
            </a:prstGeom>
            <a:solidFill>
              <a:srgbClr val="FFFFB9"/>
            </a:solidFill>
            <a:ln w="13">
              <a:solidFill>
                <a:srgbClr val="800000"/>
              </a:solidFill>
              <a:miter lim="800000"/>
              <a:headEnd/>
              <a:tailEnd/>
            </a:ln>
          </p:spPr>
          <p:txBody>
            <a:bodyPr/>
            <a:lstStyle/>
            <a:p>
              <a:endParaRPr lang="en-US"/>
            </a:p>
          </p:txBody>
        </p:sp>
        <p:sp>
          <p:nvSpPr>
            <p:cNvPr id="19572" name="Rectangle 37"/>
            <p:cNvSpPr>
              <a:spLocks noChangeArrowheads="1"/>
            </p:cNvSpPr>
            <p:nvPr/>
          </p:nvSpPr>
          <p:spPr bwMode="auto">
            <a:xfrm>
              <a:off x="5391" y="1669"/>
              <a:ext cx="115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4 : getConnection()</a:t>
              </a:r>
              <a:endParaRPr lang="en-US">
                <a:ea typeface="Times New Roman" pitchFamily="18" charset="0"/>
                <a:cs typeface="Tahoma" pitchFamily="34" charset="0"/>
              </a:endParaRPr>
            </a:p>
          </p:txBody>
        </p:sp>
        <p:sp>
          <p:nvSpPr>
            <p:cNvPr id="19573" name="Rectangle 36"/>
            <p:cNvSpPr>
              <a:spLocks noChangeArrowheads="1"/>
            </p:cNvSpPr>
            <p:nvPr/>
          </p:nvSpPr>
          <p:spPr bwMode="auto">
            <a:xfrm>
              <a:off x="6631" y="1877"/>
              <a:ext cx="156" cy="705"/>
            </a:xfrm>
            <a:prstGeom prst="rect">
              <a:avLst/>
            </a:prstGeom>
            <a:solidFill>
              <a:srgbClr val="FFFFB9"/>
            </a:solidFill>
            <a:ln w="13">
              <a:solidFill>
                <a:srgbClr val="800000"/>
              </a:solidFill>
              <a:miter lim="800000"/>
              <a:headEnd/>
              <a:tailEnd/>
            </a:ln>
          </p:spPr>
          <p:txBody>
            <a:bodyPr/>
            <a:lstStyle/>
            <a:p>
              <a:endParaRPr lang="en-US"/>
            </a:p>
          </p:txBody>
        </p:sp>
        <p:sp>
          <p:nvSpPr>
            <p:cNvPr id="19574" name="Line 35"/>
            <p:cNvSpPr>
              <a:spLocks noChangeShapeType="1"/>
            </p:cNvSpPr>
            <p:nvPr/>
          </p:nvSpPr>
          <p:spPr bwMode="auto">
            <a:xfrm>
              <a:off x="6800" y="1930"/>
              <a:ext cx="1397" cy="1"/>
            </a:xfrm>
            <a:prstGeom prst="line">
              <a:avLst/>
            </a:prstGeom>
            <a:noFill/>
            <a:ln w="13">
              <a:solidFill>
                <a:srgbClr val="800000"/>
              </a:solidFill>
              <a:round/>
              <a:headEnd/>
              <a:tailEnd/>
            </a:ln>
          </p:spPr>
          <p:txBody>
            <a:bodyPr/>
            <a:lstStyle/>
            <a:p>
              <a:endParaRPr lang="en-US"/>
            </a:p>
          </p:txBody>
        </p:sp>
        <p:sp>
          <p:nvSpPr>
            <p:cNvPr id="19575" name="Freeform 34"/>
            <p:cNvSpPr>
              <a:spLocks/>
            </p:cNvSpPr>
            <p:nvPr/>
          </p:nvSpPr>
          <p:spPr bwMode="auto">
            <a:xfrm>
              <a:off x="8066" y="1877"/>
              <a:ext cx="131" cy="105"/>
            </a:xfrm>
            <a:custGeom>
              <a:avLst/>
              <a:gdLst>
                <a:gd name="T0" fmla="*/ 0 w 131"/>
                <a:gd name="T1" fmla="*/ 105 h 105"/>
                <a:gd name="T2" fmla="*/ 131 w 131"/>
                <a:gd name="T3" fmla="*/ 53 h 105"/>
                <a:gd name="T4" fmla="*/ 0 w 131"/>
                <a:gd name="T5" fmla="*/ 0 h 105"/>
                <a:gd name="T6" fmla="*/ 0 w 131"/>
                <a:gd name="T7" fmla="*/ 105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0" y="105"/>
                  </a:moveTo>
                  <a:lnTo>
                    <a:pt x="131" y="53"/>
                  </a:lnTo>
                  <a:lnTo>
                    <a:pt x="0" y="0"/>
                  </a:lnTo>
                  <a:lnTo>
                    <a:pt x="0" y="105"/>
                  </a:lnTo>
                  <a:close/>
                </a:path>
              </a:pathLst>
            </a:custGeom>
            <a:solidFill>
              <a:srgbClr val="800000"/>
            </a:solidFill>
            <a:ln w="13">
              <a:solidFill>
                <a:srgbClr val="800000"/>
              </a:solidFill>
              <a:round/>
              <a:headEnd/>
              <a:tailEnd/>
            </a:ln>
          </p:spPr>
          <p:txBody>
            <a:bodyPr/>
            <a:lstStyle/>
            <a:p>
              <a:endParaRPr lang="en-US"/>
            </a:p>
          </p:txBody>
        </p:sp>
        <p:sp>
          <p:nvSpPr>
            <p:cNvPr id="19576" name="Rectangle 33"/>
            <p:cNvSpPr>
              <a:spLocks noChangeArrowheads="1"/>
            </p:cNvSpPr>
            <p:nvPr/>
          </p:nvSpPr>
          <p:spPr bwMode="auto">
            <a:xfrm>
              <a:off x="8197" y="1930"/>
              <a:ext cx="157" cy="2320"/>
            </a:xfrm>
            <a:prstGeom prst="rect">
              <a:avLst/>
            </a:prstGeom>
            <a:solidFill>
              <a:srgbClr val="FFFFB9"/>
            </a:solidFill>
            <a:ln w="13">
              <a:solidFill>
                <a:srgbClr val="800000"/>
              </a:solidFill>
              <a:miter lim="800000"/>
              <a:headEnd/>
              <a:tailEnd/>
            </a:ln>
          </p:spPr>
          <p:txBody>
            <a:bodyPr/>
            <a:lstStyle/>
            <a:p>
              <a:endParaRPr lang="en-US"/>
            </a:p>
          </p:txBody>
        </p:sp>
        <p:sp>
          <p:nvSpPr>
            <p:cNvPr id="19577" name="Rectangle 32"/>
            <p:cNvSpPr>
              <a:spLocks noChangeArrowheads="1"/>
            </p:cNvSpPr>
            <p:nvPr/>
          </p:nvSpPr>
          <p:spPr bwMode="auto">
            <a:xfrm>
              <a:off x="6879" y="1721"/>
              <a:ext cx="115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5 : getConnection()</a:t>
              </a:r>
              <a:endParaRPr lang="en-US">
                <a:ea typeface="Times New Roman" pitchFamily="18" charset="0"/>
                <a:cs typeface="Tahoma" pitchFamily="34" charset="0"/>
              </a:endParaRPr>
            </a:p>
          </p:txBody>
        </p:sp>
        <p:sp>
          <p:nvSpPr>
            <p:cNvPr id="19578" name="Rectangle 31"/>
            <p:cNvSpPr>
              <a:spLocks noChangeArrowheads="1"/>
            </p:cNvSpPr>
            <p:nvPr/>
          </p:nvSpPr>
          <p:spPr bwMode="auto">
            <a:xfrm>
              <a:off x="8197" y="1930"/>
              <a:ext cx="157" cy="2320"/>
            </a:xfrm>
            <a:prstGeom prst="rect">
              <a:avLst/>
            </a:prstGeom>
            <a:solidFill>
              <a:srgbClr val="FFFFB9"/>
            </a:solidFill>
            <a:ln w="13">
              <a:solidFill>
                <a:srgbClr val="800000"/>
              </a:solidFill>
              <a:miter lim="800000"/>
              <a:headEnd/>
              <a:tailEnd/>
            </a:ln>
          </p:spPr>
          <p:txBody>
            <a:bodyPr/>
            <a:lstStyle/>
            <a:p>
              <a:endParaRPr lang="en-US"/>
            </a:p>
          </p:txBody>
        </p:sp>
        <p:sp>
          <p:nvSpPr>
            <p:cNvPr id="19579" name="Line 30"/>
            <p:cNvSpPr>
              <a:spLocks noChangeShapeType="1"/>
            </p:cNvSpPr>
            <p:nvPr/>
          </p:nvSpPr>
          <p:spPr bwMode="auto">
            <a:xfrm flipH="1">
              <a:off x="6800" y="2190"/>
              <a:ext cx="1397" cy="1"/>
            </a:xfrm>
            <a:prstGeom prst="line">
              <a:avLst/>
            </a:prstGeom>
            <a:noFill/>
            <a:ln w="13">
              <a:solidFill>
                <a:srgbClr val="800000"/>
              </a:solidFill>
              <a:prstDash val="sysDot"/>
              <a:round/>
              <a:headEnd/>
              <a:tailEnd/>
            </a:ln>
          </p:spPr>
          <p:txBody>
            <a:bodyPr/>
            <a:lstStyle/>
            <a:p>
              <a:endParaRPr lang="en-US"/>
            </a:p>
          </p:txBody>
        </p:sp>
        <p:sp>
          <p:nvSpPr>
            <p:cNvPr id="19580" name="Freeform 29"/>
            <p:cNvSpPr>
              <a:spLocks/>
            </p:cNvSpPr>
            <p:nvPr/>
          </p:nvSpPr>
          <p:spPr bwMode="auto">
            <a:xfrm>
              <a:off x="6800" y="2138"/>
              <a:ext cx="131" cy="105"/>
            </a:xfrm>
            <a:custGeom>
              <a:avLst/>
              <a:gdLst>
                <a:gd name="T0" fmla="*/ 131 w 131"/>
                <a:gd name="T1" fmla="*/ 0 h 105"/>
                <a:gd name="T2" fmla="*/ 0 w 131"/>
                <a:gd name="T3" fmla="*/ 52 h 105"/>
                <a:gd name="T4" fmla="*/ 131 w 131"/>
                <a:gd name="T5" fmla="*/ 105 h 105"/>
                <a:gd name="T6" fmla="*/ 0 60000 65536"/>
                <a:gd name="T7" fmla="*/ 0 60000 65536"/>
                <a:gd name="T8" fmla="*/ 0 60000 65536"/>
                <a:gd name="T9" fmla="*/ 0 w 131"/>
                <a:gd name="T10" fmla="*/ 0 h 105"/>
                <a:gd name="T11" fmla="*/ 131 w 131"/>
                <a:gd name="T12" fmla="*/ 105 h 105"/>
              </a:gdLst>
              <a:ahLst/>
              <a:cxnLst>
                <a:cxn ang="T6">
                  <a:pos x="T0" y="T1"/>
                </a:cxn>
                <a:cxn ang="T7">
                  <a:pos x="T2" y="T3"/>
                </a:cxn>
                <a:cxn ang="T8">
                  <a:pos x="T4" y="T5"/>
                </a:cxn>
              </a:cxnLst>
              <a:rect l="T9" t="T10" r="T11" b="T12"/>
              <a:pathLst>
                <a:path w="131" h="105">
                  <a:moveTo>
                    <a:pt x="131" y="0"/>
                  </a:moveTo>
                  <a:lnTo>
                    <a:pt x="0" y="52"/>
                  </a:lnTo>
                  <a:lnTo>
                    <a:pt x="131" y="105"/>
                  </a:lnTo>
                </a:path>
              </a:pathLst>
            </a:custGeom>
            <a:noFill/>
            <a:ln w="13">
              <a:solidFill>
                <a:srgbClr val="800000"/>
              </a:solidFill>
              <a:round/>
              <a:headEnd/>
              <a:tailEnd/>
            </a:ln>
          </p:spPr>
          <p:txBody>
            <a:bodyPr/>
            <a:lstStyle/>
            <a:p>
              <a:endParaRPr lang="en-US"/>
            </a:p>
          </p:txBody>
        </p:sp>
        <p:sp>
          <p:nvSpPr>
            <p:cNvPr id="19581" name="Rectangle 28"/>
            <p:cNvSpPr>
              <a:spLocks noChangeArrowheads="1"/>
            </p:cNvSpPr>
            <p:nvPr/>
          </p:nvSpPr>
          <p:spPr bwMode="auto">
            <a:xfrm>
              <a:off x="6931" y="2243"/>
              <a:ext cx="106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6 : getConnection</a:t>
              </a:r>
              <a:endParaRPr lang="en-US">
                <a:ea typeface="Times New Roman" pitchFamily="18" charset="0"/>
                <a:cs typeface="Tahoma" pitchFamily="34" charset="0"/>
              </a:endParaRPr>
            </a:p>
          </p:txBody>
        </p:sp>
        <p:sp>
          <p:nvSpPr>
            <p:cNvPr id="19582" name="Line 27"/>
            <p:cNvSpPr>
              <a:spLocks noChangeShapeType="1"/>
            </p:cNvSpPr>
            <p:nvPr/>
          </p:nvSpPr>
          <p:spPr bwMode="auto">
            <a:xfrm>
              <a:off x="5391" y="3403"/>
              <a:ext cx="2897" cy="1"/>
            </a:xfrm>
            <a:prstGeom prst="line">
              <a:avLst/>
            </a:prstGeom>
            <a:noFill/>
            <a:ln w="13">
              <a:solidFill>
                <a:srgbClr val="800000"/>
              </a:solidFill>
              <a:round/>
              <a:headEnd/>
              <a:tailEnd/>
            </a:ln>
          </p:spPr>
          <p:txBody>
            <a:bodyPr/>
            <a:lstStyle/>
            <a:p>
              <a:endParaRPr lang="en-US"/>
            </a:p>
          </p:txBody>
        </p:sp>
        <p:sp>
          <p:nvSpPr>
            <p:cNvPr id="19583" name="Freeform 26"/>
            <p:cNvSpPr>
              <a:spLocks/>
            </p:cNvSpPr>
            <p:nvPr/>
          </p:nvSpPr>
          <p:spPr bwMode="auto">
            <a:xfrm>
              <a:off x="8158" y="3351"/>
              <a:ext cx="130" cy="104"/>
            </a:xfrm>
            <a:custGeom>
              <a:avLst/>
              <a:gdLst>
                <a:gd name="T0" fmla="*/ 0 w 130"/>
                <a:gd name="T1" fmla="*/ 104 h 104"/>
                <a:gd name="T2" fmla="*/ 130 w 130"/>
                <a:gd name="T3" fmla="*/ 52 h 104"/>
                <a:gd name="T4" fmla="*/ 0 w 130"/>
                <a:gd name="T5" fmla="*/ 0 h 104"/>
                <a:gd name="T6" fmla="*/ 0 w 130"/>
                <a:gd name="T7" fmla="*/ 104 h 104"/>
                <a:gd name="T8" fmla="*/ 0 60000 65536"/>
                <a:gd name="T9" fmla="*/ 0 60000 65536"/>
                <a:gd name="T10" fmla="*/ 0 60000 65536"/>
                <a:gd name="T11" fmla="*/ 0 60000 65536"/>
                <a:gd name="T12" fmla="*/ 0 w 130"/>
                <a:gd name="T13" fmla="*/ 0 h 104"/>
                <a:gd name="T14" fmla="*/ 130 w 130"/>
                <a:gd name="T15" fmla="*/ 104 h 104"/>
              </a:gdLst>
              <a:ahLst/>
              <a:cxnLst>
                <a:cxn ang="T8">
                  <a:pos x="T0" y="T1"/>
                </a:cxn>
                <a:cxn ang="T9">
                  <a:pos x="T2" y="T3"/>
                </a:cxn>
                <a:cxn ang="T10">
                  <a:pos x="T4" y="T5"/>
                </a:cxn>
                <a:cxn ang="T11">
                  <a:pos x="T6" y="T7"/>
                </a:cxn>
              </a:cxnLst>
              <a:rect l="T12" t="T13" r="T14" b="T15"/>
              <a:pathLst>
                <a:path w="130" h="104">
                  <a:moveTo>
                    <a:pt x="0" y="104"/>
                  </a:moveTo>
                  <a:lnTo>
                    <a:pt x="130" y="52"/>
                  </a:lnTo>
                  <a:lnTo>
                    <a:pt x="0" y="0"/>
                  </a:lnTo>
                  <a:lnTo>
                    <a:pt x="0" y="104"/>
                  </a:lnTo>
                  <a:close/>
                </a:path>
              </a:pathLst>
            </a:custGeom>
            <a:solidFill>
              <a:srgbClr val="800000"/>
            </a:solidFill>
            <a:ln w="13">
              <a:solidFill>
                <a:srgbClr val="800000"/>
              </a:solidFill>
              <a:round/>
              <a:headEnd/>
              <a:tailEnd/>
            </a:ln>
          </p:spPr>
          <p:txBody>
            <a:bodyPr/>
            <a:lstStyle/>
            <a:p>
              <a:endParaRPr lang="en-US"/>
            </a:p>
          </p:txBody>
        </p:sp>
        <p:sp>
          <p:nvSpPr>
            <p:cNvPr id="19584" name="Rectangle 25"/>
            <p:cNvSpPr>
              <a:spLocks noChangeArrowheads="1"/>
            </p:cNvSpPr>
            <p:nvPr/>
          </p:nvSpPr>
          <p:spPr bwMode="auto">
            <a:xfrm>
              <a:off x="8288" y="3403"/>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85" name="Rectangle 24"/>
            <p:cNvSpPr>
              <a:spLocks noChangeArrowheads="1"/>
            </p:cNvSpPr>
            <p:nvPr/>
          </p:nvSpPr>
          <p:spPr bwMode="auto">
            <a:xfrm>
              <a:off x="6239" y="3194"/>
              <a:ext cx="111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7 : exexutequery()</a:t>
              </a:r>
              <a:endParaRPr lang="en-US">
                <a:ea typeface="Times New Roman" pitchFamily="18" charset="0"/>
                <a:cs typeface="Tahoma" pitchFamily="34" charset="0"/>
              </a:endParaRPr>
            </a:p>
          </p:txBody>
        </p:sp>
        <p:sp>
          <p:nvSpPr>
            <p:cNvPr id="19586" name="Rectangle 23"/>
            <p:cNvSpPr>
              <a:spLocks noChangeArrowheads="1"/>
            </p:cNvSpPr>
            <p:nvPr/>
          </p:nvSpPr>
          <p:spPr bwMode="auto">
            <a:xfrm>
              <a:off x="8288" y="3403"/>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87" name="Line 22"/>
            <p:cNvSpPr>
              <a:spLocks noChangeShapeType="1"/>
            </p:cNvSpPr>
            <p:nvPr/>
          </p:nvSpPr>
          <p:spPr bwMode="auto">
            <a:xfrm flipH="1">
              <a:off x="5391" y="3703"/>
              <a:ext cx="2897" cy="1"/>
            </a:xfrm>
            <a:prstGeom prst="line">
              <a:avLst/>
            </a:prstGeom>
            <a:noFill/>
            <a:ln w="13">
              <a:solidFill>
                <a:srgbClr val="800000"/>
              </a:solidFill>
              <a:prstDash val="sysDot"/>
              <a:round/>
              <a:headEnd/>
              <a:tailEnd/>
            </a:ln>
          </p:spPr>
          <p:txBody>
            <a:bodyPr/>
            <a:lstStyle/>
            <a:p>
              <a:endParaRPr lang="en-US"/>
            </a:p>
          </p:txBody>
        </p:sp>
        <p:sp>
          <p:nvSpPr>
            <p:cNvPr id="19588" name="Freeform 21"/>
            <p:cNvSpPr>
              <a:spLocks/>
            </p:cNvSpPr>
            <p:nvPr/>
          </p:nvSpPr>
          <p:spPr bwMode="auto">
            <a:xfrm>
              <a:off x="5391" y="3651"/>
              <a:ext cx="130" cy="104"/>
            </a:xfrm>
            <a:custGeom>
              <a:avLst/>
              <a:gdLst>
                <a:gd name="T0" fmla="*/ 130 w 130"/>
                <a:gd name="T1" fmla="*/ 0 h 104"/>
                <a:gd name="T2" fmla="*/ 0 w 130"/>
                <a:gd name="T3" fmla="*/ 52 h 104"/>
                <a:gd name="T4" fmla="*/ 130 w 130"/>
                <a:gd name="T5" fmla="*/ 104 h 104"/>
                <a:gd name="T6" fmla="*/ 0 60000 65536"/>
                <a:gd name="T7" fmla="*/ 0 60000 65536"/>
                <a:gd name="T8" fmla="*/ 0 60000 65536"/>
                <a:gd name="T9" fmla="*/ 0 w 130"/>
                <a:gd name="T10" fmla="*/ 0 h 104"/>
                <a:gd name="T11" fmla="*/ 130 w 130"/>
                <a:gd name="T12" fmla="*/ 104 h 104"/>
              </a:gdLst>
              <a:ahLst/>
              <a:cxnLst>
                <a:cxn ang="T6">
                  <a:pos x="T0" y="T1"/>
                </a:cxn>
                <a:cxn ang="T7">
                  <a:pos x="T2" y="T3"/>
                </a:cxn>
                <a:cxn ang="T8">
                  <a:pos x="T4" y="T5"/>
                </a:cxn>
              </a:cxnLst>
              <a:rect l="T9" t="T10" r="T11" b="T12"/>
              <a:pathLst>
                <a:path w="130" h="104">
                  <a:moveTo>
                    <a:pt x="130" y="0"/>
                  </a:moveTo>
                  <a:lnTo>
                    <a:pt x="0" y="52"/>
                  </a:lnTo>
                  <a:lnTo>
                    <a:pt x="130" y="104"/>
                  </a:lnTo>
                </a:path>
              </a:pathLst>
            </a:custGeom>
            <a:noFill/>
            <a:ln w="13">
              <a:solidFill>
                <a:srgbClr val="800000"/>
              </a:solidFill>
              <a:round/>
              <a:headEnd/>
              <a:tailEnd/>
            </a:ln>
          </p:spPr>
          <p:txBody>
            <a:bodyPr/>
            <a:lstStyle/>
            <a:p>
              <a:endParaRPr lang="en-US"/>
            </a:p>
          </p:txBody>
        </p:sp>
        <p:sp>
          <p:nvSpPr>
            <p:cNvPr id="19589" name="Rectangle 20"/>
            <p:cNvSpPr>
              <a:spLocks noChangeArrowheads="1"/>
            </p:cNvSpPr>
            <p:nvPr/>
          </p:nvSpPr>
          <p:spPr bwMode="auto">
            <a:xfrm>
              <a:off x="6357" y="3755"/>
              <a:ext cx="93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8 : queryResult</a:t>
              </a:r>
              <a:endParaRPr lang="en-US">
                <a:ea typeface="Times New Roman" pitchFamily="18" charset="0"/>
                <a:cs typeface="Tahoma" pitchFamily="34" charset="0"/>
              </a:endParaRPr>
            </a:p>
          </p:txBody>
        </p:sp>
        <p:sp>
          <p:nvSpPr>
            <p:cNvPr id="19590" name="Line 19"/>
            <p:cNvSpPr>
              <a:spLocks noChangeShapeType="1"/>
            </p:cNvSpPr>
            <p:nvPr/>
          </p:nvSpPr>
          <p:spPr bwMode="auto">
            <a:xfrm flipH="1">
              <a:off x="3968" y="3807"/>
              <a:ext cx="1253" cy="1"/>
            </a:xfrm>
            <a:prstGeom prst="line">
              <a:avLst/>
            </a:prstGeom>
            <a:noFill/>
            <a:ln w="13">
              <a:solidFill>
                <a:srgbClr val="800000"/>
              </a:solidFill>
              <a:round/>
              <a:headEnd/>
              <a:tailEnd/>
            </a:ln>
          </p:spPr>
          <p:txBody>
            <a:bodyPr/>
            <a:lstStyle/>
            <a:p>
              <a:endParaRPr lang="en-US"/>
            </a:p>
          </p:txBody>
        </p:sp>
        <p:sp>
          <p:nvSpPr>
            <p:cNvPr id="19591" name="Freeform 18"/>
            <p:cNvSpPr>
              <a:spLocks/>
            </p:cNvSpPr>
            <p:nvPr/>
          </p:nvSpPr>
          <p:spPr bwMode="auto">
            <a:xfrm>
              <a:off x="3968" y="3755"/>
              <a:ext cx="130" cy="104"/>
            </a:xfrm>
            <a:custGeom>
              <a:avLst/>
              <a:gdLst>
                <a:gd name="T0" fmla="*/ 130 w 130"/>
                <a:gd name="T1" fmla="*/ 0 h 104"/>
                <a:gd name="T2" fmla="*/ 0 w 130"/>
                <a:gd name="T3" fmla="*/ 52 h 104"/>
                <a:gd name="T4" fmla="*/ 130 w 130"/>
                <a:gd name="T5" fmla="*/ 104 h 104"/>
                <a:gd name="T6" fmla="*/ 130 w 130"/>
                <a:gd name="T7" fmla="*/ 0 h 104"/>
                <a:gd name="T8" fmla="*/ 0 60000 65536"/>
                <a:gd name="T9" fmla="*/ 0 60000 65536"/>
                <a:gd name="T10" fmla="*/ 0 60000 65536"/>
                <a:gd name="T11" fmla="*/ 0 60000 65536"/>
                <a:gd name="T12" fmla="*/ 0 w 130"/>
                <a:gd name="T13" fmla="*/ 0 h 104"/>
                <a:gd name="T14" fmla="*/ 130 w 130"/>
                <a:gd name="T15" fmla="*/ 104 h 104"/>
              </a:gdLst>
              <a:ahLst/>
              <a:cxnLst>
                <a:cxn ang="T8">
                  <a:pos x="T0" y="T1"/>
                </a:cxn>
                <a:cxn ang="T9">
                  <a:pos x="T2" y="T3"/>
                </a:cxn>
                <a:cxn ang="T10">
                  <a:pos x="T4" y="T5"/>
                </a:cxn>
                <a:cxn ang="T11">
                  <a:pos x="T6" y="T7"/>
                </a:cxn>
              </a:cxnLst>
              <a:rect l="T12" t="T13" r="T14" b="T15"/>
              <a:pathLst>
                <a:path w="130" h="104">
                  <a:moveTo>
                    <a:pt x="130" y="0"/>
                  </a:moveTo>
                  <a:lnTo>
                    <a:pt x="0" y="52"/>
                  </a:lnTo>
                  <a:lnTo>
                    <a:pt x="130" y="104"/>
                  </a:lnTo>
                  <a:lnTo>
                    <a:pt x="130" y="0"/>
                  </a:lnTo>
                  <a:close/>
                </a:path>
              </a:pathLst>
            </a:custGeom>
            <a:solidFill>
              <a:srgbClr val="800000"/>
            </a:solidFill>
            <a:ln w="13">
              <a:solidFill>
                <a:srgbClr val="800000"/>
              </a:solidFill>
              <a:round/>
              <a:headEnd/>
              <a:tailEnd/>
            </a:ln>
          </p:spPr>
          <p:txBody>
            <a:bodyPr/>
            <a:lstStyle/>
            <a:p>
              <a:endParaRPr lang="en-US"/>
            </a:p>
          </p:txBody>
        </p:sp>
        <p:sp>
          <p:nvSpPr>
            <p:cNvPr id="19592" name="Rectangle 17"/>
            <p:cNvSpPr>
              <a:spLocks noChangeArrowheads="1"/>
            </p:cNvSpPr>
            <p:nvPr/>
          </p:nvSpPr>
          <p:spPr bwMode="auto">
            <a:xfrm>
              <a:off x="3798" y="3807"/>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93" name="Rectangle 16"/>
            <p:cNvSpPr>
              <a:spLocks noChangeArrowheads="1"/>
            </p:cNvSpPr>
            <p:nvPr/>
          </p:nvSpPr>
          <p:spPr bwMode="auto">
            <a:xfrm>
              <a:off x="4046" y="3859"/>
              <a:ext cx="69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9 : boolean</a:t>
              </a:r>
              <a:endParaRPr lang="en-US">
                <a:ea typeface="Times New Roman" pitchFamily="18" charset="0"/>
                <a:cs typeface="Tahoma" pitchFamily="34" charset="0"/>
              </a:endParaRPr>
            </a:p>
          </p:txBody>
        </p:sp>
        <p:sp>
          <p:nvSpPr>
            <p:cNvPr id="19594" name="Rectangle 15"/>
            <p:cNvSpPr>
              <a:spLocks noChangeArrowheads="1"/>
            </p:cNvSpPr>
            <p:nvPr/>
          </p:nvSpPr>
          <p:spPr bwMode="auto">
            <a:xfrm>
              <a:off x="3798" y="3807"/>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95" name="Line 14"/>
            <p:cNvSpPr>
              <a:spLocks noChangeShapeType="1"/>
            </p:cNvSpPr>
            <p:nvPr/>
          </p:nvSpPr>
          <p:spPr bwMode="auto">
            <a:xfrm flipH="1">
              <a:off x="2362" y="4068"/>
              <a:ext cx="1436" cy="1"/>
            </a:xfrm>
            <a:prstGeom prst="line">
              <a:avLst/>
            </a:prstGeom>
            <a:noFill/>
            <a:ln w="13">
              <a:solidFill>
                <a:srgbClr val="800000"/>
              </a:solidFill>
              <a:prstDash val="sysDot"/>
              <a:round/>
              <a:headEnd/>
              <a:tailEnd/>
            </a:ln>
          </p:spPr>
          <p:txBody>
            <a:bodyPr/>
            <a:lstStyle/>
            <a:p>
              <a:endParaRPr lang="en-US"/>
            </a:p>
          </p:txBody>
        </p:sp>
        <p:sp>
          <p:nvSpPr>
            <p:cNvPr id="19596" name="Freeform 13"/>
            <p:cNvSpPr>
              <a:spLocks/>
            </p:cNvSpPr>
            <p:nvPr/>
          </p:nvSpPr>
          <p:spPr bwMode="auto">
            <a:xfrm>
              <a:off x="2362" y="4016"/>
              <a:ext cx="131" cy="104"/>
            </a:xfrm>
            <a:custGeom>
              <a:avLst/>
              <a:gdLst>
                <a:gd name="T0" fmla="*/ 131 w 131"/>
                <a:gd name="T1" fmla="*/ 0 h 104"/>
                <a:gd name="T2" fmla="*/ 0 w 131"/>
                <a:gd name="T3" fmla="*/ 52 h 104"/>
                <a:gd name="T4" fmla="*/ 131 w 131"/>
                <a:gd name="T5" fmla="*/ 104 h 104"/>
                <a:gd name="T6" fmla="*/ 0 60000 65536"/>
                <a:gd name="T7" fmla="*/ 0 60000 65536"/>
                <a:gd name="T8" fmla="*/ 0 60000 65536"/>
                <a:gd name="T9" fmla="*/ 0 w 131"/>
                <a:gd name="T10" fmla="*/ 0 h 104"/>
                <a:gd name="T11" fmla="*/ 131 w 131"/>
                <a:gd name="T12" fmla="*/ 104 h 104"/>
              </a:gdLst>
              <a:ahLst/>
              <a:cxnLst>
                <a:cxn ang="T6">
                  <a:pos x="T0" y="T1"/>
                </a:cxn>
                <a:cxn ang="T7">
                  <a:pos x="T2" y="T3"/>
                </a:cxn>
                <a:cxn ang="T8">
                  <a:pos x="T4" y="T5"/>
                </a:cxn>
              </a:cxnLst>
              <a:rect l="T9" t="T10" r="T11" b="T12"/>
              <a:pathLst>
                <a:path w="131" h="104">
                  <a:moveTo>
                    <a:pt x="131" y="0"/>
                  </a:moveTo>
                  <a:lnTo>
                    <a:pt x="0" y="52"/>
                  </a:lnTo>
                  <a:lnTo>
                    <a:pt x="131" y="104"/>
                  </a:lnTo>
                </a:path>
              </a:pathLst>
            </a:custGeom>
            <a:noFill/>
            <a:ln w="13">
              <a:solidFill>
                <a:srgbClr val="800000"/>
              </a:solidFill>
              <a:round/>
              <a:headEnd/>
              <a:tailEnd/>
            </a:ln>
          </p:spPr>
          <p:txBody>
            <a:bodyPr/>
            <a:lstStyle/>
            <a:p>
              <a:endParaRPr lang="en-US"/>
            </a:p>
          </p:txBody>
        </p:sp>
        <p:sp>
          <p:nvSpPr>
            <p:cNvPr id="19597" name="Rectangle 12"/>
            <p:cNvSpPr>
              <a:spLocks noChangeArrowheads="1"/>
            </p:cNvSpPr>
            <p:nvPr/>
          </p:nvSpPr>
          <p:spPr bwMode="auto">
            <a:xfrm>
              <a:off x="2545" y="4120"/>
              <a:ext cx="76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10 : boolean</a:t>
              </a:r>
              <a:endParaRPr lang="en-US">
                <a:ea typeface="Times New Roman" pitchFamily="18" charset="0"/>
                <a:cs typeface="Tahoma" pitchFamily="34" charset="0"/>
              </a:endParaRPr>
            </a:p>
          </p:txBody>
        </p:sp>
        <p:sp>
          <p:nvSpPr>
            <p:cNvPr id="19598" name="Line 11"/>
            <p:cNvSpPr>
              <a:spLocks noChangeShapeType="1"/>
            </p:cNvSpPr>
            <p:nvPr/>
          </p:nvSpPr>
          <p:spPr bwMode="auto">
            <a:xfrm flipH="1">
              <a:off x="796" y="4329"/>
              <a:ext cx="1397" cy="1"/>
            </a:xfrm>
            <a:prstGeom prst="line">
              <a:avLst/>
            </a:prstGeom>
            <a:noFill/>
            <a:ln w="13">
              <a:solidFill>
                <a:srgbClr val="800000"/>
              </a:solidFill>
              <a:round/>
              <a:headEnd/>
              <a:tailEnd/>
            </a:ln>
          </p:spPr>
          <p:txBody>
            <a:bodyPr/>
            <a:lstStyle/>
            <a:p>
              <a:endParaRPr lang="en-US"/>
            </a:p>
          </p:txBody>
        </p:sp>
        <p:sp>
          <p:nvSpPr>
            <p:cNvPr id="19599" name="Freeform 10"/>
            <p:cNvSpPr>
              <a:spLocks/>
            </p:cNvSpPr>
            <p:nvPr/>
          </p:nvSpPr>
          <p:spPr bwMode="auto">
            <a:xfrm>
              <a:off x="796" y="4276"/>
              <a:ext cx="131" cy="105"/>
            </a:xfrm>
            <a:custGeom>
              <a:avLst/>
              <a:gdLst>
                <a:gd name="T0" fmla="*/ 131 w 131"/>
                <a:gd name="T1" fmla="*/ 0 h 105"/>
                <a:gd name="T2" fmla="*/ 0 w 131"/>
                <a:gd name="T3" fmla="*/ 53 h 105"/>
                <a:gd name="T4" fmla="*/ 131 w 131"/>
                <a:gd name="T5" fmla="*/ 105 h 105"/>
                <a:gd name="T6" fmla="*/ 131 w 131"/>
                <a:gd name="T7" fmla="*/ 0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131" y="0"/>
                  </a:moveTo>
                  <a:lnTo>
                    <a:pt x="0" y="53"/>
                  </a:lnTo>
                  <a:lnTo>
                    <a:pt x="131" y="105"/>
                  </a:lnTo>
                  <a:lnTo>
                    <a:pt x="131" y="0"/>
                  </a:lnTo>
                  <a:close/>
                </a:path>
              </a:pathLst>
            </a:custGeom>
            <a:solidFill>
              <a:srgbClr val="800000"/>
            </a:solidFill>
            <a:ln w="13">
              <a:solidFill>
                <a:srgbClr val="800000"/>
              </a:solidFill>
              <a:round/>
              <a:headEnd/>
              <a:tailEnd/>
            </a:ln>
          </p:spPr>
          <p:txBody>
            <a:bodyPr/>
            <a:lstStyle/>
            <a:p>
              <a:endParaRPr lang="en-US"/>
            </a:p>
          </p:txBody>
        </p:sp>
        <p:sp>
          <p:nvSpPr>
            <p:cNvPr id="19600" name="Rectangle 9"/>
            <p:cNvSpPr>
              <a:spLocks noChangeArrowheads="1"/>
            </p:cNvSpPr>
            <p:nvPr/>
          </p:nvSpPr>
          <p:spPr bwMode="auto">
            <a:xfrm>
              <a:off x="627" y="4329"/>
              <a:ext cx="156" cy="352"/>
            </a:xfrm>
            <a:prstGeom prst="rect">
              <a:avLst/>
            </a:prstGeom>
            <a:solidFill>
              <a:srgbClr val="FFFFB9"/>
            </a:solidFill>
            <a:ln w="13">
              <a:solidFill>
                <a:srgbClr val="800000"/>
              </a:solidFill>
              <a:miter lim="800000"/>
              <a:headEnd/>
              <a:tailEnd/>
            </a:ln>
          </p:spPr>
          <p:txBody>
            <a:bodyPr/>
            <a:lstStyle/>
            <a:p>
              <a:endParaRPr lang="en-US"/>
            </a:p>
          </p:txBody>
        </p:sp>
        <p:sp>
          <p:nvSpPr>
            <p:cNvPr id="19601" name="Rectangle 8"/>
            <p:cNvSpPr>
              <a:spLocks noChangeArrowheads="1"/>
            </p:cNvSpPr>
            <p:nvPr/>
          </p:nvSpPr>
          <p:spPr bwMode="auto">
            <a:xfrm>
              <a:off x="822" y="4381"/>
              <a:ext cx="1230" cy="540"/>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11 : boolean /failure</a:t>
              </a:r>
              <a:endParaRPr lang="en-US" sz="1100">
                <a:ea typeface="Times New Roman" pitchFamily="18" charset="0"/>
                <a:cs typeface="Tahoma" pitchFamily="34" charset="0"/>
              </a:endParaRPr>
            </a:p>
            <a:p>
              <a:pPr eaLnBrk="0" hangingPunct="0"/>
              <a:endParaRPr lang="en-US">
                <a:ea typeface="Times New Roman" pitchFamily="18" charset="0"/>
                <a:cs typeface="Tahoma" pitchFamily="34" charset="0"/>
              </a:endParaRPr>
            </a:p>
          </p:txBody>
        </p:sp>
        <p:sp>
          <p:nvSpPr>
            <p:cNvPr id="19602" name="Rectangle 7"/>
            <p:cNvSpPr>
              <a:spLocks noChangeArrowheads="1"/>
            </p:cNvSpPr>
            <p:nvPr/>
          </p:nvSpPr>
          <p:spPr bwMode="auto">
            <a:xfrm>
              <a:off x="627" y="4329"/>
              <a:ext cx="156" cy="352"/>
            </a:xfrm>
            <a:prstGeom prst="rect">
              <a:avLst/>
            </a:prstGeom>
            <a:solidFill>
              <a:srgbClr val="FFFFB9"/>
            </a:solidFill>
            <a:ln w="13">
              <a:solidFill>
                <a:srgbClr val="800000"/>
              </a:solidFill>
              <a:miter lim="800000"/>
              <a:headEnd/>
              <a:tailEnd/>
            </a:ln>
          </p:spPr>
          <p:txBody>
            <a:bodyPr/>
            <a:lstStyle/>
            <a:p>
              <a:endParaRPr lang="en-US"/>
            </a:p>
          </p:txBody>
        </p:sp>
        <p:grpSp>
          <p:nvGrpSpPr>
            <p:cNvPr id="19603" name="Group 2"/>
            <p:cNvGrpSpPr>
              <a:grpSpLocks/>
            </p:cNvGrpSpPr>
            <p:nvPr/>
          </p:nvGrpSpPr>
          <p:grpSpPr bwMode="auto">
            <a:xfrm>
              <a:off x="627" y="946"/>
              <a:ext cx="1080" cy="527"/>
              <a:chOff x="789" y="973"/>
              <a:chExt cx="1080" cy="527"/>
            </a:xfrm>
          </p:grpSpPr>
          <p:grpSp>
            <p:nvGrpSpPr>
              <p:cNvPr id="19604" name="Group 4"/>
              <p:cNvGrpSpPr>
                <a:grpSpLocks/>
              </p:cNvGrpSpPr>
              <p:nvPr/>
            </p:nvGrpSpPr>
            <p:grpSpPr bwMode="auto">
              <a:xfrm>
                <a:off x="879" y="973"/>
                <a:ext cx="990" cy="467"/>
                <a:chOff x="879" y="973"/>
                <a:chExt cx="990" cy="467"/>
              </a:xfrm>
            </p:grpSpPr>
            <p:sp>
              <p:nvSpPr>
                <p:cNvPr id="19606" name="Rectangle 6"/>
                <p:cNvSpPr>
                  <a:spLocks noChangeArrowheads="1"/>
                </p:cNvSpPr>
                <p:nvPr/>
              </p:nvSpPr>
              <p:spPr bwMode="auto">
                <a:xfrm>
                  <a:off x="939" y="973"/>
                  <a:ext cx="930" cy="195"/>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Tahoma" pitchFamily="34" charset="0"/>
                      <a:ea typeface="Times New Roman" pitchFamily="18" charset="0"/>
                      <a:cs typeface="Tahoma" pitchFamily="34" charset="0"/>
                    </a:rPr>
                    <a:t>1 : Execute()</a:t>
                  </a:r>
                  <a:endParaRPr lang="en-US">
                    <a:ea typeface="Times New Roman" pitchFamily="18" charset="0"/>
                    <a:cs typeface="Tahoma" pitchFamily="34" charset="0"/>
                  </a:endParaRPr>
                </a:p>
              </p:txBody>
            </p:sp>
            <p:sp>
              <p:nvSpPr>
                <p:cNvPr id="19607" name="Freeform 5"/>
                <p:cNvSpPr>
                  <a:spLocks/>
                </p:cNvSpPr>
                <p:nvPr/>
              </p:nvSpPr>
              <p:spPr bwMode="auto">
                <a:xfrm>
                  <a:off x="879" y="1140"/>
                  <a:ext cx="449" cy="300"/>
                </a:xfrm>
                <a:custGeom>
                  <a:avLst/>
                  <a:gdLst>
                    <a:gd name="T0" fmla="*/ 0 w 449"/>
                    <a:gd name="T1" fmla="*/ 0 h 300"/>
                    <a:gd name="T2" fmla="*/ 449 w 449"/>
                    <a:gd name="T3" fmla="*/ 0 h 300"/>
                    <a:gd name="T4" fmla="*/ 449 w 449"/>
                    <a:gd name="T5" fmla="*/ 300 h 300"/>
                    <a:gd name="T6" fmla="*/ 89 w 449"/>
                    <a:gd name="T7" fmla="*/ 300 h 300"/>
                    <a:gd name="T8" fmla="*/ 0 60000 65536"/>
                    <a:gd name="T9" fmla="*/ 0 60000 65536"/>
                    <a:gd name="T10" fmla="*/ 0 60000 65536"/>
                    <a:gd name="T11" fmla="*/ 0 60000 65536"/>
                    <a:gd name="T12" fmla="*/ 0 w 449"/>
                    <a:gd name="T13" fmla="*/ 0 h 300"/>
                    <a:gd name="T14" fmla="*/ 449 w 449"/>
                    <a:gd name="T15" fmla="*/ 300 h 300"/>
                  </a:gdLst>
                  <a:ahLst/>
                  <a:cxnLst>
                    <a:cxn ang="T8">
                      <a:pos x="T0" y="T1"/>
                    </a:cxn>
                    <a:cxn ang="T9">
                      <a:pos x="T2" y="T3"/>
                    </a:cxn>
                    <a:cxn ang="T10">
                      <a:pos x="T4" y="T5"/>
                    </a:cxn>
                    <a:cxn ang="T11">
                      <a:pos x="T6" y="T7"/>
                    </a:cxn>
                  </a:cxnLst>
                  <a:rect l="T12" t="T13" r="T14" b="T15"/>
                  <a:pathLst>
                    <a:path w="449" h="300">
                      <a:moveTo>
                        <a:pt x="0" y="0"/>
                      </a:moveTo>
                      <a:lnTo>
                        <a:pt x="449" y="0"/>
                      </a:lnTo>
                      <a:lnTo>
                        <a:pt x="449" y="300"/>
                      </a:lnTo>
                      <a:lnTo>
                        <a:pt x="89" y="300"/>
                      </a:lnTo>
                    </a:path>
                  </a:pathLst>
                </a:custGeom>
                <a:noFill/>
                <a:ln w="15">
                  <a:solidFill>
                    <a:srgbClr val="800000"/>
                  </a:solidFill>
                  <a:round/>
                  <a:headEnd/>
                  <a:tailEnd/>
                </a:ln>
              </p:spPr>
              <p:txBody>
                <a:bodyPr/>
                <a:lstStyle/>
                <a:p>
                  <a:endParaRPr lang="en-US"/>
                </a:p>
              </p:txBody>
            </p:sp>
          </p:grpSp>
          <p:sp>
            <p:nvSpPr>
              <p:cNvPr id="19605" name="Freeform 3"/>
              <p:cNvSpPr>
                <a:spLocks/>
              </p:cNvSpPr>
              <p:nvPr/>
            </p:nvSpPr>
            <p:spPr bwMode="auto">
              <a:xfrm>
                <a:off x="789" y="1380"/>
                <a:ext cx="150" cy="120"/>
              </a:xfrm>
              <a:custGeom>
                <a:avLst/>
                <a:gdLst>
                  <a:gd name="T0" fmla="*/ 150 w 150"/>
                  <a:gd name="T1" fmla="*/ 0 h 120"/>
                  <a:gd name="T2" fmla="*/ 0 w 150"/>
                  <a:gd name="T3" fmla="*/ 60 h 120"/>
                  <a:gd name="T4" fmla="*/ 150 w 150"/>
                  <a:gd name="T5" fmla="*/ 120 h 120"/>
                  <a:gd name="T6" fmla="*/ 150 w 150"/>
                  <a:gd name="T7" fmla="*/ 0 h 120"/>
                  <a:gd name="T8" fmla="*/ 0 60000 65536"/>
                  <a:gd name="T9" fmla="*/ 0 60000 65536"/>
                  <a:gd name="T10" fmla="*/ 0 60000 65536"/>
                  <a:gd name="T11" fmla="*/ 0 60000 65536"/>
                  <a:gd name="T12" fmla="*/ 0 w 150"/>
                  <a:gd name="T13" fmla="*/ 0 h 120"/>
                  <a:gd name="T14" fmla="*/ 150 w 150"/>
                  <a:gd name="T15" fmla="*/ 120 h 120"/>
                </a:gdLst>
                <a:ahLst/>
                <a:cxnLst>
                  <a:cxn ang="T8">
                    <a:pos x="T0" y="T1"/>
                  </a:cxn>
                  <a:cxn ang="T9">
                    <a:pos x="T2" y="T3"/>
                  </a:cxn>
                  <a:cxn ang="T10">
                    <a:pos x="T4" y="T5"/>
                  </a:cxn>
                  <a:cxn ang="T11">
                    <a:pos x="T6" y="T7"/>
                  </a:cxn>
                </a:cxnLst>
                <a:rect l="T12" t="T13" r="T14" b="T15"/>
                <a:pathLst>
                  <a:path w="150" h="120">
                    <a:moveTo>
                      <a:pt x="150" y="0"/>
                    </a:moveTo>
                    <a:lnTo>
                      <a:pt x="0" y="60"/>
                    </a:lnTo>
                    <a:lnTo>
                      <a:pt x="150" y="120"/>
                    </a:lnTo>
                    <a:lnTo>
                      <a:pt x="150" y="0"/>
                    </a:lnTo>
                    <a:close/>
                  </a:path>
                </a:pathLst>
              </a:custGeom>
              <a:solidFill>
                <a:srgbClr val="800000"/>
              </a:solidFill>
              <a:ln w="15">
                <a:solidFill>
                  <a:srgbClr val="800000"/>
                </a:solidFill>
                <a:round/>
                <a:headEnd/>
                <a:tailEnd/>
              </a:ln>
            </p:spPr>
            <p:txBody>
              <a:bodyPr/>
              <a:lstStyle/>
              <a:p>
                <a:endParaRPr lang="en-US"/>
              </a:p>
            </p:txBody>
          </p:sp>
        </p:grpSp>
      </p:grpSp>
      <p:sp>
        <p:nvSpPr>
          <p:cNvPr id="19460" name="Rectangle 16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19461" name="Group 94"/>
          <p:cNvGrpSpPr>
            <a:grpSpLocks noChangeAspect="1"/>
          </p:cNvGrpSpPr>
          <p:nvPr/>
        </p:nvGrpSpPr>
        <p:grpSpPr bwMode="auto">
          <a:xfrm>
            <a:off x="1447800" y="3276600"/>
            <a:ext cx="5164138" cy="2971800"/>
            <a:chOff x="0" y="0"/>
            <a:chExt cx="8993" cy="5176"/>
          </a:xfrm>
        </p:grpSpPr>
        <p:sp>
          <p:nvSpPr>
            <p:cNvPr id="19462" name="AutoShape 167"/>
            <p:cNvSpPr>
              <a:spLocks noChangeAspect="1" noChangeArrowheads="1" noTextEdit="1"/>
            </p:cNvSpPr>
            <p:nvPr/>
          </p:nvSpPr>
          <p:spPr bwMode="auto">
            <a:xfrm>
              <a:off x="0" y="0"/>
              <a:ext cx="8993" cy="5176"/>
            </a:xfrm>
            <a:prstGeom prst="rect">
              <a:avLst/>
            </a:prstGeom>
            <a:noFill/>
            <a:ln w="9525">
              <a:noFill/>
              <a:miter lim="800000"/>
              <a:headEnd/>
              <a:tailEnd/>
            </a:ln>
          </p:spPr>
          <p:txBody>
            <a:bodyPr/>
            <a:lstStyle/>
            <a:p>
              <a:endParaRPr lang="en-US"/>
            </a:p>
          </p:txBody>
        </p:sp>
        <p:sp>
          <p:nvSpPr>
            <p:cNvPr id="19463" name="Rectangle 166"/>
            <p:cNvSpPr>
              <a:spLocks noChangeArrowheads="1"/>
            </p:cNvSpPr>
            <p:nvPr/>
          </p:nvSpPr>
          <p:spPr bwMode="auto">
            <a:xfrm>
              <a:off x="0" y="365"/>
              <a:ext cx="1664" cy="522"/>
            </a:xfrm>
            <a:prstGeom prst="rect">
              <a:avLst/>
            </a:prstGeom>
            <a:solidFill>
              <a:srgbClr val="FFFFB9"/>
            </a:solidFill>
            <a:ln w="13">
              <a:solidFill>
                <a:srgbClr val="800000"/>
              </a:solidFill>
              <a:miter lim="800000"/>
              <a:headEnd/>
              <a:tailEnd/>
            </a:ln>
          </p:spPr>
          <p:txBody>
            <a:bodyPr/>
            <a:lstStyle/>
            <a:p>
              <a:endParaRPr lang="en-US"/>
            </a:p>
          </p:txBody>
        </p:sp>
        <p:sp>
          <p:nvSpPr>
            <p:cNvPr id="19464" name="Rectangle 165"/>
            <p:cNvSpPr>
              <a:spLocks noChangeArrowheads="1"/>
            </p:cNvSpPr>
            <p:nvPr/>
          </p:nvSpPr>
          <p:spPr bwMode="auto">
            <a:xfrm>
              <a:off x="112" y="417"/>
              <a:ext cx="1440"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UpdateUserProfileAction</a:t>
              </a:r>
              <a:endParaRPr lang="en-US">
                <a:ea typeface="Times New Roman" pitchFamily="18" charset="0"/>
                <a:cs typeface="Tahoma" pitchFamily="34" charset="0"/>
              </a:endParaRPr>
            </a:p>
          </p:txBody>
        </p:sp>
        <p:sp>
          <p:nvSpPr>
            <p:cNvPr id="19465" name="Line 164"/>
            <p:cNvSpPr>
              <a:spLocks noChangeShapeType="1"/>
            </p:cNvSpPr>
            <p:nvPr/>
          </p:nvSpPr>
          <p:spPr bwMode="auto">
            <a:xfrm>
              <a:off x="718" y="887"/>
              <a:ext cx="1" cy="4028"/>
            </a:xfrm>
            <a:prstGeom prst="line">
              <a:avLst/>
            </a:prstGeom>
            <a:noFill/>
            <a:ln w="13">
              <a:solidFill>
                <a:srgbClr val="000000"/>
              </a:solidFill>
              <a:prstDash val="sysDot"/>
              <a:round/>
              <a:headEnd/>
              <a:tailEnd/>
            </a:ln>
          </p:spPr>
          <p:txBody>
            <a:bodyPr/>
            <a:lstStyle/>
            <a:p>
              <a:endParaRPr lang="en-US"/>
            </a:p>
          </p:txBody>
        </p:sp>
        <p:sp>
          <p:nvSpPr>
            <p:cNvPr id="19466" name="Rectangle 163"/>
            <p:cNvSpPr>
              <a:spLocks noChangeArrowheads="1"/>
            </p:cNvSpPr>
            <p:nvPr/>
          </p:nvSpPr>
          <p:spPr bwMode="auto">
            <a:xfrm>
              <a:off x="1827" y="365"/>
              <a:ext cx="1205" cy="509"/>
            </a:xfrm>
            <a:prstGeom prst="rect">
              <a:avLst/>
            </a:prstGeom>
            <a:solidFill>
              <a:srgbClr val="FFFFB9"/>
            </a:solidFill>
            <a:ln w="13">
              <a:solidFill>
                <a:srgbClr val="800000"/>
              </a:solidFill>
              <a:miter lim="800000"/>
              <a:headEnd/>
              <a:tailEnd/>
            </a:ln>
          </p:spPr>
          <p:txBody>
            <a:bodyPr/>
            <a:lstStyle/>
            <a:p>
              <a:endParaRPr lang="en-US"/>
            </a:p>
          </p:txBody>
        </p:sp>
        <p:sp>
          <p:nvSpPr>
            <p:cNvPr id="19467" name="Rectangle 162"/>
            <p:cNvSpPr>
              <a:spLocks noChangeArrowheads="1"/>
            </p:cNvSpPr>
            <p:nvPr/>
          </p:nvSpPr>
          <p:spPr bwMode="auto">
            <a:xfrm>
              <a:off x="1938" y="482"/>
              <a:ext cx="795"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Userdelegate</a:t>
              </a:r>
              <a:endParaRPr lang="en-US">
                <a:ea typeface="Times New Roman" pitchFamily="18" charset="0"/>
                <a:cs typeface="Tahoma" pitchFamily="34" charset="0"/>
              </a:endParaRPr>
            </a:p>
          </p:txBody>
        </p:sp>
        <p:sp>
          <p:nvSpPr>
            <p:cNvPr id="19468" name="Line 161"/>
            <p:cNvSpPr>
              <a:spLocks noChangeShapeType="1"/>
            </p:cNvSpPr>
            <p:nvPr/>
          </p:nvSpPr>
          <p:spPr bwMode="auto">
            <a:xfrm>
              <a:off x="2284" y="887"/>
              <a:ext cx="1" cy="4028"/>
            </a:xfrm>
            <a:prstGeom prst="line">
              <a:avLst/>
            </a:prstGeom>
            <a:noFill/>
            <a:ln w="13">
              <a:solidFill>
                <a:srgbClr val="000000"/>
              </a:solidFill>
              <a:prstDash val="sysDot"/>
              <a:round/>
              <a:headEnd/>
              <a:tailEnd/>
            </a:ln>
          </p:spPr>
          <p:txBody>
            <a:bodyPr/>
            <a:lstStyle/>
            <a:p>
              <a:endParaRPr lang="en-US"/>
            </a:p>
          </p:txBody>
        </p:sp>
        <p:sp>
          <p:nvSpPr>
            <p:cNvPr id="19469" name="Rectangle 160"/>
            <p:cNvSpPr>
              <a:spLocks noChangeArrowheads="1"/>
            </p:cNvSpPr>
            <p:nvPr/>
          </p:nvSpPr>
          <p:spPr bwMode="auto">
            <a:xfrm>
              <a:off x="3201" y="417"/>
              <a:ext cx="1451" cy="509"/>
            </a:xfrm>
            <a:prstGeom prst="rect">
              <a:avLst/>
            </a:prstGeom>
            <a:solidFill>
              <a:srgbClr val="FFFFB9"/>
            </a:solidFill>
            <a:ln w="13">
              <a:solidFill>
                <a:srgbClr val="800000"/>
              </a:solidFill>
              <a:miter lim="800000"/>
              <a:headEnd/>
              <a:tailEnd/>
            </a:ln>
          </p:spPr>
          <p:txBody>
            <a:bodyPr/>
            <a:lstStyle/>
            <a:p>
              <a:endParaRPr lang="en-US"/>
            </a:p>
          </p:txBody>
        </p:sp>
        <p:sp>
          <p:nvSpPr>
            <p:cNvPr id="19470" name="Rectangle 159"/>
            <p:cNvSpPr>
              <a:spLocks noChangeArrowheads="1"/>
            </p:cNvSpPr>
            <p:nvPr/>
          </p:nvSpPr>
          <p:spPr bwMode="auto">
            <a:xfrm>
              <a:off x="3201" y="482"/>
              <a:ext cx="945"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Userserviceimpl</a:t>
              </a:r>
              <a:endParaRPr lang="en-US">
                <a:ea typeface="Times New Roman" pitchFamily="18" charset="0"/>
                <a:cs typeface="Tahoma" pitchFamily="34" charset="0"/>
              </a:endParaRPr>
            </a:p>
          </p:txBody>
        </p:sp>
        <p:sp>
          <p:nvSpPr>
            <p:cNvPr id="19471" name="Line 158"/>
            <p:cNvSpPr>
              <a:spLocks noChangeShapeType="1"/>
            </p:cNvSpPr>
            <p:nvPr/>
          </p:nvSpPr>
          <p:spPr bwMode="auto">
            <a:xfrm>
              <a:off x="3798" y="887"/>
              <a:ext cx="1" cy="4028"/>
            </a:xfrm>
            <a:prstGeom prst="line">
              <a:avLst/>
            </a:prstGeom>
            <a:noFill/>
            <a:ln w="13">
              <a:solidFill>
                <a:srgbClr val="000000"/>
              </a:solidFill>
              <a:prstDash val="sysDot"/>
              <a:round/>
              <a:headEnd/>
              <a:tailEnd/>
            </a:ln>
          </p:spPr>
          <p:txBody>
            <a:bodyPr/>
            <a:lstStyle/>
            <a:p>
              <a:endParaRPr lang="en-US"/>
            </a:p>
          </p:txBody>
        </p:sp>
        <p:sp>
          <p:nvSpPr>
            <p:cNvPr id="19472" name="Rectangle 157"/>
            <p:cNvSpPr>
              <a:spLocks noChangeArrowheads="1"/>
            </p:cNvSpPr>
            <p:nvPr/>
          </p:nvSpPr>
          <p:spPr bwMode="auto">
            <a:xfrm>
              <a:off x="4855" y="378"/>
              <a:ext cx="1129" cy="509"/>
            </a:xfrm>
            <a:prstGeom prst="rect">
              <a:avLst/>
            </a:prstGeom>
            <a:solidFill>
              <a:srgbClr val="FFFFB9"/>
            </a:solidFill>
            <a:ln w="13">
              <a:solidFill>
                <a:srgbClr val="800000"/>
              </a:solidFill>
              <a:miter lim="800000"/>
              <a:headEnd/>
              <a:tailEnd/>
            </a:ln>
          </p:spPr>
          <p:txBody>
            <a:bodyPr/>
            <a:lstStyle/>
            <a:p>
              <a:endParaRPr lang="en-US"/>
            </a:p>
          </p:txBody>
        </p:sp>
        <p:sp>
          <p:nvSpPr>
            <p:cNvPr id="19473" name="Rectangle 156"/>
            <p:cNvSpPr>
              <a:spLocks noChangeArrowheads="1"/>
            </p:cNvSpPr>
            <p:nvPr/>
          </p:nvSpPr>
          <p:spPr bwMode="auto">
            <a:xfrm>
              <a:off x="4855" y="482"/>
              <a:ext cx="780"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UserDaoImpl</a:t>
              </a:r>
              <a:endParaRPr lang="en-US">
                <a:ea typeface="Times New Roman" pitchFamily="18" charset="0"/>
                <a:cs typeface="Tahoma" pitchFamily="34" charset="0"/>
              </a:endParaRPr>
            </a:p>
          </p:txBody>
        </p:sp>
        <p:sp>
          <p:nvSpPr>
            <p:cNvPr id="19474" name="Line 155"/>
            <p:cNvSpPr>
              <a:spLocks noChangeShapeType="1"/>
            </p:cNvSpPr>
            <p:nvPr/>
          </p:nvSpPr>
          <p:spPr bwMode="auto">
            <a:xfrm>
              <a:off x="5312" y="887"/>
              <a:ext cx="1" cy="4028"/>
            </a:xfrm>
            <a:prstGeom prst="line">
              <a:avLst/>
            </a:prstGeom>
            <a:noFill/>
            <a:ln w="13">
              <a:solidFill>
                <a:srgbClr val="000000"/>
              </a:solidFill>
              <a:prstDash val="sysDot"/>
              <a:round/>
              <a:headEnd/>
              <a:tailEnd/>
            </a:ln>
          </p:spPr>
          <p:txBody>
            <a:bodyPr/>
            <a:lstStyle/>
            <a:p>
              <a:endParaRPr lang="en-US"/>
            </a:p>
          </p:txBody>
        </p:sp>
        <p:sp>
          <p:nvSpPr>
            <p:cNvPr id="19475" name="Rectangle 154"/>
            <p:cNvSpPr>
              <a:spLocks noChangeArrowheads="1"/>
            </p:cNvSpPr>
            <p:nvPr/>
          </p:nvSpPr>
          <p:spPr bwMode="auto">
            <a:xfrm>
              <a:off x="6265" y="365"/>
              <a:ext cx="888" cy="509"/>
            </a:xfrm>
            <a:prstGeom prst="rect">
              <a:avLst/>
            </a:prstGeom>
            <a:solidFill>
              <a:srgbClr val="FFFFB9"/>
            </a:solidFill>
            <a:ln w="13">
              <a:solidFill>
                <a:srgbClr val="800000"/>
              </a:solidFill>
              <a:miter lim="800000"/>
              <a:headEnd/>
              <a:tailEnd/>
            </a:ln>
          </p:spPr>
          <p:txBody>
            <a:bodyPr/>
            <a:lstStyle/>
            <a:p>
              <a:endParaRPr lang="en-US"/>
            </a:p>
          </p:txBody>
        </p:sp>
        <p:sp>
          <p:nvSpPr>
            <p:cNvPr id="19476" name="Rectangle 153"/>
            <p:cNvSpPr>
              <a:spLocks noChangeArrowheads="1"/>
            </p:cNvSpPr>
            <p:nvPr/>
          </p:nvSpPr>
          <p:spPr bwMode="auto">
            <a:xfrm>
              <a:off x="6552" y="417"/>
              <a:ext cx="330" cy="165"/>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dbutil</a:t>
              </a:r>
              <a:endParaRPr lang="en-US">
                <a:ea typeface="Times New Roman" pitchFamily="18" charset="0"/>
                <a:cs typeface="Tahoma" pitchFamily="34" charset="0"/>
              </a:endParaRPr>
            </a:p>
          </p:txBody>
        </p:sp>
        <p:sp>
          <p:nvSpPr>
            <p:cNvPr id="19477" name="Line 152"/>
            <p:cNvSpPr>
              <a:spLocks noChangeShapeType="1"/>
            </p:cNvSpPr>
            <p:nvPr/>
          </p:nvSpPr>
          <p:spPr bwMode="auto">
            <a:xfrm>
              <a:off x="6722" y="887"/>
              <a:ext cx="1" cy="4028"/>
            </a:xfrm>
            <a:prstGeom prst="line">
              <a:avLst/>
            </a:prstGeom>
            <a:noFill/>
            <a:ln w="13">
              <a:solidFill>
                <a:srgbClr val="000000"/>
              </a:solidFill>
              <a:prstDash val="sysDot"/>
              <a:round/>
              <a:headEnd/>
              <a:tailEnd/>
            </a:ln>
          </p:spPr>
          <p:txBody>
            <a:bodyPr/>
            <a:lstStyle/>
            <a:p>
              <a:endParaRPr lang="en-US"/>
            </a:p>
          </p:txBody>
        </p:sp>
        <p:sp>
          <p:nvSpPr>
            <p:cNvPr id="19478" name="Rectangle 151"/>
            <p:cNvSpPr>
              <a:spLocks noChangeArrowheads="1"/>
            </p:cNvSpPr>
            <p:nvPr/>
          </p:nvSpPr>
          <p:spPr bwMode="auto">
            <a:xfrm>
              <a:off x="7831" y="261"/>
              <a:ext cx="888" cy="508"/>
            </a:xfrm>
            <a:prstGeom prst="rect">
              <a:avLst/>
            </a:prstGeom>
            <a:solidFill>
              <a:srgbClr val="FFFFB9"/>
            </a:solidFill>
            <a:ln w="13">
              <a:solidFill>
                <a:srgbClr val="800000"/>
              </a:solidFill>
              <a:miter lim="800000"/>
              <a:headEnd/>
              <a:tailEnd/>
            </a:ln>
          </p:spPr>
          <p:txBody>
            <a:bodyPr/>
            <a:lstStyle/>
            <a:p>
              <a:endParaRPr lang="en-US"/>
            </a:p>
          </p:txBody>
        </p:sp>
        <p:sp>
          <p:nvSpPr>
            <p:cNvPr id="19479" name="Rectangle 150"/>
            <p:cNvSpPr>
              <a:spLocks noChangeArrowheads="1"/>
            </p:cNvSpPr>
            <p:nvPr/>
          </p:nvSpPr>
          <p:spPr bwMode="auto">
            <a:xfrm>
              <a:off x="7988" y="313"/>
              <a:ext cx="559" cy="169"/>
            </a:xfrm>
            <a:prstGeom prst="rect">
              <a:avLst/>
            </a:prstGeom>
            <a:noFill/>
            <a:ln w="9525">
              <a:noFill/>
              <a:miter lim="800000"/>
              <a:headEnd/>
              <a:tailEnd/>
            </a:ln>
          </p:spPr>
          <p:txBody>
            <a:bodyPr wrap="none" lIns="0" tIns="0" rIns="0" bIns="0">
              <a:spAutoFit/>
            </a:bodyPr>
            <a:lstStyle/>
            <a:p>
              <a:pPr eaLnBrk="0" hangingPunct="0"/>
              <a:r>
                <a:rPr lang="en-US" sz="700" u="sng">
                  <a:solidFill>
                    <a:srgbClr val="000000"/>
                  </a:solidFill>
                  <a:latin typeface="Tahoma" pitchFamily="34" charset="0"/>
                  <a:ea typeface="Times New Roman" pitchFamily="18" charset="0"/>
                  <a:cs typeface="Tahoma" pitchFamily="34" charset="0"/>
                </a:rPr>
                <a:t>database</a:t>
              </a:r>
              <a:endParaRPr lang="en-US">
                <a:ea typeface="Times New Roman" pitchFamily="18" charset="0"/>
                <a:cs typeface="Tahoma" pitchFamily="34" charset="0"/>
              </a:endParaRPr>
            </a:p>
          </p:txBody>
        </p:sp>
        <p:sp>
          <p:nvSpPr>
            <p:cNvPr id="19480" name="Line 149"/>
            <p:cNvSpPr>
              <a:spLocks noChangeShapeType="1"/>
            </p:cNvSpPr>
            <p:nvPr/>
          </p:nvSpPr>
          <p:spPr bwMode="auto">
            <a:xfrm>
              <a:off x="8288" y="782"/>
              <a:ext cx="1" cy="4029"/>
            </a:xfrm>
            <a:prstGeom prst="line">
              <a:avLst/>
            </a:prstGeom>
            <a:noFill/>
            <a:ln w="13">
              <a:solidFill>
                <a:srgbClr val="000000"/>
              </a:solidFill>
              <a:prstDash val="sysDot"/>
              <a:round/>
              <a:headEnd/>
              <a:tailEnd/>
            </a:ln>
          </p:spPr>
          <p:txBody>
            <a:bodyPr/>
            <a:lstStyle/>
            <a:p>
              <a:endParaRPr lang="en-US"/>
            </a:p>
          </p:txBody>
        </p:sp>
        <p:sp>
          <p:nvSpPr>
            <p:cNvPr id="19481" name="Line 148"/>
            <p:cNvSpPr>
              <a:spLocks noChangeShapeType="1"/>
            </p:cNvSpPr>
            <p:nvPr/>
          </p:nvSpPr>
          <p:spPr bwMode="auto">
            <a:xfrm>
              <a:off x="718" y="1252"/>
              <a:ext cx="1475" cy="1"/>
            </a:xfrm>
            <a:prstGeom prst="line">
              <a:avLst/>
            </a:prstGeom>
            <a:noFill/>
            <a:ln w="13">
              <a:solidFill>
                <a:srgbClr val="800000"/>
              </a:solidFill>
              <a:round/>
              <a:headEnd/>
              <a:tailEnd/>
            </a:ln>
          </p:spPr>
          <p:txBody>
            <a:bodyPr/>
            <a:lstStyle/>
            <a:p>
              <a:endParaRPr lang="en-US"/>
            </a:p>
          </p:txBody>
        </p:sp>
        <p:sp>
          <p:nvSpPr>
            <p:cNvPr id="19482" name="Freeform 147"/>
            <p:cNvSpPr>
              <a:spLocks/>
            </p:cNvSpPr>
            <p:nvPr/>
          </p:nvSpPr>
          <p:spPr bwMode="auto">
            <a:xfrm>
              <a:off x="2062" y="1200"/>
              <a:ext cx="131" cy="104"/>
            </a:xfrm>
            <a:custGeom>
              <a:avLst/>
              <a:gdLst>
                <a:gd name="T0" fmla="*/ 0 w 131"/>
                <a:gd name="T1" fmla="*/ 104 h 104"/>
                <a:gd name="T2" fmla="*/ 131 w 131"/>
                <a:gd name="T3" fmla="*/ 52 h 104"/>
                <a:gd name="T4" fmla="*/ 0 w 131"/>
                <a:gd name="T5" fmla="*/ 0 h 104"/>
                <a:gd name="T6" fmla="*/ 0 w 131"/>
                <a:gd name="T7" fmla="*/ 104 h 104"/>
                <a:gd name="T8" fmla="*/ 0 60000 65536"/>
                <a:gd name="T9" fmla="*/ 0 60000 65536"/>
                <a:gd name="T10" fmla="*/ 0 60000 65536"/>
                <a:gd name="T11" fmla="*/ 0 60000 65536"/>
                <a:gd name="T12" fmla="*/ 0 w 131"/>
                <a:gd name="T13" fmla="*/ 0 h 104"/>
                <a:gd name="T14" fmla="*/ 131 w 131"/>
                <a:gd name="T15" fmla="*/ 104 h 104"/>
              </a:gdLst>
              <a:ahLst/>
              <a:cxnLst>
                <a:cxn ang="T8">
                  <a:pos x="T0" y="T1"/>
                </a:cxn>
                <a:cxn ang="T9">
                  <a:pos x="T2" y="T3"/>
                </a:cxn>
                <a:cxn ang="T10">
                  <a:pos x="T4" y="T5"/>
                </a:cxn>
                <a:cxn ang="T11">
                  <a:pos x="T6" y="T7"/>
                </a:cxn>
              </a:cxnLst>
              <a:rect l="T12" t="T13" r="T14" b="T15"/>
              <a:pathLst>
                <a:path w="131" h="104">
                  <a:moveTo>
                    <a:pt x="0" y="104"/>
                  </a:moveTo>
                  <a:lnTo>
                    <a:pt x="131" y="52"/>
                  </a:lnTo>
                  <a:lnTo>
                    <a:pt x="0" y="0"/>
                  </a:lnTo>
                  <a:lnTo>
                    <a:pt x="0" y="104"/>
                  </a:lnTo>
                  <a:close/>
                </a:path>
              </a:pathLst>
            </a:custGeom>
            <a:solidFill>
              <a:srgbClr val="800000"/>
            </a:solidFill>
            <a:ln w="13">
              <a:solidFill>
                <a:srgbClr val="800000"/>
              </a:solidFill>
              <a:round/>
              <a:headEnd/>
              <a:tailEnd/>
            </a:ln>
          </p:spPr>
          <p:txBody>
            <a:bodyPr/>
            <a:lstStyle/>
            <a:p>
              <a:endParaRPr lang="en-US"/>
            </a:p>
          </p:txBody>
        </p:sp>
        <p:sp>
          <p:nvSpPr>
            <p:cNvPr id="19483" name="Rectangle 146"/>
            <p:cNvSpPr>
              <a:spLocks noChangeArrowheads="1"/>
            </p:cNvSpPr>
            <p:nvPr/>
          </p:nvSpPr>
          <p:spPr bwMode="auto">
            <a:xfrm>
              <a:off x="2193" y="1252"/>
              <a:ext cx="156" cy="3533"/>
            </a:xfrm>
            <a:prstGeom prst="rect">
              <a:avLst/>
            </a:prstGeom>
            <a:solidFill>
              <a:srgbClr val="FFFFB9"/>
            </a:solidFill>
            <a:ln w="13">
              <a:solidFill>
                <a:srgbClr val="800000"/>
              </a:solidFill>
              <a:miter lim="800000"/>
              <a:headEnd/>
              <a:tailEnd/>
            </a:ln>
          </p:spPr>
          <p:txBody>
            <a:bodyPr/>
            <a:lstStyle/>
            <a:p>
              <a:endParaRPr lang="en-US"/>
            </a:p>
          </p:txBody>
        </p:sp>
        <p:sp>
          <p:nvSpPr>
            <p:cNvPr id="19484" name="Rectangle 145"/>
            <p:cNvSpPr>
              <a:spLocks noChangeArrowheads="1"/>
            </p:cNvSpPr>
            <p:nvPr/>
          </p:nvSpPr>
          <p:spPr bwMode="auto">
            <a:xfrm>
              <a:off x="966" y="1043"/>
              <a:ext cx="1035" cy="37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1 :</a:t>
              </a:r>
              <a:r>
                <a:rPr lang="en-US" sz="1200">
                  <a:latin typeface="Papyrus" pitchFamily="66" charset="0"/>
                  <a:ea typeface="Times New Roman" pitchFamily="18" charset="0"/>
                  <a:cs typeface="Tahoma" pitchFamily="34" charset="0"/>
                </a:rPr>
                <a:t> </a:t>
              </a:r>
              <a:r>
                <a:rPr lang="en-US" sz="700">
                  <a:solidFill>
                    <a:srgbClr val="000000"/>
                  </a:solidFill>
                  <a:latin typeface="Tahoma" pitchFamily="34" charset="0"/>
                  <a:ea typeface="Times New Roman" pitchFamily="18" charset="0"/>
                  <a:cs typeface="Tahoma" pitchFamily="34" charset="0"/>
                </a:rPr>
                <a:t>updateUser ()</a:t>
              </a:r>
              <a:endParaRPr lang="en-US"/>
            </a:p>
          </p:txBody>
        </p:sp>
        <p:sp>
          <p:nvSpPr>
            <p:cNvPr id="19485" name="Rectangle 144"/>
            <p:cNvSpPr>
              <a:spLocks noChangeArrowheads="1"/>
            </p:cNvSpPr>
            <p:nvPr/>
          </p:nvSpPr>
          <p:spPr bwMode="auto">
            <a:xfrm>
              <a:off x="2193" y="1252"/>
              <a:ext cx="156" cy="3533"/>
            </a:xfrm>
            <a:prstGeom prst="rect">
              <a:avLst/>
            </a:prstGeom>
            <a:solidFill>
              <a:srgbClr val="FFFFB9"/>
            </a:solidFill>
            <a:ln w="13">
              <a:solidFill>
                <a:srgbClr val="800000"/>
              </a:solidFill>
              <a:miter lim="800000"/>
              <a:headEnd/>
              <a:tailEnd/>
            </a:ln>
          </p:spPr>
          <p:txBody>
            <a:bodyPr/>
            <a:lstStyle/>
            <a:p>
              <a:endParaRPr lang="en-US"/>
            </a:p>
          </p:txBody>
        </p:sp>
        <p:sp>
          <p:nvSpPr>
            <p:cNvPr id="19486" name="Line 143"/>
            <p:cNvSpPr>
              <a:spLocks noChangeShapeType="1"/>
            </p:cNvSpPr>
            <p:nvPr/>
          </p:nvSpPr>
          <p:spPr bwMode="auto">
            <a:xfrm>
              <a:off x="2362" y="1512"/>
              <a:ext cx="1345" cy="1"/>
            </a:xfrm>
            <a:prstGeom prst="line">
              <a:avLst/>
            </a:prstGeom>
            <a:noFill/>
            <a:ln w="13">
              <a:solidFill>
                <a:srgbClr val="800000"/>
              </a:solidFill>
              <a:round/>
              <a:headEnd/>
              <a:tailEnd/>
            </a:ln>
          </p:spPr>
          <p:txBody>
            <a:bodyPr/>
            <a:lstStyle/>
            <a:p>
              <a:endParaRPr lang="en-US"/>
            </a:p>
          </p:txBody>
        </p:sp>
        <p:sp>
          <p:nvSpPr>
            <p:cNvPr id="19487" name="Freeform 142"/>
            <p:cNvSpPr>
              <a:spLocks/>
            </p:cNvSpPr>
            <p:nvPr/>
          </p:nvSpPr>
          <p:spPr bwMode="auto">
            <a:xfrm>
              <a:off x="3576" y="1460"/>
              <a:ext cx="131" cy="105"/>
            </a:xfrm>
            <a:custGeom>
              <a:avLst/>
              <a:gdLst>
                <a:gd name="T0" fmla="*/ 0 w 131"/>
                <a:gd name="T1" fmla="*/ 105 h 105"/>
                <a:gd name="T2" fmla="*/ 131 w 131"/>
                <a:gd name="T3" fmla="*/ 52 h 105"/>
                <a:gd name="T4" fmla="*/ 0 w 131"/>
                <a:gd name="T5" fmla="*/ 0 h 105"/>
                <a:gd name="T6" fmla="*/ 0 w 131"/>
                <a:gd name="T7" fmla="*/ 105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0" y="105"/>
                  </a:moveTo>
                  <a:lnTo>
                    <a:pt x="131" y="52"/>
                  </a:lnTo>
                  <a:lnTo>
                    <a:pt x="0" y="0"/>
                  </a:lnTo>
                  <a:lnTo>
                    <a:pt x="0" y="105"/>
                  </a:lnTo>
                  <a:close/>
                </a:path>
              </a:pathLst>
            </a:custGeom>
            <a:solidFill>
              <a:srgbClr val="800000"/>
            </a:solidFill>
            <a:ln w="13">
              <a:solidFill>
                <a:srgbClr val="800000"/>
              </a:solidFill>
              <a:round/>
              <a:headEnd/>
              <a:tailEnd/>
            </a:ln>
          </p:spPr>
          <p:txBody>
            <a:bodyPr/>
            <a:lstStyle/>
            <a:p>
              <a:endParaRPr lang="en-US"/>
            </a:p>
          </p:txBody>
        </p:sp>
        <p:sp>
          <p:nvSpPr>
            <p:cNvPr id="19488" name="Rectangle 141"/>
            <p:cNvSpPr>
              <a:spLocks noChangeArrowheads="1"/>
            </p:cNvSpPr>
            <p:nvPr/>
          </p:nvSpPr>
          <p:spPr bwMode="auto">
            <a:xfrm>
              <a:off x="3707" y="1512"/>
              <a:ext cx="157" cy="3012"/>
            </a:xfrm>
            <a:prstGeom prst="rect">
              <a:avLst/>
            </a:prstGeom>
            <a:solidFill>
              <a:srgbClr val="FFFFB9"/>
            </a:solidFill>
            <a:ln w="13">
              <a:solidFill>
                <a:srgbClr val="800000"/>
              </a:solidFill>
              <a:miter lim="800000"/>
              <a:headEnd/>
              <a:tailEnd/>
            </a:ln>
          </p:spPr>
          <p:txBody>
            <a:bodyPr/>
            <a:lstStyle/>
            <a:p>
              <a:endParaRPr lang="en-US"/>
            </a:p>
          </p:txBody>
        </p:sp>
        <p:sp>
          <p:nvSpPr>
            <p:cNvPr id="19489" name="Rectangle 140"/>
            <p:cNvSpPr>
              <a:spLocks noChangeArrowheads="1"/>
            </p:cNvSpPr>
            <p:nvPr/>
          </p:nvSpPr>
          <p:spPr bwMode="auto">
            <a:xfrm>
              <a:off x="2558" y="1304"/>
              <a:ext cx="1125" cy="37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2 : :</a:t>
              </a:r>
              <a:r>
                <a:rPr lang="en-US" sz="1200">
                  <a:latin typeface="Papyrus" pitchFamily="66" charset="0"/>
                  <a:ea typeface="Times New Roman" pitchFamily="18" charset="0"/>
                  <a:cs typeface="Tahoma" pitchFamily="34" charset="0"/>
                </a:rPr>
                <a:t> </a:t>
              </a:r>
              <a:r>
                <a:rPr lang="en-US" sz="700">
                  <a:solidFill>
                    <a:srgbClr val="000000"/>
                  </a:solidFill>
                  <a:latin typeface="Tahoma" pitchFamily="34" charset="0"/>
                  <a:ea typeface="Times New Roman" pitchFamily="18" charset="0"/>
                  <a:cs typeface="Tahoma" pitchFamily="34" charset="0"/>
                </a:rPr>
                <a:t>updateUser ()</a:t>
              </a:r>
              <a:endParaRPr lang="en-US"/>
            </a:p>
          </p:txBody>
        </p:sp>
        <p:sp>
          <p:nvSpPr>
            <p:cNvPr id="19490" name="Rectangle 139"/>
            <p:cNvSpPr>
              <a:spLocks noChangeArrowheads="1"/>
            </p:cNvSpPr>
            <p:nvPr/>
          </p:nvSpPr>
          <p:spPr bwMode="auto">
            <a:xfrm>
              <a:off x="3707" y="1512"/>
              <a:ext cx="157" cy="3012"/>
            </a:xfrm>
            <a:prstGeom prst="rect">
              <a:avLst/>
            </a:prstGeom>
            <a:solidFill>
              <a:srgbClr val="FFFFB9"/>
            </a:solidFill>
            <a:ln w="13">
              <a:solidFill>
                <a:srgbClr val="800000"/>
              </a:solidFill>
              <a:miter lim="800000"/>
              <a:headEnd/>
              <a:tailEnd/>
            </a:ln>
          </p:spPr>
          <p:txBody>
            <a:bodyPr/>
            <a:lstStyle/>
            <a:p>
              <a:endParaRPr lang="en-US"/>
            </a:p>
          </p:txBody>
        </p:sp>
        <p:sp>
          <p:nvSpPr>
            <p:cNvPr id="19491" name="Line 138"/>
            <p:cNvSpPr>
              <a:spLocks noChangeShapeType="1"/>
            </p:cNvSpPr>
            <p:nvPr/>
          </p:nvSpPr>
          <p:spPr bwMode="auto">
            <a:xfrm>
              <a:off x="3877" y="1721"/>
              <a:ext cx="1344" cy="1"/>
            </a:xfrm>
            <a:prstGeom prst="line">
              <a:avLst/>
            </a:prstGeom>
            <a:noFill/>
            <a:ln w="13">
              <a:solidFill>
                <a:srgbClr val="800000"/>
              </a:solidFill>
              <a:round/>
              <a:headEnd/>
              <a:tailEnd/>
            </a:ln>
          </p:spPr>
          <p:txBody>
            <a:bodyPr/>
            <a:lstStyle/>
            <a:p>
              <a:endParaRPr lang="en-US"/>
            </a:p>
          </p:txBody>
        </p:sp>
        <p:sp>
          <p:nvSpPr>
            <p:cNvPr id="19492" name="Freeform 137"/>
            <p:cNvSpPr>
              <a:spLocks/>
            </p:cNvSpPr>
            <p:nvPr/>
          </p:nvSpPr>
          <p:spPr bwMode="auto">
            <a:xfrm>
              <a:off x="5090" y="1669"/>
              <a:ext cx="131" cy="104"/>
            </a:xfrm>
            <a:custGeom>
              <a:avLst/>
              <a:gdLst>
                <a:gd name="T0" fmla="*/ 0 w 131"/>
                <a:gd name="T1" fmla="*/ 104 h 104"/>
                <a:gd name="T2" fmla="*/ 131 w 131"/>
                <a:gd name="T3" fmla="*/ 52 h 104"/>
                <a:gd name="T4" fmla="*/ 0 w 131"/>
                <a:gd name="T5" fmla="*/ 0 h 104"/>
                <a:gd name="T6" fmla="*/ 0 w 131"/>
                <a:gd name="T7" fmla="*/ 104 h 104"/>
                <a:gd name="T8" fmla="*/ 0 60000 65536"/>
                <a:gd name="T9" fmla="*/ 0 60000 65536"/>
                <a:gd name="T10" fmla="*/ 0 60000 65536"/>
                <a:gd name="T11" fmla="*/ 0 60000 65536"/>
                <a:gd name="T12" fmla="*/ 0 w 131"/>
                <a:gd name="T13" fmla="*/ 0 h 104"/>
                <a:gd name="T14" fmla="*/ 131 w 131"/>
                <a:gd name="T15" fmla="*/ 104 h 104"/>
              </a:gdLst>
              <a:ahLst/>
              <a:cxnLst>
                <a:cxn ang="T8">
                  <a:pos x="T0" y="T1"/>
                </a:cxn>
                <a:cxn ang="T9">
                  <a:pos x="T2" y="T3"/>
                </a:cxn>
                <a:cxn ang="T10">
                  <a:pos x="T4" y="T5"/>
                </a:cxn>
                <a:cxn ang="T11">
                  <a:pos x="T6" y="T7"/>
                </a:cxn>
              </a:cxnLst>
              <a:rect l="T12" t="T13" r="T14" b="T15"/>
              <a:pathLst>
                <a:path w="131" h="104">
                  <a:moveTo>
                    <a:pt x="0" y="104"/>
                  </a:moveTo>
                  <a:lnTo>
                    <a:pt x="131" y="52"/>
                  </a:lnTo>
                  <a:lnTo>
                    <a:pt x="0" y="0"/>
                  </a:lnTo>
                  <a:lnTo>
                    <a:pt x="0" y="104"/>
                  </a:lnTo>
                  <a:close/>
                </a:path>
              </a:pathLst>
            </a:custGeom>
            <a:solidFill>
              <a:srgbClr val="800000"/>
            </a:solidFill>
            <a:ln w="13">
              <a:solidFill>
                <a:srgbClr val="800000"/>
              </a:solidFill>
              <a:round/>
              <a:headEnd/>
              <a:tailEnd/>
            </a:ln>
          </p:spPr>
          <p:txBody>
            <a:bodyPr/>
            <a:lstStyle/>
            <a:p>
              <a:endParaRPr lang="en-US"/>
            </a:p>
          </p:txBody>
        </p:sp>
        <p:sp>
          <p:nvSpPr>
            <p:cNvPr id="19493" name="Rectangle 136"/>
            <p:cNvSpPr>
              <a:spLocks noChangeArrowheads="1"/>
            </p:cNvSpPr>
            <p:nvPr/>
          </p:nvSpPr>
          <p:spPr bwMode="auto">
            <a:xfrm>
              <a:off x="5221" y="1721"/>
              <a:ext cx="157" cy="2373"/>
            </a:xfrm>
            <a:prstGeom prst="rect">
              <a:avLst/>
            </a:prstGeom>
            <a:solidFill>
              <a:srgbClr val="FFFFB9"/>
            </a:solidFill>
            <a:ln w="13">
              <a:solidFill>
                <a:srgbClr val="800000"/>
              </a:solidFill>
              <a:miter lim="800000"/>
              <a:headEnd/>
              <a:tailEnd/>
            </a:ln>
          </p:spPr>
          <p:txBody>
            <a:bodyPr/>
            <a:lstStyle/>
            <a:p>
              <a:endParaRPr lang="en-US"/>
            </a:p>
          </p:txBody>
        </p:sp>
        <p:sp>
          <p:nvSpPr>
            <p:cNvPr id="19494" name="Rectangle 135"/>
            <p:cNvSpPr>
              <a:spLocks noChangeArrowheads="1"/>
            </p:cNvSpPr>
            <p:nvPr/>
          </p:nvSpPr>
          <p:spPr bwMode="auto">
            <a:xfrm>
              <a:off x="4072" y="1512"/>
              <a:ext cx="112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3 : : updateUser ()</a:t>
              </a:r>
              <a:endParaRPr lang="en-US">
                <a:ea typeface="Times New Roman" pitchFamily="18" charset="0"/>
                <a:cs typeface="Tahoma" pitchFamily="34" charset="0"/>
              </a:endParaRPr>
            </a:p>
          </p:txBody>
        </p:sp>
        <p:sp>
          <p:nvSpPr>
            <p:cNvPr id="19495" name="Rectangle 134"/>
            <p:cNvSpPr>
              <a:spLocks noChangeArrowheads="1"/>
            </p:cNvSpPr>
            <p:nvPr/>
          </p:nvSpPr>
          <p:spPr bwMode="auto">
            <a:xfrm>
              <a:off x="5221" y="1721"/>
              <a:ext cx="157" cy="2373"/>
            </a:xfrm>
            <a:prstGeom prst="rect">
              <a:avLst/>
            </a:prstGeom>
            <a:solidFill>
              <a:srgbClr val="FFFFB9"/>
            </a:solidFill>
            <a:ln w="13">
              <a:solidFill>
                <a:srgbClr val="800000"/>
              </a:solidFill>
              <a:miter lim="800000"/>
              <a:headEnd/>
              <a:tailEnd/>
            </a:ln>
          </p:spPr>
          <p:txBody>
            <a:bodyPr/>
            <a:lstStyle/>
            <a:p>
              <a:endParaRPr lang="en-US"/>
            </a:p>
          </p:txBody>
        </p:sp>
        <p:sp>
          <p:nvSpPr>
            <p:cNvPr id="19496" name="Line 133"/>
            <p:cNvSpPr>
              <a:spLocks noChangeShapeType="1"/>
            </p:cNvSpPr>
            <p:nvPr/>
          </p:nvSpPr>
          <p:spPr bwMode="auto">
            <a:xfrm>
              <a:off x="5391" y="1877"/>
              <a:ext cx="1240" cy="1"/>
            </a:xfrm>
            <a:prstGeom prst="line">
              <a:avLst/>
            </a:prstGeom>
            <a:noFill/>
            <a:ln w="13">
              <a:solidFill>
                <a:srgbClr val="800000"/>
              </a:solidFill>
              <a:round/>
              <a:headEnd/>
              <a:tailEnd/>
            </a:ln>
          </p:spPr>
          <p:txBody>
            <a:bodyPr/>
            <a:lstStyle/>
            <a:p>
              <a:endParaRPr lang="en-US"/>
            </a:p>
          </p:txBody>
        </p:sp>
        <p:sp>
          <p:nvSpPr>
            <p:cNvPr id="19497" name="Freeform 132"/>
            <p:cNvSpPr>
              <a:spLocks/>
            </p:cNvSpPr>
            <p:nvPr/>
          </p:nvSpPr>
          <p:spPr bwMode="auto">
            <a:xfrm>
              <a:off x="6500" y="1825"/>
              <a:ext cx="131" cy="105"/>
            </a:xfrm>
            <a:custGeom>
              <a:avLst/>
              <a:gdLst>
                <a:gd name="T0" fmla="*/ 0 w 131"/>
                <a:gd name="T1" fmla="*/ 105 h 105"/>
                <a:gd name="T2" fmla="*/ 131 w 131"/>
                <a:gd name="T3" fmla="*/ 52 h 105"/>
                <a:gd name="T4" fmla="*/ 0 w 131"/>
                <a:gd name="T5" fmla="*/ 0 h 105"/>
                <a:gd name="T6" fmla="*/ 0 w 131"/>
                <a:gd name="T7" fmla="*/ 105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0" y="105"/>
                  </a:moveTo>
                  <a:lnTo>
                    <a:pt x="131" y="52"/>
                  </a:lnTo>
                  <a:lnTo>
                    <a:pt x="0" y="0"/>
                  </a:lnTo>
                  <a:lnTo>
                    <a:pt x="0" y="105"/>
                  </a:lnTo>
                  <a:close/>
                </a:path>
              </a:pathLst>
            </a:custGeom>
            <a:solidFill>
              <a:srgbClr val="800000"/>
            </a:solidFill>
            <a:ln w="13">
              <a:solidFill>
                <a:srgbClr val="800000"/>
              </a:solidFill>
              <a:round/>
              <a:headEnd/>
              <a:tailEnd/>
            </a:ln>
          </p:spPr>
          <p:txBody>
            <a:bodyPr/>
            <a:lstStyle/>
            <a:p>
              <a:endParaRPr lang="en-US"/>
            </a:p>
          </p:txBody>
        </p:sp>
        <p:sp>
          <p:nvSpPr>
            <p:cNvPr id="19498" name="Rectangle 131"/>
            <p:cNvSpPr>
              <a:spLocks noChangeArrowheads="1"/>
            </p:cNvSpPr>
            <p:nvPr/>
          </p:nvSpPr>
          <p:spPr bwMode="auto">
            <a:xfrm>
              <a:off x="6631" y="1877"/>
              <a:ext cx="156" cy="705"/>
            </a:xfrm>
            <a:prstGeom prst="rect">
              <a:avLst/>
            </a:prstGeom>
            <a:solidFill>
              <a:srgbClr val="FFFFB9"/>
            </a:solidFill>
            <a:ln w="13">
              <a:solidFill>
                <a:srgbClr val="800000"/>
              </a:solidFill>
              <a:miter lim="800000"/>
              <a:headEnd/>
              <a:tailEnd/>
            </a:ln>
          </p:spPr>
          <p:txBody>
            <a:bodyPr/>
            <a:lstStyle/>
            <a:p>
              <a:endParaRPr lang="en-US"/>
            </a:p>
          </p:txBody>
        </p:sp>
        <p:sp>
          <p:nvSpPr>
            <p:cNvPr id="19499" name="Rectangle 130"/>
            <p:cNvSpPr>
              <a:spLocks noChangeArrowheads="1"/>
            </p:cNvSpPr>
            <p:nvPr/>
          </p:nvSpPr>
          <p:spPr bwMode="auto">
            <a:xfrm>
              <a:off x="5391" y="1669"/>
              <a:ext cx="115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4 : getConnection()</a:t>
              </a:r>
              <a:endParaRPr lang="en-US">
                <a:ea typeface="Times New Roman" pitchFamily="18" charset="0"/>
                <a:cs typeface="Tahoma" pitchFamily="34" charset="0"/>
              </a:endParaRPr>
            </a:p>
          </p:txBody>
        </p:sp>
        <p:sp>
          <p:nvSpPr>
            <p:cNvPr id="19500" name="Rectangle 129"/>
            <p:cNvSpPr>
              <a:spLocks noChangeArrowheads="1"/>
            </p:cNvSpPr>
            <p:nvPr/>
          </p:nvSpPr>
          <p:spPr bwMode="auto">
            <a:xfrm>
              <a:off x="6631" y="1877"/>
              <a:ext cx="156" cy="705"/>
            </a:xfrm>
            <a:prstGeom prst="rect">
              <a:avLst/>
            </a:prstGeom>
            <a:solidFill>
              <a:srgbClr val="FFFFB9"/>
            </a:solidFill>
            <a:ln w="13">
              <a:solidFill>
                <a:srgbClr val="800000"/>
              </a:solidFill>
              <a:miter lim="800000"/>
              <a:headEnd/>
              <a:tailEnd/>
            </a:ln>
          </p:spPr>
          <p:txBody>
            <a:bodyPr/>
            <a:lstStyle/>
            <a:p>
              <a:endParaRPr lang="en-US"/>
            </a:p>
          </p:txBody>
        </p:sp>
        <p:sp>
          <p:nvSpPr>
            <p:cNvPr id="19501" name="Line 128"/>
            <p:cNvSpPr>
              <a:spLocks noChangeShapeType="1"/>
            </p:cNvSpPr>
            <p:nvPr/>
          </p:nvSpPr>
          <p:spPr bwMode="auto">
            <a:xfrm>
              <a:off x="6800" y="1930"/>
              <a:ext cx="1397" cy="1"/>
            </a:xfrm>
            <a:prstGeom prst="line">
              <a:avLst/>
            </a:prstGeom>
            <a:noFill/>
            <a:ln w="13">
              <a:solidFill>
                <a:srgbClr val="800000"/>
              </a:solidFill>
              <a:round/>
              <a:headEnd/>
              <a:tailEnd/>
            </a:ln>
          </p:spPr>
          <p:txBody>
            <a:bodyPr/>
            <a:lstStyle/>
            <a:p>
              <a:endParaRPr lang="en-US"/>
            </a:p>
          </p:txBody>
        </p:sp>
        <p:sp>
          <p:nvSpPr>
            <p:cNvPr id="19502" name="Freeform 127"/>
            <p:cNvSpPr>
              <a:spLocks/>
            </p:cNvSpPr>
            <p:nvPr/>
          </p:nvSpPr>
          <p:spPr bwMode="auto">
            <a:xfrm>
              <a:off x="8066" y="1877"/>
              <a:ext cx="131" cy="105"/>
            </a:xfrm>
            <a:custGeom>
              <a:avLst/>
              <a:gdLst>
                <a:gd name="T0" fmla="*/ 0 w 131"/>
                <a:gd name="T1" fmla="*/ 105 h 105"/>
                <a:gd name="T2" fmla="*/ 131 w 131"/>
                <a:gd name="T3" fmla="*/ 53 h 105"/>
                <a:gd name="T4" fmla="*/ 0 w 131"/>
                <a:gd name="T5" fmla="*/ 0 h 105"/>
                <a:gd name="T6" fmla="*/ 0 w 131"/>
                <a:gd name="T7" fmla="*/ 105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0" y="105"/>
                  </a:moveTo>
                  <a:lnTo>
                    <a:pt x="131" y="53"/>
                  </a:lnTo>
                  <a:lnTo>
                    <a:pt x="0" y="0"/>
                  </a:lnTo>
                  <a:lnTo>
                    <a:pt x="0" y="105"/>
                  </a:lnTo>
                  <a:close/>
                </a:path>
              </a:pathLst>
            </a:custGeom>
            <a:solidFill>
              <a:srgbClr val="800000"/>
            </a:solidFill>
            <a:ln w="13">
              <a:solidFill>
                <a:srgbClr val="800000"/>
              </a:solidFill>
              <a:round/>
              <a:headEnd/>
              <a:tailEnd/>
            </a:ln>
          </p:spPr>
          <p:txBody>
            <a:bodyPr/>
            <a:lstStyle/>
            <a:p>
              <a:endParaRPr lang="en-US"/>
            </a:p>
          </p:txBody>
        </p:sp>
        <p:sp>
          <p:nvSpPr>
            <p:cNvPr id="19503" name="Rectangle 126"/>
            <p:cNvSpPr>
              <a:spLocks noChangeArrowheads="1"/>
            </p:cNvSpPr>
            <p:nvPr/>
          </p:nvSpPr>
          <p:spPr bwMode="auto">
            <a:xfrm>
              <a:off x="8197" y="1930"/>
              <a:ext cx="157" cy="2320"/>
            </a:xfrm>
            <a:prstGeom prst="rect">
              <a:avLst/>
            </a:prstGeom>
            <a:solidFill>
              <a:srgbClr val="FFFFB9"/>
            </a:solidFill>
            <a:ln w="13">
              <a:solidFill>
                <a:srgbClr val="800000"/>
              </a:solidFill>
              <a:miter lim="800000"/>
              <a:headEnd/>
              <a:tailEnd/>
            </a:ln>
          </p:spPr>
          <p:txBody>
            <a:bodyPr/>
            <a:lstStyle/>
            <a:p>
              <a:endParaRPr lang="en-US"/>
            </a:p>
          </p:txBody>
        </p:sp>
        <p:sp>
          <p:nvSpPr>
            <p:cNvPr id="19504" name="Rectangle 125"/>
            <p:cNvSpPr>
              <a:spLocks noChangeArrowheads="1"/>
            </p:cNvSpPr>
            <p:nvPr/>
          </p:nvSpPr>
          <p:spPr bwMode="auto">
            <a:xfrm>
              <a:off x="6879" y="1721"/>
              <a:ext cx="115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5 : getConnection()</a:t>
              </a:r>
              <a:endParaRPr lang="en-US">
                <a:ea typeface="Times New Roman" pitchFamily="18" charset="0"/>
                <a:cs typeface="Tahoma" pitchFamily="34" charset="0"/>
              </a:endParaRPr>
            </a:p>
          </p:txBody>
        </p:sp>
        <p:sp>
          <p:nvSpPr>
            <p:cNvPr id="19505" name="Rectangle 124"/>
            <p:cNvSpPr>
              <a:spLocks noChangeArrowheads="1"/>
            </p:cNvSpPr>
            <p:nvPr/>
          </p:nvSpPr>
          <p:spPr bwMode="auto">
            <a:xfrm>
              <a:off x="8197" y="1930"/>
              <a:ext cx="157" cy="2320"/>
            </a:xfrm>
            <a:prstGeom prst="rect">
              <a:avLst/>
            </a:prstGeom>
            <a:solidFill>
              <a:srgbClr val="FFFFB9"/>
            </a:solidFill>
            <a:ln w="13">
              <a:solidFill>
                <a:srgbClr val="800000"/>
              </a:solidFill>
              <a:miter lim="800000"/>
              <a:headEnd/>
              <a:tailEnd/>
            </a:ln>
          </p:spPr>
          <p:txBody>
            <a:bodyPr/>
            <a:lstStyle/>
            <a:p>
              <a:endParaRPr lang="en-US"/>
            </a:p>
          </p:txBody>
        </p:sp>
        <p:sp>
          <p:nvSpPr>
            <p:cNvPr id="19506" name="Line 123"/>
            <p:cNvSpPr>
              <a:spLocks noChangeShapeType="1"/>
            </p:cNvSpPr>
            <p:nvPr/>
          </p:nvSpPr>
          <p:spPr bwMode="auto">
            <a:xfrm flipH="1">
              <a:off x="6800" y="2190"/>
              <a:ext cx="1397" cy="1"/>
            </a:xfrm>
            <a:prstGeom prst="line">
              <a:avLst/>
            </a:prstGeom>
            <a:noFill/>
            <a:ln w="13">
              <a:solidFill>
                <a:srgbClr val="800000"/>
              </a:solidFill>
              <a:prstDash val="sysDot"/>
              <a:round/>
              <a:headEnd/>
              <a:tailEnd/>
            </a:ln>
          </p:spPr>
          <p:txBody>
            <a:bodyPr/>
            <a:lstStyle/>
            <a:p>
              <a:endParaRPr lang="en-US"/>
            </a:p>
          </p:txBody>
        </p:sp>
        <p:sp>
          <p:nvSpPr>
            <p:cNvPr id="19507" name="Freeform 122"/>
            <p:cNvSpPr>
              <a:spLocks/>
            </p:cNvSpPr>
            <p:nvPr/>
          </p:nvSpPr>
          <p:spPr bwMode="auto">
            <a:xfrm>
              <a:off x="6800" y="2138"/>
              <a:ext cx="131" cy="105"/>
            </a:xfrm>
            <a:custGeom>
              <a:avLst/>
              <a:gdLst>
                <a:gd name="T0" fmla="*/ 131 w 131"/>
                <a:gd name="T1" fmla="*/ 0 h 105"/>
                <a:gd name="T2" fmla="*/ 0 w 131"/>
                <a:gd name="T3" fmla="*/ 52 h 105"/>
                <a:gd name="T4" fmla="*/ 131 w 131"/>
                <a:gd name="T5" fmla="*/ 105 h 105"/>
                <a:gd name="T6" fmla="*/ 0 60000 65536"/>
                <a:gd name="T7" fmla="*/ 0 60000 65536"/>
                <a:gd name="T8" fmla="*/ 0 60000 65536"/>
                <a:gd name="T9" fmla="*/ 0 w 131"/>
                <a:gd name="T10" fmla="*/ 0 h 105"/>
                <a:gd name="T11" fmla="*/ 131 w 131"/>
                <a:gd name="T12" fmla="*/ 105 h 105"/>
              </a:gdLst>
              <a:ahLst/>
              <a:cxnLst>
                <a:cxn ang="T6">
                  <a:pos x="T0" y="T1"/>
                </a:cxn>
                <a:cxn ang="T7">
                  <a:pos x="T2" y="T3"/>
                </a:cxn>
                <a:cxn ang="T8">
                  <a:pos x="T4" y="T5"/>
                </a:cxn>
              </a:cxnLst>
              <a:rect l="T9" t="T10" r="T11" b="T12"/>
              <a:pathLst>
                <a:path w="131" h="105">
                  <a:moveTo>
                    <a:pt x="131" y="0"/>
                  </a:moveTo>
                  <a:lnTo>
                    <a:pt x="0" y="52"/>
                  </a:lnTo>
                  <a:lnTo>
                    <a:pt x="131" y="105"/>
                  </a:lnTo>
                </a:path>
              </a:pathLst>
            </a:custGeom>
            <a:noFill/>
            <a:ln w="13">
              <a:solidFill>
                <a:srgbClr val="800000"/>
              </a:solidFill>
              <a:round/>
              <a:headEnd/>
              <a:tailEnd/>
            </a:ln>
          </p:spPr>
          <p:txBody>
            <a:bodyPr/>
            <a:lstStyle/>
            <a:p>
              <a:endParaRPr lang="en-US"/>
            </a:p>
          </p:txBody>
        </p:sp>
        <p:sp>
          <p:nvSpPr>
            <p:cNvPr id="19508" name="Rectangle 121"/>
            <p:cNvSpPr>
              <a:spLocks noChangeArrowheads="1"/>
            </p:cNvSpPr>
            <p:nvPr/>
          </p:nvSpPr>
          <p:spPr bwMode="auto">
            <a:xfrm>
              <a:off x="6931" y="2243"/>
              <a:ext cx="106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6 : getConnection</a:t>
              </a:r>
              <a:endParaRPr lang="en-US">
                <a:ea typeface="Times New Roman" pitchFamily="18" charset="0"/>
                <a:cs typeface="Tahoma" pitchFamily="34" charset="0"/>
              </a:endParaRPr>
            </a:p>
          </p:txBody>
        </p:sp>
        <p:sp>
          <p:nvSpPr>
            <p:cNvPr id="19509" name="Line 120"/>
            <p:cNvSpPr>
              <a:spLocks noChangeShapeType="1"/>
            </p:cNvSpPr>
            <p:nvPr/>
          </p:nvSpPr>
          <p:spPr bwMode="auto">
            <a:xfrm>
              <a:off x="5391" y="3403"/>
              <a:ext cx="2897" cy="1"/>
            </a:xfrm>
            <a:prstGeom prst="line">
              <a:avLst/>
            </a:prstGeom>
            <a:noFill/>
            <a:ln w="13">
              <a:solidFill>
                <a:srgbClr val="800000"/>
              </a:solidFill>
              <a:round/>
              <a:headEnd/>
              <a:tailEnd/>
            </a:ln>
          </p:spPr>
          <p:txBody>
            <a:bodyPr/>
            <a:lstStyle/>
            <a:p>
              <a:endParaRPr lang="en-US"/>
            </a:p>
          </p:txBody>
        </p:sp>
        <p:sp>
          <p:nvSpPr>
            <p:cNvPr id="19510" name="Freeform 119"/>
            <p:cNvSpPr>
              <a:spLocks/>
            </p:cNvSpPr>
            <p:nvPr/>
          </p:nvSpPr>
          <p:spPr bwMode="auto">
            <a:xfrm>
              <a:off x="8158" y="3351"/>
              <a:ext cx="130" cy="104"/>
            </a:xfrm>
            <a:custGeom>
              <a:avLst/>
              <a:gdLst>
                <a:gd name="T0" fmla="*/ 0 w 130"/>
                <a:gd name="T1" fmla="*/ 104 h 104"/>
                <a:gd name="T2" fmla="*/ 130 w 130"/>
                <a:gd name="T3" fmla="*/ 52 h 104"/>
                <a:gd name="T4" fmla="*/ 0 w 130"/>
                <a:gd name="T5" fmla="*/ 0 h 104"/>
                <a:gd name="T6" fmla="*/ 0 w 130"/>
                <a:gd name="T7" fmla="*/ 104 h 104"/>
                <a:gd name="T8" fmla="*/ 0 60000 65536"/>
                <a:gd name="T9" fmla="*/ 0 60000 65536"/>
                <a:gd name="T10" fmla="*/ 0 60000 65536"/>
                <a:gd name="T11" fmla="*/ 0 60000 65536"/>
                <a:gd name="T12" fmla="*/ 0 w 130"/>
                <a:gd name="T13" fmla="*/ 0 h 104"/>
                <a:gd name="T14" fmla="*/ 130 w 130"/>
                <a:gd name="T15" fmla="*/ 104 h 104"/>
              </a:gdLst>
              <a:ahLst/>
              <a:cxnLst>
                <a:cxn ang="T8">
                  <a:pos x="T0" y="T1"/>
                </a:cxn>
                <a:cxn ang="T9">
                  <a:pos x="T2" y="T3"/>
                </a:cxn>
                <a:cxn ang="T10">
                  <a:pos x="T4" y="T5"/>
                </a:cxn>
                <a:cxn ang="T11">
                  <a:pos x="T6" y="T7"/>
                </a:cxn>
              </a:cxnLst>
              <a:rect l="T12" t="T13" r="T14" b="T15"/>
              <a:pathLst>
                <a:path w="130" h="104">
                  <a:moveTo>
                    <a:pt x="0" y="104"/>
                  </a:moveTo>
                  <a:lnTo>
                    <a:pt x="130" y="52"/>
                  </a:lnTo>
                  <a:lnTo>
                    <a:pt x="0" y="0"/>
                  </a:lnTo>
                  <a:lnTo>
                    <a:pt x="0" y="104"/>
                  </a:lnTo>
                  <a:close/>
                </a:path>
              </a:pathLst>
            </a:custGeom>
            <a:solidFill>
              <a:srgbClr val="800000"/>
            </a:solidFill>
            <a:ln w="13">
              <a:solidFill>
                <a:srgbClr val="800000"/>
              </a:solidFill>
              <a:round/>
              <a:headEnd/>
              <a:tailEnd/>
            </a:ln>
          </p:spPr>
          <p:txBody>
            <a:bodyPr/>
            <a:lstStyle/>
            <a:p>
              <a:endParaRPr lang="en-US"/>
            </a:p>
          </p:txBody>
        </p:sp>
        <p:sp>
          <p:nvSpPr>
            <p:cNvPr id="19511" name="Rectangle 118"/>
            <p:cNvSpPr>
              <a:spLocks noChangeArrowheads="1"/>
            </p:cNvSpPr>
            <p:nvPr/>
          </p:nvSpPr>
          <p:spPr bwMode="auto">
            <a:xfrm>
              <a:off x="8288" y="3403"/>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12" name="Rectangle 117"/>
            <p:cNvSpPr>
              <a:spLocks noChangeArrowheads="1"/>
            </p:cNvSpPr>
            <p:nvPr/>
          </p:nvSpPr>
          <p:spPr bwMode="auto">
            <a:xfrm>
              <a:off x="6239" y="3194"/>
              <a:ext cx="111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7 : exexutequery()</a:t>
              </a:r>
              <a:endParaRPr lang="en-US">
                <a:ea typeface="Times New Roman" pitchFamily="18" charset="0"/>
                <a:cs typeface="Tahoma" pitchFamily="34" charset="0"/>
              </a:endParaRPr>
            </a:p>
          </p:txBody>
        </p:sp>
        <p:sp>
          <p:nvSpPr>
            <p:cNvPr id="19513" name="Rectangle 116"/>
            <p:cNvSpPr>
              <a:spLocks noChangeArrowheads="1"/>
            </p:cNvSpPr>
            <p:nvPr/>
          </p:nvSpPr>
          <p:spPr bwMode="auto">
            <a:xfrm>
              <a:off x="8288" y="3403"/>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14" name="Line 115"/>
            <p:cNvSpPr>
              <a:spLocks noChangeShapeType="1"/>
            </p:cNvSpPr>
            <p:nvPr/>
          </p:nvSpPr>
          <p:spPr bwMode="auto">
            <a:xfrm flipH="1">
              <a:off x="5391" y="3703"/>
              <a:ext cx="2897" cy="1"/>
            </a:xfrm>
            <a:prstGeom prst="line">
              <a:avLst/>
            </a:prstGeom>
            <a:noFill/>
            <a:ln w="13">
              <a:solidFill>
                <a:srgbClr val="800000"/>
              </a:solidFill>
              <a:prstDash val="sysDot"/>
              <a:round/>
              <a:headEnd/>
              <a:tailEnd/>
            </a:ln>
          </p:spPr>
          <p:txBody>
            <a:bodyPr/>
            <a:lstStyle/>
            <a:p>
              <a:endParaRPr lang="en-US"/>
            </a:p>
          </p:txBody>
        </p:sp>
        <p:sp>
          <p:nvSpPr>
            <p:cNvPr id="19515" name="Freeform 114"/>
            <p:cNvSpPr>
              <a:spLocks/>
            </p:cNvSpPr>
            <p:nvPr/>
          </p:nvSpPr>
          <p:spPr bwMode="auto">
            <a:xfrm>
              <a:off x="5391" y="3651"/>
              <a:ext cx="130" cy="104"/>
            </a:xfrm>
            <a:custGeom>
              <a:avLst/>
              <a:gdLst>
                <a:gd name="T0" fmla="*/ 130 w 130"/>
                <a:gd name="T1" fmla="*/ 0 h 104"/>
                <a:gd name="T2" fmla="*/ 0 w 130"/>
                <a:gd name="T3" fmla="*/ 52 h 104"/>
                <a:gd name="T4" fmla="*/ 130 w 130"/>
                <a:gd name="T5" fmla="*/ 104 h 104"/>
                <a:gd name="T6" fmla="*/ 0 60000 65536"/>
                <a:gd name="T7" fmla="*/ 0 60000 65536"/>
                <a:gd name="T8" fmla="*/ 0 60000 65536"/>
                <a:gd name="T9" fmla="*/ 0 w 130"/>
                <a:gd name="T10" fmla="*/ 0 h 104"/>
                <a:gd name="T11" fmla="*/ 130 w 130"/>
                <a:gd name="T12" fmla="*/ 104 h 104"/>
              </a:gdLst>
              <a:ahLst/>
              <a:cxnLst>
                <a:cxn ang="T6">
                  <a:pos x="T0" y="T1"/>
                </a:cxn>
                <a:cxn ang="T7">
                  <a:pos x="T2" y="T3"/>
                </a:cxn>
                <a:cxn ang="T8">
                  <a:pos x="T4" y="T5"/>
                </a:cxn>
              </a:cxnLst>
              <a:rect l="T9" t="T10" r="T11" b="T12"/>
              <a:pathLst>
                <a:path w="130" h="104">
                  <a:moveTo>
                    <a:pt x="130" y="0"/>
                  </a:moveTo>
                  <a:lnTo>
                    <a:pt x="0" y="52"/>
                  </a:lnTo>
                  <a:lnTo>
                    <a:pt x="130" y="104"/>
                  </a:lnTo>
                </a:path>
              </a:pathLst>
            </a:custGeom>
            <a:noFill/>
            <a:ln w="13">
              <a:solidFill>
                <a:srgbClr val="800000"/>
              </a:solidFill>
              <a:round/>
              <a:headEnd/>
              <a:tailEnd/>
            </a:ln>
          </p:spPr>
          <p:txBody>
            <a:bodyPr/>
            <a:lstStyle/>
            <a:p>
              <a:endParaRPr lang="en-US"/>
            </a:p>
          </p:txBody>
        </p:sp>
        <p:sp>
          <p:nvSpPr>
            <p:cNvPr id="19516" name="Rectangle 113"/>
            <p:cNvSpPr>
              <a:spLocks noChangeArrowheads="1"/>
            </p:cNvSpPr>
            <p:nvPr/>
          </p:nvSpPr>
          <p:spPr bwMode="auto">
            <a:xfrm>
              <a:off x="6357" y="3755"/>
              <a:ext cx="93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8 : queryResult</a:t>
              </a:r>
              <a:endParaRPr lang="en-US">
                <a:ea typeface="Times New Roman" pitchFamily="18" charset="0"/>
                <a:cs typeface="Tahoma" pitchFamily="34" charset="0"/>
              </a:endParaRPr>
            </a:p>
          </p:txBody>
        </p:sp>
        <p:sp>
          <p:nvSpPr>
            <p:cNvPr id="19517" name="Line 112"/>
            <p:cNvSpPr>
              <a:spLocks noChangeShapeType="1"/>
            </p:cNvSpPr>
            <p:nvPr/>
          </p:nvSpPr>
          <p:spPr bwMode="auto">
            <a:xfrm flipH="1">
              <a:off x="3968" y="3807"/>
              <a:ext cx="1253" cy="1"/>
            </a:xfrm>
            <a:prstGeom prst="line">
              <a:avLst/>
            </a:prstGeom>
            <a:noFill/>
            <a:ln w="13">
              <a:solidFill>
                <a:srgbClr val="800000"/>
              </a:solidFill>
              <a:round/>
              <a:headEnd/>
              <a:tailEnd/>
            </a:ln>
          </p:spPr>
          <p:txBody>
            <a:bodyPr/>
            <a:lstStyle/>
            <a:p>
              <a:endParaRPr lang="en-US"/>
            </a:p>
          </p:txBody>
        </p:sp>
        <p:sp>
          <p:nvSpPr>
            <p:cNvPr id="19518" name="Freeform 111"/>
            <p:cNvSpPr>
              <a:spLocks/>
            </p:cNvSpPr>
            <p:nvPr/>
          </p:nvSpPr>
          <p:spPr bwMode="auto">
            <a:xfrm>
              <a:off x="3968" y="3755"/>
              <a:ext cx="130" cy="104"/>
            </a:xfrm>
            <a:custGeom>
              <a:avLst/>
              <a:gdLst>
                <a:gd name="T0" fmla="*/ 130 w 130"/>
                <a:gd name="T1" fmla="*/ 0 h 104"/>
                <a:gd name="T2" fmla="*/ 0 w 130"/>
                <a:gd name="T3" fmla="*/ 52 h 104"/>
                <a:gd name="T4" fmla="*/ 130 w 130"/>
                <a:gd name="T5" fmla="*/ 104 h 104"/>
                <a:gd name="T6" fmla="*/ 130 w 130"/>
                <a:gd name="T7" fmla="*/ 0 h 104"/>
                <a:gd name="T8" fmla="*/ 0 60000 65536"/>
                <a:gd name="T9" fmla="*/ 0 60000 65536"/>
                <a:gd name="T10" fmla="*/ 0 60000 65536"/>
                <a:gd name="T11" fmla="*/ 0 60000 65536"/>
                <a:gd name="T12" fmla="*/ 0 w 130"/>
                <a:gd name="T13" fmla="*/ 0 h 104"/>
                <a:gd name="T14" fmla="*/ 130 w 130"/>
                <a:gd name="T15" fmla="*/ 104 h 104"/>
              </a:gdLst>
              <a:ahLst/>
              <a:cxnLst>
                <a:cxn ang="T8">
                  <a:pos x="T0" y="T1"/>
                </a:cxn>
                <a:cxn ang="T9">
                  <a:pos x="T2" y="T3"/>
                </a:cxn>
                <a:cxn ang="T10">
                  <a:pos x="T4" y="T5"/>
                </a:cxn>
                <a:cxn ang="T11">
                  <a:pos x="T6" y="T7"/>
                </a:cxn>
              </a:cxnLst>
              <a:rect l="T12" t="T13" r="T14" b="T15"/>
              <a:pathLst>
                <a:path w="130" h="104">
                  <a:moveTo>
                    <a:pt x="130" y="0"/>
                  </a:moveTo>
                  <a:lnTo>
                    <a:pt x="0" y="52"/>
                  </a:lnTo>
                  <a:lnTo>
                    <a:pt x="130" y="104"/>
                  </a:lnTo>
                  <a:lnTo>
                    <a:pt x="130" y="0"/>
                  </a:lnTo>
                  <a:close/>
                </a:path>
              </a:pathLst>
            </a:custGeom>
            <a:solidFill>
              <a:srgbClr val="800000"/>
            </a:solidFill>
            <a:ln w="13">
              <a:solidFill>
                <a:srgbClr val="800000"/>
              </a:solidFill>
              <a:round/>
              <a:headEnd/>
              <a:tailEnd/>
            </a:ln>
          </p:spPr>
          <p:txBody>
            <a:bodyPr/>
            <a:lstStyle/>
            <a:p>
              <a:endParaRPr lang="en-US"/>
            </a:p>
          </p:txBody>
        </p:sp>
        <p:sp>
          <p:nvSpPr>
            <p:cNvPr id="19519" name="Rectangle 110"/>
            <p:cNvSpPr>
              <a:spLocks noChangeArrowheads="1"/>
            </p:cNvSpPr>
            <p:nvPr/>
          </p:nvSpPr>
          <p:spPr bwMode="auto">
            <a:xfrm>
              <a:off x="3798" y="3807"/>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20" name="Rectangle 109"/>
            <p:cNvSpPr>
              <a:spLocks noChangeArrowheads="1"/>
            </p:cNvSpPr>
            <p:nvPr/>
          </p:nvSpPr>
          <p:spPr bwMode="auto">
            <a:xfrm>
              <a:off x="4046" y="3859"/>
              <a:ext cx="1035"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9 : returnStatus()</a:t>
              </a:r>
              <a:endParaRPr lang="en-US">
                <a:ea typeface="Times New Roman" pitchFamily="18" charset="0"/>
                <a:cs typeface="Tahoma" pitchFamily="34" charset="0"/>
              </a:endParaRPr>
            </a:p>
          </p:txBody>
        </p:sp>
        <p:sp>
          <p:nvSpPr>
            <p:cNvPr id="19521" name="Rectangle 108"/>
            <p:cNvSpPr>
              <a:spLocks noChangeArrowheads="1"/>
            </p:cNvSpPr>
            <p:nvPr/>
          </p:nvSpPr>
          <p:spPr bwMode="auto">
            <a:xfrm>
              <a:off x="3798" y="3807"/>
              <a:ext cx="157" cy="352"/>
            </a:xfrm>
            <a:prstGeom prst="rect">
              <a:avLst/>
            </a:prstGeom>
            <a:solidFill>
              <a:srgbClr val="FFFFB9"/>
            </a:solidFill>
            <a:ln w="13">
              <a:solidFill>
                <a:srgbClr val="800000"/>
              </a:solidFill>
              <a:miter lim="800000"/>
              <a:headEnd/>
              <a:tailEnd/>
            </a:ln>
          </p:spPr>
          <p:txBody>
            <a:bodyPr/>
            <a:lstStyle/>
            <a:p>
              <a:endParaRPr lang="en-US"/>
            </a:p>
          </p:txBody>
        </p:sp>
        <p:sp>
          <p:nvSpPr>
            <p:cNvPr id="19522" name="Line 107"/>
            <p:cNvSpPr>
              <a:spLocks noChangeShapeType="1"/>
            </p:cNvSpPr>
            <p:nvPr/>
          </p:nvSpPr>
          <p:spPr bwMode="auto">
            <a:xfrm flipH="1">
              <a:off x="2362" y="4068"/>
              <a:ext cx="1436" cy="1"/>
            </a:xfrm>
            <a:prstGeom prst="line">
              <a:avLst/>
            </a:prstGeom>
            <a:noFill/>
            <a:ln w="13">
              <a:solidFill>
                <a:srgbClr val="800000"/>
              </a:solidFill>
              <a:prstDash val="sysDot"/>
              <a:round/>
              <a:headEnd/>
              <a:tailEnd/>
            </a:ln>
          </p:spPr>
          <p:txBody>
            <a:bodyPr/>
            <a:lstStyle/>
            <a:p>
              <a:endParaRPr lang="en-US"/>
            </a:p>
          </p:txBody>
        </p:sp>
        <p:sp>
          <p:nvSpPr>
            <p:cNvPr id="19523" name="Freeform 106"/>
            <p:cNvSpPr>
              <a:spLocks/>
            </p:cNvSpPr>
            <p:nvPr/>
          </p:nvSpPr>
          <p:spPr bwMode="auto">
            <a:xfrm>
              <a:off x="2362" y="4016"/>
              <a:ext cx="131" cy="104"/>
            </a:xfrm>
            <a:custGeom>
              <a:avLst/>
              <a:gdLst>
                <a:gd name="T0" fmla="*/ 131 w 131"/>
                <a:gd name="T1" fmla="*/ 0 h 104"/>
                <a:gd name="T2" fmla="*/ 0 w 131"/>
                <a:gd name="T3" fmla="*/ 52 h 104"/>
                <a:gd name="T4" fmla="*/ 131 w 131"/>
                <a:gd name="T5" fmla="*/ 104 h 104"/>
                <a:gd name="T6" fmla="*/ 0 60000 65536"/>
                <a:gd name="T7" fmla="*/ 0 60000 65536"/>
                <a:gd name="T8" fmla="*/ 0 60000 65536"/>
                <a:gd name="T9" fmla="*/ 0 w 131"/>
                <a:gd name="T10" fmla="*/ 0 h 104"/>
                <a:gd name="T11" fmla="*/ 131 w 131"/>
                <a:gd name="T12" fmla="*/ 104 h 104"/>
              </a:gdLst>
              <a:ahLst/>
              <a:cxnLst>
                <a:cxn ang="T6">
                  <a:pos x="T0" y="T1"/>
                </a:cxn>
                <a:cxn ang="T7">
                  <a:pos x="T2" y="T3"/>
                </a:cxn>
                <a:cxn ang="T8">
                  <a:pos x="T4" y="T5"/>
                </a:cxn>
              </a:cxnLst>
              <a:rect l="T9" t="T10" r="T11" b="T12"/>
              <a:pathLst>
                <a:path w="131" h="104">
                  <a:moveTo>
                    <a:pt x="131" y="0"/>
                  </a:moveTo>
                  <a:lnTo>
                    <a:pt x="0" y="52"/>
                  </a:lnTo>
                  <a:lnTo>
                    <a:pt x="131" y="104"/>
                  </a:lnTo>
                </a:path>
              </a:pathLst>
            </a:custGeom>
            <a:noFill/>
            <a:ln w="13">
              <a:solidFill>
                <a:srgbClr val="800000"/>
              </a:solidFill>
              <a:round/>
              <a:headEnd/>
              <a:tailEnd/>
            </a:ln>
          </p:spPr>
          <p:txBody>
            <a:bodyPr/>
            <a:lstStyle/>
            <a:p>
              <a:endParaRPr lang="en-US"/>
            </a:p>
          </p:txBody>
        </p:sp>
        <p:sp>
          <p:nvSpPr>
            <p:cNvPr id="19524" name="Rectangle 105"/>
            <p:cNvSpPr>
              <a:spLocks noChangeArrowheads="1"/>
            </p:cNvSpPr>
            <p:nvPr/>
          </p:nvSpPr>
          <p:spPr bwMode="auto">
            <a:xfrm>
              <a:off x="2545" y="4120"/>
              <a:ext cx="102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10 : returnStatus</a:t>
              </a:r>
              <a:endParaRPr lang="en-US">
                <a:ea typeface="Times New Roman" pitchFamily="18" charset="0"/>
                <a:cs typeface="Tahoma" pitchFamily="34" charset="0"/>
              </a:endParaRPr>
            </a:p>
          </p:txBody>
        </p:sp>
        <p:sp>
          <p:nvSpPr>
            <p:cNvPr id="19525" name="Line 104"/>
            <p:cNvSpPr>
              <a:spLocks noChangeShapeType="1"/>
            </p:cNvSpPr>
            <p:nvPr/>
          </p:nvSpPr>
          <p:spPr bwMode="auto">
            <a:xfrm flipH="1">
              <a:off x="796" y="4329"/>
              <a:ext cx="1397" cy="1"/>
            </a:xfrm>
            <a:prstGeom prst="line">
              <a:avLst/>
            </a:prstGeom>
            <a:noFill/>
            <a:ln w="13">
              <a:solidFill>
                <a:srgbClr val="800000"/>
              </a:solidFill>
              <a:round/>
              <a:headEnd/>
              <a:tailEnd/>
            </a:ln>
          </p:spPr>
          <p:txBody>
            <a:bodyPr/>
            <a:lstStyle/>
            <a:p>
              <a:endParaRPr lang="en-US"/>
            </a:p>
          </p:txBody>
        </p:sp>
        <p:sp>
          <p:nvSpPr>
            <p:cNvPr id="19526" name="Freeform 103"/>
            <p:cNvSpPr>
              <a:spLocks/>
            </p:cNvSpPr>
            <p:nvPr/>
          </p:nvSpPr>
          <p:spPr bwMode="auto">
            <a:xfrm>
              <a:off x="796" y="4276"/>
              <a:ext cx="131" cy="105"/>
            </a:xfrm>
            <a:custGeom>
              <a:avLst/>
              <a:gdLst>
                <a:gd name="T0" fmla="*/ 131 w 131"/>
                <a:gd name="T1" fmla="*/ 0 h 105"/>
                <a:gd name="T2" fmla="*/ 0 w 131"/>
                <a:gd name="T3" fmla="*/ 53 h 105"/>
                <a:gd name="T4" fmla="*/ 131 w 131"/>
                <a:gd name="T5" fmla="*/ 105 h 105"/>
                <a:gd name="T6" fmla="*/ 131 w 131"/>
                <a:gd name="T7" fmla="*/ 0 h 105"/>
                <a:gd name="T8" fmla="*/ 0 60000 65536"/>
                <a:gd name="T9" fmla="*/ 0 60000 65536"/>
                <a:gd name="T10" fmla="*/ 0 60000 65536"/>
                <a:gd name="T11" fmla="*/ 0 60000 65536"/>
                <a:gd name="T12" fmla="*/ 0 w 131"/>
                <a:gd name="T13" fmla="*/ 0 h 105"/>
                <a:gd name="T14" fmla="*/ 131 w 131"/>
                <a:gd name="T15" fmla="*/ 105 h 105"/>
              </a:gdLst>
              <a:ahLst/>
              <a:cxnLst>
                <a:cxn ang="T8">
                  <a:pos x="T0" y="T1"/>
                </a:cxn>
                <a:cxn ang="T9">
                  <a:pos x="T2" y="T3"/>
                </a:cxn>
                <a:cxn ang="T10">
                  <a:pos x="T4" y="T5"/>
                </a:cxn>
                <a:cxn ang="T11">
                  <a:pos x="T6" y="T7"/>
                </a:cxn>
              </a:cxnLst>
              <a:rect l="T12" t="T13" r="T14" b="T15"/>
              <a:pathLst>
                <a:path w="131" h="105">
                  <a:moveTo>
                    <a:pt x="131" y="0"/>
                  </a:moveTo>
                  <a:lnTo>
                    <a:pt x="0" y="53"/>
                  </a:lnTo>
                  <a:lnTo>
                    <a:pt x="131" y="105"/>
                  </a:lnTo>
                  <a:lnTo>
                    <a:pt x="131" y="0"/>
                  </a:lnTo>
                  <a:close/>
                </a:path>
              </a:pathLst>
            </a:custGeom>
            <a:solidFill>
              <a:srgbClr val="800000"/>
            </a:solidFill>
            <a:ln w="13">
              <a:solidFill>
                <a:srgbClr val="800000"/>
              </a:solidFill>
              <a:round/>
              <a:headEnd/>
              <a:tailEnd/>
            </a:ln>
          </p:spPr>
          <p:txBody>
            <a:bodyPr/>
            <a:lstStyle/>
            <a:p>
              <a:endParaRPr lang="en-US"/>
            </a:p>
          </p:txBody>
        </p:sp>
        <p:sp>
          <p:nvSpPr>
            <p:cNvPr id="19527" name="Rectangle 102"/>
            <p:cNvSpPr>
              <a:spLocks noChangeArrowheads="1"/>
            </p:cNvSpPr>
            <p:nvPr/>
          </p:nvSpPr>
          <p:spPr bwMode="auto">
            <a:xfrm>
              <a:off x="627" y="4329"/>
              <a:ext cx="156" cy="352"/>
            </a:xfrm>
            <a:prstGeom prst="rect">
              <a:avLst/>
            </a:prstGeom>
            <a:solidFill>
              <a:srgbClr val="FFFFB9"/>
            </a:solidFill>
            <a:ln w="13">
              <a:solidFill>
                <a:srgbClr val="800000"/>
              </a:solidFill>
              <a:miter lim="800000"/>
              <a:headEnd/>
              <a:tailEnd/>
            </a:ln>
          </p:spPr>
          <p:txBody>
            <a:bodyPr/>
            <a:lstStyle/>
            <a:p>
              <a:endParaRPr lang="en-US"/>
            </a:p>
          </p:txBody>
        </p:sp>
        <p:sp>
          <p:nvSpPr>
            <p:cNvPr id="19528" name="Rectangle 101"/>
            <p:cNvSpPr>
              <a:spLocks noChangeArrowheads="1"/>
            </p:cNvSpPr>
            <p:nvPr/>
          </p:nvSpPr>
          <p:spPr bwMode="auto">
            <a:xfrm>
              <a:off x="822" y="4381"/>
              <a:ext cx="1260" cy="165"/>
            </a:xfrm>
            <a:prstGeom prst="rect">
              <a:avLst/>
            </a:prstGeom>
            <a:noFill/>
            <a:ln w="9525">
              <a:noFill/>
              <a:miter lim="800000"/>
              <a:headEnd/>
              <a:tailEnd/>
            </a:ln>
          </p:spPr>
          <p:txBody>
            <a:bodyPr wrap="none" lIns="0" tIns="0" rIns="0" bIns="0">
              <a:spAutoFit/>
            </a:bodyPr>
            <a:lstStyle/>
            <a:p>
              <a:pPr eaLnBrk="0" hangingPunct="0"/>
              <a:r>
                <a:rPr lang="en-US" sz="700">
                  <a:solidFill>
                    <a:srgbClr val="000000"/>
                  </a:solidFill>
                  <a:latin typeface="Tahoma" pitchFamily="34" charset="0"/>
                  <a:ea typeface="Times New Roman" pitchFamily="18" charset="0"/>
                  <a:cs typeface="Tahoma" pitchFamily="34" charset="0"/>
                </a:rPr>
                <a:t>11 : Success/failure()</a:t>
              </a:r>
              <a:endParaRPr lang="en-US">
                <a:ea typeface="Times New Roman" pitchFamily="18" charset="0"/>
                <a:cs typeface="Tahoma" pitchFamily="34" charset="0"/>
              </a:endParaRPr>
            </a:p>
          </p:txBody>
        </p:sp>
        <p:sp>
          <p:nvSpPr>
            <p:cNvPr id="19529" name="Rectangle 100"/>
            <p:cNvSpPr>
              <a:spLocks noChangeArrowheads="1"/>
            </p:cNvSpPr>
            <p:nvPr/>
          </p:nvSpPr>
          <p:spPr bwMode="auto">
            <a:xfrm>
              <a:off x="627" y="4329"/>
              <a:ext cx="156" cy="352"/>
            </a:xfrm>
            <a:prstGeom prst="rect">
              <a:avLst/>
            </a:prstGeom>
            <a:solidFill>
              <a:srgbClr val="FFFFB9"/>
            </a:solidFill>
            <a:ln w="13">
              <a:solidFill>
                <a:srgbClr val="800000"/>
              </a:solidFill>
              <a:miter lim="800000"/>
              <a:headEnd/>
              <a:tailEnd/>
            </a:ln>
          </p:spPr>
          <p:txBody>
            <a:bodyPr/>
            <a:lstStyle/>
            <a:p>
              <a:endParaRPr lang="en-US"/>
            </a:p>
          </p:txBody>
        </p:sp>
        <p:grpSp>
          <p:nvGrpSpPr>
            <p:cNvPr id="19530" name="Group 95"/>
            <p:cNvGrpSpPr>
              <a:grpSpLocks/>
            </p:cNvGrpSpPr>
            <p:nvPr/>
          </p:nvGrpSpPr>
          <p:grpSpPr bwMode="auto">
            <a:xfrm>
              <a:off x="627" y="933"/>
              <a:ext cx="1080" cy="527"/>
              <a:chOff x="789" y="973"/>
              <a:chExt cx="1080" cy="527"/>
            </a:xfrm>
          </p:grpSpPr>
          <p:grpSp>
            <p:nvGrpSpPr>
              <p:cNvPr id="19531" name="Group 97"/>
              <p:cNvGrpSpPr>
                <a:grpSpLocks/>
              </p:cNvGrpSpPr>
              <p:nvPr/>
            </p:nvGrpSpPr>
            <p:grpSpPr bwMode="auto">
              <a:xfrm>
                <a:off x="879" y="973"/>
                <a:ext cx="990" cy="467"/>
                <a:chOff x="879" y="973"/>
                <a:chExt cx="990" cy="467"/>
              </a:xfrm>
            </p:grpSpPr>
            <p:sp>
              <p:nvSpPr>
                <p:cNvPr id="19533" name="Rectangle 99"/>
                <p:cNvSpPr>
                  <a:spLocks noChangeArrowheads="1"/>
                </p:cNvSpPr>
                <p:nvPr/>
              </p:nvSpPr>
              <p:spPr bwMode="auto">
                <a:xfrm>
                  <a:off x="939" y="973"/>
                  <a:ext cx="930" cy="195"/>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Tahoma" pitchFamily="34" charset="0"/>
                      <a:ea typeface="Times New Roman" pitchFamily="18" charset="0"/>
                      <a:cs typeface="Tahoma" pitchFamily="34" charset="0"/>
                    </a:rPr>
                    <a:t>1 : Execute()</a:t>
                  </a:r>
                  <a:endParaRPr lang="en-US">
                    <a:ea typeface="Times New Roman" pitchFamily="18" charset="0"/>
                    <a:cs typeface="Tahoma" pitchFamily="34" charset="0"/>
                  </a:endParaRPr>
                </a:p>
              </p:txBody>
            </p:sp>
            <p:sp>
              <p:nvSpPr>
                <p:cNvPr id="19534" name="Freeform 98"/>
                <p:cNvSpPr>
                  <a:spLocks/>
                </p:cNvSpPr>
                <p:nvPr/>
              </p:nvSpPr>
              <p:spPr bwMode="auto">
                <a:xfrm>
                  <a:off x="879" y="1140"/>
                  <a:ext cx="449" cy="300"/>
                </a:xfrm>
                <a:custGeom>
                  <a:avLst/>
                  <a:gdLst>
                    <a:gd name="T0" fmla="*/ 0 w 449"/>
                    <a:gd name="T1" fmla="*/ 0 h 300"/>
                    <a:gd name="T2" fmla="*/ 449 w 449"/>
                    <a:gd name="T3" fmla="*/ 0 h 300"/>
                    <a:gd name="T4" fmla="*/ 449 w 449"/>
                    <a:gd name="T5" fmla="*/ 300 h 300"/>
                    <a:gd name="T6" fmla="*/ 89 w 449"/>
                    <a:gd name="T7" fmla="*/ 300 h 300"/>
                    <a:gd name="T8" fmla="*/ 0 60000 65536"/>
                    <a:gd name="T9" fmla="*/ 0 60000 65536"/>
                    <a:gd name="T10" fmla="*/ 0 60000 65536"/>
                    <a:gd name="T11" fmla="*/ 0 60000 65536"/>
                    <a:gd name="T12" fmla="*/ 0 w 449"/>
                    <a:gd name="T13" fmla="*/ 0 h 300"/>
                    <a:gd name="T14" fmla="*/ 449 w 449"/>
                    <a:gd name="T15" fmla="*/ 300 h 300"/>
                  </a:gdLst>
                  <a:ahLst/>
                  <a:cxnLst>
                    <a:cxn ang="T8">
                      <a:pos x="T0" y="T1"/>
                    </a:cxn>
                    <a:cxn ang="T9">
                      <a:pos x="T2" y="T3"/>
                    </a:cxn>
                    <a:cxn ang="T10">
                      <a:pos x="T4" y="T5"/>
                    </a:cxn>
                    <a:cxn ang="T11">
                      <a:pos x="T6" y="T7"/>
                    </a:cxn>
                  </a:cxnLst>
                  <a:rect l="T12" t="T13" r="T14" b="T15"/>
                  <a:pathLst>
                    <a:path w="449" h="300">
                      <a:moveTo>
                        <a:pt x="0" y="0"/>
                      </a:moveTo>
                      <a:lnTo>
                        <a:pt x="449" y="0"/>
                      </a:lnTo>
                      <a:lnTo>
                        <a:pt x="449" y="300"/>
                      </a:lnTo>
                      <a:lnTo>
                        <a:pt x="89" y="300"/>
                      </a:lnTo>
                    </a:path>
                  </a:pathLst>
                </a:custGeom>
                <a:noFill/>
                <a:ln w="15">
                  <a:solidFill>
                    <a:srgbClr val="800000"/>
                  </a:solidFill>
                  <a:round/>
                  <a:headEnd/>
                  <a:tailEnd/>
                </a:ln>
              </p:spPr>
              <p:txBody>
                <a:bodyPr/>
                <a:lstStyle/>
                <a:p>
                  <a:endParaRPr lang="en-US"/>
                </a:p>
              </p:txBody>
            </p:sp>
          </p:grpSp>
          <p:sp>
            <p:nvSpPr>
              <p:cNvPr id="19532" name="Freeform 96"/>
              <p:cNvSpPr>
                <a:spLocks/>
              </p:cNvSpPr>
              <p:nvPr/>
            </p:nvSpPr>
            <p:spPr bwMode="auto">
              <a:xfrm>
                <a:off x="789" y="1380"/>
                <a:ext cx="150" cy="120"/>
              </a:xfrm>
              <a:custGeom>
                <a:avLst/>
                <a:gdLst>
                  <a:gd name="T0" fmla="*/ 150 w 150"/>
                  <a:gd name="T1" fmla="*/ 0 h 120"/>
                  <a:gd name="T2" fmla="*/ 0 w 150"/>
                  <a:gd name="T3" fmla="*/ 60 h 120"/>
                  <a:gd name="T4" fmla="*/ 150 w 150"/>
                  <a:gd name="T5" fmla="*/ 120 h 120"/>
                  <a:gd name="T6" fmla="*/ 150 w 150"/>
                  <a:gd name="T7" fmla="*/ 0 h 120"/>
                  <a:gd name="T8" fmla="*/ 0 60000 65536"/>
                  <a:gd name="T9" fmla="*/ 0 60000 65536"/>
                  <a:gd name="T10" fmla="*/ 0 60000 65536"/>
                  <a:gd name="T11" fmla="*/ 0 60000 65536"/>
                  <a:gd name="T12" fmla="*/ 0 w 150"/>
                  <a:gd name="T13" fmla="*/ 0 h 120"/>
                  <a:gd name="T14" fmla="*/ 150 w 150"/>
                  <a:gd name="T15" fmla="*/ 120 h 120"/>
                </a:gdLst>
                <a:ahLst/>
                <a:cxnLst>
                  <a:cxn ang="T8">
                    <a:pos x="T0" y="T1"/>
                  </a:cxn>
                  <a:cxn ang="T9">
                    <a:pos x="T2" y="T3"/>
                  </a:cxn>
                  <a:cxn ang="T10">
                    <a:pos x="T4" y="T5"/>
                  </a:cxn>
                  <a:cxn ang="T11">
                    <a:pos x="T6" y="T7"/>
                  </a:cxn>
                </a:cxnLst>
                <a:rect l="T12" t="T13" r="T14" b="T15"/>
                <a:pathLst>
                  <a:path w="150" h="120">
                    <a:moveTo>
                      <a:pt x="150" y="0"/>
                    </a:moveTo>
                    <a:lnTo>
                      <a:pt x="0" y="60"/>
                    </a:lnTo>
                    <a:lnTo>
                      <a:pt x="150" y="120"/>
                    </a:lnTo>
                    <a:lnTo>
                      <a:pt x="150" y="0"/>
                    </a:lnTo>
                    <a:close/>
                  </a:path>
                </a:pathLst>
              </a:custGeom>
              <a:solidFill>
                <a:srgbClr val="800000"/>
              </a:solidFill>
              <a:ln w="15">
                <a:solidFill>
                  <a:srgbClr val="800000"/>
                </a:solidFill>
                <a:round/>
                <a:headEnd/>
                <a:tailEnd/>
              </a:ln>
            </p:spPr>
            <p:txBody>
              <a:bodyPr/>
              <a:lstStyle/>
              <a:p>
                <a:endParaRPr 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Activity Diagrams :</a:t>
            </a:r>
          </a:p>
        </p:txBody>
      </p:sp>
      <p:pic>
        <p:nvPicPr>
          <p:cNvPr id="20483" name="Picture 2"/>
          <p:cNvPicPr>
            <a:picLocks noChangeAspect="1" noChangeArrowheads="1"/>
          </p:cNvPicPr>
          <p:nvPr/>
        </p:nvPicPr>
        <p:blipFill>
          <a:blip r:embed="rId2"/>
          <a:srcRect/>
          <a:stretch>
            <a:fillRect/>
          </a:stretch>
        </p:blipFill>
        <p:spPr bwMode="auto">
          <a:xfrm>
            <a:off x="1139825" y="1531938"/>
            <a:ext cx="7242175" cy="53165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Conclusion</a:t>
            </a:r>
            <a:endParaRPr lang="en-CA" smtClean="0"/>
          </a:p>
        </p:txBody>
      </p:sp>
      <p:sp>
        <p:nvSpPr>
          <p:cNvPr id="21507" name="Rectangle 4"/>
          <p:cNvSpPr>
            <a:spLocks noChangeArrowheads="1"/>
          </p:cNvSpPr>
          <p:nvPr/>
        </p:nvSpPr>
        <p:spPr bwMode="auto">
          <a:xfrm>
            <a:off x="609600" y="1600200"/>
            <a:ext cx="8001000" cy="4400550"/>
          </a:xfrm>
          <a:prstGeom prst="rect">
            <a:avLst/>
          </a:prstGeom>
          <a:noFill/>
          <a:ln w="9525">
            <a:noFill/>
            <a:miter lim="800000"/>
            <a:headEnd/>
            <a:tailEnd/>
          </a:ln>
        </p:spPr>
        <p:txBody>
          <a:bodyPr anchor="ctr">
            <a:spAutoFit/>
          </a:bodyPr>
          <a:lstStyle/>
          <a:p>
            <a:pPr algn="just" eaLnBrk="0" hangingPunct="0">
              <a:tabLst>
                <a:tab pos="914400" algn="l"/>
              </a:tabLst>
            </a:pPr>
            <a:r>
              <a:rPr lang="en-US" sz="2000">
                <a:latin typeface="Bookman Old Style" pitchFamily="18" charset="0"/>
                <a:ea typeface="Times New Roman" pitchFamily="18" charset="0"/>
                <a:cs typeface="Arial" charset="0"/>
              </a:rPr>
              <a:t>The </a:t>
            </a:r>
            <a:r>
              <a:rPr lang="en-US" sz="2000" b="1">
                <a:latin typeface="Bookman Old Style" pitchFamily="18" charset="0"/>
                <a:ea typeface="Times New Roman" pitchFamily="18" charset="0"/>
                <a:cs typeface="Arial" charset="0"/>
              </a:rPr>
              <a:t>Protection of Web Images through Water Marking</a:t>
            </a:r>
            <a:r>
              <a:rPr lang="en-US" sz="2000">
                <a:latin typeface="Bookman Old Style" pitchFamily="18" charset="0"/>
                <a:ea typeface="Times New Roman" pitchFamily="18" charset="0"/>
                <a:cs typeface="Arial" charset="0"/>
              </a:rPr>
              <a:t> was successfully designed and is tested for accuracy and quality.</a:t>
            </a:r>
            <a:endParaRPr lang="en-US" sz="1800">
              <a:ea typeface="Times New Roman" pitchFamily="18" charset="0"/>
              <a:cs typeface="Arial" charset="0"/>
            </a:endParaRPr>
          </a:p>
          <a:p>
            <a:pPr algn="just" eaLnBrk="0" hangingPunct="0">
              <a:tabLst>
                <a:tab pos="914400" algn="l"/>
              </a:tabLst>
            </a:pPr>
            <a:r>
              <a:rPr lang="en-US" sz="2000">
                <a:latin typeface="Bookman Old Style" pitchFamily="18" charset="0"/>
                <a:ea typeface="Times New Roman" pitchFamily="18" charset="0"/>
                <a:cs typeface="Arial" charset="0"/>
              </a:rPr>
              <a:t>During this project we have accomplished all the objectives and this project meets the needs of the organization. The developed will be used in searching, retrieving and generating information for the concerned requests.</a:t>
            </a:r>
            <a:endParaRPr lang="en-US" sz="1800">
              <a:ea typeface="Times New Roman" pitchFamily="18" charset="0"/>
              <a:cs typeface="Arial" charset="0"/>
            </a:endParaRPr>
          </a:p>
          <a:p>
            <a:pPr algn="just" eaLnBrk="0" hangingPunct="0">
              <a:tabLst>
                <a:tab pos="914400" algn="l"/>
              </a:tabLst>
            </a:pPr>
            <a:r>
              <a:rPr lang="en-US" sz="2000" b="1">
                <a:latin typeface="Bookman Old Style" pitchFamily="18" charset="0"/>
                <a:cs typeface="Times New Roman" pitchFamily="18" charset="0"/>
              </a:rPr>
              <a:t>GOALS</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Reduced entry work</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Easy retrieval of information </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Reduced errors   due to human intervention</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User friendly screens to enter the data</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Portable and flexible for further enhancement </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Web enabled.</a:t>
            </a:r>
            <a:endParaRPr lang="en-US" sz="1800"/>
          </a:p>
          <a:p>
            <a:pPr lvl="1" algn="just" eaLnBrk="0" hangingPunct="0">
              <a:buFont typeface="Wingdings" pitchFamily="2" charset="2"/>
              <a:buChar char=""/>
              <a:tabLst>
                <a:tab pos="914400" algn="l"/>
              </a:tabLst>
            </a:pPr>
            <a:r>
              <a:rPr lang="en-US" sz="2000">
                <a:latin typeface="Bookman Old Style" pitchFamily="18" charset="0"/>
                <a:cs typeface="Times New Roman" pitchFamily="18" charset="0"/>
              </a:rPr>
              <a:t>Fast finding of information requested</a:t>
            </a:r>
            <a:endParaRPr lang="en-US" sz="4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17525" y="220663"/>
            <a:ext cx="8596313" cy="754062"/>
          </a:xfrm>
        </p:spPr>
        <p:txBody>
          <a:bodyPr>
            <a:normAutofit fontScale="90000"/>
          </a:bodyPr>
          <a:lstStyle/>
          <a:p>
            <a:pPr eaLnBrk="1" hangingPunct="1"/>
            <a:r>
              <a:rPr lang="en-US" smtClean="0">
                <a:latin typeface="Bookman Old Style" pitchFamily="18" charset="0"/>
              </a:rPr>
              <a:t>I</a:t>
            </a:r>
            <a:r>
              <a:rPr lang="en-US" b="1" smtClean="0">
                <a:latin typeface="Bookman Old Style" pitchFamily="18" charset="0"/>
              </a:rPr>
              <a:t>ntroduction</a:t>
            </a:r>
            <a:endParaRPr lang="en-CA" b="1" smtClean="0">
              <a:latin typeface="Bookman Old Style" pitchFamily="18" charset="0"/>
            </a:endParaRPr>
          </a:p>
        </p:txBody>
      </p:sp>
      <p:sp>
        <p:nvSpPr>
          <p:cNvPr id="4099" name="Rectangle 5"/>
          <p:cNvSpPr>
            <a:spLocks noChangeArrowheads="1"/>
          </p:cNvSpPr>
          <p:nvPr/>
        </p:nvSpPr>
        <p:spPr bwMode="auto">
          <a:xfrm>
            <a:off x="0" y="1219200"/>
            <a:ext cx="9144000" cy="4400550"/>
          </a:xfrm>
          <a:prstGeom prst="rect">
            <a:avLst/>
          </a:prstGeom>
          <a:noFill/>
          <a:ln w="9525">
            <a:noFill/>
            <a:miter lim="800000"/>
            <a:headEnd/>
            <a:tailEnd/>
          </a:ln>
        </p:spPr>
        <p:txBody>
          <a:bodyPr anchor="ctr">
            <a:spAutoFit/>
          </a:bodyPr>
          <a:lstStyle/>
          <a:p>
            <a:pPr algn="just" eaLnBrk="0" hangingPunct="0"/>
            <a:r>
              <a:rPr lang="en-US" sz="1200" b="1" dirty="0">
                <a:solidFill>
                  <a:srgbClr val="000000"/>
                </a:solidFill>
                <a:latin typeface="Bookman Old Style" pitchFamily="18" charset="0"/>
                <a:cs typeface="Times New Roman" pitchFamily="18" charset="0"/>
              </a:rPr>
              <a:t>    </a:t>
            </a:r>
            <a:r>
              <a:rPr lang="en-US" sz="1200" dirty="0">
                <a:solidFill>
                  <a:srgbClr val="000000"/>
                </a:solidFill>
                <a:latin typeface="Bookman Old Style" pitchFamily="18" charset="0"/>
                <a:cs typeface="Times New Roman" pitchFamily="18" charset="0"/>
              </a:rPr>
              <a:t>          M</a:t>
            </a:r>
            <a:r>
              <a:rPr lang="en-US" sz="2000" dirty="0">
                <a:solidFill>
                  <a:srgbClr val="000000"/>
                </a:solidFill>
                <a:latin typeface="Bookman Old Style" pitchFamily="18" charset="0"/>
                <a:cs typeface="Times New Roman" pitchFamily="18" charset="0"/>
              </a:rPr>
              <a:t>ain aim of the project is to provide copyright protection</a:t>
            </a:r>
            <a:r>
              <a:rPr lang="en-US" sz="2000" b="1" dirty="0">
                <a:solidFill>
                  <a:srgbClr val="000000"/>
                </a:solidFill>
                <a:latin typeface="Bookman Old Style" pitchFamily="18" charset="0"/>
                <a:cs typeface="Times New Roman" pitchFamily="18" charset="0"/>
              </a:rPr>
              <a:t> to</a:t>
            </a:r>
            <a:r>
              <a:rPr lang="en-US" sz="2000" dirty="0">
                <a:solidFill>
                  <a:srgbClr val="000000"/>
                </a:solidFill>
                <a:latin typeface="Bookman Old Style" pitchFamily="18" charset="0"/>
                <a:cs typeface="Times New Roman" pitchFamily="18" charset="0"/>
              </a:rPr>
              <a:t> images over the web. Generally </a:t>
            </a:r>
            <a:r>
              <a:rPr lang="en-US" sz="2000" dirty="0">
                <a:latin typeface="Bookman Old Style" pitchFamily="18" charset="0"/>
                <a:cs typeface="Times New Roman" pitchFamily="18" charset="0"/>
              </a:rPr>
              <a:t>our web site is probably the product of</a:t>
            </a:r>
            <a:r>
              <a:rPr lang="en-US" sz="2000" dirty="0">
                <a:cs typeface="Times New Roman" pitchFamily="18" charset="0"/>
              </a:rPr>
              <a:t> </a:t>
            </a:r>
            <a:r>
              <a:rPr lang="en-US" sz="2000" dirty="0">
                <a:latin typeface="Bookman Old Style" pitchFamily="18" charset="0"/>
                <a:cs typeface="Times New Roman" pitchFamily="18" charset="0"/>
              </a:rPr>
              <a:t>hundreds or thousands of hours of work and an investment of thousands of dollars.</a:t>
            </a:r>
            <a:r>
              <a:rPr lang="en-US" sz="2000" dirty="0">
                <a:cs typeface="Times New Roman" pitchFamily="18" charset="0"/>
              </a:rPr>
              <a:t> </a:t>
            </a:r>
            <a:r>
              <a:rPr lang="en-US" sz="2000" dirty="0">
                <a:latin typeface="Bookman Old Style" pitchFamily="18" charset="0"/>
                <a:cs typeface="Times New Roman" pitchFamily="18" charset="0"/>
              </a:rPr>
              <a:t> Any or all of our original content could easily be copied and displayed to overcome this type of problem copyright protection is needed.</a:t>
            </a:r>
            <a:endParaRPr lang="en-US" sz="1800" dirty="0"/>
          </a:p>
          <a:p>
            <a:pPr algn="just" eaLnBrk="0" hangingPunct="0"/>
            <a:r>
              <a:rPr lang="en-US" sz="2000" dirty="0">
                <a:latin typeface="Bookman Old Style" pitchFamily="18" charset="0"/>
                <a:cs typeface="Times New Roman" pitchFamily="18" charset="0"/>
              </a:rPr>
              <a:t>              Watermark is a message which is embedded into digital content (images or text) that can be detected or extracted later. Such messages mostly carry copyright information of the content.  Watermarking has been revealed to be an efficient technique to cope with the problem of intellectual property rights (IPR) protection of multimedia data. This technology embeds into the data an unperceivable digital code, namely the watermark, carrying information about the copyright status of the work to be protected.</a:t>
            </a:r>
            <a:r>
              <a:rPr lang="en-US" sz="1800" dirty="0"/>
              <a:t> </a:t>
            </a:r>
            <a:endParaRPr 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Future Enhancements</a:t>
            </a:r>
            <a:endParaRPr lang="en-CA" smtClean="0"/>
          </a:p>
        </p:txBody>
      </p:sp>
      <p:sp>
        <p:nvSpPr>
          <p:cNvPr id="22531" name="Rectangle 4"/>
          <p:cNvSpPr>
            <a:spLocks noChangeArrowheads="1"/>
          </p:cNvSpPr>
          <p:nvPr/>
        </p:nvSpPr>
        <p:spPr bwMode="auto">
          <a:xfrm>
            <a:off x="381000" y="1676400"/>
            <a:ext cx="8077200" cy="4800600"/>
          </a:xfrm>
          <a:prstGeom prst="rect">
            <a:avLst/>
          </a:prstGeom>
          <a:noFill/>
          <a:ln w="9525">
            <a:noFill/>
            <a:miter lim="800000"/>
            <a:headEnd/>
            <a:tailEnd/>
          </a:ln>
        </p:spPr>
        <p:txBody>
          <a:bodyPr tIns="0" bIns="0" anchor="ctr">
            <a:spAutoFit/>
          </a:bodyPr>
          <a:lstStyle/>
          <a:p>
            <a:pPr indent="228600" algn="just" eaLnBrk="0" hangingPunct="0"/>
            <a:r>
              <a:rPr lang="en-US">
                <a:latin typeface="Bookman Old Style" pitchFamily="18" charset="0"/>
                <a:cs typeface="Times New Roman" pitchFamily="18" charset="0"/>
              </a:rPr>
              <a:t>It is not possible to develop a system that makes all the requirements of the user. User requirements keep changing as the system is being used. Some of the future enhancements that can be done to this system are:</a:t>
            </a:r>
            <a:endParaRPr lang="en-US" sz="2000"/>
          </a:p>
          <a:p>
            <a:pPr indent="228600" algn="just" eaLnBrk="0" hangingPunct="0">
              <a:buFontTx/>
              <a:buChar char="•"/>
            </a:pPr>
            <a:r>
              <a:rPr lang="en-US">
                <a:latin typeface="Bookman Old Style" pitchFamily="18" charset="0"/>
                <a:cs typeface="Times New Roman" pitchFamily="18" charset="0"/>
              </a:rPr>
              <a:t>As the technology emerges, it is possible to upgrade the system and can be adaptable to desired environment.</a:t>
            </a:r>
            <a:endParaRPr lang="en-US">
              <a:latin typeface="Papyrus" pitchFamily="66" charset="0"/>
              <a:cs typeface="Times New Roman" pitchFamily="18" charset="0"/>
            </a:endParaRPr>
          </a:p>
          <a:p>
            <a:pPr indent="228600" algn="just" eaLnBrk="0" hangingPunct="0">
              <a:buFontTx/>
              <a:buChar char="•"/>
            </a:pPr>
            <a:r>
              <a:rPr lang="en-US">
                <a:latin typeface="Bookman Old Style" pitchFamily="18" charset="0"/>
                <a:cs typeface="Times New Roman" pitchFamily="18" charset="0"/>
              </a:rPr>
              <a:t>Because it is based on object-oriented design, any further changes can be easily adaptable.</a:t>
            </a:r>
            <a:endParaRPr lang="en-US">
              <a:latin typeface="Papyrus" pitchFamily="66" charset="0"/>
              <a:cs typeface="Times New Roman" pitchFamily="18" charset="0"/>
            </a:endParaRPr>
          </a:p>
          <a:p>
            <a:pPr indent="228600" algn="just" eaLnBrk="0" hangingPunct="0">
              <a:buFontTx/>
              <a:buChar char="•"/>
            </a:pPr>
            <a:r>
              <a:rPr lang="en-US">
                <a:latin typeface="Bookman Old Style" pitchFamily="18" charset="0"/>
                <a:cs typeface="Times New Roman" pitchFamily="18" charset="0"/>
              </a:rPr>
              <a:t>Based on the future security issues, security can be improved using emerging technologies.</a:t>
            </a:r>
            <a:endParaRPr lang="en-US" sz="2000"/>
          </a:p>
          <a:p>
            <a:pPr indent="228600" eaLnBrk="0" hangingPunct="0"/>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Bibliography </a:t>
            </a:r>
            <a:endParaRPr lang="en-CA" smtClean="0"/>
          </a:p>
        </p:txBody>
      </p:sp>
      <p:sp>
        <p:nvSpPr>
          <p:cNvPr id="23555" name="Rectangle 4"/>
          <p:cNvSpPr>
            <a:spLocks noChangeArrowheads="1"/>
          </p:cNvSpPr>
          <p:nvPr/>
        </p:nvSpPr>
        <p:spPr bwMode="auto">
          <a:xfrm>
            <a:off x="1676400" y="1676400"/>
            <a:ext cx="5715000" cy="4400550"/>
          </a:xfrm>
          <a:prstGeom prst="rect">
            <a:avLst/>
          </a:prstGeom>
          <a:noFill/>
          <a:ln w="9525">
            <a:noFill/>
            <a:miter lim="800000"/>
            <a:headEnd/>
            <a:tailEnd/>
          </a:ln>
        </p:spPr>
        <p:txBody>
          <a:bodyPr anchor="ctr">
            <a:spAutoFit/>
          </a:bodyPr>
          <a:lstStyle/>
          <a:p>
            <a:pPr indent="457200" algn="just" eaLnBrk="0" hangingPunct="0"/>
            <a:r>
              <a:rPr lang="en-US" sz="2000">
                <a:solidFill>
                  <a:srgbClr val="000000"/>
                </a:solidFill>
                <a:latin typeface="Bookman Old Style" pitchFamily="18" charset="0"/>
                <a:cs typeface="Times New Roman" pitchFamily="18" charset="0"/>
              </a:rPr>
              <a:t>(1) Java Complete Reference by Herbert Shield</a:t>
            </a:r>
            <a:endParaRPr lang="en-US" sz="1800"/>
          </a:p>
          <a:p>
            <a:pPr indent="457200" algn="just" eaLnBrk="0" hangingPunct="0"/>
            <a:r>
              <a:rPr lang="en-US" sz="2000">
                <a:solidFill>
                  <a:srgbClr val="000000"/>
                </a:solidFill>
                <a:latin typeface="Bookman Old Style" pitchFamily="18" charset="0"/>
                <a:cs typeface="Times New Roman" pitchFamily="18" charset="0"/>
              </a:rPr>
              <a:t>(2) Database Programming with JDBC and Java by George Reese</a:t>
            </a:r>
            <a:endParaRPr lang="en-US" sz="1800"/>
          </a:p>
          <a:p>
            <a:pPr indent="457200" algn="just" eaLnBrk="0" hangingPunct="0"/>
            <a:r>
              <a:rPr lang="en-US" sz="2000">
                <a:solidFill>
                  <a:srgbClr val="000000"/>
                </a:solidFill>
                <a:latin typeface="Bookman Old Style" pitchFamily="18" charset="0"/>
                <a:cs typeface="Times New Roman" pitchFamily="18" charset="0"/>
              </a:rPr>
              <a:t>(3) Java and XML By Brett McLaughlin</a:t>
            </a:r>
            <a:endParaRPr lang="en-US" sz="1800"/>
          </a:p>
          <a:p>
            <a:pPr indent="457200" algn="just" eaLnBrk="0" hangingPunct="0"/>
            <a:r>
              <a:rPr lang="es-ES" sz="2000">
                <a:solidFill>
                  <a:srgbClr val="000000"/>
                </a:solidFill>
                <a:latin typeface="Bookman Old Style" pitchFamily="18" charset="0"/>
                <a:cs typeface="Times New Roman" pitchFamily="18" charset="0"/>
              </a:rPr>
              <a:t>(4) Wikipedia URL:       </a:t>
            </a:r>
            <a:r>
              <a:rPr lang="es-ES" sz="2000">
                <a:solidFill>
                  <a:srgbClr val="0000FF"/>
                </a:solidFill>
                <a:latin typeface="Bookman Old Style" pitchFamily="18" charset="0"/>
                <a:cs typeface="Times New Roman" pitchFamily="18" charset="0"/>
                <a:hlinkClick r:id="rId2"/>
              </a:rPr>
              <a:t>http://www.wikipedia.org</a:t>
            </a:r>
            <a:r>
              <a:rPr lang="es-ES" sz="2000">
                <a:solidFill>
                  <a:srgbClr val="0000FF"/>
                </a:solidFill>
                <a:latin typeface="Bookman Old Style" pitchFamily="18" charset="0"/>
                <a:cs typeface="Times New Roman" pitchFamily="18" charset="0"/>
              </a:rPr>
              <a:t>.</a:t>
            </a:r>
            <a:endParaRPr lang="en-US" sz="1800"/>
          </a:p>
          <a:p>
            <a:pPr indent="457200" algn="just" eaLnBrk="0" hangingPunct="0"/>
            <a:r>
              <a:rPr lang="en-US" sz="2000">
                <a:solidFill>
                  <a:srgbClr val="000000"/>
                </a:solidFill>
                <a:latin typeface="Bookman Old Style" pitchFamily="18" charset="0"/>
                <a:cs typeface="Times New Roman" pitchFamily="18" charset="0"/>
              </a:rPr>
              <a:t>(5)  Answers.com, Online Dictionary, Encyclopedia and much more, URL:</a:t>
            </a:r>
            <a:r>
              <a:rPr lang="en-US" sz="2000">
                <a:solidFill>
                  <a:srgbClr val="0000FF"/>
                </a:solidFill>
                <a:latin typeface="Bookman Old Style" pitchFamily="18" charset="0"/>
                <a:cs typeface="Times New Roman" pitchFamily="18" charset="0"/>
              </a:rPr>
              <a:t>      </a:t>
            </a:r>
            <a:r>
              <a:rPr lang="en-US" sz="2000">
                <a:solidFill>
                  <a:srgbClr val="0000FF"/>
                </a:solidFill>
                <a:latin typeface="Bookman Old Style" pitchFamily="18" charset="0"/>
                <a:cs typeface="Times New Roman" pitchFamily="18" charset="0"/>
                <a:hlinkClick r:id="rId3"/>
              </a:rPr>
              <a:t>http://www.answers.com</a:t>
            </a:r>
            <a:endParaRPr lang="en-US" sz="1800"/>
          </a:p>
          <a:p>
            <a:pPr indent="457200" algn="just" eaLnBrk="0" hangingPunct="0"/>
            <a:r>
              <a:rPr lang="en-US" sz="2000">
                <a:solidFill>
                  <a:srgbClr val="000000"/>
                </a:solidFill>
                <a:latin typeface="Bookman Old Style" pitchFamily="18" charset="0"/>
                <a:cs typeface="Times New Roman" pitchFamily="18" charset="0"/>
              </a:rPr>
              <a:t> 	(6) Google, URL: </a:t>
            </a:r>
            <a:r>
              <a:rPr lang="en-US" sz="2000">
                <a:solidFill>
                  <a:srgbClr val="000000"/>
                </a:solidFill>
                <a:latin typeface="Bookman Old Style" pitchFamily="18" charset="0"/>
                <a:cs typeface="Times New Roman" pitchFamily="18" charset="0"/>
                <a:hlinkClick r:id="rId4"/>
              </a:rPr>
              <a:t>http://www.google.co.in</a:t>
            </a:r>
            <a:endParaRPr lang="en-US" sz="1800"/>
          </a:p>
          <a:p>
            <a:pPr indent="457200" algn="just" eaLnBrk="0" hangingPunct="0"/>
            <a:r>
              <a:rPr lang="en-US" sz="2000">
                <a:solidFill>
                  <a:srgbClr val="000000"/>
                </a:solidFill>
                <a:latin typeface="Bookman Old Style" pitchFamily="18" charset="0"/>
                <a:cs typeface="Times New Roman" pitchFamily="18" charset="0"/>
              </a:rPr>
              <a:t>(7)Project Management URL: http://www.startwright.com/project.htm</a:t>
            </a:r>
            <a:endParaRPr lang="en-US" sz="4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071688"/>
            <a:ext cx="7772400" cy="747712"/>
          </a:xfrm>
        </p:spPr>
        <p:txBody>
          <a:bodyPr/>
          <a:lstStyle/>
          <a:p>
            <a:pPr eaLnBrk="1" hangingPunct="1"/>
            <a:r>
              <a:rPr lang="en-US" smtClean="0"/>
              <a:t>Thank you!</a:t>
            </a:r>
            <a:endParaRPr lang="en-CA"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838200" y="914400"/>
            <a:ext cx="7772400" cy="4894263"/>
          </a:xfrm>
          <a:prstGeom prst="rect">
            <a:avLst/>
          </a:prstGeom>
          <a:noFill/>
          <a:ln w="9525">
            <a:noFill/>
            <a:miter lim="800000"/>
            <a:headEnd/>
            <a:tailEnd/>
          </a:ln>
        </p:spPr>
        <p:txBody>
          <a:bodyPr anchor="ctr">
            <a:spAutoFit/>
          </a:bodyPr>
          <a:lstStyle/>
          <a:p>
            <a:pPr algn="just" eaLnBrk="0" hangingPunct="0"/>
            <a:r>
              <a:rPr lang="en-US">
                <a:latin typeface="Bookman Old Style" pitchFamily="18" charset="0"/>
                <a:cs typeface="Times New Roman" pitchFamily="18" charset="0"/>
              </a:rPr>
              <a:t>We mainly concentrate on  transmission of images safely through watermarking. where the authorized user only can obtain the images without distortion. On the request of user we take the image and watermark  image. we send it to the user where watermark can be retrieved and image can be viewed.</a:t>
            </a:r>
            <a:endParaRPr lang="en-US" sz="2000"/>
          </a:p>
          <a:p>
            <a:pPr algn="just" eaLnBrk="0" hangingPunct="0"/>
            <a:r>
              <a:rPr lang="en-US">
                <a:latin typeface="Bookman Old Style" pitchFamily="18" charset="0"/>
                <a:cs typeface="Times New Roman" pitchFamily="18" charset="0"/>
              </a:rPr>
              <a:t>                    </a:t>
            </a:r>
            <a:endParaRPr lang="en-US" sz="2000"/>
          </a:p>
          <a:p>
            <a:pPr algn="just" eaLnBrk="0" hangingPunct="0"/>
            <a:r>
              <a:rPr lang="en-US">
                <a:latin typeface="Bookman Old Style" pitchFamily="18" charset="0"/>
                <a:cs typeface="Times New Roman" pitchFamily="18" charset="0"/>
              </a:rPr>
              <a:t>              To our best Knowledge,upto now there is no research that addresses the issue of web application watermarking. In this paper we propose a new watermarking scheme for  web applications</a:t>
            </a:r>
            <a:r>
              <a:rPr lang="en-US" sz="1200">
                <a:latin typeface="Bookman Old Style" pitchFamily="18" charset="0"/>
                <a:cs typeface="Times New Roman" pitchFamily="18" charset="0"/>
              </a:rPr>
              <a: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066800"/>
            <a:ext cx="7848600" cy="4094163"/>
          </a:xfrm>
          <a:prstGeom prst="rect">
            <a:avLst/>
          </a:prstGeom>
          <a:noFill/>
          <a:ln w="9525">
            <a:noFill/>
            <a:miter lim="800000"/>
            <a:headEnd/>
            <a:tailEnd/>
          </a:ln>
        </p:spPr>
        <p:txBody>
          <a:bodyPr anchor="ctr">
            <a:spAutoFit/>
          </a:bodyPr>
          <a:lstStyle/>
          <a:p>
            <a:pPr algn="just" eaLnBrk="0" hangingPunct="0"/>
            <a:r>
              <a:rPr lang="en-US" b="1" dirty="0">
                <a:solidFill>
                  <a:srgbClr val="000000"/>
                </a:solidFill>
                <a:latin typeface="Bookman Old Style" pitchFamily="18" charset="0"/>
                <a:cs typeface="Times New Roman" pitchFamily="18" charset="0"/>
              </a:rPr>
              <a:t>Proposed Solution :</a:t>
            </a:r>
            <a:endParaRPr lang="en-US" sz="2000" dirty="0"/>
          </a:p>
          <a:p>
            <a:pPr algn="just" eaLnBrk="0" hangingPunct="0"/>
            <a:r>
              <a:rPr lang="en-US" sz="1200" dirty="0">
                <a:latin typeface="Bookman Old Style" pitchFamily="18" charset="0"/>
                <a:cs typeface="Times New Roman" pitchFamily="18" charset="0"/>
              </a:rPr>
              <a:t>                     </a:t>
            </a:r>
            <a:endParaRPr lang="en-US" sz="1100" dirty="0"/>
          </a:p>
          <a:p>
            <a:pPr algn="just" eaLnBrk="0" hangingPunct="0"/>
            <a:r>
              <a:rPr lang="en-US" sz="1200" dirty="0">
                <a:latin typeface="Bookman Old Style" pitchFamily="18" charset="0"/>
                <a:cs typeface="Times New Roman" pitchFamily="18" charset="0"/>
              </a:rPr>
              <a:t>              </a:t>
            </a:r>
            <a:r>
              <a:rPr lang="en-US" sz="2800" dirty="0">
                <a:latin typeface="Bookman Old Style" pitchFamily="18" charset="0"/>
                <a:cs typeface="Times New Roman" pitchFamily="18" charset="0"/>
              </a:rPr>
              <a:t>We mainly concentrate on transmission of images safely through watermarking. Where the authorized user only can obtain the images without distortion. On the request of user we take the image and watermark image. we send it to the user where watermark can be checked and image can be viewed.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381000" y="0"/>
            <a:ext cx="9144000" cy="6124575"/>
          </a:xfrm>
          <a:prstGeom prst="rect">
            <a:avLst/>
          </a:prstGeom>
          <a:noFill/>
          <a:ln w="9525">
            <a:noFill/>
            <a:miter lim="800000"/>
            <a:headEnd/>
            <a:tailEnd/>
          </a:ln>
        </p:spPr>
        <p:txBody>
          <a:bodyPr anchor="ctr">
            <a:spAutoFit/>
          </a:bodyPr>
          <a:lstStyle/>
          <a:p>
            <a:pPr algn="just" eaLnBrk="0" hangingPunct="0"/>
            <a:endParaRPr lang="en-US" b="1" u="sng">
              <a:latin typeface="Bookman Old Style" pitchFamily="18" charset="0"/>
              <a:cs typeface="Times New Roman" pitchFamily="18" charset="0"/>
            </a:endParaRPr>
          </a:p>
          <a:p>
            <a:pPr algn="just" eaLnBrk="0" hangingPunct="0"/>
            <a:r>
              <a:rPr lang="en-US" b="1">
                <a:latin typeface="Bookman Old Style" pitchFamily="18" charset="0"/>
                <a:cs typeface="Times New Roman" pitchFamily="18" charset="0"/>
              </a:rPr>
              <a:t>SOFTWARE REQUIREMENTS :</a:t>
            </a:r>
          </a:p>
          <a:p>
            <a:pPr algn="just" eaLnBrk="0" hangingPunct="0"/>
            <a:endParaRPr lang="en-US" sz="2000"/>
          </a:p>
          <a:p>
            <a:pPr algn="just" eaLnBrk="0" hangingPunct="0"/>
            <a:r>
              <a:rPr lang="en-US">
                <a:latin typeface="Bookman Old Style" pitchFamily="18" charset="0"/>
                <a:cs typeface="Times New Roman" pitchFamily="18" charset="0"/>
              </a:rPr>
              <a:t>Operating System		:	Windows XP/2003 or Linux </a:t>
            </a:r>
            <a:endParaRPr lang="en-US" sz="2000"/>
          </a:p>
          <a:p>
            <a:pPr algn="just" eaLnBrk="0" hangingPunct="0"/>
            <a:r>
              <a:rPr lang="en-US">
                <a:latin typeface="Bookman Old Style" pitchFamily="18" charset="0"/>
                <a:cs typeface="Times New Roman" pitchFamily="18" charset="0"/>
              </a:rPr>
              <a:t>User Interface		:	HTML, CSS</a:t>
            </a:r>
            <a:endParaRPr lang="en-US" sz="2000"/>
          </a:p>
          <a:p>
            <a:pPr algn="just" eaLnBrk="0" hangingPunct="0"/>
            <a:r>
              <a:rPr lang="en-US">
                <a:latin typeface="Bookman Old Style" pitchFamily="18" charset="0"/>
                <a:cs typeface="Times New Roman" pitchFamily="18" charset="0"/>
              </a:rPr>
              <a:t>Client-side Scripting	:	JavaScript</a:t>
            </a:r>
            <a:endParaRPr lang="en-US" sz="2000"/>
          </a:p>
          <a:p>
            <a:pPr algn="just" eaLnBrk="0" hangingPunct="0"/>
            <a:r>
              <a:rPr lang="en-US">
                <a:latin typeface="Bookman Old Style" pitchFamily="18" charset="0"/>
                <a:cs typeface="Times New Roman" pitchFamily="18" charset="0"/>
              </a:rPr>
              <a:t>Programming Language	:	Java </a:t>
            </a:r>
            <a:endParaRPr lang="en-US" sz="2000"/>
          </a:p>
          <a:p>
            <a:pPr algn="just" eaLnBrk="0" hangingPunct="0"/>
            <a:r>
              <a:rPr lang="en-US">
                <a:latin typeface="Bookman Old Style" pitchFamily="18" charset="0"/>
                <a:cs typeface="Times New Roman" pitchFamily="18" charset="0"/>
              </a:rPr>
              <a:t>Web Applications		:	JDBC, Servlets, JSP </a:t>
            </a:r>
            <a:endParaRPr lang="en-US" sz="2000"/>
          </a:p>
          <a:p>
            <a:pPr algn="just" eaLnBrk="0" hangingPunct="0"/>
            <a:r>
              <a:rPr lang="en-US">
                <a:latin typeface="Bookman Old Style" pitchFamily="18" charset="0"/>
                <a:cs typeface="Times New Roman" pitchFamily="18" charset="0"/>
              </a:rPr>
              <a:t>IDE/Workbench		:	My Eclipse 6.0 </a:t>
            </a:r>
            <a:endParaRPr lang="en-US" sz="2000"/>
          </a:p>
          <a:p>
            <a:pPr algn="just" eaLnBrk="0" hangingPunct="0"/>
            <a:r>
              <a:rPr lang="en-US">
                <a:latin typeface="Bookman Old Style" pitchFamily="18" charset="0"/>
                <a:cs typeface="Times New Roman" pitchFamily="18" charset="0"/>
              </a:rPr>
              <a:t>Database			:	Oracle 10g</a:t>
            </a:r>
            <a:endParaRPr lang="en-US" sz="2000"/>
          </a:p>
          <a:p>
            <a:pPr algn="just" eaLnBrk="0" hangingPunct="0"/>
            <a:r>
              <a:rPr lang="en-US">
                <a:latin typeface="Bookman Old Style" pitchFamily="18" charset="0"/>
                <a:cs typeface="Times New Roman" pitchFamily="18" charset="0"/>
              </a:rPr>
              <a:t>Server Deployment	:	Tomcat 6.x</a:t>
            </a:r>
          </a:p>
          <a:p>
            <a:pPr algn="just" eaLnBrk="0" hangingPunct="0"/>
            <a:endParaRPr lang="en-US" sz="2000">
              <a:latin typeface="Bookman Old Style" pitchFamily="18" charset="0"/>
              <a:cs typeface="Times New Roman" pitchFamily="18" charset="0"/>
            </a:endParaRPr>
          </a:p>
          <a:p>
            <a:pPr algn="just" eaLnBrk="0" hangingPunct="0"/>
            <a:endParaRPr lang="en-US" sz="2000"/>
          </a:p>
          <a:p>
            <a:pPr algn="just" eaLnBrk="0" hangingPunct="0"/>
            <a:r>
              <a:rPr lang="en-US" b="1">
                <a:latin typeface="Bookman Old Style" pitchFamily="18" charset="0"/>
                <a:cs typeface="Times New Roman" pitchFamily="18" charset="0"/>
              </a:rPr>
              <a:t>HARDWARE REQUIREMENTS :</a:t>
            </a:r>
          </a:p>
          <a:p>
            <a:pPr algn="just" eaLnBrk="0" hangingPunct="0"/>
            <a:endParaRPr lang="en-US" sz="2000"/>
          </a:p>
          <a:p>
            <a:pPr algn="just" eaLnBrk="0" hangingPunct="0"/>
            <a:r>
              <a:rPr lang="en-US">
                <a:solidFill>
                  <a:srgbClr val="000000"/>
                </a:solidFill>
                <a:latin typeface="Bookman Old Style" pitchFamily="18" charset="0"/>
                <a:cs typeface="Times New Roman" pitchFamily="18" charset="0"/>
              </a:rPr>
              <a:t>Processor			:		core 2 duo</a:t>
            </a:r>
            <a:endParaRPr lang="en-US" sz="2000"/>
          </a:p>
          <a:p>
            <a:pPr algn="just" eaLnBrk="0" hangingPunct="0"/>
            <a:r>
              <a:rPr lang="en-US">
                <a:solidFill>
                  <a:srgbClr val="000000"/>
                </a:solidFill>
                <a:latin typeface="Bookman Old Style" pitchFamily="18" charset="0"/>
                <a:ea typeface="Times New Roman" pitchFamily="18" charset="0"/>
                <a:cs typeface="Papyrus" pitchFamily="66" charset="0"/>
              </a:rPr>
              <a:t>Hard Disk			:		160GB</a:t>
            </a:r>
            <a:endParaRPr lang="en-US" sz="4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17525" y="547688"/>
            <a:ext cx="8596313" cy="646112"/>
          </a:xfrm>
        </p:spPr>
        <p:txBody>
          <a:bodyPr>
            <a:normAutofit/>
          </a:bodyPr>
          <a:lstStyle/>
          <a:p>
            <a:pPr eaLnBrk="1" hangingPunct="1"/>
            <a:r>
              <a:rPr lang="en-US" sz="3600" b="1" smtClean="0">
                <a:latin typeface="Bookman Old Style" pitchFamily="18" charset="0"/>
              </a:rPr>
              <a:t>SDLC MODEL</a:t>
            </a:r>
            <a:endParaRPr lang="en-CA" sz="3600" b="1" smtClean="0">
              <a:latin typeface="Bookman Old Style" pitchFamily="18" charset="0"/>
            </a:endParaRPr>
          </a:p>
        </p:txBody>
      </p:sp>
      <p:pic>
        <p:nvPicPr>
          <p:cNvPr id="8195" name="Picture 1"/>
          <p:cNvPicPr>
            <a:picLocks noChangeAspect="1" noChangeArrowheads="1"/>
          </p:cNvPicPr>
          <p:nvPr/>
        </p:nvPicPr>
        <p:blipFill>
          <a:blip r:embed="rId2"/>
          <a:srcRect/>
          <a:stretch>
            <a:fillRect/>
          </a:stretch>
        </p:blipFill>
        <p:spPr bwMode="auto">
          <a:xfrm>
            <a:off x="1295400" y="1447800"/>
            <a:ext cx="6858000" cy="4999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CA" smtClean="0"/>
              <a:t>Number of Modules</a:t>
            </a:r>
          </a:p>
        </p:txBody>
      </p:sp>
      <p:sp>
        <p:nvSpPr>
          <p:cNvPr id="48131" name="Rectangle 3"/>
          <p:cNvSpPr>
            <a:spLocks noGrp="1" noChangeArrowheads="1"/>
          </p:cNvSpPr>
          <p:nvPr>
            <p:ph idx="1"/>
          </p:nvPr>
        </p:nvSpPr>
        <p:spPr/>
        <p:txBody>
          <a:bodyPr/>
          <a:lstStyle/>
          <a:p>
            <a:pPr eaLnBrk="1" hangingPunct="1">
              <a:lnSpc>
                <a:spcPct val="90000"/>
              </a:lnSpc>
              <a:buFontTx/>
              <a:buNone/>
              <a:defRPr/>
            </a:pPr>
            <a:r>
              <a:rPr lang="en-US" sz="2800" dirty="0" smtClean="0"/>
              <a:t>Type Your Modules Here</a:t>
            </a:r>
          </a:p>
          <a:p>
            <a:pPr eaLnBrk="1" hangingPunct="1">
              <a:lnSpc>
                <a:spcPct val="90000"/>
              </a:lnSpc>
              <a:buFontTx/>
              <a:buNone/>
              <a:defRPr/>
            </a:pPr>
            <a:r>
              <a:rPr lang="en-US" sz="2800" dirty="0" smtClean="0"/>
              <a:t>For Example</a:t>
            </a:r>
          </a:p>
          <a:p>
            <a:pPr marL="514350" indent="-514350" eaLnBrk="1" hangingPunct="1">
              <a:lnSpc>
                <a:spcPct val="90000"/>
              </a:lnSpc>
              <a:buFontTx/>
              <a:buAutoNum type="arabicPeriod"/>
              <a:defRPr/>
            </a:pPr>
            <a:r>
              <a:rPr lang="en-US" sz="2800" dirty="0" smtClean="0"/>
              <a:t>Administration</a:t>
            </a:r>
          </a:p>
          <a:p>
            <a:pPr marL="514350" indent="-514350" eaLnBrk="1" hangingPunct="1">
              <a:lnSpc>
                <a:spcPct val="90000"/>
              </a:lnSpc>
              <a:buFontTx/>
              <a:buAutoNum type="arabicPeriod"/>
              <a:defRPr/>
            </a:pPr>
            <a:r>
              <a:rPr lang="en-US" sz="2800" dirty="0" smtClean="0"/>
              <a:t>Users</a:t>
            </a:r>
          </a:p>
          <a:p>
            <a:pPr marL="514350" indent="-514350" eaLnBrk="1" hangingPunct="1">
              <a:lnSpc>
                <a:spcPct val="90000"/>
              </a:lnSpc>
              <a:buFontTx/>
              <a:buAutoNum type="arabicPeriod"/>
              <a:defRPr/>
            </a:pPr>
            <a:r>
              <a:rPr lang="en-US" sz="2800" dirty="0" smtClean="0"/>
              <a:t>Watermarking Module</a:t>
            </a:r>
          </a:p>
          <a:p>
            <a:pPr marL="514350" indent="-514350" eaLnBrk="1" hangingPunct="1">
              <a:lnSpc>
                <a:spcPct val="90000"/>
              </a:lnSpc>
              <a:buFontTx/>
              <a:buAutoNum type="arabicPeriod"/>
              <a:defRPr/>
            </a:pPr>
            <a:r>
              <a:rPr lang="en-US" sz="2800" dirty="0" smtClean="0"/>
              <a:t>Security &amp; Authentication</a:t>
            </a:r>
          </a:p>
          <a:p>
            <a:pPr eaLnBrk="1" hangingPunct="1">
              <a:lnSpc>
                <a:spcPct val="90000"/>
              </a:lnSpc>
              <a:defRPr/>
            </a:pPr>
            <a:endParaRPr lang="en-CA"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Admin Authentication</a:t>
            </a:r>
            <a:endParaRPr lang="en-CA" smtClean="0"/>
          </a:p>
        </p:txBody>
      </p:sp>
      <p:sp>
        <p:nvSpPr>
          <p:cNvPr id="10243" name="Rectangle 4"/>
          <p:cNvSpPr>
            <a:spLocks noChangeArrowheads="1"/>
          </p:cNvSpPr>
          <p:nvPr/>
        </p:nvSpPr>
        <p:spPr bwMode="auto">
          <a:xfrm>
            <a:off x="1066800" y="1981200"/>
            <a:ext cx="9144000" cy="3662363"/>
          </a:xfrm>
          <a:prstGeom prst="rect">
            <a:avLst/>
          </a:prstGeom>
          <a:noFill/>
          <a:ln w="9525">
            <a:noFill/>
            <a:miter lim="800000"/>
            <a:headEnd/>
            <a:tailEnd/>
          </a:ln>
        </p:spPr>
        <p:txBody>
          <a:bodyPr anchor="ctr">
            <a:spAutoFit/>
          </a:bodyPr>
          <a:lstStyle/>
          <a:p>
            <a:pPr algn="just" eaLnBrk="0" hangingPunct="0"/>
            <a:r>
              <a:rPr lang="en-US" sz="2800" dirty="0">
                <a:solidFill>
                  <a:srgbClr val="000000"/>
                </a:solidFill>
                <a:latin typeface="Bookman Old Style" pitchFamily="18" charset="0"/>
                <a:ea typeface="Times New Roman" pitchFamily="18" charset="0"/>
                <a:cs typeface="Papyrus" pitchFamily="66" charset="0"/>
              </a:rPr>
              <a:t>1. View registered users.</a:t>
            </a:r>
            <a:endParaRPr lang="en-US" dirty="0">
              <a:ea typeface="Times New Roman" pitchFamily="18" charset="0"/>
              <a:cs typeface="Papyrus" pitchFamily="66" charset="0"/>
            </a:endParaRPr>
          </a:p>
          <a:p>
            <a:pPr algn="just" eaLnBrk="0" hangingPunct="0"/>
            <a:r>
              <a:rPr lang="en-US" sz="2800" dirty="0">
                <a:solidFill>
                  <a:srgbClr val="000000"/>
                </a:solidFill>
                <a:latin typeface="Bookman Old Style" pitchFamily="18" charset="0"/>
                <a:ea typeface="Times New Roman" pitchFamily="18" charset="0"/>
                <a:cs typeface="Papyrus" pitchFamily="66" charset="0"/>
              </a:rPr>
              <a:t>2. Delete registered users.</a:t>
            </a:r>
            <a:endParaRPr lang="en-US" dirty="0"/>
          </a:p>
          <a:p>
            <a:pPr algn="just" eaLnBrk="0" hangingPunct="0"/>
            <a:r>
              <a:rPr lang="en-US" sz="2800" dirty="0">
                <a:solidFill>
                  <a:srgbClr val="000000"/>
                </a:solidFill>
                <a:latin typeface="Bookman Old Style" pitchFamily="18" charset="0"/>
                <a:cs typeface="Times New Roman" pitchFamily="18" charset="0"/>
              </a:rPr>
              <a:t>3. View Requested users.</a:t>
            </a:r>
            <a:endParaRPr lang="en-US" dirty="0"/>
          </a:p>
          <a:p>
            <a:pPr algn="just" eaLnBrk="0" hangingPunct="0"/>
            <a:r>
              <a:rPr lang="en-US" sz="2800" dirty="0">
                <a:solidFill>
                  <a:srgbClr val="000000"/>
                </a:solidFill>
                <a:latin typeface="Bookman Old Style" pitchFamily="18" charset="0"/>
                <a:cs typeface="Times New Roman" pitchFamily="18" charset="0"/>
              </a:rPr>
              <a:t>4. Update status (or) Accept Requested users</a:t>
            </a:r>
            <a:endParaRPr lang="en-US" dirty="0"/>
          </a:p>
          <a:p>
            <a:pPr algn="just" eaLnBrk="0" hangingPunct="0"/>
            <a:r>
              <a:rPr lang="en-US" sz="2800" dirty="0">
                <a:solidFill>
                  <a:srgbClr val="000000"/>
                </a:solidFill>
                <a:latin typeface="Bookman Old Style" pitchFamily="18" charset="0"/>
                <a:cs typeface="Times New Roman" pitchFamily="18" charset="0"/>
              </a:rPr>
              <a:t>5. View Inbox mails</a:t>
            </a:r>
            <a:endParaRPr lang="en-US" dirty="0"/>
          </a:p>
          <a:p>
            <a:pPr algn="just" eaLnBrk="0" hangingPunct="0"/>
            <a:r>
              <a:rPr lang="en-US" sz="2800" dirty="0">
                <a:solidFill>
                  <a:srgbClr val="000000"/>
                </a:solidFill>
                <a:latin typeface="Bookman Old Style" pitchFamily="18" charset="0"/>
                <a:cs typeface="Times New Roman" pitchFamily="18" charset="0"/>
              </a:rPr>
              <a:t>6. View Inbox Water Mark Images.</a:t>
            </a:r>
            <a:endParaRPr lang="en-US" dirty="0"/>
          </a:p>
          <a:p>
            <a:pPr algn="just" eaLnBrk="0" hangingPunct="0"/>
            <a:r>
              <a:rPr lang="en-US" sz="2800" dirty="0">
                <a:solidFill>
                  <a:srgbClr val="000000"/>
                </a:solidFill>
                <a:latin typeface="Bookman Old Style" pitchFamily="18" charset="0"/>
                <a:cs typeface="Times New Roman" pitchFamily="18" charset="0"/>
              </a:rPr>
              <a:t>7. View Outbox mails</a:t>
            </a:r>
            <a:endParaRPr lang="en-US" dirty="0"/>
          </a:p>
          <a:p>
            <a:pPr algn="just" eaLnBrk="0" hangingPunct="0"/>
            <a:r>
              <a:rPr lang="en-US" sz="2800" dirty="0">
                <a:solidFill>
                  <a:srgbClr val="000000"/>
                </a:solidFill>
                <a:latin typeface="Bookman Old Style" pitchFamily="18" charset="0"/>
                <a:cs typeface="Times New Roman" pitchFamily="18" charset="0"/>
              </a:rPr>
              <a:t>8. View outboxes water mark images.</a:t>
            </a:r>
            <a:endParaRPr lang="en-US"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User Authentication</a:t>
            </a:r>
            <a:endParaRPr lang="en-CA" smtClean="0"/>
          </a:p>
        </p:txBody>
      </p:sp>
      <p:sp>
        <p:nvSpPr>
          <p:cNvPr id="11267" name="Rectangle 4"/>
          <p:cNvSpPr>
            <a:spLocks noChangeArrowheads="1"/>
          </p:cNvSpPr>
          <p:nvPr/>
        </p:nvSpPr>
        <p:spPr bwMode="auto">
          <a:xfrm>
            <a:off x="1295400" y="1905000"/>
            <a:ext cx="7620000" cy="3540125"/>
          </a:xfrm>
          <a:prstGeom prst="rect">
            <a:avLst/>
          </a:prstGeom>
          <a:noFill/>
          <a:ln w="9525">
            <a:noFill/>
            <a:miter lim="800000"/>
            <a:headEnd/>
            <a:tailEnd/>
          </a:ln>
        </p:spPr>
        <p:txBody>
          <a:bodyPr anchor="ctr">
            <a:spAutoFit/>
          </a:bodyPr>
          <a:lstStyle/>
          <a:p>
            <a:pPr eaLnBrk="0" hangingPunct="0"/>
            <a:r>
              <a:rPr lang="en-US" sz="2800" dirty="0">
                <a:solidFill>
                  <a:srgbClr val="000000"/>
                </a:solidFill>
                <a:latin typeface="Bookman Old Style" pitchFamily="18" charset="0"/>
                <a:ea typeface="Times New Roman" pitchFamily="18" charset="0"/>
                <a:cs typeface="Papyrus" pitchFamily="66" charset="0"/>
              </a:rPr>
              <a:t>1. Delete, read and download water mark images with private key.</a:t>
            </a:r>
            <a:endParaRPr lang="en-US" dirty="0">
              <a:ea typeface="Times New Roman" pitchFamily="18" charset="0"/>
              <a:cs typeface="Papyrus" pitchFamily="66" charset="0"/>
            </a:endParaRPr>
          </a:p>
          <a:p>
            <a:pPr eaLnBrk="0" hangingPunct="0"/>
            <a:r>
              <a:rPr lang="en-US" sz="2800" dirty="0">
                <a:solidFill>
                  <a:srgbClr val="000000"/>
                </a:solidFill>
                <a:latin typeface="Bookman Old Style" pitchFamily="18" charset="0"/>
                <a:ea typeface="Times New Roman" pitchFamily="18" charset="0"/>
                <a:cs typeface="Papyrus" pitchFamily="66" charset="0"/>
              </a:rPr>
              <a:t>2. Image </a:t>
            </a:r>
            <a:r>
              <a:rPr lang="en-US" sz="2800">
                <a:solidFill>
                  <a:srgbClr val="000000"/>
                </a:solidFill>
                <a:latin typeface="Bookman Old Style" pitchFamily="18" charset="0"/>
                <a:ea typeface="Times New Roman" pitchFamily="18" charset="0"/>
                <a:cs typeface="Papyrus" pitchFamily="66" charset="0"/>
              </a:rPr>
              <a:t>Water </a:t>
            </a:r>
            <a:r>
              <a:rPr lang="en-US" sz="2800" smtClean="0">
                <a:solidFill>
                  <a:srgbClr val="000000"/>
                </a:solidFill>
                <a:latin typeface="Bookman Old Style" pitchFamily="18" charset="0"/>
                <a:ea typeface="Times New Roman" pitchFamily="18" charset="0"/>
                <a:cs typeface="Papyrus" pitchFamily="66" charset="0"/>
              </a:rPr>
              <a:t>marking </a:t>
            </a:r>
            <a:r>
              <a:rPr lang="en-US" sz="2800" dirty="0">
                <a:solidFill>
                  <a:srgbClr val="000000"/>
                </a:solidFill>
                <a:latin typeface="Bookman Old Style" pitchFamily="18" charset="0"/>
                <a:ea typeface="Times New Roman" pitchFamily="18" charset="0"/>
                <a:cs typeface="Papyrus" pitchFamily="66" charset="0"/>
              </a:rPr>
              <a:t>with text.</a:t>
            </a:r>
            <a:endParaRPr lang="en-US" dirty="0"/>
          </a:p>
          <a:p>
            <a:pPr eaLnBrk="0" hangingPunct="0"/>
            <a:r>
              <a:rPr lang="en-US" sz="2800" dirty="0">
                <a:solidFill>
                  <a:srgbClr val="000000"/>
                </a:solidFill>
                <a:latin typeface="Bookman Old Style" pitchFamily="18" charset="0"/>
                <a:cs typeface="Times New Roman" pitchFamily="18" charset="0"/>
              </a:rPr>
              <a:t>3. Image water marking with another image.</a:t>
            </a:r>
            <a:endParaRPr lang="en-US" dirty="0"/>
          </a:p>
          <a:p>
            <a:pPr eaLnBrk="0" hangingPunct="0"/>
            <a:r>
              <a:rPr lang="en-US" sz="2800" dirty="0">
                <a:solidFill>
                  <a:srgbClr val="000000"/>
                </a:solidFill>
                <a:latin typeface="Bookman Old Style" pitchFamily="18" charset="0"/>
                <a:cs typeface="Times New Roman" pitchFamily="18" charset="0"/>
              </a:rPr>
              <a:t>4. Composing mails.</a:t>
            </a:r>
            <a:endParaRPr lang="en-US" dirty="0"/>
          </a:p>
          <a:p>
            <a:pPr eaLnBrk="0" hangingPunct="0"/>
            <a:r>
              <a:rPr lang="en-US" sz="2800" dirty="0">
                <a:solidFill>
                  <a:srgbClr val="000000"/>
                </a:solidFill>
                <a:latin typeface="Bookman Old Style" pitchFamily="18" charset="0"/>
                <a:cs typeface="Times New Roman" pitchFamily="18" charset="0"/>
              </a:rPr>
              <a:t>5. Chatting Assistance with reaming users.</a:t>
            </a:r>
            <a:endParaRPr lang="en-US" sz="4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761</TotalTime>
  <Words>693</Words>
  <Application>Microsoft PowerPoint</Application>
  <PresentationFormat>On-screen Show (4:3)</PresentationFormat>
  <Paragraphs>127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Intellectual property    rights (IPR) protection of multimedia data. </vt:lpstr>
      <vt:lpstr>Introduction</vt:lpstr>
      <vt:lpstr>Slide 3</vt:lpstr>
      <vt:lpstr>Slide 4</vt:lpstr>
      <vt:lpstr>Slide 5</vt:lpstr>
      <vt:lpstr>SDLC MODEL</vt:lpstr>
      <vt:lpstr>Number of Modules</vt:lpstr>
      <vt:lpstr>Admin Authentication</vt:lpstr>
      <vt:lpstr>User Authentication</vt:lpstr>
      <vt:lpstr>Slide 10</vt:lpstr>
      <vt:lpstr>Slide 11</vt:lpstr>
      <vt:lpstr>Slide 12</vt:lpstr>
      <vt:lpstr>Slide 13</vt:lpstr>
      <vt:lpstr>E-R Diagram</vt:lpstr>
      <vt:lpstr>Use Case Diagram Admin :</vt:lpstr>
      <vt:lpstr>Sequence Diagrams</vt:lpstr>
      <vt:lpstr>Slide 17</vt:lpstr>
      <vt:lpstr>Activity Diagrams :</vt:lpstr>
      <vt:lpstr>Conclusion</vt:lpstr>
      <vt:lpstr>Future Enhancements</vt:lpstr>
      <vt:lpstr>Bibliography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VB.Net</dc:title>
  <dc:creator/>
  <cp:lastModifiedBy>nit</cp:lastModifiedBy>
  <cp:revision>70</cp:revision>
  <cp:lastPrinted>1601-01-01T00:00:00Z</cp:lastPrinted>
  <dcterms:created xsi:type="dcterms:W3CDTF">2003-08-12T20:22:22Z</dcterms:created>
  <dcterms:modified xsi:type="dcterms:W3CDTF">2015-12-24T05:35:38Z</dcterms:modified>
</cp:coreProperties>
</file>