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6" r:id="rId4"/>
    <p:sldId id="265" r:id="rId5"/>
    <p:sldId id="263" r:id="rId6"/>
    <p:sldId id="267" r:id="rId7"/>
    <p:sldId id="264" r:id="rId8"/>
    <p:sldId id="269" r:id="rId9"/>
    <p:sldId id="270" r:id="rId10"/>
    <p:sldId id="259" r:id="rId11"/>
    <p:sldId id="260" r:id="rId12"/>
    <p:sldId id="261" r:id="rId13"/>
    <p:sldId id="271" r:id="rId14"/>
    <p:sldId id="273" r:id="rId15"/>
    <p:sldId id="272" r:id="rId16"/>
    <p:sldId id="274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7"/>
    <p:restoredTop sz="65797"/>
  </p:normalViewPr>
  <p:slideViewPr>
    <p:cSldViewPr snapToGrid="0" snapToObjects="1">
      <p:cViewPr>
        <p:scale>
          <a:sx n="90" d="100"/>
          <a:sy n="90" d="100"/>
        </p:scale>
        <p:origin x="5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DD3B8-384A-3948-9F11-3C9A892DFD3A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8987A-FF46-D348-82A9-67BA348FEE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25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s://github.com/ethereum/EIPs/blob/master/EIPS/eip-20-token-standard.m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>
              <a:latin typeface="Arial" charset="0"/>
              <a:ea typeface="宋体" charset="-122"/>
            </a:endParaRPr>
          </a:p>
          <a:p>
            <a:r>
              <a:rPr lang="zh-CN" altLang="en-US" dirty="0" smtClean="0">
                <a:latin typeface="Arial" charset="0"/>
                <a:ea typeface="宋体" charset="-122"/>
              </a:rPr>
              <a:t>做个简单的自我介绍，我是</a:t>
            </a:r>
            <a:r>
              <a:rPr lang="zh-CN" altLang="en-US" dirty="0" smtClean="0">
                <a:latin typeface="Arial" charset="0"/>
                <a:ea typeface="宋体" charset="-122"/>
                <a:sym typeface="宋体" charset="-122"/>
              </a:rPr>
              <a:t>熊丽兵，大家都叫我</a:t>
            </a:r>
            <a:r>
              <a:rPr lang="en-US" altLang="zh-CN" dirty="0" smtClean="0">
                <a:latin typeface="Arial" charset="0"/>
                <a:ea typeface="宋体" charset="-122"/>
                <a:sym typeface="宋体" charset="-122"/>
              </a:rPr>
              <a:t>Tiny</a:t>
            </a:r>
            <a:r>
              <a:rPr lang="zh-CN" altLang="en-US" dirty="0" smtClean="0">
                <a:latin typeface="Arial" charset="0"/>
                <a:ea typeface="宋体" charset="-122"/>
                <a:sym typeface="宋体" charset="-122"/>
              </a:rPr>
              <a:t>熊，</a:t>
            </a:r>
            <a:r>
              <a:rPr lang="zh-CN" altLang="zh-CN" dirty="0" smtClean="0">
                <a:latin typeface="微软雅黑" charset="-122"/>
                <a:ea typeface="微软雅黑" charset="-122"/>
                <a:sym typeface="宋体" charset="-122"/>
              </a:rPr>
              <a:t>北京航空航天大学硕士毕业，曾就职过的公司有创新工场，猎豹等，</a:t>
            </a:r>
            <a:endParaRPr lang="en-US" altLang="zh-CN" dirty="0" smtClean="0">
              <a:latin typeface="微软雅黑" charset="-122"/>
              <a:ea typeface="微软雅黑" charset="-122"/>
              <a:sym typeface="宋体" charset="-122"/>
            </a:endParaRPr>
          </a:p>
          <a:p>
            <a:endParaRPr kumimoji="1" lang="en-US" altLang="zh-CN" dirty="0" smtClean="0">
              <a:latin typeface="微软雅黑" charset="-122"/>
              <a:ea typeface="微软雅黑" charset="-122"/>
              <a:sym typeface="宋体" charset="-122"/>
            </a:endParaRPr>
          </a:p>
          <a:p>
            <a:r>
              <a:rPr lang="zh-CN" altLang="zh-CN" dirty="0" smtClean="0">
                <a:latin typeface="微软雅黑" charset="-122"/>
                <a:ea typeface="微软雅黑" charset="-122"/>
                <a:sym typeface="宋体" charset="-122"/>
              </a:rPr>
              <a:t>目前是</a:t>
            </a:r>
            <a:r>
              <a:rPr lang="zh-CN" altLang="en-US" dirty="0" smtClean="0">
                <a:latin typeface="微软雅黑" charset="-122"/>
                <a:ea typeface="微软雅黑" charset="-122"/>
                <a:sym typeface="宋体" charset="-122"/>
              </a:rPr>
              <a:t>博客 </a:t>
            </a:r>
            <a:r>
              <a:rPr lang="zh-CN" altLang="zh-CN" dirty="0" smtClean="0">
                <a:latin typeface="微软雅黑" charset="-122"/>
                <a:ea typeface="微软雅黑" charset="-122"/>
                <a:sym typeface="宋体" charset="-122"/>
              </a:rPr>
              <a:t>深入浅出区块链</a:t>
            </a:r>
            <a:r>
              <a:rPr lang="zh-CN" altLang="en-US" dirty="0" smtClean="0">
                <a:latin typeface="微软雅黑" charset="-122"/>
                <a:ea typeface="微软雅黑" charset="-122"/>
                <a:sym typeface="宋体" charset="-122"/>
              </a:rPr>
              <a:t> </a:t>
            </a:r>
            <a:r>
              <a:rPr lang="zh-CN" altLang="zh-CN" dirty="0" smtClean="0">
                <a:latin typeface="微软雅黑" charset="-122"/>
                <a:ea typeface="微软雅黑" charset="-122"/>
                <a:sym typeface="宋体" charset="-122"/>
              </a:rPr>
              <a:t>博主，登链科技首席技术官</a:t>
            </a:r>
            <a:r>
              <a:rPr lang="zh-CN" altLang="en-US" baseline="0" dirty="0" smtClean="0">
                <a:latin typeface="微软雅黑" charset="-122"/>
                <a:ea typeface="微软雅黑" charset="-122"/>
                <a:sym typeface="宋体" charset="-122"/>
              </a:rPr>
              <a:t>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987A-FF46-D348-82A9-67BA348FEE5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7304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用一个接口形式表达出来， 有这个几个部分。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987A-FF46-D348-82A9-67BA348FEE5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2299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切换到 </a:t>
            </a:r>
            <a:r>
              <a:rPr lang="en-US" altLang="zh-CN" sz="1200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remix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987A-FF46-D348-82A9-67BA348FEE5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800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众筹：向公众筹资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kumimoji="1" lang="zh-CN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kumimoji="1" lang="en-US" altLang="zh-CN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</a:rPr>
              <a:t>ico</a:t>
            </a:r>
            <a:r>
              <a:rPr kumimoji="1" lang="en-US" altLang="zh-CN" sz="1200" b="0" kern="1200" baseline="0" dirty="0" smtClean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kumimoji="1" lang="en-US" altLang="zh-CN" sz="1200" b="0" kern="1200" baseline="0" dirty="0" smtClean="0">
                <a:solidFill>
                  <a:schemeClr val="tx1"/>
                </a:solidFill>
                <a:latin typeface="+mn-lt"/>
                <a:ea typeface="+mn-ea"/>
              </a:rPr>
              <a:t>: initial coin offering </a:t>
            </a:r>
            <a:r>
              <a:rPr kumimoji="1" lang="zh-CN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</a:rPr>
              <a:t>首次货币发行</a:t>
            </a:r>
            <a:endParaRPr kumimoji="1" lang="en-US" altLang="zh-CN" sz="1200" b="0" kern="1200" baseline="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</a:rPr>
              <a:t>因为是通过出售我们自己创建的代币去</a:t>
            </a:r>
            <a:r>
              <a:rPr lang="zh-CN" altLang="en-US" sz="1200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筹集</a:t>
            </a:r>
            <a:r>
              <a:rPr lang="en-US" altLang="zh-CN" sz="1200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eth</a:t>
            </a:r>
            <a:r>
              <a:rPr lang="zh-CN" altLang="en-US" sz="1200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币。</a:t>
            </a:r>
            <a:endParaRPr lang="en-US" altLang="zh-CN" sz="1200" b="1" kern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在以太坊上，最有名的项目就是</a:t>
            </a:r>
            <a:r>
              <a:rPr lang="en-US" altLang="zh-CN" sz="1200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EOS</a:t>
            </a:r>
            <a:r>
              <a:rPr lang="zh-CN" altLang="en-US" sz="1200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众筹</a:t>
            </a:r>
            <a:r>
              <a:rPr lang="en-US" altLang="zh-CN" sz="1200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en-US" altLang="zh-CN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在接近一年的</a:t>
            </a:r>
            <a:r>
              <a:rPr lang="zh-CN" altLang="en-US" sz="1200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众筹</a:t>
            </a:r>
            <a:r>
              <a:rPr lang="zh-CN" altLang="en-US" sz="1200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时间里，</a:t>
            </a:r>
            <a:r>
              <a:rPr lang="zh-CN" altLang="en-US" sz="1200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一共募集了</a:t>
            </a:r>
            <a:r>
              <a:rPr lang="en-US" altLang="zh-CN" sz="1200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721</a:t>
            </a:r>
            <a:r>
              <a:rPr lang="zh-CN" altLang="en-US" sz="1200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万个</a:t>
            </a:r>
            <a:r>
              <a:rPr lang="en-US" altLang="zh-CN" sz="1200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eth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987A-FF46-D348-82A9-67BA348FEE5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537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众筹：向公众筹资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kumimoji="1" lang="zh-CN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</a:rPr>
              <a:t> 为什么叫</a:t>
            </a:r>
            <a:r>
              <a:rPr kumimoji="1" lang="en-US" altLang="zh-CN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</a:rPr>
              <a:t>ico</a:t>
            </a:r>
            <a:r>
              <a:rPr kumimoji="1" lang="en-US" altLang="zh-CN" sz="1200" b="0" kern="1200" baseline="0" dirty="0" smtClean="0">
                <a:solidFill>
                  <a:schemeClr val="tx1"/>
                </a:solidFill>
                <a:latin typeface="+mn-lt"/>
                <a:ea typeface="+mn-ea"/>
              </a:rPr>
              <a:t> : initial coin offering </a:t>
            </a:r>
            <a:r>
              <a:rPr kumimoji="1" lang="zh-CN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</a:rPr>
              <a:t>首次货币发行</a:t>
            </a:r>
            <a:endParaRPr kumimoji="1" lang="en-US" altLang="zh-CN" sz="1200" b="0" kern="1200" baseline="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</a:rPr>
              <a:t>因为是通过出售我们自己创建的代币去</a:t>
            </a:r>
            <a:r>
              <a:rPr lang="zh-CN" altLang="en-US" sz="1200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筹集</a:t>
            </a:r>
            <a:r>
              <a:rPr lang="en-US" altLang="zh-CN" sz="1200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eth</a:t>
            </a:r>
            <a:r>
              <a:rPr lang="zh-CN" altLang="en-US" sz="1200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币。</a:t>
            </a:r>
            <a:endParaRPr lang="en-US" altLang="zh-CN" sz="1200" b="1" kern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在以太坊上，最有名的项目就是</a:t>
            </a:r>
            <a:r>
              <a:rPr lang="en-US" altLang="zh-CN" sz="1200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EOS</a:t>
            </a:r>
            <a:r>
              <a:rPr lang="zh-CN" altLang="en-US" sz="1200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众筹</a:t>
            </a:r>
            <a:r>
              <a:rPr lang="en-US" altLang="zh-CN" sz="1200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en-US" altLang="zh-CN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在接近一年的</a:t>
            </a:r>
            <a:r>
              <a:rPr lang="zh-CN" altLang="en-US" sz="1200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众筹时间你，一共募集了</a:t>
            </a:r>
            <a:r>
              <a:rPr lang="en-US" altLang="zh-CN" sz="1200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721</a:t>
            </a:r>
            <a:r>
              <a:rPr lang="zh-CN" altLang="en-US" sz="1200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万个</a:t>
            </a:r>
            <a:r>
              <a:rPr lang="en-US" altLang="zh-CN" sz="1200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eth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987A-FF46-D348-82A9-67BA348FEE5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417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切换到 </a:t>
            </a:r>
            <a:r>
              <a:rPr lang="en-US" altLang="zh-CN" sz="1200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remix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987A-FF46-D348-82A9-67BA348FEE5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584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987A-FF46-D348-82A9-67BA348FEE5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164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987A-FF46-D348-82A9-67BA348FEE5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228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987A-FF46-D348-82A9-67BA348FEE5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323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987A-FF46-D348-82A9-67BA348FEE5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87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require(balances[_from] &gt;= _value);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下一行增加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require(allowed[_from][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msg.sender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&gt;= _value);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或者引入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SafeMath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合约中增加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SafeMath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uint256;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同时修改为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allowed[_from][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msg.sender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= allowed[_from][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msg.sender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].sub(_value);</a:t>
            </a:r>
            <a:endParaRPr lang="en-US" altLang="zh-CN" sz="1200" b="1" kern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987A-FF46-D348-82A9-67BA348FEE5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49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987A-FF46-D348-82A9-67BA348FEE5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376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互联网思维：要求我们不断的试错，快速的迭代。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区块链时代不一样，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 smtClean="0">
                <a:latin typeface="微软雅黑" panose="020B0503020204020204" charset="-122"/>
                <a:ea typeface="微软雅黑" panose="020B0503020204020204" charset="-122"/>
              </a:rPr>
              <a:t>代码上线之后，不是自己的服务器上在运行，想怎么更新就更新。</a:t>
            </a:r>
            <a:endParaRPr lang="en-US" altLang="zh-CN" sz="1200" kern="1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kern="1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上线之后也不是你可以完全掌控的，要求我们一开始就要有完善的设计，细致的测试。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987A-FF46-D348-82A9-67BA348FEE5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651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欢迎大家加我微信交流。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987A-FF46-D348-82A9-67BA348FEE5C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271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从我这个定义来讲，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比特币、以太币也就是一个代币。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不过我们今天讲的是特指通过以太坊智能合约创建的代币。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其实这个代币有跟广泛的翻译，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可以代表任何可以交易的东西，如：积分、财产、证书等等。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987A-FF46-D348-82A9-67BA348FEE5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0663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智能合约可以理解为在区块链上可以自动执行的（由消息驱动的）、以代码形式编写的合同（特殊的交易）。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zh-CN" altLang="en-US" dirty="0" smtClean="0">
                <a:effectLst/>
              </a:rPr>
              <a:t>智能合约英文是</a:t>
            </a:r>
            <a:r>
              <a:rPr lang="en-US" altLang="zh-CN" dirty="0" smtClean="0">
                <a:effectLst/>
              </a:rPr>
              <a:t>Smart Contract</a:t>
            </a:r>
            <a:r>
              <a:rPr lang="zh-CN" altLang="en-US" dirty="0" smtClean="0">
                <a:effectLst/>
              </a:rPr>
              <a:t>，和人工智能（ </a:t>
            </a:r>
            <a:r>
              <a:rPr lang="en-US" altLang="zh-CN" dirty="0" err="1" smtClean="0">
                <a:effectLst/>
              </a:rPr>
              <a:t>AI:Artificial</a:t>
            </a:r>
            <a:r>
              <a:rPr lang="en-US" altLang="zh-CN" dirty="0" smtClean="0">
                <a:effectLst/>
              </a:rPr>
              <a:t> Intelligence </a:t>
            </a:r>
            <a:r>
              <a:rPr lang="zh-CN" altLang="en-US" dirty="0" smtClean="0">
                <a:effectLst/>
              </a:rPr>
              <a:t>）的智能没有关系，最早尼克萨博在</a:t>
            </a:r>
            <a:r>
              <a:rPr lang="en-US" altLang="zh-CN" dirty="0" smtClean="0">
                <a:effectLst/>
              </a:rPr>
              <a:t>95</a:t>
            </a:r>
            <a:r>
              <a:rPr lang="zh-CN" altLang="en-US" dirty="0" smtClean="0">
                <a:effectLst/>
              </a:rPr>
              <a:t>年就提出智能合约的概念，它的概念很简单，就是将法律条文写成可执行代码。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这个概念和</a:t>
            </a:r>
            <a:r>
              <a:rPr lang="zh-CN" altLang="en-US" sz="1200" kern="100" dirty="0" smtClean="0">
                <a:latin typeface="微软雅黑" panose="020B0503020204020204" charset="-122"/>
                <a:ea typeface="微软雅黑" panose="020B0503020204020204" charset="-122"/>
              </a:rPr>
              <a:t>以太坊上的程序可以不受干预的执行的理念非常一致，</a:t>
            </a:r>
            <a:r>
              <a:rPr lang="zh-CN" altLang="en-US" sz="1200" kern="100" baseline="0" dirty="0" smtClean="0">
                <a:latin typeface="微软雅黑" panose="020B0503020204020204" charset="-122"/>
                <a:ea typeface="微软雅黑" panose="020B0503020204020204" charset="-122"/>
              </a:rPr>
              <a:t> 因此以太坊就引入了这个概念。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2018/6/8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851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智能合约的官方推荐的编程语言是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Solidity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，文件扩展名以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.sol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结尾。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Contract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和 类很相似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2018/6/8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104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实现一个代币，关键是维护一个账本， 这是一个最简单的账本数据，</a:t>
            </a:r>
            <a:endParaRPr lang="en-US" altLang="zh-CN" sz="1200" b="1" kern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每一条数据都一个账号 对应一个</a:t>
            </a:r>
            <a:r>
              <a:rPr lang="zh-CN" altLang="en-US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 余额。 如果有一笔 </a:t>
            </a:r>
            <a:r>
              <a:rPr lang="en-US" altLang="zh-CN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122</a:t>
            </a:r>
            <a:r>
              <a:rPr lang="zh-CN" altLang="en-US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 到  </a:t>
            </a:r>
            <a:r>
              <a:rPr lang="en-US" altLang="zh-CN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123</a:t>
            </a:r>
            <a:r>
              <a:rPr lang="zh-CN" altLang="en-US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 的转账，转账</a:t>
            </a:r>
            <a:r>
              <a:rPr lang="en-US" altLang="zh-CN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10, </a:t>
            </a:r>
            <a:r>
              <a:rPr lang="zh-CN" altLang="en-US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就是</a:t>
            </a:r>
            <a:r>
              <a:rPr lang="en-US" altLang="zh-CN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122</a:t>
            </a:r>
            <a:r>
              <a:rPr lang="zh-CN" altLang="en-US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 账户的 </a:t>
            </a:r>
            <a:r>
              <a:rPr lang="en-US" altLang="zh-CN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100 </a:t>
            </a:r>
            <a:r>
              <a:rPr lang="mr-IN" altLang="zh-CN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–</a:t>
            </a:r>
            <a:r>
              <a:rPr lang="en-US" altLang="zh-CN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 10 , 123</a:t>
            </a:r>
            <a:r>
              <a:rPr lang="zh-CN" altLang="en-US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 的</a:t>
            </a:r>
            <a:r>
              <a:rPr lang="en-US" altLang="zh-CN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120</a:t>
            </a:r>
            <a:r>
              <a:rPr lang="zh-CN" altLang="en-US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10.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0" baseline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大家想一下，如果这个</a:t>
            </a:r>
            <a:r>
              <a:rPr lang="zh-CN" altLang="en-US" sz="1200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账本</a:t>
            </a:r>
            <a:r>
              <a:rPr lang="zh-CN" altLang="en-US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用程序来实现， 如何做。 </a:t>
            </a:r>
            <a:endParaRPr lang="en-US" altLang="zh-CN" sz="1200" b="1" kern="0" baseline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0" baseline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我们可不可把账号当做</a:t>
            </a:r>
            <a:r>
              <a:rPr lang="en-US" altLang="zh-CN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key  </a:t>
            </a:r>
            <a:r>
              <a:rPr lang="zh-CN" altLang="en-US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余额当</a:t>
            </a:r>
            <a:r>
              <a:rPr lang="en-US" altLang="zh-CN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value, </a:t>
            </a:r>
            <a:r>
              <a:rPr lang="zh-CN" altLang="en-US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这是不是就是一个</a:t>
            </a:r>
            <a:r>
              <a:rPr lang="en-US" altLang="zh-CN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map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solidity</a:t>
            </a:r>
            <a:r>
              <a:rPr lang="zh-CN" altLang="en-US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 就是一个</a:t>
            </a:r>
            <a:r>
              <a:rPr lang="en-US" altLang="zh-CN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mapping, </a:t>
            </a:r>
            <a:r>
              <a:rPr lang="zh-CN" altLang="en-US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这个</a:t>
            </a:r>
            <a:endParaRPr lang="en-US" altLang="zh-CN" sz="1200" b="1" kern="0" baseline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0" baseline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0" baseline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0" baseline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0" baseline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0" baseline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0" baseline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kern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987A-FF46-D348-82A9-67BA348FEE5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985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solidity</a:t>
            </a:r>
            <a:r>
              <a:rPr lang="zh-CN" altLang="en-US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 就是一个</a:t>
            </a:r>
            <a:r>
              <a:rPr lang="en-US" altLang="zh-CN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mapping, </a:t>
            </a:r>
            <a:r>
              <a:rPr lang="zh-CN" altLang="en-US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现在我们确定最重要的一部分。</a:t>
            </a:r>
            <a:endParaRPr lang="en-US" altLang="zh-CN" sz="1200" b="1" kern="0" baseline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还有另外一部分， 我们通常需要给我们的货币设定一个发行量。</a:t>
            </a:r>
            <a:endParaRPr lang="en-US" altLang="zh-CN" sz="1200" b="1" kern="0" baseline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Mapping</a:t>
            </a:r>
            <a:r>
              <a:rPr lang="zh-CN" altLang="en-US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 的作用的记录账号余额，我们还需要一个函数用来转账。</a:t>
            </a:r>
            <a:endParaRPr lang="en-US" altLang="zh-CN" sz="1200" b="1" kern="0" baseline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0" baseline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剩下的简单了， 我们来看一下代码。</a:t>
            </a:r>
            <a:endParaRPr lang="en-US" altLang="zh-CN" sz="1200" b="1" kern="0" baseline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0" baseline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2018/6/8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64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0" baseline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2018/6/8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817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接下来看一下</a:t>
            </a:r>
            <a:r>
              <a:rPr kumimoji="1" lang="en-US" altLang="zh-CN" dirty="0" smtClean="0"/>
              <a:t>ERC20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ERC20</a:t>
            </a:r>
            <a:r>
              <a:rPr kumimoji="1" lang="zh-CN" altLang="en-US" dirty="0" smtClean="0"/>
              <a:t>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以太坊定义的一个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代币标准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，有这样的标准，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钱包和交易所就非常方便的接入，钱包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执行转账就可以调用东一的函数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如果没有标准的话，每个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人写的转账函数不一样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，就会变得复杂。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这个结构包含了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8987A-FF46-D348-82A9-67BA348FEE5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09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37E0-7ABA-FA4C-8831-777650830387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29AE-F57D-5046-A73E-37CACE37FA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588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37E0-7ABA-FA4C-8831-777650830387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29AE-F57D-5046-A73E-37CACE37FA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862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37E0-7ABA-FA4C-8831-777650830387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29AE-F57D-5046-A73E-37CACE37FA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30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37E0-7ABA-FA4C-8831-777650830387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29AE-F57D-5046-A73E-37CACE37FA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69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37E0-7ABA-FA4C-8831-777650830387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29AE-F57D-5046-A73E-37CACE37FA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80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37E0-7ABA-FA4C-8831-777650830387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29AE-F57D-5046-A73E-37CACE37FA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12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37E0-7ABA-FA4C-8831-777650830387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29AE-F57D-5046-A73E-37CACE37FA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84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37E0-7ABA-FA4C-8831-777650830387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29AE-F57D-5046-A73E-37CACE37FA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17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37E0-7ABA-FA4C-8831-777650830387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29AE-F57D-5046-A73E-37CACE37FA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97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37E0-7ABA-FA4C-8831-777650830387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29AE-F57D-5046-A73E-37CACE37FA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682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37E0-7ABA-FA4C-8831-777650830387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29AE-F57D-5046-A73E-37CACE37FA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12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F37E0-7ABA-FA4C-8831-777650830387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029AE-F57D-5046-A73E-37CACE37FA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68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65350" y="2834874"/>
            <a:ext cx="794711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00"/>
              </a:spcBef>
              <a:buSzPct val="100000"/>
              <a:buFont typeface="Arial" charset="0"/>
              <a:buChar char="•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1pPr>
            <a:lvl2pPr marL="771525" indent="-314325">
              <a:spcBef>
                <a:spcPts val="500"/>
              </a:spcBef>
              <a:buSzPct val="100000"/>
              <a:buFont typeface="Arial" charset="0"/>
              <a:buChar char="–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2pPr>
            <a:lvl3pPr marL="1247775" indent="-333375">
              <a:spcBef>
                <a:spcPts val="500"/>
              </a:spcBef>
              <a:buSzPct val="100000"/>
              <a:buFont typeface="Arial" charset="0"/>
              <a:buChar char="•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3pPr>
            <a:lvl4pPr marL="1704975" indent="-333375">
              <a:spcBef>
                <a:spcPts val="500"/>
              </a:spcBef>
              <a:buSzPct val="100000"/>
              <a:buFont typeface="Arial" charset="0"/>
              <a:buChar char="–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4pPr>
            <a:lvl5pPr marL="2162175" indent="-333375">
              <a:spcBef>
                <a:spcPts val="500"/>
              </a:spcBef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5pPr>
            <a:lvl6pPr marL="2619375" indent="-3333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6pPr>
            <a:lvl7pPr marL="3076575" indent="-3333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7pPr>
            <a:lvl8pPr marL="3533775" indent="-3333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8pPr>
            <a:lvl9pPr marL="3990975" indent="-3333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9pPr>
          </a:lstStyle>
          <a:p>
            <a:pPr algn="ctr" eaLnBrk="1">
              <a:spcBef>
                <a:spcPct val="0"/>
              </a:spcBef>
              <a:buFont typeface="Times New Roman" charset="0"/>
              <a:buNone/>
            </a:pPr>
            <a:r>
              <a:rPr lang="zh-CN" altLang="en-US" sz="3000" dirty="0" smtClean="0">
                <a:solidFill>
                  <a:srgbClr val="C9394A"/>
                </a:solidFill>
              </a:rPr>
              <a:t>通过代</a:t>
            </a:r>
            <a:r>
              <a:rPr lang="zh-CN" altLang="en-US" sz="3000" dirty="0">
                <a:solidFill>
                  <a:srgbClr val="C9394A"/>
                </a:solidFill>
              </a:rPr>
              <a:t>币（</a:t>
            </a:r>
            <a:r>
              <a:rPr lang="en-US" altLang="zh-CN" sz="3000" dirty="0">
                <a:solidFill>
                  <a:srgbClr val="C9394A"/>
                </a:solidFill>
              </a:rPr>
              <a:t>token</a:t>
            </a:r>
            <a:r>
              <a:rPr lang="zh-CN" altLang="en-US" sz="3000" dirty="0">
                <a:solidFill>
                  <a:srgbClr val="C9394A"/>
                </a:solidFill>
              </a:rPr>
              <a:t>）</a:t>
            </a:r>
            <a:r>
              <a:rPr lang="zh-CN" altLang="zh-CN" sz="3000" dirty="0">
                <a:solidFill>
                  <a:srgbClr val="C9394A"/>
                </a:solidFill>
              </a:rPr>
              <a:t>与</a:t>
            </a:r>
            <a:r>
              <a:rPr lang="zh-CN" altLang="en-US" sz="3000" dirty="0">
                <a:solidFill>
                  <a:srgbClr val="C9394A"/>
                </a:solidFill>
              </a:rPr>
              <a:t> 众</a:t>
            </a:r>
            <a:r>
              <a:rPr lang="zh-CN" altLang="en-US" sz="3000" dirty="0" smtClean="0">
                <a:solidFill>
                  <a:srgbClr val="C9394A"/>
                </a:solidFill>
              </a:rPr>
              <a:t>筹介绍智能合约开发</a:t>
            </a:r>
            <a:endParaRPr lang="zh-CN" altLang="zh-CN" sz="3000" dirty="0">
              <a:solidFill>
                <a:srgbClr val="C9394A"/>
              </a:solidFill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869731" y="4188997"/>
            <a:ext cx="19383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00"/>
              </a:spcBef>
              <a:buSzPct val="100000"/>
              <a:buFont typeface="Arial" charset="0"/>
              <a:buChar char="•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1pPr>
            <a:lvl2pPr marL="771525" indent="-314325">
              <a:spcBef>
                <a:spcPts val="500"/>
              </a:spcBef>
              <a:buSzPct val="100000"/>
              <a:buFont typeface="Arial" charset="0"/>
              <a:buChar char="–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2pPr>
            <a:lvl3pPr marL="1247775" indent="-333375">
              <a:spcBef>
                <a:spcPts val="500"/>
              </a:spcBef>
              <a:buSzPct val="100000"/>
              <a:buFont typeface="Arial" charset="0"/>
              <a:buChar char="•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3pPr>
            <a:lvl4pPr marL="1704975" indent="-333375">
              <a:spcBef>
                <a:spcPts val="500"/>
              </a:spcBef>
              <a:buSzPct val="100000"/>
              <a:buFont typeface="Arial" charset="0"/>
              <a:buChar char="–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4pPr>
            <a:lvl5pPr marL="2162175" indent="-333375">
              <a:spcBef>
                <a:spcPts val="500"/>
              </a:spcBef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5pPr>
            <a:lvl6pPr marL="2619375" indent="-3333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6pPr>
            <a:lvl7pPr marL="3076575" indent="-3333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7pPr>
            <a:lvl8pPr marL="3533775" indent="-3333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8pPr>
            <a:lvl9pPr marL="3990975" indent="-3333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charset="0"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Arial" charset="0"/>
              </a:rPr>
              <a:t>熊</a:t>
            </a:r>
            <a:r>
              <a:rPr lang="zh-CN" altLang="en-US" sz="1800" b="0" dirty="0">
                <a:solidFill>
                  <a:srgbClr val="000000"/>
                </a:solidFill>
                <a:latin typeface="Arial" charset="0"/>
              </a:rPr>
              <a:t>丽</a:t>
            </a:r>
            <a:r>
              <a:rPr lang="zh-CN" altLang="en-US" sz="1800" b="0" dirty="0" smtClean="0">
                <a:solidFill>
                  <a:srgbClr val="000000"/>
                </a:solidFill>
                <a:latin typeface="Arial" charset="0"/>
              </a:rPr>
              <a:t>兵 </a:t>
            </a:r>
            <a:r>
              <a:rPr lang="en-US" altLang="zh-CN" sz="1800" b="0" dirty="0" smtClean="0">
                <a:solidFill>
                  <a:srgbClr val="000000"/>
                </a:solidFill>
              </a:rPr>
              <a:t>(</a:t>
            </a:r>
            <a:r>
              <a:rPr lang="zh-CN" altLang="zh-CN" sz="1800" b="0" dirty="0">
                <a:solidFill>
                  <a:srgbClr val="000000"/>
                </a:solidFill>
              </a:rPr>
              <a:t>Tiny熊）</a:t>
            </a:r>
            <a:endParaRPr lang="zh-CN" altLang="en-US" sz="1800" b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08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4996006" y="636575"/>
            <a:ext cx="1873270" cy="73866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r>
              <a:rPr lang="en-US" altLang="zh-CN" sz="4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ERC20</a:t>
            </a:r>
            <a:endParaRPr lang="zh-CN" altLang="en-US" sz="4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39" y="516594"/>
            <a:ext cx="11527109" cy="607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4315782" y="714633"/>
            <a:ext cx="4149534" cy="73866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r>
              <a:rPr lang="en-US" altLang="zh-CN" sz="4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ERC-20</a:t>
            </a:r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代币实现</a:t>
            </a:r>
            <a:endParaRPr lang="zh-CN" altLang="en-US" sz="4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0954" y="1981367"/>
            <a:ext cx="3348994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indent="-457189">
              <a:buClr>
                <a:srgbClr val="C00000"/>
              </a:buClr>
              <a:buFont typeface="Wingdings" panose="05000000000000000000" charset="0"/>
              <a:buChar char=""/>
            </a:pPr>
            <a:r>
              <a:rPr lang="zh-CN" altLang="en-US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实现</a:t>
            </a:r>
            <a:r>
              <a:rPr lang="en-US" altLang="zh-CN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ERC20</a:t>
            </a:r>
            <a:r>
              <a:rPr lang="zh-CN" altLang="en-US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接口</a:t>
            </a:r>
            <a:endParaRPr lang="en-US" altLang="zh-CN" sz="2933" b="1" kern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888" y="3189249"/>
            <a:ext cx="5534940" cy="159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4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4438445" y="748087"/>
            <a:ext cx="3386504" cy="73866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众筹（</a:t>
            </a:r>
            <a:r>
              <a:rPr lang="en-US" altLang="zh-CN" sz="4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4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ICO</a:t>
            </a:r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4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0954" y="1988801"/>
            <a:ext cx="8475397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indent="-457189">
              <a:buClr>
                <a:srgbClr val="C00000"/>
              </a:buClr>
              <a:buFont typeface="Wingdings" panose="05000000000000000000" charset="0"/>
              <a:buChar char=""/>
            </a:pPr>
            <a:r>
              <a:rPr lang="zh-CN" altLang="en-US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众筹：（约定时间内）</a:t>
            </a:r>
            <a:r>
              <a:rPr lang="zh-CN" altLang="en-US" sz="2933" b="1" kern="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向</a:t>
            </a:r>
            <a:r>
              <a:rPr lang="zh-CN" altLang="en-US" sz="2933" b="1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公众</a:t>
            </a:r>
            <a:r>
              <a:rPr lang="zh-CN" altLang="en-US" sz="2933" b="1" kern="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筹资</a:t>
            </a:r>
            <a:r>
              <a:rPr lang="zh-CN" altLang="en-US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（约定数额）</a:t>
            </a:r>
            <a:endParaRPr lang="en-US" altLang="zh-CN" sz="2933" b="1" kern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954" y="2977543"/>
            <a:ext cx="534633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indent="-457189">
              <a:buClr>
                <a:srgbClr val="C00000"/>
              </a:buClr>
              <a:buFont typeface="Wingdings" panose="05000000000000000000" charset="0"/>
              <a:buChar char=""/>
            </a:pPr>
            <a:r>
              <a:rPr lang="en-US" altLang="zh-CN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EOS</a:t>
            </a:r>
            <a:r>
              <a:rPr lang="zh-CN" altLang="en-US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：一年筹资</a:t>
            </a:r>
            <a:r>
              <a:rPr lang="en-US" altLang="zh-CN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721</a:t>
            </a:r>
            <a:r>
              <a:rPr lang="zh-CN" altLang="en-US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万个</a:t>
            </a:r>
            <a:r>
              <a:rPr lang="en-US" altLang="zh-CN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eth</a:t>
            </a:r>
          </a:p>
        </p:txBody>
      </p:sp>
    </p:spTree>
    <p:extLst>
      <p:ext uri="{BB962C8B-B14F-4D97-AF65-F5344CB8AC3E}">
        <p14:creationId xmlns:p14="http://schemas.microsoft.com/office/powerpoint/2010/main" val="24392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4438445" y="748087"/>
            <a:ext cx="2298065" cy="73866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实现众筹</a:t>
            </a:r>
            <a:endParaRPr lang="zh-CN" altLang="en-US" sz="4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0954" y="2676460"/>
            <a:ext cx="4525598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indent="-457189">
              <a:buClr>
                <a:srgbClr val="C00000"/>
              </a:buClr>
              <a:buFont typeface="Wingdings" panose="05000000000000000000" charset="0"/>
              <a:buChar char=""/>
            </a:pPr>
            <a:r>
              <a:rPr lang="zh-CN" altLang="en-US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实现以太和代币的兑换</a:t>
            </a:r>
            <a:endParaRPr lang="en-US" altLang="zh-CN" sz="2933" b="1" kern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954" y="4147673"/>
            <a:ext cx="6296917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indent="-457189">
              <a:buClr>
                <a:srgbClr val="C00000"/>
              </a:buClr>
              <a:buFont typeface="Wingdings" panose="05000000000000000000" charset="0"/>
              <a:buChar char=""/>
            </a:pPr>
            <a:r>
              <a:rPr lang="zh-CN" altLang="en-US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（受益人）提</a:t>
            </a:r>
            <a:r>
              <a:rPr lang="zh-CN" altLang="en-US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款</a:t>
            </a:r>
            <a:r>
              <a:rPr lang="zh-CN" altLang="en-US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或（投资者）退款</a:t>
            </a:r>
            <a:endParaRPr lang="en-US" altLang="zh-CN" sz="2933" b="1" kern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0954" y="1879237"/>
            <a:ext cx="7427033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indent="-457189">
              <a:buClr>
                <a:srgbClr val="C00000"/>
              </a:buClr>
              <a:buFont typeface="Wingdings" panose="05000000000000000000" charset="0"/>
              <a:buChar char=""/>
            </a:pPr>
            <a:r>
              <a:rPr lang="zh-CN" altLang="en-US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设定众筹时间、目标、兑换价格、受益人</a:t>
            </a:r>
            <a:endParaRPr lang="en-US" altLang="zh-CN" sz="2933" b="1" kern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"/>
          <p:cNvSpPr txBox="1"/>
          <p:nvPr/>
        </p:nvSpPr>
        <p:spPr>
          <a:xfrm>
            <a:off x="1465936" y="3390345"/>
            <a:ext cx="9049664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indent="266700" algn="just"/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</a:rPr>
              <a:t>合约收到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eth</a:t>
            </a:r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</a:rPr>
              <a:t>后调用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token</a:t>
            </a:r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transfer </a:t>
            </a:r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</a:rPr>
              <a:t>方法发送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token</a:t>
            </a:r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</a:rPr>
              <a:t>（被动触发）</a:t>
            </a:r>
            <a:endParaRPr lang="en-US" altLang="zh-CN" sz="2000" kern="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194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4438445" y="748087"/>
            <a:ext cx="2298065" cy="73866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实现众筹</a:t>
            </a:r>
            <a:endParaRPr lang="zh-CN" altLang="en-US" sz="4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888" y="2810108"/>
            <a:ext cx="5534940" cy="159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7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5214600" y="766981"/>
            <a:ext cx="2298065" cy="73866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扩展功能</a:t>
            </a:r>
            <a:endParaRPr lang="zh-CN" altLang="en-US" sz="4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7122" y="3530395"/>
            <a:ext cx="1399742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indent="-457189">
              <a:buClr>
                <a:srgbClr val="C00000"/>
              </a:buClr>
              <a:buFont typeface="Wingdings" panose="05000000000000000000" charset="0"/>
              <a:buChar char=""/>
            </a:pPr>
            <a:r>
              <a:rPr lang="zh-CN" altLang="en-US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锁定</a:t>
            </a:r>
            <a:endParaRPr lang="en-US" altLang="zh-CN" sz="2933" b="1" kern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0954" y="1879237"/>
            <a:ext cx="1399742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indent="-457189">
              <a:buClr>
                <a:srgbClr val="C00000"/>
              </a:buClr>
              <a:buFont typeface="Wingdings" panose="05000000000000000000" charset="0"/>
              <a:buChar char=""/>
            </a:pPr>
            <a:r>
              <a:rPr lang="zh-CN" altLang="en-US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空投</a:t>
            </a:r>
            <a:endParaRPr lang="en-US" altLang="zh-CN" sz="2933" b="1" kern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0954" y="4270906"/>
            <a:ext cx="1008609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indent="-457189">
              <a:buClr>
                <a:srgbClr val="C00000"/>
              </a:buClr>
              <a:buFont typeface="Wingdings" panose="05000000000000000000" charset="0"/>
              <a:buChar char=""/>
            </a:pPr>
            <a:r>
              <a:rPr lang="mr-IN" altLang="zh-CN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altLang="zh-CN" sz="2933" b="1" kern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7122" y="2704816"/>
            <a:ext cx="2444900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indent="-457189">
              <a:buClr>
                <a:srgbClr val="C00000"/>
              </a:buClr>
              <a:buFont typeface="Wingdings" panose="05000000000000000000" charset="0"/>
              <a:buChar char=""/>
            </a:pPr>
            <a:r>
              <a:rPr lang="zh-CN" altLang="en-US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挖</a:t>
            </a:r>
            <a:r>
              <a:rPr lang="zh-CN" altLang="en-US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矿</a:t>
            </a:r>
            <a:r>
              <a:rPr lang="en-US" altLang="zh-CN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增发</a:t>
            </a:r>
            <a:r>
              <a:rPr lang="en-US" altLang="zh-CN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933" b="1" kern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48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4434006" y="766981"/>
            <a:ext cx="3323987" cy="73866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常见合约漏洞</a:t>
            </a:r>
            <a:endParaRPr lang="zh-CN" altLang="en-US" sz="4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0954" y="1879237"/>
            <a:ext cx="3922869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indent="-457189">
              <a:buClr>
                <a:srgbClr val="C00000"/>
              </a:buClr>
              <a:buFont typeface="Wingdings" panose="05000000000000000000" charset="0"/>
              <a:buChar char=""/>
            </a:pPr>
            <a:r>
              <a:rPr lang="zh-CN" altLang="en-US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美链</a:t>
            </a:r>
            <a:r>
              <a:rPr lang="en-US" altLang="zh-CN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BEC(</a:t>
            </a:r>
            <a:r>
              <a:rPr lang="zh-CN" altLang="en-US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溢出漏洞</a:t>
            </a:r>
            <a:r>
              <a:rPr lang="en-US" altLang="zh-CN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1248936" y="2687445"/>
            <a:ext cx="8787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https://</a:t>
            </a:r>
            <a:r>
              <a:rPr lang="en-US" altLang="zh-CN" b="1" kern="0" dirty="0" err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etherscan.io</a:t>
            </a:r>
            <a:r>
              <a:rPr lang="en-US" altLang="zh-CN" b="1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b="1" kern="0" dirty="0" err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tx</a:t>
            </a:r>
            <a:r>
              <a:rPr lang="en-US" altLang="zh-CN" b="1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/0xad89ff16fd1ebe3a0a7cf4ed282302c06626c1af33221ebe0d3a470aba4a660f</a:t>
            </a:r>
          </a:p>
        </p:txBody>
      </p:sp>
      <p:sp>
        <p:nvSpPr>
          <p:cNvPr id="6" name="矩形 5"/>
          <p:cNvSpPr/>
          <p:nvPr/>
        </p:nvSpPr>
        <p:spPr>
          <a:xfrm>
            <a:off x="1115121" y="3981426"/>
            <a:ext cx="8920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https://etherscan.io/address/0xc5d105e63711398af9bbff092d4b6769c82f793d#code</a:t>
            </a:r>
          </a:p>
        </p:txBody>
      </p:sp>
    </p:spTree>
    <p:extLst>
      <p:ext uri="{BB962C8B-B14F-4D97-AF65-F5344CB8AC3E}">
        <p14:creationId xmlns:p14="http://schemas.microsoft.com/office/powerpoint/2010/main" val="13428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7027"/>
            <a:ext cx="12192000" cy="512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9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4434006" y="766981"/>
            <a:ext cx="3323987" cy="73866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常见合约漏洞</a:t>
            </a:r>
            <a:endParaRPr lang="zh-CN" altLang="en-US" sz="4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602" y="2039795"/>
            <a:ext cx="2204450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indent="-457189">
              <a:buClr>
                <a:srgbClr val="C00000"/>
              </a:buClr>
              <a:buFont typeface="Wingdings" panose="05000000000000000000" charset="0"/>
              <a:buChar char=""/>
            </a:pPr>
            <a:r>
              <a:rPr lang="en-US" altLang="zh-CN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EDU</a:t>
            </a:r>
            <a:r>
              <a:rPr lang="zh-CN" altLang="en-US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漏洞</a:t>
            </a:r>
            <a:endParaRPr lang="en-US" altLang="zh-CN" sz="2933" b="1" kern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121" y="2877455"/>
            <a:ext cx="8920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https://</a:t>
            </a:r>
            <a:r>
              <a:rPr lang="en-US" altLang="zh-CN" b="1" kern="0" dirty="0" err="1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etherscan.io</a:t>
            </a:r>
            <a:r>
              <a:rPr lang="en-US" altLang="zh-CN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/address/0xa0872ee815b8dd0f6937386fd77134720d953581#code</a:t>
            </a:r>
            <a:endParaRPr lang="zh-CN" altLang="en-US" b="1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360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312"/>
            <a:ext cx="12192000" cy="592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>
            <a:spLocks noChangeArrowheads="1"/>
          </p:cNvSpPr>
          <p:nvPr/>
        </p:nvSpPr>
        <p:spPr bwMode="auto">
          <a:xfrm>
            <a:off x="5215687" y="961049"/>
            <a:ext cx="95410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00"/>
              </a:spcBef>
              <a:buSzPct val="100000"/>
              <a:buFont typeface="Arial" charset="0"/>
              <a:buChar char="•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1pPr>
            <a:lvl2pPr marL="771525" indent="-314325">
              <a:spcBef>
                <a:spcPts val="500"/>
              </a:spcBef>
              <a:buSzPct val="100000"/>
              <a:buFont typeface="Arial" charset="0"/>
              <a:buChar char="–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2pPr>
            <a:lvl3pPr marL="1247775" indent="-333375">
              <a:spcBef>
                <a:spcPts val="500"/>
              </a:spcBef>
              <a:buSzPct val="100000"/>
              <a:buFont typeface="Arial" charset="0"/>
              <a:buChar char="•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3pPr>
            <a:lvl4pPr marL="1704975" indent="-333375">
              <a:spcBef>
                <a:spcPts val="500"/>
              </a:spcBef>
              <a:buSzPct val="100000"/>
              <a:buFont typeface="Arial" charset="0"/>
              <a:buChar char="–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4pPr>
            <a:lvl5pPr marL="2162175" indent="-333375">
              <a:spcBef>
                <a:spcPts val="500"/>
              </a:spcBef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5pPr>
            <a:lvl6pPr marL="2619375" indent="-3333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6pPr>
            <a:lvl7pPr marL="3076575" indent="-3333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7pPr>
            <a:lvl8pPr marL="3533775" indent="-3333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8pPr>
            <a:lvl9pPr marL="3990975" indent="-3333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Times New Roman" charset="0"/>
              <a:buNone/>
            </a:pPr>
            <a:r>
              <a:rPr lang="zh-CN" altLang="en-US" sz="3000" dirty="0" smtClean="0">
                <a:solidFill>
                  <a:srgbClr val="C94251"/>
                </a:solidFill>
              </a:rPr>
              <a:t>目录</a:t>
            </a:r>
            <a:endParaRPr lang="zh-CN" altLang="en-US" sz="1800" b="0" dirty="0">
              <a:solidFill>
                <a:schemeClr val="tx1"/>
              </a:solidFill>
              <a:latin typeface="Calibri" charset="0"/>
              <a:ea typeface="宋体" charset="-122"/>
            </a:endParaRPr>
          </a:p>
        </p:txBody>
      </p:sp>
      <p:sp>
        <p:nvSpPr>
          <p:cNvPr id="6" name="文本框"/>
          <p:cNvSpPr txBox="1">
            <a:spLocks noChangeArrowheads="1"/>
          </p:cNvSpPr>
          <p:nvPr/>
        </p:nvSpPr>
        <p:spPr bwMode="auto">
          <a:xfrm>
            <a:off x="1046889" y="2553108"/>
            <a:ext cx="82296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ts val="500"/>
              </a:spcBef>
              <a:buSzPct val="100000"/>
              <a:buFont typeface="Arial" charset="0"/>
              <a:buChar char="•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1pPr>
            <a:lvl2pPr marL="771525" indent="-314325">
              <a:spcBef>
                <a:spcPts val="500"/>
              </a:spcBef>
              <a:buSzPct val="100000"/>
              <a:buFont typeface="Arial" charset="0"/>
              <a:buChar char="–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2pPr>
            <a:lvl3pPr marL="1247775" indent="-333375">
              <a:spcBef>
                <a:spcPts val="500"/>
              </a:spcBef>
              <a:buSzPct val="100000"/>
              <a:buFont typeface="Arial" charset="0"/>
              <a:buChar char="•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3pPr>
            <a:lvl4pPr marL="1704975" indent="-333375">
              <a:spcBef>
                <a:spcPts val="500"/>
              </a:spcBef>
              <a:buSzPct val="100000"/>
              <a:buFont typeface="Arial" charset="0"/>
              <a:buChar char="–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4pPr>
            <a:lvl5pPr marL="2162175" indent="-333375">
              <a:spcBef>
                <a:spcPts val="500"/>
              </a:spcBef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5pPr>
            <a:lvl6pPr marL="2619375" indent="-3333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6pPr>
            <a:lvl7pPr marL="3076575" indent="-3333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7pPr>
            <a:lvl8pPr marL="3533775" indent="-3333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8pPr>
            <a:lvl9pPr marL="3990975" indent="-3333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00000"/>
              </a:buClr>
              <a:buFont typeface="Wingdings" charset="2"/>
              <a:buChar char=""/>
            </a:pPr>
            <a:r>
              <a:rPr lang="en-US" altLang="zh-CN" dirty="0" smtClean="0"/>
              <a:t>Token</a:t>
            </a:r>
            <a:r>
              <a:rPr lang="zh-CN" altLang="en-US" dirty="0" smtClean="0"/>
              <a:t>（代币）是什么</a:t>
            </a:r>
            <a:endParaRPr lang="zh-CN" altLang="en-US" dirty="0"/>
          </a:p>
        </p:txBody>
      </p:sp>
      <p:sp>
        <p:nvSpPr>
          <p:cNvPr id="7" name="文本框"/>
          <p:cNvSpPr txBox="1">
            <a:spLocks noChangeArrowheads="1"/>
          </p:cNvSpPr>
          <p:nvPr/>
        </p:nvSpPr>
        <p:spPr bwMode="auto">
          <a:xfrm>
            <a:off x="1046889" y="3333750"/>
            <a:ext cx="82296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ts val="500"/>
              </a:spcBef>
              <a:buSzPct val="100000"/>
              <a:buFont typeface="Arial" charset="0"/>
              <a:buChar char="•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1pPr>
            <a:lvl2pPr marL="771525" indent="-314325">
              <a:spcBef>
                <a:spcPts val="500"/>
              </a:spcBef>
              <a:buSzPct val="100000"/>
              <a:buFont typeface="Arial" charset="0"/>
              <a:buChar char="–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2pPr>
            <a:lvl3pPr marL="1247775" indent="-333375">
              <a:spcBef>
                <a:spcPts val="500"/>
              </a:spcBef>
              <a:buSzPct val="100000"/>
              <a:buFont typeface="Arial" charset="0"/>
              <a:buChar char="•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3pPr>
            <a:lvl4pPr marL="1704975" indent="-333375">
              <a:spcBef>
                <a:spcPts val="500"/>
              </a:spcBef>
              <a:buSzPct val="100000"/>
              <a:buFont typeface="Arial" charset="0"/>
              <a:buChar char="–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4pPr>
            <a:lvl5pPr marL="2162175" indent="-333375">
              <a:spcBef>
                <a:spcPts val="500"/>
              </a:spcBef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5pPr>
            <a:lvl6pPr marL="2619375" indent="-3333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6pPr>
            <a:lvl7pPr marL="3076575" indent="-3333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7pPr>
            <a:lvl8pPr marL="3533775" indent="-3333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8pPr>
            <a:lvl9pPr marL="3990975" indent="-3333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00000"/>
              </a:buClr>
              <a:buFont typeface="Wingdings" charset="2"/>
              <a:buChar char=""/>
            </a:pPr>
            <a:r>
              <a:rPr lang="en-US" altLang="zh-CN" dirty="0" smtClean="0"/>
              <a:t>ERC-20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8" name="文本框"/>
          <p:cNvSpPr txBox="1">
            <a:spLocks noChangeArrowheads="1"/>
          </p:cNvSpPr>
          <p:nvPr/>
        </p:nvSpPr>
        <p:spPr bwMode="auto">
          <a:xfrm>
            <a:off x="1046889" y="4786934"/>
            <a:ext cx="82296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ts val="500"/>
              </a:spcBef>
              <a:buSzPct val="100000"/>
              <a:buFont typeface="Arial" charset="0"/>
              <a:buChar char="•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1pPr>
            <a:lvl2pPr marL="771525" indent="-314325">
              <a:spcBef>
                <a:spcPts val="500"/>
              </a:spcBef>
              <a:buSzPct val="100000"/>
              <a:buFont typeface="Arial" charset="0"/>
              <a:buChar char="–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2pPr>
            <a:lvl3pPr marL="1247775" indent="-333375">
              <a:spcBef>
                <a:spcPts val="500"/>
              </a:spcBef>
              <a:buSzPct val="100000"/>
              <a:buFont typeface="Arial" charset="0"/>
              <a:buChar char="•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3pPr>
            <a:lvl4pPr marL="1704975" indent="-333375">
              <a:spcBef>
                <a:spcPts val="500"/>
              </a:spcBef>
              <a:buSzPct val="100000"/>
              <a:buFont typeface="Arial" charset="0"/>
              <a:buChar char="–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4pPr>
            <a:lvl5pPr marL="2162175" indent="-333375">
              <a:spcBef>
                <a:spcPts val="500"/>
              </a:spcBef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5pPr>
            <a:lvl6pPr marL="2619375" indent="-3333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6pPr>
            <a:lvl7pPr marL="3076575" indent="-3333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7pPr>
            <a:lvl8pPr marL="3533775" indent="-3333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8pPr>
            <a:lvl9pPr marL="3990975" indent="-3333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00000"/>
              </a:buClr>
              <a:buFont typeface="Wingdings" charset="2"/>
              <a:buChar char=""/>
            </a:pPr>
            <a:r>
              <a:rPr lang="zh-CN" altLang="en-US" dirty="0" smtClean="0"/>
              <a:t>常见漏洞分析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9" name="文本框"/>
          <p:cNvSpPr txBox="1">
            <a:spLocks noChangeArrowheads="1"/>
          </p:cNvSpPr>
          <p:nvPr/>
        </p:nvSpPr>
        <p:spPr bwMode="auto">
          <a:xfrm>
            <a:off x="1046889" y="4024313"/>
            <a:ext cx="82296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ts val="500"/>
              </a:spcBef>
              <a:buSzPct val="100000"/>
              <a:buFont typeface="Arial" charset="0"/>
              <a:buChar char="•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1pPr>
            <a:lvl2pPr marL="771525" indent="-314325">
              <a:spcBef>
                <a:spcPts val="500"/>
              </a:spcBef>
              <a:buSzPct val="100000"/>
              <a:buFont typeface="Arial" charset="0"/>
              <a:buChar char="–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2pPr>
            <a:lvl3pPr marL="1247775" indent="-333375">
              <a:spcBef>
                <a:spcPts val="500"/>
              </a:spcBef>
              <a:buSzPct val="100000"/>
              <a:buFont typeface="Arial" charset="0"/>
              <a:buChar char="•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3pPr>
            <a:lvl4pPr marL="1704975" indent="-333375">
              <a:spcBef>
                <a:spcPts val="500"/>
              </a:spcBef>
              <a:buSzPct val="100000"/>
              <a:buFont typeface="Arial" charset="0"/>
              <a:buChar char="–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4pPr>
            <a:lvl5pPr marL="2162175" indent="-333375">
              <a:spcBef>
                <a:spcPts val="500"/>
              </a:spcBef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5pPr>
            <a:lvl6pPr marL="2619375" indent="-3333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6pPr>
            <a:lvl7pPr marL="3076575" indent="-3333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7pPr>
            <a:lvl8pPr marL="3533775" indent="-3333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8pPr>
            <a:lvl9pPr marL="3990975" indent="-3333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00000"/>
              </a:buClr>
              <a:buFont typeface="Wingdings" charset="2"/>
              <a:buChar char=""/>
            </a:pPr>
            <a:r>
              <a:rPr lang="zh-CN" altLang="en-US" dirty="0" smtClean="0"/>
              <a:t>众筹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6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5192289" y="755830"/>
            <a:ext cx="1272143" cy="73866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延伸</a:t>
            </a:r>
            <a:endParaRPr lang="zh-CN" altLang="en-US" sz="4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2627" y="3560886"/>
            <a:ext cx="2529860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indent="-457189">
              <a:buClr>
                <a:srgbClr val="C00000"/>
              </a:buClr>
              <a:buFont typeface="Wingdings" panose="05000000000000000000" charset="0"/>
              <a:buChar char=""/>
            </a:pPr>
            <a:r>
              <a:rPr lang="zh-CN" altLang="en-US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区块链思维</a:t>
            </a:r>
            <a:endParaRPr lang="en-US" altLang="zh-CN" sz="2933" b="1" kern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"/>
          <p:cNvSpPr txBox="1"/>
          <p:nvPr/>
        </p:nvSpPr>
        <p:spPr>
          <a:xfrm>
            <a:off x="733134" y="4378808"/>
            <a:ext cx="7711517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indent="266700" algn="just"/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</a:rPr>
              <a:t>无法篡改的双刃剑</a:t>
            </a:r>
            <a:endParaRPr lang="en-US" altLang="zh-CN" sz="2000" kern="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2627" y="1843920"/>
            <a:ext cx="3323346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indent="-457189">
              <a:buClr>
                <a:srgbClr val="C00000"/>
              </a:buClr>
              <a:buFont typeface="Wingdings" panose="05000000000000000000" charset="0"/>
              <a:buChar char=""/>
            </a:pPr>
            <a:r>
              <a:rPr lang="zh-CN" altLang="en-US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代币（</a:t>
            </a:r>
            <a:r>
              <a:rPr lang="en-US" altLang="zh-CN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Token</a:t>
            </a:r>
            <a:r>
              <a:rPr lang="zh-CN" altLang="en-US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933" b="1" kern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"/>
          <p:cNvSpPr txBox="1"/>
          <p:nvPr/>
        </p:nvSpPr>
        <p:spPr>
          <a:xfrm>
            <a:off x="612627" y="2603365"/>
            <a:ext cx="7711517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indent="266700" algn="just"/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</a:rPr>
              <a:t>项目的基础，一个可以交易的内容</a:t>
            </a:r>
            <a:endParaRPr lang="en-US" altLang="zh-CN" sz="2000" kern="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"/>
          <p:cNvSpPr txBox="1"/>
          <p:nvPr/>
        </p:nvSpPr>
        <p:spPr>
          <a:xfrm>
            <a:off x="733133" y="4907054"/>
            <a:ext cx="7711517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indent="266700" algn="just"/>
            <a:r>
              <a:rPr lang="en-US" altLang="zh-CN" sz="2000" kern="100" dirty="0" err="1" smtClean="0">
                <a:latin typeface="微软雅黑" panose="020B0503020204020204" charset="-122"/>
                <a:ea typeface="微软雅黑" panose="020B0503020204020204" charset="-122"/>
              </a:rPr>
              <a:t>OpenZeppelin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sz="2000" kern="100" dirty="0" err="1" smtClean="0">
                <a:latin typeface="微软雅黑" panose="020B0503020204020204" charset="-122"/>
                <a:ea typeface="微软雅黑" panose="020B0503020204020204" charset="-122"/>
              </a:rPr>
              <a:t>SafeMath</a:t>
            </a:r>
            <a:endParaRPr lang="en-US" altLang="zh-CN" sz="2000" kern="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51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51389" y="1144248"/>
            <a:ext cx="21082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00"/>
              </a:spcBef>
              <a:buSzPct val="100000"/>
              <a:buFont typeface="Arial" charset="0"/>
              <a:buChar char="•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1pPr>
            <a:lvl2pPr marL="771525" indent="-314325">
              <a:spcBef>
                <a:spcPts val="500"/>
              </a:spcBef>
              <a:buSzPct val="100000"/>
              <a:buFont typeface="Arial" charset="0"/>
              <a:buChar char="–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2pPr>
            <a:lvl3pPr marL="1247775" indent="-333375">
              <a:spcBef>
                <a:spcPts val="500"/>
              </a:spcBef>
              <a:buSzPct val="100000"/>
              <a:buFont typeface="Arial" charset="0"/>
              <a:buChar char="•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3pPr>
            <a:lvl4pPr marL="1704975" indent="-333375">
              <a:spcBef>
                <a:spcPts val="500"/>
              </a:spcBef>
              <a:buSzPct val="100000"/>
              <a:buFont typeface="Arial" charset="0"/>
              <a:buChar char="–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4pPr>
            <a:lvl5pPr marL="2162175" indent="-333375">
              <a:spcBef>
                <a:spcPts val="500"/>
              </a:spcBef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5pPr>
            <a:lvl6pPr marL="2619375" indent="-3333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6pPr>
            <a:lvl7pPr marL="3076575" indent="-3333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7pPr>
            <a:lvl8pPr marL="3533775" indent="-3333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8pPr>
            <a:lvl9pPr marL="3990975" indent="-333375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200" b="1">
                <a:solidFill>
                  <a:srgbClr val="212121"/>
                </a:solidFill>
                <a:latin typeface="微软雅黑" charset="-122"/>
                <a:ea typeface="微软雅黑" charset="-122"/>
              </a:defRPr>
            </a:lvl9pPr>
          </a:lstStyle>
          <a:p>
            <a:pPr algn="ctr" eaLnBrk="1">
              <a:spcBef>
                <a:spcPct val="0"/>
              </a:spcBef>
              <a:buFont typeface="Times New Roman" charset="0"/>
              <a:buNone/>
            </a:pPr>
            <a:r>
              <a:rPr lang="zh-CN" altLang="en-US" sz="3000" dirty="0" smtClean="0">
                <a:solidFill>
                  <a:srgbClr val="C9394A"/>
                </a:solidFill>
              </a:rPr>
              <a:t>谢谢大家！</a:t>
            </a:r>
            <a:endParaRPr lang="zh-CN" altLang="zh-CN" sz="3000" dirty="0">
              <a:solidFill>
                <a:srgbClr val="C9394A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184" y="2408492"/>
            <a:ext cx="4150421" cy="415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807513" y="614272"/>
            <a:ext cx="5322932" cy="73866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r>
              <a:rPr lang="zh-CN" altLang="en-US" sz="4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代币（</a:t>
            </a:r>
            <a:r>
              <a:rPr lang="en-US" altLang="zh-CN" sz="4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token</a:t>
            </a:r>
            <a:r>
              <a:rPr lang="zh-CN" altLang="en-US" sz="4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）是</a:t>
            </a:r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</a:t>
            </a:r>
            <a:endParaRPr lang="zh-CN" altLang="en-US" sz="4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9934" y="1990551"/>
            <a:ext cx="2074607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indent="-457189">
              <a:buClr>
                <a:srgbClr val="C00000"/>
              </a:buClr>
              <a:buFont typeface="Wingdings" panose="05000000000000000000" charset="0"/>
              <a:buChar char=""/>
            </a:pPr>
            <a:r>
              <a:rPr lang="zh-CN" altLang="en-US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币 </a:t>
            </a:r>
            <a:r>
              <a:rPr lang="en-US" altLang="zh-CN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-&gt; </a:t>
            </a:r>
            <a:r>
              <a:rPr lang="zh-CN" altLang="en-US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钱</a:t>
            </a:r>
            <a:endParaRPr lang="zh-CN" altLang="en-US" sz="2933" b="1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9933" y="2800873"/>
            <a:ext cx="395813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indent="-457189">
              <a:buClr>
                <a:srgbClr val="C00000"/>
              </a:buClr>
              <a:buFont typeface="Wingdings" panose="05000000000000000000" charset="0"/>
              <a:buChar char=""/>
            </a:pPr>
            <a:r>
              <a:rPr lang="zh-CN" altLang="en-US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代币 </a:t>
            </a:r>
            <a:r>
              <a:rPr lang="en-US" altLang="zh-CN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zh-CN" altLang="en-US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 可以代替钱</a:t>
            </a:r>
            <a:endParaRPr lang="zh-CN" altLang="en-US" sz="2933" b="1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44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900332" y="636575"/>
            <a:ext cx="2298065" cy="73866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r>
              <a:rPr lang="zh-CN" altLang="en-US" sz="4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智能合约</a:t>
            </a:r>
          </a:p>
        </p:txBody>
      </p:sp>
      <p:sp>
        <p:nvSpPr>
          <p:cNvPr id="6" name="矩形 5"/>
          <p:cNvSpPr/>
          <p:nvPr/>
        </p:nvSpPr>
        <p:spPr>
          <a:xfrm>
            <a:off x="719934" y="1990551"/>
            <a:ext cx="3283271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indent="-457189">
              <a:buClr>
                <a:srgbClr val="C00000"/>
              </a:buClr>
              <a:buFont typeface="Wingdings" panose="05000000000000000000" charset="0"/>
              <a:buChar char=""/>
            </a:pPr>
            <a:r>
              <a:rPr lang="zh-CN" altLang="en-US" sz="2933" b="1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什么是智能合约</a:t>
            </a:r>
          </a:p>
        </p:txBody>
      </p:sp>
      <p:sp>
        <p:nvSpPr>
          <p:cNvPr id="5" name="文本框"/>
          <p:cNvSpPr txBox="1"/>
          <p:nvPr/>
        </p:nvSpPr>
        <p:spPr>
          <a:xfrm>
            <a:off x="430193" y="2846322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355591" indent="355591" algn="just"/>
            <a:r>
              <a:rPr lang="zh-CN" altLang="en-US" sz="2667" kern="100" dirty="0">
                <a:latin typeface="微软雅黑" panose="020B0503020204020204" charset="-122"/>
                <a:ea typeface="微软雅黑" panose="020B0503020204020204" charset="-122"/>
              </a:rPr>
              <a:t>以太坊上的程序，是代码和数据</a:t>
            </a:r>
            <a:r>
              <a:rPr lang="en-US" altLang="zh-CN" sz="2667" kern="1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667" kern="100" dirty="0">
                <a:latin typeface="微软雅黑" panose="020B0503020204020204" charset="-122"/>
                <a:ea typeface="微软雅黑" panose="020B0503020204020204" charset="-122"/>
              </a:rPr>
              <a:t>状态</a:t>
            </a:r>
            <a:r>
              <a:rPr lang="en-US" altLang="zh-CN" sz="2667" kern="1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667" kern="100" dirty="0">
                <a:latin typeface="微软雅黑" panose="020B0503020204020204" charset="-122"/>
                <a:ea typeface="微软雅黑" panose="020B0503020204020204" charset="-122"/>
              </a:rPr>
              <a:t>的集合。</a:t>
            </a:r>
          </a:p>
        </p:txBody>
      </p:sp>
    </p:spTree>
    <p:extLst>
      <p:ext uri="{BB962C8B-B14F-4D97-AF65-F5344CB8AC3E}">
        <p14:creationId xmlns:p14="http://schemas.microsoft.com/office/powerpoint/2010/main" val="114368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996006" y="636575"/>
            <a:ext cx="2298065" cy="73866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r>
              <a:rPr lang="zh-CN" altLang="en-US" sz="4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智能合约</a:t>
            </a:r>
          </a:p>
        </p:txBody>
      </p:sp>
      <p:sp>
        <p:nvSpPr>
          <p:cNvPr id="6" name="矩形 5"/>
          <p:cNvSpPr/>
          <p:nvPr/>
        </p:nvSpPr>
        <p:spPr>
          <a:xfrm>
            <a:off x="719933" y="1987441"/>
            <a:ext cx="3956532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indent="-457189">
              <a:buClr>
                <a:srgbClr val="C00000"/>
              </a:buClr>
              <a:buFont typeface="Wingdings" panose="05000000000000000000" charset="0"/>
              <a:buChar char=""/>
            </a:pPr>
            <a:r>
              <a:rPr lang="zh-CN" altLang="en-US" sz="2933" b="1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编程语言：</a:t>
            </a:r>
            <a:r>
              <a:rPr lang="en-US" altLang="zh-CN" sz="2933" b="1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Solidity</a:t>
            </a:r>
          </a:p>
        </p:txBody>
      </p:sp>
      <p:sp>
        <p:nvSpPr>
          <p:cNvPr id="10" name="文本框"/>
          <p:cNvSpPr txBox="1"/>
          <p:nvPr/>
        </p:nvSpPr>
        <p:spPr>
          <a:xfrm>
            <a:off x="528084" y="2938265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355591" indent="355591" algn="just"/>
            <a:r>
              <a:rPr lang="zh-CN" altLang="en-US" sz="2667" kern="100" dirty="0" smtClean="0">
                <a:latin typeface="微软雅黑" panose="020B0503020204020204" charset="-122"/>
                <a:ea typeface="微软雅黑" panose="020B0503020204020204" charset="-122"/>
              </a:rPr>
              <a:t>后缀 </a:t>
            </a:r>
            <a:r>
              <a:rPr lang="en-US" altLang="zh-CN" sz="2667" kern="100" dirty="0" smtClean="0">
                <a:latin typeface="微软雅黑" panose="020B0503020204020204" charset="-122"/>
                <a:ea typeface="微软雅黑" panose="020B0503020204020204" charset="-122"/>
              </a:rPr>
              <a:t>.sol</a:t>
            </a:r>
            <a:endParaRPr lang="en-US" altLang="zh-CN" sz="2667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"/>
          <p:cNvSpPr txBox="1"/>
          <p:nvPr/>
        </p:nvSpPr>
        <p:spPr>
          <a:xfrm>
            <a:off x="528084" y="3786315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355591" indent="355591" algn="just"/>
            <a:endParaRPr lang="en-US" altLang="zh-CN" sz="2667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3374" y="3909067"/>
            <a:ext cx="5681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contract HelloWorld {</a:t>
            </a:r>
          </a:p>
          <a:p>
            <a:r>
              <a:rPr kumimoji="1" lang="en-US" altLang="zh-CN" sz="2400" dirty="0"/>
              <a:t>      function hello() public returns(string) {</a:t>
            </a:r>
          </a:p>
          <a:p>
            <a:r>
              <a:rPr kumimoji="1" lang="en-US" altLang="zh-CN" sz="2400" dirty="0"/>
              <a:t>           return "Hello World"; </a:t>
            </a:r>
          </a:p>
          <a:p>
            <a:r>
              <a:rPr kumimoji="1" lang="en-US" altLang="zh-CN" sz="2400" dirty="0"/>
              <a:t>      }</a:t>
            </a:r>
          </a:p>
          <a:p>
            <a:r>
              <a:rPr kumimoji="1" lang="en-US" altLang="zh-CN" sz="2400" dirty="0"/>
              <a:t>}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980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4043713" y="625423"/>
            <a:ext cx="3323987" cy="73866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如何实现代币</a:t>
            </a:r>
            <a:endParaRPr lang="zh-CN" altLang="en-US" sz="4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9934" y="1990551"/>
            <a:ext cx="1399742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indent="-457189">
              <a:buClr>
                <a:srgbClr val="C00000"/>
              </a:buClr>
              <a:buFont typeface="Wingdings" panose="05000000000000000000" charset="0"/>
              <a:buChar char=""/>
            </a:pPr>
            <a:r>
              <a:rPr lang="zh-CN" altLang="en-US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账本</a:t>
            </a:r>
            <a:endParaRPr lang="zh-CN" altLang="en-US" sz="2933" b="1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180314"/>
              </p:ext>
            </p:extLst>
          </p:nvPr>
        </p:nvGraphicFramePr>
        <p:xfrm>
          <a:off x="1641707" y="307747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账户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余额（元）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1367265224122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1367265224123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1367265224124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824563" y="4734075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key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05707" y="4734075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0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20954" y="1988801"/>
            <a:ext cx="5368777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indent="-457189">
              <a:buClr>
                <a:srgbClr val="C00000"/>
              </a:buClr>
              <a:buFont typeface="Wingdings" panose="05000000000000000000" charset="0"/>
              <a:buChar char=""/>
            </a:pPr>
            <a:r>
              <a:rPr lang="en-US" altLang="zh-CN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Mapping</a:t>
            </a:r>
            <a:r>
              <a:rPr lang="zh-CN" altLang="en-US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（保存账本信息）</a:t>
            </a:r>
            <a:endParaRPr lang="en-US" altLang="zh-CN" sz="2933" b="1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3649350" y="670027"/>
            <a:ext cx="3323987" cy="73866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如何实现代币</a:t>
            </a:r>
            <a:endParaRPr lang="zh-CN" altLang="en-US" sz="4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0954" y="2776821"/>
            <a:ext cx="1776448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indent="-457189">
              <a:buClr>
                <a:srgbClr val="C00000"/>
              </a:buClr>
              <a:buFont typeface="Wingdings" panose="05000000000000000000" charset="0"/>
              <a:buChar char=""/>
            </a:pPr>
            <a:r>
              <a:rPr lang="zh-CN" altLang="en-US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发行量</a:t>
            </a:r>
            <a:endParaRPr lang="en-US" altLang="zh-CN" sz="2933" b="1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2785" y="3503711"/>
            <a:ext cx="290656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indent="-457189">
              <a:buClr>
                <a:srgbClr val="C00000"/>
              </a:buClr>
              <a:buFont typeface="Wingdings" panose="05000000000000000000" charset="0"/>
              <a:buChar char=""/>
            </a:pPr>
            <a:r>
              <a:rPr lang="zh-CN" altLang="en-US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转账（函数）</a:t>
            </a:r>
            <a:endParaRPr lang="en-US" altLang="zh-CN" sz="2933" b="1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4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"/>
          <p:cNvSpPr/>
          <p:nvPr/>
        </p:nvSpPr>
        <p:spPr>
          <a:xfrm>
            <a:off x="4434006" y="658876"/>
            <a:ext cx="3323987" cy="73866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如何实现代币</a:t>
            </a:r>
            <a:endParaRPr lang="zh-CN" altLang="en-US" sz="4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80" y="490655"/>
            <a:ext cx="11238638" cy="636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3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4996006" y="636575"/>
            <a:ext cx="3123612" cy="73866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r>
              <a:rPr lang="en-US" altLang="zh-CN" sz="4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ERC-20</a:t>
            </a:r>
            <a:r>
              <a:rPr lang="zh-CN" altLang="en-US" sz="4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标准</a:t>
            </a:r>
            <a:endParaRPr lang="zh-CN" altLang="en-US" sz="4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0954" y="1988801"/>
            <a:ext cx="31357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indent="-457189">
              <a:buClr>
                <a:srgbClr val="C00000"/>
              </a:buClr>
              <a:buFont typeface="Wingdings" panose="05000000000000000000" charset="0"/>
              <a:buChar char=""/>
            </a:pPr>
            <a:r>
              <a:rPr lang="zh-CN" altLang="en-US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什么是</a:t>
            </a:r>
            <a:r>
              <a:rPr lang="en-US" altLang="zh-CN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ERC-20</a:t>
            </a:r>
          </a:p>
        </p:txBody>
      </p:sp>
      <p:sp>
        <p:nvSpPr>
          <p:cNvPr id="6" name="矩形 5"/>
          <p:cNvSpPr/>
          <p:nvPr/>
        </p:nvSpPr>
        <p:spPr>
          <a:xfrm>
            <a:off x="720954" y="3519940"/>
            <a:ext cx="3659976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indent="-457189">
              <a:buClr>
                <a:srgbClr val="C00000"/>
              </a:buClr>
              <a:buFont typeface="Wingdings" panose="05000000000000000000" charset="0"/>
              <a:buChar char=""/>
            </a:pPr>
            <a:r>
              <a:rPr lang="zh-CN" altLang="en-US" sz="2933" b="1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标准包含哪些内容</a:t>
            </a:r>
            <a:endParaRPr lang="en-US" altLang="zh-CN" sz="2933" b="1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"/>
          <p:cNvSpPr txBox="1"/>
          <p:nvPr/>
        </p:nvSpPr>
        <p:spPr>
          <a:xfrm>
            <a:off x="1956590" y="4336683"/>
            <a:ext cx="7711517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indent="266700" algn="just"/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</a:rPr>
              <a:t>名称、发行量、统一函数</a:t>
            </a:r>
            <a:r>
              <a:rPr lang="zh-CN" altLang="en-US" sz="2000" kern="100" smtClean="0">
                <a:latin typeface="微软雅黑" panose="020B0503020204020204" charset="-122"/>
                <a:ea typeface="微软雅黑" panose="020B0503020204020204" charset="-122"/>
              </a:rPr>
              <a:t>名、事件名</a:t>
            </a:r>
            <a:endParaRPr lang="en-US" altLang="zh-CN" sz="2000" kern="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38018" y="2782906"/>
            <a:ext cx="9201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https://github.com/ethereum/EIPs/blob/master/EIPS/eip-20.md</a:t>
            </a:r>
          </a:p>
        </p:txBody>
      </p:sp>
    </p:spTree>
    <p:extLst>
      <p:ext uri="{BB962C8B-B14F-4D97-AF65-F5344CB8AC3E}">
        <p14:creationId xmlns:p14="http://schemas.microsoft.com/office/powerpoint/2010/main" val="162008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掘金代币" id="{3D4B8E19-85BB-484A-82CD-DCB3AD82359B}" vid="{C074C2DC-9213-3D42-855E-E95E5AB2FE2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8135</TotalTime>
  <Words>1119</Words>
  <Application>Microsoft Macintosh PowerPoint</Application>
  <PresentationFormat>宽屏</PresentationFormat>
  <Paragraphs>165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Calibri</vt:lpstr>
      <vt:lpstr>DengXian</vt:lpstr>
      <vt:lpstr>DengXian Light</vt:lpstr>
      <vt:lpstr>Mangal</vt:lpstr>
      <vt:lpstr>Times New Roman</vt:lpstr>
      <vt:lpstr>Wingdings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230</cp:revision>
  <cp:lastPrinted>2018-06-11T14:46:20Z</cp:lastPrinted>
  <dcterms:created xsi:type="dcterms:W3CDTF">2018-06-06T08:14:40Z</dcterms:created>
  <dcterms:modified xsi:type="dcterms:W3CDTF">2018-06-12T03:00:44Z</dcterms:modified>
</cp:coreProperties>
</file>