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9" r:id="rId3"/>
    <p:sldId id="261" r:id="rId4"/>
    <p:sldId id="262" r:id="rId5"/>
    <p:sldId id="263" r:id="rId6"/>
    <p:sldId id="264" r:id="rId7"/>
    <p:sldId id="265" r:id="rId8"/>
    <p:sldId id="266" r:id="rId9"/>
    <p:sldId id="269" r:id="rId10"/>
    <p:sldId id="267" r:id="rId11"/>
    <p:sldId id="272" r:id="rId12"/>
    <p:sldId id="258" r:id="rId13"/>
    <p:sldId id="268" r:id="rId14"/>
    <p:sldId id="270" r:id="rId15"/>
    <p:sldId id="271" r:id="rId16"/>
    <p:sldId id="273" r:id="rId17"/>
    <p:sldId id="275"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6" d="100"/>
          <a:sy n="56" d="100"/>
        </p:scale>
        <p:origin x="100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0BB5CB-1063-492E-A014-86D89E4F5092}" type="datetimeFigureOut">
              <a:rPr lang="en-US" smtClean="0"/>
              <a:t>3/18/2025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CB14C7-9110-49E2-923D-63DE0C6BEFBB}" type="slidenum">
              <a:rPr lang="en-US" smtClean="0"/>
              <a:t>‹#›</a:t>
            </a:fld>
            <a:endParaRPr lang="en-US"/>
          </a:p>
        </p:txBody>
      </p:sp>
    </p:spTree>
    <p:extLst>
      <p:ext uri="{BB962C8B-B14F-4D97-AF65-F5344CB8AC3E}">
        <p14:creationId xmlns:p14="http://schemas.microsoft.com/office/powerpoint/2010/main" val="881377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CB14C7-9110-49E2-923D-63DE0C6BEFBB}" type="slidenum">
              <a:rPr lang="en-US" smtClean="0"/>
              <a:t>7</a:t>
            </a:fld>
            <a:endParaRPr lang="en-US"/>
          </a:p>
        </p:txBody>
      </p:sp>
    </p:spTree>
    <p:extLst>
      <p:ext uri="{BB962C8B-B14F-4D97-AF65-F5344CB8AC3E}">
        <p14:creationId xmlns:p14="http://schemas.microsoft.com/office/powerpoint/2010/main" val="1064059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FD2E9B-FC23-1493-F892-894F07483D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32A74B-320F-23F5-400D-C8DD90D2A8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43C4D7-F84D-4BB7-2138-A6FD5A5D204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6DC7FD9-6FBB-C245-6485-D2896DD0F38A}"/>
              </a:ext>
            </a:extLst>
          </p:cNvPr>
          <p:cNvSpPr>
            <a:spLocks noGrp="1"/>
          </p:cNvSpPr>
          <p:nvPr>
            <p:ph type="sldNum" sz="quarter" idx="5"/>
          </p:nvPr>
        </p:nvSpPr>
        <p:spPr/>
        <p:txBody>
          <a:bodyPr/>
          <a:lstStyle/>
          <a:p>
            <a:fld id="{1ACB14C7-9110-49E2-923D-63DE0C6BEFBB}" type="slidenum">
              <a:rPr lang="en-US" smtClean="0"/>
              <a:t>8</a:t>
            </a:fld>
            <a:endParaRPr lang="en-US"/>
          </a:p>
        </p:txBody>
      </p:sp>
    </p:spTree>
    <p:extLst>
      <p:ext uri="{BB962C8B-B14F-4D97-AF65-F5344CB8AC3E}">
        <p14:creationId xmlns:p14="http://schemas.microsoft.com/office/powerpoint/2010/main" val="2300605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D3642-EF4F-BB1B-AD33-2F2E6625DE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9E8DF8-96B8-1239-A601-3323B5DE7D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934695-74B9-EB72-CB64-6890C891168D}"/>
              </a:ext>
            </a:extLst>
          </p:cNvPr>
          <p:cNvSpPr>
            <a:spLocks noGrp="1"/>
          </p:cNvSpPr>
          <p:nvPr>
            <p:ph type="dt" sz="half" idx="10"/>
          </p:nvPr>
        </p:nvSpPr>
        <p:spPr/>
        <p:txBody>
          <a:bodyPr/>
          <a:lstStyle/>
          <a:p>
            <a:fld id="{4DA9E746-14F5-410A-80F1-4336D6C7FB23}" type="datetimeFigureOut">
              <a:rPr lang="en-US" smtClean="0"/>
              <a:t>3/18/2025</a:t>
            </a:fld>
            <a:endParaRPr lang="en-US"/>
          </a:p>
        </p:txBody>
      </p:sp>
      <p:sp>
        <p:nvSpPr>
          <p:cNvPr id="5" name="Footer Placeholder 4">
            <a:extLst>
              <a:ext uri="{FF2B5EF4-FFF2-40B4-BE49-F238E27FC236}">
                <a16:creationId xmlns:a16="http://schemas.microsoft.com/office/drawing/2014/main" id="{93D25DCF-B621-2171-1D2B-4A4EBD8EF2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19A1DB-646C-78DA-4A18-B595A9801916}"/>
              </a:ext>
            </a:extLst>
          </p:cNvPr>
          <p:cNvSpPr>
            <a:spLocks noGrp="1"/>
          </p:cNvSpPr>
          <p:nvPr>
            <p:ph type="sldNum" sz="quarter" idx="12"/>
          </p:nvPr>
        </p:nvSpPr>
        <p:spPr/>
        <p:txBody>
          <a:bodyPr/>
          <a:lstStyle/>
          <a:p>
            <a:fld id="{DA28AE5B-D82E-4105-A33F-2FE9569BC568}" type="slidenum">
              <a:rPr lang="en-US" smtClean="0"/>
              <a:t>‹#›</a:t>
            </a:fld>
            <a:endParaRPr lang="en-US"/>
          </a:p>
        </p:txBody>
      </p:sp>
    </p:spTree>
    <p:extLst>
      <p:ext uri="{BB962C8B-B14F-4D97-AF65-F5344CB8AC3E}">
        <p14:creationId xmlns:p14="http://schemas.microsoft.com/office/powerpoint/2010/main" val="409655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33B03-1337-FA94-3367-EAE013D076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E1B28D-2211-FD2E-DBD8-A7F2FFF243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B8D261-77B4-0F28-35E7-579E0FC42232}"/>
              </a:ext>
            </a:extLst>
          </p:cNvPr>
          <p:cNvSpPr>
            <a:spLocks noGrp="1"/>
          </p:cNvSpPr>
          <p:nvPr>
            <p:ph type="dt" sz="half" idx="10"/>
          </p:nvPr>
        </p:nvSpPr>
        <p:spPr/>
        <p:txBody>
          <a:bodyPr/>
          <a:lstStyle/>
          <a:p>
            <a:fld id="{4DA9E746-14F5-410A-80F1-4336D6C7FB23}" type="datetimeFigureOut">
              <a:rPr lang="en-US" smtClean="0"/>
              <a:t>3/18/2025</a:t>
            </a:fld>
            <a:endParaRPr lang="en-US"/>
          </a:p>
        </p:txBody>
      </p:sp>
      <p:sp>
        <p:nvSpPr>
          <p:cNvPr id="5" name="Footer Placeholder 4">
            <a:extLst>
              <a:ext uri="{FF2B5EF4-FFF2-40B4-BE49-F238E27FC236}">
                <a16:creationId xmlns:a16="http://schemas.microsoft.com/office/drawing/2014/main" id="{6149AB04-142A-34D4-42F1-2B338E6633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33FC51-65D8-88F6-89B9-4EBAB6AAAB72}"/>
              </a:ext>
            </a:extLst>
          </p:cNvPr>
          <p:cNvSpPr>
            <a:spLocks noGrp="1"/>
          </p:cNvSpPr>
          <p:nvPr>
            <p:ph type="sldNum" sz="quarter" idx="12"/>
          </p:nvPr>
        </p:nvSpPr>
        <p:spPr/>
        <p:txBody>
          <a:bodyPr/>
          <a:lstStyle/>
          <a:p>
            <a:fld id="{DA28AE5B-D82E-4105-A33F-2FE9569BC568}" type="slidenum">
              <a:rPr lang="en-US" smtClean="0"/>
              <a:t>‹#›</a:t>
            </a:fld>
            <a:endParaRPr lang="en-US"/>
          </a:p>
        </p:txBody>
      </p:sp>
    </p:spTree>
    <p:extLst>
      <p:ext uri="{BB962C8B-B14F-4D97-AF65-F5344CB8AC3E}">
        <p14:creationId xmlns:p14="http://schemas.microsoft.com/office/powerpoint/2010/main" val="1733526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9E2DF6-7C4E-7A64-72B2-0AAF633F1A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1A4D7F-C8D9-9F76-03F3-14B4760777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61D5FC-3F5C-62AE-19C8-02815DAB9B4D}"/>
              </a:ext>
            </a:extLst>
          </p:cNvPr>
          <p:cNvSpPr>
            <a:spLocks noGrp="1"/>
          </p:cNvSpPr>
          <p:nvPr>
            <p:ph type="dt" sz="half" idx="10"/>
          </p:nvPr>
        </p:nvSpPr>
        <p:spPr/>
        <p:txBody>
          <a:bodyPr/>
          <a:lstStyle/>
          <a:p>
            <a:fld id="{4DA9E746-14F5-410A-80F1-4336D6C7FB23}" type="datetimeFigureOut">
              <a:rPr lang="en-US" smtClean="0"/>
              <a:t>3/18/2025</a:t>
            </a:fld>
            <a:endParaRPr lang="en-US"/>
          </a:p>
        </p:txBody>
      </p:sp>
      <p:sp>
        <p:nvSpPr>
          <p:cNvPr id="5" name="Footer Placeholder 4">
            <a:extLst>
              <a:ext uri="{FF2B5EF4-FFF2-40B4-BE49-F238E27FC236}">
                <a16:creationId xmlns:a16="http://schemas.microsoft.com/office/drawing/2014/main" id="{6207469E-6882-7E03-069F-05A0A0D654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A59104-9661-18E5-CAAB-7D9F40E98EC4}"/>
              </a:ext>
            </a:extLst>
          </p:cNvPr>
          <p:cNvSpPr>
            <a:spLocks noGrp="1"/>
          </p:cNvSpPr>
          <p:nvPr>
            <p:ph type="sldNum" sz="quarter" idx="12"/>
          </p:nvPr>
        </p:nvSpPr>
        <p:spPr/>
        <p:txBody>
          <a:bodyPr/>
          <a:lstStyle/>
          <a:p>
            <a:fld id="{DA28AE5B-D82E-4105-A33F-2FE9569BC568}" type="slidenum">
              <a:rPr lang="en-US" smtClean="0"/>
              <a:t>‹#›</a:t>
            </a:fld>
            <a:endParaRPr lang="en-US"/>
          </a:p>
        </p:txBody>
      </p:sp>
    </p:spTree>
    <p:extLst>
      <p:ext uri="{BB962C8B-B14F-4D97-AF65-F5344CB8AC3E}">
        <p14:creationId xmlns:p14="http://schemas.microsoft.com/office/powerpoint/2010/main" val="160245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CC4A0-99D6-0141-8647-DD12ECC073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AAD30D-781A-2707-5817-5D5DFCE83E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15C384-67EE-E01F-351E-9EA10B687330}"/>
              </a:ext>
            </a:extLst>
          </p:cNvPr>
          <p:cNvSpPr>
            <a:spLocks noGrp="1"/>
          </p:cNvSpPr>
          <p:nvPr>
            <p:ph type="dt" sz="half" idx="10"/>
          </p:nvPr>
        </p:nvSpPr>
        <p:spPr/>
        <p:txBody>
          <a:bodyPr/>
          <a:lstStyle/>
          <a:p>
            <a:fld id="{4DA9E746-14F5-410A-80F1-4336D6C7FB23}" type="datetimeFigureOut">
              <a:rPr lang="en-US" smtClean="0"/>
              <a:t>3/18/2025</a:t>
            </a:fld>
            <a:endParaRPr lang="en-US"/>
          </a:p>
        </p:txBody>
      </p:sp>
      <p:sp>
        <p:nvSpPr>
          <p:cNvPr id="5" name="Footer Placeholder 4">
            <a:extLst>
              <a:ext uri="{FF2B5EF4-FFF2-40B4-BE49-F238E27FC236}">
                <a16:creationId xmlns:a16="http://schemas.microsoft.com/office/drawing/2014/main" id="{A346F771-8FE4-8BBC-3D2A-D139D9D58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2078CE-CDC2-9B82-FF72-AFFF2E9D100F}"/>
              </a:ext>
            </a:extLst>
          </p:cNvPr>
          <p:cNvSpPr>
            <a:spLocks noGrp="1"/>
          </p:cNvSpPr>
          <p:nvPr>
            <p:ph type="sldNum" sz="quarter" idx="12"/>
          </p:nvPr>
        </p:nvSpPr>
        <p:spPr/>
        <p:txBody>
          <a:bodyPr/>
          <a:lstStyle/>
          <a:p>
            <a:fld id="{DA28AE5B-D82E-4105-A33F-2FE9569BC568}" type="slidenum">
              <a:rPr lang="en-US" smtClean="0"/>
              <a:t>‹#›</a:t>
            </a:fld>
            <a:endParaRPr lang="en-US"/>
          </a:p>
        </p:txBody>
      </p:sp>
    </p:spTree>
    <p:extLst>
      <p:ext uri="{BB962C8B-B14F-4D97-AF65-F5344CB8AC3E}">
        <p14:creationId xmlns:p14="http://schemas.microsoft.com/office/powerpoint/2010/main" val="1021063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496F5-C619-0544-5404-753426504B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250A1C-7F84-540F-A465-BA628922ECF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81E966-B2BF-3F90-7161-96B4EFE0B896}"/>
              </a:ext>
            </a:extLst>
          </p:cNvPr>
          <p:cNvSpPr>
            <a:spLocks noGrp="1"/>
          </p:cNvSpPr>
          <p:nvPr>
            <p:ph type="dt" sz="half" idx="10"/>
          </p:nvPr>
        </p:nvSpPr>
        <p:spPr/>
        <p:txBody>
          <a:bodyPr/>
          <a:lstStyle/>
          <a:p>
            <a:fld id="{4DA9E746-14F5-410A-80F1-4336D6C7FB23}" type="datetimeFigureOut">
              <a:rPr lang="en-US" smtClean="0"/>
              <a:t>3/18/2025</a:t>
            </a:fld>
            <a:endParaRPr lang="en-US"/>
          </a:p>
        </p:txBody>
      </p:sp>
      <p:sp>
        <p:nvSpPr>
          <p:cNvPr id="5" name="Footer Placeholder 4">
            <a:extLst>
              <a:ext uri="{FF2B5EF4-FFF2-40B4-BE49-F238E27FC236}">
                <a16:creationId xmlns:a16="http://schemas.microsoft.com/office/drawing/2014/main" id="{EED9FE87-284C-5FDF-E0BE-B49A2CC00F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CF6282-0CC7-3995-F269-D7528A51F6D6}"/>
              </a:ext>
            </a:extLst>
          </p:cNvPr>
          <p:cNvSpPr>
            <a:spLocks noGrp="1"/>
          </p:cNvSpPr>
          <p:nvPr>
            <p:ph type="sldNum" sz="quarter" idx="12"/>
          </p:nvPr>
        </p:nvSpPr>
        <p:spPr/>
        <p:txBody>
          <a:bodyPr/>
          <a:lstStyle/>
          <a:p>
            <a:fld id="{DA28AE5B-D82E-4105-A33F-2FE9569BC568}" type="slidenum">
              <a:rPr lang="en-US" smtClean="0"/>
              <a:t>‹#›</a:t>
            </a:fld>
            <a:endParaRPr lang="en-US"/>
          </a:p>
        </p:txBody>
      </p:sp>
    </p:spTree>
    <p:extLst>
      <p:ext uri="{BB962C8B-B14F-4D97-AF65-F5344CB8AC3E}">
        <p14:creationId xmlns:p14="http://schemas.microsoft.com/office/powerpoint/2010/main" val="2626238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23D90-90D3-2FFE-FF37-C43C0985A9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A3EE92-006A-33B8-E2D4-6F8EF812E4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1879A1-F9BA-7FF6-27C0-DB7D797342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B26C95-F5D0-67EE-4E34-596DD34C4C22}"/>
              </a:ext>
            </a:extLst>
          </p:cNvPr>
          <p:cNvSpPr>
            <a:spLocks noGrp="1"/>
          </p:cNvSpPr>
          <p:nvPr>
            <p:ph type="dt" sz="half" idx="10"/>
          </p:nvPr>
        </p:nvSpPr>
        <p:spPr/>
        <p:txBody>
          <a:bodyPr/>
          <a:lstStyle/>
          <a:p>
            <a:fld id="{4DA9E746-14F5-410A-80F1-4336D6C7FB23}" type="datetimeFigureOut">
              <a:rPr lang="en-US" smtClean="0"/>
              <a:t>3/18/2025</a:t>
            </a:fld>
            <a:endParaRPr lang="en-US"/>
          </a:p>
        </p:txBody>
      </p:sp>
      <p:sp>
        <p:nvSpPr>
          <p:cNvPr id="6" name="Footer Placeholder 5">
            <a:extLst>
              <a:ext uri="{FF2B5EF4-FFF2-40B4-BE49-F238E27FC236}">
                <a16:creationId xmlns:a16="http://schemas.microsoft.com/office/drawing/2014/main" id="{FB57C82E-E020-5F2E-8E3C-666F773A00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C8EFCC-B49F-43C4-896E-1F7AF63A4B28}"/>
              </a:ext>
            </a:extLst>
          </p:cNvPr>
          <p:cNvSpPr>
            <a:spLocks noGrp="1"/>
          </p:cNvSpPr>
          <p:nvPr>
            <p:ph type="sldNum" sz="quarter" idx="12"/>
          </p:nvPr>
        </p:nvSpPr>
        <p:spPr/>
        <p:txBody>
          <a:bodyPr/>
          <a:lstStyle/>
          <a:p>
            <a:fld id="{DA28AE5B-D82E-4105-A33F-2FE9569BC568}" type="slidenum">
              <a:rPr lang="en-US" smtClean="0"/>
              <a:t>‹#›</a:t>
            </a:fld>
            <a:endParaRPr lang="en-US"/>
          </a:p>
        </p:txBody>
      </p:sp>
    </p:spTree>
    <p:extLst>
      <p:ext uri="{BB962C8B-B14F-4D97-AF65-F5344CB8AC3E}">
        <p14:creationId xmlns:p14="http://schemas.microsoft.com/office/powerpoint/2010/main" val="3816638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947E0-6B26-4ADA-631B-D5C4500F3F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DADC48-8E29-C7A0-E472-6D5855E2AC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3E3B90-7101-DC45-BC41-059C88D2AD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EFD0AC-75D7-F401-D970-3BFEDF7328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753651-48F8-C01A-4FF7-B55CC82677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674433-BCFA-867B-DDCD-A43A9D2CEE7E}"/>
              </a:ext>
            </a:extLst>
          </p:cNvPr>
          <p:cNvSpPr>
            <a:spLocks noGrp="1"/>
          </p:cNvSpPr>
          <p:nvPr>
            <p:ph type="dt" sz="half" idx="10"/>
          </p:nvPr>
        </p:nvSpPr>
        <p:spPr/>
        <p:txBody>
          <a:bodyPr/>
          <a:lstStyle/>
          <a:p>
            <a:fld id="{4DA9E746-14F5-410A-80F1-4336D6C7FB23}" type="datetimeFigureOut">
              <a:rPr lang="en-US" smtClean="0"/>
              <a:t>3/18/2025</a:t>
            </a:fld>
            <a:endParaRPr lang="en-US"/>
          </a:p>
        </p:txBody>
      </p:sp>
      <p:sp>
        <p:nvSpPr>
          <p:cNvPr id="8" name="Footer Placeholder 7">
            <a:extLst>
              <a:ext uri="{FF2B5EF4-FFF2-40B4-BE49-F238E27FC236}">
                <a16:creationId xmlns:a16="http://schemas.microsoft.com/office/drawing/2014/main" id="{E3D23764-A9D8-52FE-C2C3-01104ED3A0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C6E570-B201-3EE2-F949-3E3D71A48DE4}"/>
              </a:ext>
            </a:extLst>
          </p:cNvPr>
          <p:cNvSpPr>
            <a:spLocks noGrp="1"/>
          </p:cNvSpPr>
          <p:nvPr>
            <p:ph type="sldNum" sz="quarter" idx="12"/>
          </p:nvPr>
        </p:nvSpPr>
        <p:spPr/>
        <p:txBody>
          <a:bodyPr/>
          <a:lstStyle/>
          <a:p>
            <a:fld id="{DA28AE5B-D82E-4105-A33F-2FE9569BC568}" type="slidenum">
              <a:rPr lang="en-US" smtClean="0"/>
              <a:t>‹#›</a:t>
            </a:fld>
            <a:endParaRPr lang="en-US"/>
          </a:p>
        </p:txBody>
      </p:sp>
    </p:spTree>
    <p:extLst>
      <p:ext uri="{BB962C8B-B14F-4D97-AF65-F5344CB8AC3E}">
        <p14:creationId xmlns:p14="http://schemas.microsoft.com/office/powerpoint/2010/main" val="694547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50341-1B98-F8CD-FE14-751190C922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40F748-6EBD-D549-73D6-4239162B5BF6}"/>
              </a:ext>
            </a:extLst>
          </p:cNvPr>
          <p:cNvSpPr>
            <a:spLocks noGrp="1"/>
          </p:cNvSpPr>
          <p:nvPr>
            <p:ph type="dt" sz="half" idx="10"/>
          </p:nvPr>
        </p:nvSpPr>
        <p:spPr/>
        <p:txBody>
          <a:bodyPr/>
          <a:lstStyle/>
          <a:p>
            <a:fld id="{4DA9E746-14F5-410A-80F1-4336D6C7FB23}" type="datetimeFigureOut">
              <a:rPr lang="en-US" smtClean="0"/>
              <a:t>3/18/2025</a:t>
            </a:fld>
            <a:endParaRPr lang="en-US"/>
          </a:p>
        </p:txBody>
      </p:sp>
      <p:sp>
        <p:nvSpPr>
          <p:cNvPr id="4" name="Footer Placeholder 3">
            <a:extLst>
              <a:ext uri="{FF2B5EF4-FFF2-40B4-BE49-F238E27FC236}">
                <a16:creationId xmlns:a16="http://schemas.microsoft.com/office/drawing/2014/main" id="{D6216CE8-49C0-0692-DBD0-6D6446E837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E74EF0-AAA6-21E6-D9A4-DD52A827EC37}"/>
              </a:ext>
            </a:extLst>
          </p:cNvPr>
          <p:cNvSpPr>
            <a:spLocks noGrp="1"/>
          </p:cNvSpPr>
          <p:nvPr>
            <p:ph type="sldNum" sz="quarter" idx="12"/>
          </p:nvPr>
        </p:nvSpPr>
        <p:spPr/>
        <p:txBody>
          <a:bodyPr/>
          <a:lstStyle/>
          <a:p>
            <a:fld id="{DA28AE5B-D82E-4105-A33F-2FE9569BC568}" type="slidenum">
              <a:rPr lang="en-US" smtClean="0"/>
              <a:t>‹#›</a:t>
            </a:fld>
            <a:endParaRPr lang="en-US"/>
          </a:p>
        </p:txBody>
      </p:sp>
    </p:spTree>
    <p:extLst>
      <p:ext uri="{BB962C8B-B14F-4D97-AF65-F5344CB8AC3E}">
        <p14:creationId xmlns:p14="http://schemas.microsoft.com/office/powerpoint/2010/main" val="3487288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DB5ECC-480A-BC0E-BA60-6387A28D1156}"/>
              </a:ext>
            </a:extLst>
          </p:cNvPr>
          <p:cNvSpPr>
            <a:spLocks noGrp="1"/>
          </p:cNvSpPr>
          <p:nvPr>
            <p:ph type="dt" sz="half" idx="10"/>
          </p:nvPr>
        </p:nvSpPr>
        <p:spPr/>
        <p:txBody>
          <a:bodyPr/>
          <a:lstStyle/>
          <a:p>
            <a:fld id="{4DA9E746-14F5-410A-80F1-4336D6C7FB23}" type="datetimeFigureOut">
              <a:rPr lang="en-US" smtClean="0"/>
              <a:t>3/18/2025</a:t>
            </a:fld>
            <a:endParaRPr lang="en-US"/>
          </a:p>
        </p:txBody>
      </p:sp>
      <p:sp>
        <p:nvSpPr>
          <p:cNvPr id="3" name="Footer Placeholder 2">
            <a:extLst>
              <a:ext uri="{FF2B5EF4-FFF2-40B4-BE49-F238E27FC236}">
                <a16:creationId xmlns:a16="http://schemas.microsoft.com/office/drawing/2014/main" id="{41E8C451-2F29-F652-CF85-3F912E3107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D5F799-E83B-7E50-0A3A-3C2F88F3FD9B}"/>
              </a:ext>
            </a:extLst>
          </p:cNvPr>
          <p:cNvSpPr>
            <a:spLocks noGrp="1"/>
          </p:cNvSpPr>
          <p:nvPr>
            <p:ph type="sldNum" sz="quarter" idx="12"/>
          </p:nvPr>
        </p:nvSpPr>
        <p:spPr/>
        <p:txBody>
          <a:bodyPr/>
          <a:lstStyle/>
          <a:p>
            <a:fld id="{DA28AE5B-D82E-4105-A33F-2FE9569BC568}" type="slidenum">
              <a:rPr lang="en-US" smtClean="0"/>
              <a:t>‹#›</a:t>
            </a:fld>
            <a:endParaRPr lang="en-US"/>
          </a:p>
        </p:txBody>
      </p:sp>
    </p:spTree>
    <p:extLst>
      <p:ext uri="{BB962C8B-B14F-4D97-AF65-F5344CB8AC3E}">
        <p14:creationId xmlns:p14="http://schemas.microsoft.com/office/powerpoint/2010/main" val="3466563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44D97-CE3C-6486-9D59-65A4E03727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B176EF-C905-6F9A-FC61-454E9C27D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DA29B6-2FA3-9325-214D-1531CC5D7D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53D15-4B6C-7E25-5F92-CDEB940EFB3C}"/>
              </a:ext>
            </a:extLst>
          </p:cNvPr>
          <p:cNvSpPr>
            <a:spLocks noGrp="1"/>
          </p:cNvSpPr>
          <p:nvPr>
            <p:ph type="dt" sz="half" idx="10"/>
          </p:nvPr>
        </p:nvSpPr>
        <p:spPr/>
        <p:txBody>
          <a:bodyPr/>
          <a:lstStyle/>
          <a:p>
            <a:fld id="{4DA9E746-14F5-410A-80F1-4336D6C7FB23}" type="datetimeFigureOut">
              <a:rPr lang="en-US" smtClean="0"/>
              <a:t>3/18/2025</a:t>
            </a:fld>
            <a:endParaRPr lang="en-US"/>
          </a:p>
        </p:txBody>
      </p:sp>
      <p:sp>
        <p:nvSpPr>
          <p:cNvPr id="6" name="Footer Placeholder 5">
            <a:extLst>
              <a:ext uri="{FF2B5EF4-FFF2-40B4-BE49-F238E27FC236}">
                <a16:creationId xmlns:a16="http://schemas.microsoft.com/office/drawing/2014/main" id="{CE1BF8D4-8864-F2A7-F4EA-B5BB2149F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4A4985-70C6-C4A9-FF8E-7DBE91082F20}"/>
              </a:ext>
            </a:extLst>
          </p:cNvPr>
          <p:cNvSpPr>
            <a:spLocks noGrp="1"/>
          </p:cNvSpPr>
          <p:nvPr>
            <p:ph type="sldNum" sz="quarter" idx="12"/>
          </p:nvPr>
        </p:nvSpPr>
        <p:spPr/>
        <p:txBody>
          <a:bodyPr/>
          <a:lstStyle/>
          <a:p>
            <a:fld id="{DA28AE5B-D82E-4105-A33F-2FE9569BC568}" type="slidenum">
              <a:rPr lang="en-US" smtClean="0"/>
              <a:t>‹#›</a:t>
            </a:fld>
            <a:endParaRPr lang="en-US"/>
          </a:p>
        </p:txBody>
      </p:sp>
    </p:spTree>
    <p:extLst>
      <p:ext uri="{BB962C8B-B14F-4D97-AF65-F5344CB8AC3E}">
        <p14:creationId xmlns:p14="http://schemas.microsoft.com/office/powerpoint/2010/main" val="1982417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C3591-3AF2-E193-D71F-119EF43070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837329-C9C2-3C3E-B937-7510CAD90B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8AE57C-971B-045F-EDF5-6EDED81480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504D9A-D334-F850-4090-13862E272032}"/>
              </a:ext>
            </a:extLst>
          </p:cNvPr>
          <p:cNvSpPr>
            <a:spLocks noGrp="1"/>
          </p:cNvSpPr>
          <p:nvPr>
            <p:ph type="dt" sz="half" idx="10"/>
          </p:nvPr>
        </p:nvSpPr>
        <p:spPr/>
        <p:txBody>
          <a:bodyPr/>
          <a:lstStyle/>
          <a:p>
            <a:fld id="{4DA9E746-14F5-410A-80F1-4336D6C7FB23}" type="datetimeFigureOut">
              <a:rPr lang="en-US" smtClean="0"/>
              <a:t>3/18/2025</a:t>
            </a:fld>
            <a:endParaRPr lang="en-US"/>
          </a:p>
        </p:txBody>
      </p:sp>
      <p:sp>
        <p:nvSpPr>
          <p:cNvPr id="6" name="Footer Placeholder 5">
            <a:extLst>
              <a:ext uri="{FF2B5EF4-FFF2-40B4-BE49-F238E27FC236}">
                <a16:creationId xmlns:a16="http://schemas.microsoft.com/office/drawing/2014/main" id="{51B9C311-8BBE-2BA6-C592-2952DF8625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480C1A-FCC5-435C-854A-2CFFE30382F4}"/>
              </a:ext>
            </a:extLst>
          </p:cNvPr>
          <p:cNvSpPr>
            <a:spLocks noGrp="1"/>
          </p:cNvSpPr>
          <p:nvPr>
            <p:ph type="sldNum" sz="quarter" idx="12"/>
          </p:nvPr>
        </p:nvSpPr>
        <p:spPr/>
        <p:txBody>
          <a:bodyPr/>
          <a:lstStyle/>
          <a:p>
            <a:fld id="{DA28AE5B-D82E-4105-A33F-2FE9569BC568}" type="slidenum">
              <a:rPr lang="en-US" smtClean="0"/>
              <a:t>‹#›</a:t>
            </a:fld>
            <a:endParaRPr lang="en-US"/>
          </a:p>
        </p:txBody>
      </p:sp>
    </p:spTree>
    <p:extLst>
      <p:ext uri="{BB962C8B-B14F-4D97-AF65-F5344CB8AC3E}">
        <p14:creationId xmlns:p14="http://schemas.microsoft.com/office/powerpoint/2010/main" val="2961582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E832CF-FF64-E342-C458-EA1BF1FEF8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FE2D07-46CC-2C08-6ED5-7BB50A3E16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2E4805-E318-BEAD-0EEC-50C6FF34B3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DA9E746-14F5-410A-80F1-4336D6C7FB23}" type="datetimeFigureOut">
              <a:rPr lang="en-US" smtClean="0"/>
              <a:t>3/18/2025</a:t>
            </a:fld>
            <a:endParaRPr lang="en-US"/>
          </a:p>
        </p:txBody>
      </p:sp>
      <p:sp>
        <p:nvSpPr>
          <p:cNvPr id="5" name="Footer Placeholder 4">
            <a:extLst>
              <a:ext uri="{FF2B5EF4-FFF2-40B4-BE49-F238E27FC236}">
                <a16:creationId xmlns:a16="http://schemas.microsoft.com/office/drawing/2014/main" id="{345F8658-A47E-5555-14BE-E92519625B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615A96F-F7C0-A13B-A647-3A02EF9506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A28AE5B-D82E-4105-A33F-2FE9569BC568}" type="slidenum">
              <a:rPr lang="en-US" smtClean="0"/>
              <a:t>‹#›</a:t>
            </a:fld>
            <a:endParaRPr lang="en-US"/>
          </a:p>
        </p:txBody>
      </p:sp>
    </p:spTree>
    <p:extLst>
      <p:ext uri="{BB962C8B-B14F-4D97-AF65-F5344CB8AC3E}">
        <p14:creationId xmlns:p14="http://schemas.microsoft.com/office/powerpoint/2010/main" val="2931797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A463D-1CCD-5403-1938-F786928C56AD}"/>
              </a:ext>
            </a:extLst>
          </p:cNvPr>
          <p:cNvSpPr>
            <a:spLocks noGrp="1"/>
          </p:cNvSpPr>
          <p:nvPr>
            <p:ph type="title"/>
          </p:nvPr>
        </p:nvSpPr>
        <p:spPr/>
        <p:txBody>
          <a:bodyPr/>
          <a:lstStyle/>
          <a:p>
            <a:endParaRPr lang="en-US" dirty="0"/>
          </a:p>
        </p:txBody>
      </p:sp>
      <p:pic>
        <p:nvPicPr>
          <p:cNvPr id="6" name="Content Placeholder 5" descr="A group of people holding balloons&#10;&#10;AI-generated content may be incorrect.">
            <a:extLst>
              <a:ext uri="{FF2B5EF4-FFF2-40B4-BE49-F238E27FC236}">
                <a16:creationId xmlns:a16="http://schemas.microsoft.com/office/drawing/2014/main" id="{CDB5588B-B88B-BD58-CBD3-97C8ADF308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5879" y="1825624"/>
            <a:ext cx="7921256" cy="4667249"/>
          </a:xfrm>
        </p:spPr>
      </p:pic>
      <p:pic>
        <p:nvPicPr>
          <p:cNvPr id="4" name="Picture 3">
            <a:extLst>
              <a:ext uri="{FF2B5EF4-FFF2-40B4-BE49-F238E27FC236}">
                <a16:creationId xmlns:a16="http://schemas.microsoft.com/office/drawing/2014/main" id="{9EE41976-290A-4B8D-A29F-CDA8513A1F27}"/>
              </a:ext>
              <a:ext uri="{C183D7F6-B498-43B3-948B-1728B52AA6E4}">
                <adec:decorative xmlns:adec="http://schemas.microsoft.com/office/drawing/2017/decorative" val="1"/>
              </a:ext>
            </a:extLst>
          </p:cNvPr>
          <p:cNvPicPr>
            <a:picLocks noChangeAspect="1"/>
          </p:cNvPicPr>
          <p:nvPr/>
        </p:nvPicPr>
        <p:blipFill>
          <a:blip r:embed="rId3"/>
          <a:srcRect/>
          <a:stretch/>
        </p:blipFill>
        <p:spPr>
          <a:xfrm>
            <a:off x="838200" y="365126"/>
            <a:ext cx="10515600" cy="1325562"/>
          </a:xfrm>
          <a:prstGeom prst="rect">
            <a:avLst/>
          </a:prstGeom>
        </p:spPr>
      </p:pic>
    </p:spTree>
    <p:extLst>
      <p:ext uri="{BB962C8B-B14F-4D97-AF65-F5344CB8AC3E}">
        <p14:creationId xmlns:p14="http://schemas.microsoft.com/office/powerpoint/2010/main" val="2907663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391904-B06F-02DF-95D4-7B2760B3EF86}"/>
              </a:ext>
            </a:extLst>
          </p:cNvPr>
          <p:cNvSpPr>
            <a:spLocks noGrp="1"/>
          </p:cNvSpPr>
          <p:nvPr>
            <p:ph type="title"/>
          </p:nvPr>
        </p:nvSpPr>
        <p:spPr>
          <a:xfrm>
            <a:off x="838200" y="689010"/>
            <a:ext cx="10515600" cy="960241"/>
          </a:xfrm>
        </p:spPr>
        <p:txBody>
          <a:bodyPr/>
          <a:lstStyle/>
          <a:p>
            <a:r>
              <a:rPr lang="en-US" sz="3600" b="1" dirty="0">
                <a:solidFill>
                  <a:srgbClr val="5B0F00"/>
                </a:solidFill>
                <a:latin typeface="Proxima Nova"/>
              </a:rPr>
              <a:t>Classification Models</a:t>
            </a:r>
          </a:p>
        </p:txBody>
      </p:sp>
      <p:pic>
        <p:nvPicPr>
          <p:cNvPr id="14" name="Content Placeholder 13">
            <a:extLst>
              <a:ext uri="{FF2B5EF4-FFF2-40B4-BE49-F238E27FC236}">
                <a16:creationId xmlns:a16="http://schemas.microsoft.com/office/drawing/2014/main" id="{4EC5B4C9-83D9-A88D-BB20-0D871359AF59}"/>
              </a:ext>
            </a:extLst>
          </p:cNvPr>
          <p:cNvPicPr>
            <a:picLocks noGrp="1" noChangeAspect="1"/>
          </p:cNvPicPr>
          <p:nvPr>
            <p:ph idx="1"/>
          </p:nvPr>
        </p:nvPicPr>
        <p:blipFill>
          <a:blip r:embed="rId2"/>
          <a:stretch>
            <a:fillRect/>
          </a:stretch>
        </p:blipFill>
        <p:spPr>
          <a:xfrm>
            <a:off x="956930" y="2499936"/>
            <a:ext cx="8317792" cy="2598600"/>
          </a:xfrm>
        </p:spPr>
      </p:pic>
      <p:sp>
        <p:nvSpPr>
          <p:cNvPr id="15" name="TextBox 14">
            <a:extLst>
              <a:ext uri="{FF2B5EF4-FFF2-40B4-BE49-F238E27FC236}">
                <a16:creationId xmlns:a16="http://schemas.microsoft.com/office/drawing/2014/main" id="{41C61862-D72B-6521-33CC-72B2021AAAB8}"/>
              </a:ext>
            </a:extLst>
          </p:cNvPr>
          <p:cNvSpPr txBox="1"/>
          <p:nvPr/>
        </p:nvSpPr>
        <p:spPr>
          <a:xfrm>
            <a:off x="838200" y="1705261"/>
            <a:ext cx="7093688" cy="784830"/>
          </a:xfrm>
          <a:prstGeom prst="rect">
            <a:avLst/>
          </a:prstGeom>
          <a:noFill/>
        </p:spPr>
        <p:txBody>
          <a:bodyPr wrap="square" rtlCol="0">
            <a:spAutoFit/>
          </a:bodyPr>
          <a:lstStyle/>
          <a:p>
            <a:pPr>
              <a:lnSpc>
                <a:spcPct val="150000"/>
              </a:lnSpc>
            </a:pPr>
            <a:r>
              <a:rPr lang="en-US" b="1" dirty="0">
                <a:solidFill>
                  <a:srgbClr val="008000"/>
                </a:solidFill>
                <a:latin typeface="Courier New" panose="02070309020205020404" pitchFamily="49" charset="0"/>
              </a:rPr>
              <a:t>L</a:t>
            </a:r>
            <a:r>
              <a:rPr lang="en-US" b="1" dirty="0">
                <a:solidFill>
                  <a:srgbClr val="008000"/>
                </a:solidFill>
                <a:effectLst/>
                <a:latin typeface="Courier New" panose="02070309020205020404" pitchFamily="49" charset="0"/>
              </a:rPr>
              <a:t>ist of models used for training</a:t>
            </a:r>
            <a:endParaRPr lang="en-US" b="1" dirty="0">
              <a:solidFill>
                <a:srgbClr val="000000"/>
              </a:solidFill>
              <a:effectLst/>
              <a:latin typeface="Courier New" panose="02070309020205020404" pitchFamily="49" charset="0"/>
            </a:endParaRPr>
          </a:p>
          <a:p>
            <a:endParaRPr lang="en-US" b="1" dirty="0"/>
          </a:p>
        </p:txBody>
      </p:sp>
    </p:spTree>
    <p:extLst>
      <p:ext uri="{BB962C8B-B14F-4D97-AF65-F5344CB8AC3E}">
        <p14:creationId xmlns:p14="http://schemas.microsoft.com/office/powerpoint/2010/main" val="3068568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D16127-92CF-C3C3-30C2-4EEDCDFB23C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1592832-5DF5-C6A2-62B2-3F4F94C22477}"/>
              </a:ext>
            </a:extLst>
          </p:cNvPr>
          <p:cNvSpPr>
            <a:spLocks noGrp="1"/>
          </p:cNvSpPr>
          <p:nvPr>
            <p:ph type="title"/>
          </p:nvPr>
        </p:nvSpPr>
        <p:spPr>
          <a:xfrm>
            <a:off x="838200" y="689010"/>
            <a:ext cx="10515600" cy="960241"/>
          </a:xfrm>
        </p:spPr>
        <p:txBody>
          <a:bodyPr/>
          <a:lstStyle/>
          <a:p>
            <a:r>
              <a:rPr lang="en-US" sz="3600" b="1" dirty="0">
                <a:solidFill>
                  <a:srgbClr val="5B0F00"/>
                </a:solidFill>
                <a:latin typeface="Proxima Nova"/>
              </a:rPr>
              <a:t>Evaluations</a:t>
            </a:r>
          </a:p>
        </p:txBody>
      </p:sp>
      <p:pic>
        <p:nvPicPr>
          <p:cNvPr id="8" name="Content Placeholder 7" descr="A table with numbers and symbols&#10;&#10;AI-generated content may be incorrect.">
            <a:extLst>
              <a:ext uri="{FF2B5EF4-FFF2-40B4-BE49-F238E27FC236}">
                <a16:creationId xmlns:a16="http://schemas.microsoft.com/office/drawing/2014/main" id="{1B35228E-6F6B-DA4D-EC84-985F587AF7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1899" y="1977430"/>
            <a:ext cx="9813317" cy="2259869"/>
          </a:xfrm>
        </p:spPr>
      </p:pic>
      <p:sp>
        <p:nvSpPr>
          <p:cNvPr id="2" name="TextBox 1">
            <a:extLst>
              <a:ext uri="{FF2B5EF4-FFF2-40B4-BE49-F238E27FC236}">
                <a16:creationId xmlns:a16="http://schemas.microsoft.com/office/drawing/2014/main" id="{D1E0EFA2-A365-456C-230A-688982793911}"/>
              </a:ext>
            </a:extLst>
          </p:cNvPr>
          <p:cNvSpPr txBox="1"/>
          <p:nvPr/>
        </p:nvSpPr>
        <p:spPr>
          <a:xfrm>
            <a:off x="838200" y="4678325"/>
            <a:ext cx="9813317"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Random forest and </a:t>
            </a:r>
            <a:r>
              <a:rPr lang="en-US" dirty="0" err="1">
                <a:latin typeface="Arial" panose="020B0604020202020204" pitchFamily="34" charset="0"/>
                <a:cs typeface="Arial" panose="020B0604020202020204" pitchFamily="34" charset="0"/>
              </a:rPr>
              <a:t>XGBoost</a:t>
            </a:r>
            <a:r>
              <a:rPr lang="en-US" dirty="0">
                <a:latin typeface="Arial" panose="020B0604020202020204" pitchFamily="34" charset="0"/>
                <a:cs typeface="Arial" panose="020B0604020202020204" pitchFamily="34" charset="0"/>
              </a:rPr>
              <a:t> have higher and comparable recall and F1-score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score for Decision Tree and KNN comes next</a:t>
            </a:r>
          </a:p>
        </p:txBody>
      </p:sp>
    </p:spTree>
    <p:extLst>
      <p:ext uri="{BB962C8B-B14F-4D97-AF65-F5344CB8AC3E}">
        <p14:creationId xmlns:p14="http://schemas.microsoft.com/office/powerpoint/2010/main" val="4030122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diagram of a decision tree&#10;&#10;AI-generated content may be incorrect.">
            <a:extLst>
              <a:ext uri="{FF2B5EF4-FFF2-40B4-BE49-F238E27FC236}">
                <a16:creationId xmlns:a16="http://schemas.microsoft.com/office/drawing/2014/main" id="{5EBEDDBC-6E46-0487-33D1-9FFD2B176A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6201" y="1244512"/>
            <a:ext cx="2981114" cy="2288395"/>
          </a:xfrm>
          <a:prstGeom prst="rect">
            <a:avLst/>
          </a:prstGeom>
        </p:spPr>
      </p:pic>
      <p:pic>
        <p:nvPicPr>
          <p:cNvPr id="11" name="Picture 10">
            <a:extLst>
              <a:ext uri="{FF2B5EF4-FFF2-40B4-BE49-F238E27FC236}">
                <a16:creationId xmlns:a16="http://schemas.microsoft.com/office/drawing/2014/main" id="{2E7F08F6-193A-2BF4-B566-FDCADD8368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166" y="4018483"/>
            <a:ext cx="2893062" cy="2231156"/>
          </a:xfrm>
          <a:prstGeom prst="rect">
            <a:avLst/>
          </a:prstGeom>
        </p:spPr>
      </p:pic>
      <p:pic>
        <p:nvPicPr>
          <p:cNvPr id="13" name="Picture 12" descr="A blue squares with numbers and labels&#10;&#10;AI-generated content may be incorrect.">
            <a:extLst>
              <a:ext uri="{FF2B5EF4-FFF2-40B4-BE49-F238E27FC236}">
                <a16:creationId xmlns:a16="http://schemas.microsoft.com/office/drawing/2014/main" id="{6C25D06A-2C80-05DD-E0E0-DE8E7E9A73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279" y="1244512"/>
            <a:ext cx="2981115" cy="2288396"/>
          </a:xfrm>
          <a:prstGeom prst="rect">
            <a:avLst/>
          </a:prstGeom>
        </p:spPr>
      </p:pic>
      <p:pic>
        <p:nvPicPr>
          <p:cNvPr id="15" name="Picture 14">
            <a:extLst>
              <a:ext uri="{FF2B5EF4-FFF2-40B4-BE49-F238E27FC236}">
                <a16:creationId xmlns:a16="http://schemas.microsoft.com/office/drawing/2014/main" id="{8F404F3E-2227-16A6-EC5B-18C62CC11E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18382" y="1244513"/>
            <a:ext cx="2907767" cy="2269077"/>
          </a:xfrm>
          <a:prstGeom prst="rect">
            <a:avLst/>
          </a:prstGeom>
        </p:spPr>
      </p:pic>
      <p:pic>
        <p:nvPicPr>
          <p:cNvPr id="17" name="Picture 16" descr="A diagram of a confused matrix&#10;&#10;AI-generated content may be incorrect.">
            <a:extLst>
              <a:ext uri="{FF2B5EF4-FFF2-40B4-BE49-F238E27FC236}">
                <a16:creationId xmlns:a16="http://schemas.microsoft.com/office/drawing/2014/main" id="{31392231-2B90-F400-351F-799F2BAD308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7023" y="4060568"/>
            <a:ext cx="2955949" cy="2231156"/>
          </a:xfrm>
          <a:prstGeom prst="rect">
            <a:avLst/>
          </a:prstGeom>
        </p:spPr>
      </p:pic>
      <p:pic>
        <p:nvPicPr>
          <p:cNvPr id="19" name="Picture 18">
            <a:extLst>
              <a:ext uri="{FF2B5EF4-FFF2-40B4-BE49-F238E27FC236}">
                <a16:creationId xmlns:a16="http://schemas.microsoft.com/office/drawing/2014/main" id="{97F324DE-EFEB-5402-90AC-0BB8E056225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18383" y="3976399"/>
            <a:ext cx="2893062" cy="2315325"/>
          </a:xfrm>
          <a:prstGeom prst="rect">
            <a:avLst/>
          </a:prstGeom>
        </p:spPr>
      </p:pic>
      <p:sp>
        <p:nvSpPr>
          <p:cNvPr id="20" name="Title 19">
            <a:extLst>
              <a:ext uri="{FF2B5EF4-FFF2-40B4-BE49-F238E27FC236}">
                <a16:creationId xmlns:a16="http://schemas.microsoft.com/office/drawing/2014/main" id="{07D7CE09-CDC4-6B83-6BDD-B380B103EEDC}"/>
              </a:ext>
            </a:extLst>
          </p:cNvPr>
          <p:cNvSpPr>
            <a:spLocks noGrp="1"/>
          </p:cNvSpPr>
          <p:nvPr>
            <p:ph type="title"/>
          </p:nvPr>
        </p:nvSpPr>
        <p:spPr>
          <a:xfrm>
            <a:off x="838200" y="365126"/>
            <a:ext cx="10515600" cy="723936"/>
          </a:xfrm>
        </p:spPr>
        <p:txBody>
          <a:bodyPr>
            <a:normAutofit/>
          </a:bodyPr>
          <a:lstStyle/>
          <a:p>
            <a:r>
              <a:rPr lang="en-US" sz="3600" b="1" i="0" u="none" strike="noStrike" dirty="0">
                <a:solidFill>
                  <a:srgbClr val="5B0F00"/>
                </a:solidFill>
                <a:effectLst/>
                <a:latin typeface="Proxima Nova"/>
              </a:rPr>
              <a:t>Confusion Matrices</a:t>
            </a:r>
            <a:endParaRPr lang="en-US" sz="3600" dirty="0"/>
          </a:p>
        </p:txBody>
      </p:sp>
    </p:spTree>
    <p:extLst>
      <p:ext uri="{BB962C8B-B14F-4D97-AF65-F5344CB8AC3E}">
        <p14:creationId xmlns:p14="http://schemas.microsoft.com/office/powerpoint/2010/main" val="4269529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7403E5-8537-4769-F989-91FEF917811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53242F3-F4BA-3E33-A95F-47EDC4D08559}"/>
              </a:ext>
            </a:extLst>
          </p:cNvPr>
          <p:cNvSpPr>
            <a:spLocks noGrp="1"/>
          </p:cNvSpPr>
          <p:nvPr>
            <p:ph type="title"/>
          </p:nvPr>
        </p:nvSpPr>
        <p:spPr>
          <a:xfrm>
            <a:off x="838200" y="365125"/>
            <a:ext cx="10515600" cy="960241"/>
          </a:xfrm>
        </p:spPr>
        <p:txBody>
          <a:bodyPr/>
          <a:lstStyle/>
          <a:p>
            <a:r>
              <a:rPr lang="en-US" sz="3600" b="1" dirty="0">
                <a:solidFill>
                  <a:srgbClr val="5B0F00"/>
                </a:solidFill>
                <a:latin typeface="Proxima Nova"/>
              </a:rPr>
              <a:t>Comparison of Classification Metrics</a:t>
            </a:r>
          </a:p>
        </p:txBody>
      </p:sp>
      <p:pic>
        <p:nvPicPr>
          <p:cNvPr id="3" name="Content Placeholder 2" descr="A graph of classification metrics&#10;&#10;AI-generated content may be incorrect.">
            <a:extLst>
              <a:ext uri="{FF2B5EF4-FFF2-40B4-BE49-F238E27FC236}">
                <a16:creationId xmlns:a16="http://schemas.microsoft.com/office/drawing/2014/main" id="{A7E53B2B-F552-A53A-E737-7BA5F9DF60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8828" y="1470173"/>
            <a:ext cx="8240231" cy="4792404"/>
          </a:xfrm>
        </p:spPr>
      </p:pic>
    </p:spTree>
    <p:extLst>
      <p:ext uri="{BB962C8B-B14F-4D97-AF65-F5344CB8AC3E}">
        <p14:creationId xmlns:p14="http://schemas.microsoft.com/office/powerpoint/2010/main" val="1883083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B3F909-F8C7-88B3-6751-35DBC437C4E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7BC8C55-1A82-A459-6944-D0C9742EAB23}"/>
              </a:ext>
            </a:extLst>
          </p:cNvPr>
          <p:cNvSpPr>
            <a:spLocks noGrp="1"/>
          </p:cNvSpPr>
          <p:nvPr>
            <p:ph type="title"/>
          </p:nvPr>
        </p:nvSpPr>
        <p:spPr>
          <a:xfrm>
            <a:off x="838200" y="365125"/>
            <a:ext cx="10515600" cy="960241"/>
          </a:xfrm>
        </p:spPr>
        <p:txBody>
          <a:bodyPr/>
          <a:lstStyle/>
          <a:p>
            <a:r>
              <a:rPr lang="en-US" sz="3600" b="1" dirty="0">
                <a:solidFill>
                  <a:srgbClr val="5B0F00"/>
                </a:solidFill>
                <a:latin typeface="Proxima Nova"/>
              </a:rPr>
              <a:t>ROC Curve Analysis</a:t>
            </a:r>
          </a:p>
        </p:txBody>
      </p:sp>
      <p:pic>
        <p:nvPicPr>
          <p:cNvPr id="7" name="Content Placeholder 6" descr="A graph of a curve&#10;&#10;AI-generated content may be incorrect.">
            <a:extLst>
              <a:ext uri="{FF2B5EF4-FFF2-40B4-BE49-F238E27FC236}">
                <a16:creationId xmlns:a16="http://schemas.microsoft.com/office/drawing/2014/main" id="{F2EDE90E-54AA-E01F-5053-4EA3DFFC80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5665" y="1325366"/>
            <a:ext cx="7527851" cy="5011639"/>
          </a:xfrm>
        </p:spPr>
      </p:pic>
      <p:sp>
        <p:nvSpPr>
          <p:cNvPr id="8" name="TextBox 7">
            <a:extLst>
              <a:ext uri="{FF2B5EF4-FFF2-40B4-BE49-F238E27FC236}">
                <a16:creationId xmlns:a16="http://schemas.microsoft.com/office/drawing/2014/main" id="{3C6D8D1F-CCAA-47A4-5586-72F8924CC0E8}"/>
              </a:ext>
            </a:extLst>
          </p:cNvPr>
          <p:cNvSpPr txBox="1"/>
          <p:nvPr/>
        </p:nvSpPr>
        <p:spPr>
          <a:xfrm>
            <a:off x="8601740" y="1403490"/>
            <a:ext cx="3370519" cy="2862322"/>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effectLst/>
                <a:latin typeface="system-ui"/>
              </a:rPr>
              <a:t>Random Forest and </a:t>
            </a:r>
            <a:r>
              <a:rPr lang="en-US" b="0" i="0" dirty="0" err="1">
                <a:effectLst/>
                <a:latin typeface="system-ui"/>
              </a:rPr>
              <a:t>XGBoost</a:t>
            </a:r>
            <a:r>
              <a:rPr lang="en-US" b="0" i="0" dirty="0">
                <a:effectLst/>
                <a:latin typeface="system-ui"/>
              </a:rPr>
              <a:t> ROC curves are closer to top left corner showing better model performance.</a:t>
            </a:r>
          </a:p>
          <a:p>
            <a:pPr marL="285750" indent="-285750" algn="l">
              <a:buFont typeface="Arial" panose="020B0604020202020204" pitchFamily="34" charset="0"/>
              <a:buChar char="•"/>
            </a:pPr>
            <a:endParaRPr lang="en-US" b="0" i="0" dirty="0">
              <a:effectLst/>
              <a:latin typeface="system-ui"/>
            </a:endParaRPr>
          </a:p>
          <a:p>
            <a:pPr marL="285750" indent="-285750" algn="l">
              <a:buFont typeface="Arial" panose="020B0604020202020204" pitchFamily="34" charset="0"/>
              <a:buChar char="•"/>
            </a:pPr>
            <a:r>
              <a:rPr lang="en-US" b="0" i="0" dirty="0">
                <a:effectLst/>
                <a:latin typeface="system-ui"/>
              </a:rPr>
              <a:t>Higher AUC value (closer to 1) for Random forest and </a:t>
            </a:r>
            <a:r>
              <a:rPr lang="en-US" b="0" i="0" dirty="0" err="1">
                <a:effectLst/>
                <a:latin typeface="system-ui"/>
              </a:rPr>
              <a:t>XGBoost</a:t>
            </a:r>
            <a:r>
              <a:rPr lang="en-US" b="0" i="0" dirty="0">
                <a:effectLst/>
                <a:latin typeface="system-ui"/>
              </a:rPr>
              <a:t> indicates they are better classifier in this case.</a:t>
            </a:r>
          </a:p>
          <a:p>
            <a:endParaRPr lang="en-US" dirty="0"/>
          </a:p>
        </p:txBody>
      </p:sp>
    </p:spTree>
    <p:extLst>
      <p:ext uri="{BB962C8B-B14F-4D97-AF65-F5344CB8AC3E}">
        <p14:creationId xmlns:p14="http://schemas.microsoft.com/office/powerpoint/2010/main" val="339028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DE64BF-791A-48FC-64CE-D093F54D442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55C2181-0F3E-1E15-363F-ABEFBEEABBC8}"/>
              </a:ext>
            </a:extLst>
          </p:cNvPr>
          <p:cNvSpPr>
            <a:spLocks noGrp="1"/>
          </p:cNvSpPr>
          <p:nvPr>
            <p:ph type="title"/>
          </p:nvPr>
        </p:nvSpPr>
        <p:spPr>
          <a:xfrm>
            <a:off x="838200" y="365125"/>
            <a:ext cx="10515600" cy="1149565"/>
          </a:xfrm>
        </p:spPr>
        <p:txBody>
          <a:bodyPr/>
          <a:lstStyle/>
          <a:p>
            <a:r>
              <a:rPr lang="en-US" sz="3600" b="1" dirty="0">
                <a:solidFill>
                  <a:srgbClr val="5B0F00"/>
                </a:solidFill>
                <a:latin typeface="Proxima Nova"/>
              </a:rPr>
              <a:t>Hyperparameter tuning</a:t>
            </a:r>
          </a:p>
        </p:txBody>
      </p:sp>
      <p:pic>
        <p:nvPicPr>
          <p:cNvPr id="6" name="Picture 5">
            <a:extLst>
              <a:ext uri="{FF2B5EF4-FFF2-40B4-BE49-F238E27FC236}">
                <a16:creationId xmlns:a16="http://schemas.microsoft.com/office/drawing/2014/main" id="{AA93137A-5474-DC26-2B5D-E079A75B40AC}"/>
              </a:ext>
            </a:extLst>
          </p:cNvPr>
          <p:cNvPicPr>
            <a:picLocks noChangeAspect="1"/>
          </p:cNvPicPr>
          <p:nvPr/>
        </p:nvPicPr>
        <p:blipFill>
          <a:blip r:embed="rId2"/>
          <a:stretch>
            <a:fillRect/>
          </a:stretch>
        </p:blipFill>
        <p:spPr>
          <a:xfrm>
            <a:off x="851899" y="3429000"/>
            <a:ext cx="10516511" cy="1914310"/>
          </a:xfrm>
          <a:prstGeom prst="rect">
            <a:avLst/>
          </a:prstGeom>
        </p:spPr>
      </p:pic>
      <p:pic>
        <p:nvPicPr>
          <p:cNvPr id="10" name="Picture 9" descr="A screenshot of a computer&#10;&#10;AI-generated content may be incorrect.">
            <a:extLst>
              <a:ext uri="{FF2B5EF4-FFF2-40B4-BE49-F238E27FC236}">
                <a16:creationId xmlns:a16="http://schemas.microsoft.com/office/drawing/2014/main" id="{3B1E98E5-A6EF-77A2-4FFA-CE4886C42B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590" y="3830134"/>
            <a:ext cx="10074782" cy="1756862"/>
          </a:xfrm>
          <a:prstGeom prst="rect">
            <a:avLst/>
          </a:prstGeom>
        </p:spPr>
      </p:pic>
      <p:sp>
        <p:nvSpPr>
          <p:cNvPr id="5" name="TextBox 4">
            <a:extLst>
              <a:ext uri="{FF2B5EF4-FFF2-40B4-BE49-F238E27FC236}">
                <a16:creationId xmlns:a16="http://schemas.microsoft.com/office/drawing/2014/main" id="{2F18233D-09DB-77F5-7267-24624C0EB464}"/>
              </a:ext>
            </a:extLst>
          </p:cNvPr>
          <p:cNvSpPr txBox="1"/>
          <p:nvPr/>
        </p:nvSpPr>
        <p:spPr>
          <a:xfrm>
            <a:off x="823590" y="1672138"/>
            <a:ext cx="9888997" cy="2092881"/>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Hyperparameter tuning optimizes model performance by finding the best values for parameters like learning rate, depth, and number of estimators etc.</a:t>
            </a:r>
          </a:p>
          <a:p>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Grid Search: Try all possible combinations of a predefined set of hyperparameters.</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Random Search: Randomly sample hyperparameters within a defined range. It is faster than grid search for large search spaces.</a:t>
            </a:r>
          </a:p>
          <a:p>
            <a:pPr marL="342900" indent="-34290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5661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DFDEE-2DF8-D45E-4925-4CE904C58690}"/>
              </a:ext>
            </a:extLst>
          </p:cNvPr>
          <p:cNvSpPr>
            <a:spLocks noGrp="1"/>
          </p:cNvSpPr>
          <p:nvPr>
            <p:ph type="title"/>
          </p:nvPr>
        </p:nvSpPr>
        <p:spPr/>
        <p:txBody>
          <a:bodyPr>
            <a:normAutofit/>
          </a:bodyPr>
          <a:lstStyle/>
          <a:p>
            <a:r>
              <a:rPr lang="en-US" sz="3600" b="1" dirty="0">
                <a:solidFill>
                  <a:srgbClr val="5B0F00"/>
                </a:solidFill>
                <a:latin typeface="Proxima Nova"/>
              </a:rPr>
              <a:t>Recommendation &amp; Conclusion</a:t>
            </a:r>
            <a:endParaRPr lang="en-US" sz="3600" dirty="0"/>
          </a:p>
        </p:txBody>
      </p:sp>
      <p:sp>
        <p:nvSpPr>
          <p:cNvPr id="3" name="Content Placeholder 2">
            <a:extLst>
              <a:ext uri="{FF2B5EF4-FFF2-40B4-BE49-F238E27FC236}">
                <a16:creationId xmlns:a16="http://schemas.microsoft.com/office/drawing/2014/main" id="{8F1A6C94-5E27-B367-7A45-A6CC8073E251}"/>
              </a:ext>
            </a:extLst>
          </p:cNvPr>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The Random Forest model has demonstrated the best overall metrics in this analysis, making it a reliable tool for predicting the churn of customer.</a:t>
            </a:r>
          </a:p>
          <a:p>
            <a:r>
              <a:rPr lang="en-US" sz="2400" dirty="0" err="1">
                <a:latin typeface="Arial" panose="020B0604020202020204" pitchFamily="34" charset="0"/>
                <a:cs typeface="Arial" panose="020B0604020202020204" pitchFamily="34" charset="0"/>
              </a:rPr>
              <a:t>XGBoost</a:t>
            </a:r>
            <a:r>
              <a:rPr lang="en-US" sz="2400" dirty="0">
                <a:latin typeface="Arial" panose="020B0604020202020204" pitchFamily="34" charset="0"/>
                <a:cs typeface="Arial" panose="020B0604020202020204" pitchFamily="34" charset="0"/>
              </a:rPr>
              <a:t> also have great metrices and is comparable to Random forest.</a:t>
            </a:r>
          </a:p>
          <a:p>
            <a:r>
              <a:rPr lang="en-US" sz="2400" dirty="0">
                <a:latin typeface="Arial" panose="020B0604020202020204" pitchFamily="34" charset="0"/>
                <a:cs typeface="Arial" panose="020B0604020202020204" pitchFamily="34" charset="0"/>
              </a:rPr>
              <a:t>The model performs good and makes correct predictions in most cases.</a:t>
            </a:r>
          </a:p>
          <a:p>
            <a:r>
              <a:rPr lang="en-US" sz="2400" dirty="0">
                <a:latin typeface="Arial" panose="020B0604020202020204" pitchFamily="34" charset="0"/>
                <a:cs typeface="Arial" panose="020B0604020202020204" pitchFamily="34" charset="0"/>
              </a:rPr>
              <a:t>While the model is performing good, there is still a significant rate of false negatives, which means it is not correctly identifying some churns.</a:t>
            </a:r>
          </a:p>
          <a:p>
            <a:r>
              <a:rPr lang="en-US" sz="2400" dirty="0">
                <a:latin typeface="Arial" panose="020B0604020202020204" pitchFamily="34" charset="0"/>
                <a:cs typeface="Arial" panose="020B0604020202020204" pitchFamily="34" charset="0"/>
              </a:rPr>
              <a:t>Using hyperparameter tuning improved the scores.</a:t>
            </a: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6519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351CFA-4708-984E-5BF6-7E12D1191A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254D76-BF6D-CD3E-CF03-32CBF7618A59}"/>
              </a:ext>
            </a:extLst>
          </p:cNvPr>
          <p:cNvSpPr>
            <a:spLocks noGrp="1"/>
          </p:cNvSpPr>
          <p:nvPr>
            <p:ph type="title"/>
          </p:nvPr>
        </p:nvSpPr>
        <p:spPr/>
        <p:txBody>
          <a:bodyPr>
            <a:normAutofit/>
          </a:bodyPr>
          <a:lstStyle/>
          <a:p>
            <a:r>
              <a:rPr lang="en-US" sz="3600" b="1" dirty="0">
                <a:solidFill>
                  <a:srgbClr val="5B0F00"/>
                </a:solidFill>
                <a:latin typeface="Proxima Nova"/>
              </a:rPr>
              <a:t>Challenges and overcome</a:t>
            </a:r>
            <a:endParaRPr lang="en-US" sz="3600" dirty="0"/>
          </a:p>
        </p:txBody>
      </p:sp>
      <p:sp>
        <p:nvSpPr>
          <p:cNvPr id="3" name="Content Placeholder 2">
            <a:extLst>
              <a:ext uri="{FF2B5EF4-FFF2-40B4-BE49-F238E27FC236}">
                <a16:creationId xmlns:a16="http://schemas.microsoft.com/office/drawing/2014/main" id="{EB50F8CD-4E6F-E62F-8153-589606BA45BA}"/>
              </a:ext>
            </a:extLst>
          </p:cNvPr>
          <p:cNvSpPr>
            <a:spLocks noGrp="1"/>
          </p:cNvSpPr>
          <p:nvPr>
            <p:ph idx="1"/>
          </p:nvPr>
        </p:nvSpPr>
        <p:spPr>
          <a:xfrm>
            <a:off x="838200" y="1816418"/>
            <a:ext cx="10515600" cy="2986405"/>
          </a:xfrm>
        </p:spPr>
        <p:txBody>
          <a:bodyPr>
            <a:normAutofit/>
          </a:bodyPr>
          <a:lstStyle/>
          <a:p>
            <a:r>
              <a:rPr lang="en-US" sz="2400" dirty="0">
                <a:latin typeface="Arial" panose="020B0604020202020204" pitchFamily="34" charset="0"/>
                <a:cs typeface="Arial" panose="020B0604020202020204" pitchFamily="34" charset="0"/>
              </a:rPr>
              <a:t>SVM was not completing processing. Tried with changing the kernel to linear with other options and still didn't help. Then tried using SGD classifier and it worked.</a:t>
            </a:r>
          </a:p>
          <a:p>
            <a:r>
              <a:rPr lang="en-US" sz="2400" dirty="0">
                <a:latin typeface="Arial" panose="020B0604020202020204" pitchFamily="34" charset="0"/>
                <a:cs typeface="Arial" panose="020B0604020202020204" pitchFamily="34" charset="0"/>
              </a:rPr>
              <a:t>Used </a:t>
            </a:r>
            <a:r>
              <a:rPr lang="en-US" sz="2400" dirty="0" err="1">
                <a:latin typeface="Arial" panose="020B0604020202020204" pitchFamily="34" charset="0"/>
                <a:cs typeface="Arial" panose="020B0604020202020204" pitchFamily="34" charset="0"/>
              </a:rPr>
              <a:t>RandomizedSearch</a:t>
            </a:r>
            <a:r>
              <a:rPr lang="en-US" sz="2400" dirty="0">
                <a:latin typeface="Arial" panose="020B0604020202020204" pitchFamily="34" charset="0"/>
                <a:cs typeface="Arial" panose="020B0604020202020204" pitchFamily="34" charset="0"/>
              </a:rPr>
              <a:t> for performance in hyperparameter tuning as </a:t>
            </a:r>
            <a:r>
              <a:rPr lang="en-US" sz="2400" dirty="0" err="1">
                <a:latin typeface="Arial" panose="020B0604020202020204" pitchFamily="34" charset="0"/>
                <a:cs typeface="Arial" panose="020B0604020202020204" pitchFamily="34" charset="0"/>
              </a:rPr>
              <a:t>GridSearch</a:t>
            </a:r>
            <a:r>
              <a:rPr lang="en-US" sz="2400" dirty="0">
                <a:latin typeface="Arial" panose="020B0604020202020204" pitchFamily="34" charset="0"/>
                <a:cs typeface="Arial" panose="020B0604020202020204" pitchFamily="34" charset="0"/>
              </a:rPr>
              <a:t> was taking way longer time.</a:t>
            </a:r>
          </a:p>
        </p:txBody>
      </p:sp>
    </p:spTree>
    <p:extLst>
      <p:ext uri="{BB962C8B-B14F-4D97-AF65-F5344CB8AC3E}">
        <p14:creationId xmlns:p14="http://schemas.microsoft.com/office/powerpoint/2010/main" val="371091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EED099-AB61-314E-7638-176D0B4A8A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0B0E12-F283-DBB2-2D2C-A481E02D3BD0}"/>
              </a:ext>
            </a:extLst>
          </p:cNvPr>
          <p:cNvSpPr>
            <a:spLocks noGrp="1"/>
          </p:cNvSpPr>
          <p:nvPr>
            <p:ph type="title"/>
          </p:nvPr>
        </p:nvSpPr>
        <p:spPr/>
        <p:txBody>
          <a:bodyPr>
            <a:normAutofit/>
          </a:bodyPr>
          <a:lstStyle/>
          <a:p>
            <a:r>
              <a:rPr lang="en-US" sz="3600" b="1" dirty="0">
                <a:solidFill>
                  <a:srgbClr val="5B0F00"/>
                </a:solidFill>
                <a:latin typeface="Proxima Nova"/>
              </a:rPr>
              <a:t>Next Steps…</a:t>
            </a:r>
            <a:endParaRPr lang="en-US" sz="3600" dirty="0"/>
          </a:p>
        </p:txBody>
      </p:sp>
      <p:sp>
        <p:nvSpPr>
          <p:cNvPr id="3" name="Content Placeholder 2">
            <a:extLst>
              <a:ext uri="{FF2B5EF4-FFF2-40B4-BE49-F238E27FC236}">
                <a16:creationId xmlns:a16="http://schemas.microsoft.com/office/drawing/2014/main" id="{4B6A153F-847B-F714-3C9A-A2220D583FA7}"/>
              </a:ext>
            </a:extLst>
          </p:cNvPr>
          <p:cNvSpPr>
            <a:spLocks noGrp="1"/>
          </p:cNvSpPr>
          <p:nvPr>
            <p:ph idx="1"/>
          </p:nvPr>
        </p:nvSpPr>
        <p:spPr>
          <a:xfrm>
            <a:off x="838200" y="1254642"/>
            <a:ext cx="10515600" cy="1233377"/>
          </a:xfrm>
        </p:spPr>
        <p:txBody>
          <a:bodyPr>
            <a:normAutofit lnSpcReduction="10000"/>
          </a:bodyPr>
          <a:lstStyle/>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Use Neural network to see if we can get better results.</a:t>
            </a:r>
          </a:p>
          <a:p>
            <a:r>
              <a:rPr lang="en-US" sz="2400" dirty="0">
                <a:latin typeface="Arial" panose="020B0604020202020204" pitchFamily="34" charset="0"/>
                <a:cs typeface="Arial" panose="020B0604020202020204" pitchFamily="34" charset="0"/>
              </a:rPr>
              <a:t>Do SHAP analysis to do more interpretation on the models.</a:t>
            </a:r>
          </a:p>
        </p:txBody>
      </p:sp>
      <p:pic>
        <p:nvPicPr>
          <p:cNvPr id="7" name="Picture 6" descr="A hand holding a glowing circle with words&#10;&#10;AI-generated content may be incorrect.">
            <a:extLst>
              <a:ext uri="{FF2B5EF4-FFF2-40B4-BE49-F238E27FC236}">
                <a16:creationId xmlns:a16="http://schemas.microsoft.com/office/drawing/2014/main" id="{747BE6CB-F9B1-A13D-2F6F-0F4F547F87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4483" y="3207312"/>
            <a:ext cx="4997302" cy="2828260"/>
          </a:xfrm>
          <a:prstGeom prst="rect">
            <a:avLst/>
          </a:prstGeom>
        </p:spPr>
      </p:pic>
    </p:spTree>
    <p:extLst>
      <p:ext uri="{BB962C8B-B14F-4D97-AF65-F5344CB8AC3E}">
        <p14:creationId xmlns:p14="http://schemas.microsoft.com/office/powerpoint/2010/main" val="966245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57D53D1-E283-12ED-10E3-00EF51BA8A7D}"/>
              </a:ext>
            </a:extLst>
          </p:cNvPr>
          <p:cNvSpPr txBox="1"/>
          <p:nvPr/>
        </p:nvSpPr>
        <p:spPr>
          <a:xfrm>
            <a:off x="3048000" y="3244334"/>
            <a:ext cx="6096000" cy="369332"/>
          </a:xfrm>
          <a:prstGeom prst="rect">
            <a:avLst/>
          </a:prstGeom>
          <a:noFill/>
        </p:spPr>
        <p:txBody>
          <a:bodyPr wrap="square">
            <a:spAutoFit/>
          </a:bodyPr>
          <a:lstStyle/>
          <a:p>
            <a:r>
              <a:rPr lang="en-US" dirty="0"/>
              <a:t> </a:t>
            </a:r>
          </a:p>
        </p:txBody>
      </p:sp>
      <p:sp>
        <p:nvSpPr>
          <p:cNvPr id="14" name="Title 13">
            <a:extLst>
              <a:ext uri="{FF2B5EF4-FFF2-40B4-BE49-F238E27FC236}">
                <a16:creationId xmlns:a16="http://schemas.microsoft.com/office/drawing/2014/main" id="{F8924E25-545B-2175-7D54-FB002C43DF53}"/>
              </a:ext>
            </a:extLst>
          </p:cNvPr>
          <p:cNvSpPr>
            <a:spLocks noGrp="1"/>
          </p:cNvSpPr>
          <p:nvPr>
            <p:ph type="title"/>
          </p:nvPr>
        </p:nvSpPr>
        <p:spPr>
          <a:xfrm>
            <a:off x="838200" y="452436"/>
            <a:ext cx="10515600" cy="712335"/>
          </a:xfrm>
        </p:spPr>
        <p:txBody>
          <a:bodyPr anchor="t" anchorCtr="1">
            <a:normAutofit fontScale="90000"/>
          </a:bodyPr>
          <a:lstStyle/>
          <a:p>
            <a:r>
              <a:rPr lang="en-US" sz="4400" b="1" i="0" u="none" strike="noStrike" dirty="0">
                <a:solidFill>
                  <a:srgbClr val="5B0F00"/>
                </a:solidFill>
                <a:effectLst/>
                <a:latin typeface="Proxima Nova"/>
              </a:rPr>
              <a:t>Problem Overview</a:t>
            </a:r>
            <a:br>
              <a:rPr lang="en-US" dirty="0">
                <a:effectLst/>
              </a:rPr>
            </a:br>
            <a:endParaRPr lang="en-US" dirty="0"/>
          </a:p>
        </p:txBody>
      </p:sp>
      <p:sp>
        <p:nvSpPr>
          <p:cNvPr id="15" name="Content Placeholder 14">
            <a:extLst>
              <a:ext uri="{FF2B5EF4-FFF2-40B4-BE49-F238E27FC236}">
                <a16:creationId xmlns:a16="http://schemas.microsoft.com/office/drawing/2014/main" id="{DAA2FAEE-F619-F9F7-E10C-4F527DA6AFFD}"/>
              </a:ext>
            </a:extLst>
          </p:cNvPr>
          <p:cNvSpPr>
            <a:spLocks noGrp="1"/>
          </p:cNvSpPr>
          <p:nvPr>
            <p:ph idx="1"/>
          </p:nvPr>
        </p:nvSpPr>
        <p:spPr>
          <a:xfrm>
            <a:off x="838200" y="1426438"/>
            <a:ext cx="10515600" cy="4979126"/>
          </a:xfrm>
        </p:spPr>
        <p:txBody>
          <a:bodyPr>
            <a:normAutofit lnSpcReduction="10000"/>
          </a:bodyPr>
          <a:lstStyle/>
          <a:p>
            <a:pPr rtl="0">
              <a:spcAft>
                <a:spcPts val="1200"/>
              </a:spcAft>
              <a:buNone/>
            </a:pPr>
            <a:r>
              <a:rPr lang="en-US" sz="3600" b="1" i="0" u="none" strike="noStrike" dirty="0">
                <a:solidFill>
                  <a:srgbClr val="595959"/>
                </a:solidFill>
                <a:effectLst/>
                <a:latin typeface="Proxima Nova"/>
              </a:rPr>
              <a:t>🎯 </a:t>
            </a:r>
            <a:r>
              <a:rPr lang="en-US" b="1" i="0" u="none" strike="noStrike" dirty="0">
                <a:solidFill>
                  <a:srgbClr val="000000"/>
                </a:solidFill>
                <a:effectLst/>
                <a:latin typeface="Proxima Nova"/>
              </a:rPr>
              <a:t>P</a:t>
            </a:r>
            <a:r>
              <a:rPr lang="en-US" b="1" dirty="0">
                <a:solidFill>
                  <a:srgbClr val="000000"/>
                </a:solidFill>
                <a:latin typeface="Proxima Nova"/>
              </a:rPr>
              <a:t>r</a:t>
            </a:r>
            <a:r>
              <a:rPr lang="en-US" sz="2800" b="1" i="0" u="none" strike="noStrike" dirty="0">
                <a:solidFill>
                  <a:srgbClr val="000000"/>
                </a:solidFill>
                <a:effectLst/>
                <a:latin typeface="Proxima Nova"/>
              </a:rPr>
              <a:t>oblem statement</a:t>
            </a:r>
            <a:endParaRPr lang="en-US" dirty="0">
              <a:effectLst/>
            </a:endParaRPr>
          </a:p>
          <a:p>
            <a:pPr marL="0" rtl="0">
              <a:buNone/>
            </a:pPr>
            <a:r>
              <a:rPr lang="en-US" sz="2800" b="0" i="0" u="none" strike="noStrike" dirty="0">
                <a:solidFill>
                  <a:srgbClr val="000000"/>
                </a:solidFill>
                <a:effectLst/>
                <a:latin typeface="Arial" panose="020B0604020202020204" pitchFamily="34" charset="0"/>
              </a:rPr>
              <a:t>Customer retention is a key metric in the telecom industry that measures how well they keep the subscribers from switching to other competitor providers. The purpose of this analysis is to identify the factors that contribute to customer churn and make a predictive model that can forecast if the customers are likely to leave. </a:t>
            </a:r>
            <a:endParaRPr lang="en-US" dirty="0">
              <a:effectLst/>
            </a:endParaRPr>
          </a:p>
          <a:p>
            <a:pPr rtl="0">
              <a:spcAft>
                <a:spcPts val="1200"/>
              </a:spcAft>
              <a:buNone/>
            </a:pPr>
            <a:r>
              <a:rPr lang="en-US" sz="2400" b="1" i="0" u="none" strike="noStrike" dirty="0">
                <a:solidFill>
                  <a:srgbClr val="78909C"/>
                </a:solidFill>
                <a:effectLst/>
                <a:latin typeface="Proxima Nova"/>
              </a:rPr>
              <a:t>🔍</a:t>
            </a:r>
            <a:r>
              <a:rPr lang="en-US" sz="2800" b="1" i="0" u="none" strike="noStrike" dirty="0">
                <a:solidFill>
                  <a:srgbClr val="000000"/>
                </a:solidFill>
                <a:effectLst/>
                <a:latin typeface="Proxima Nova"/>
              </a:rPr>
              <a:t> Why is it important to solve?</a:t>
            </a:r>
            <a:endParaRPr lang="en-US" dirty="0">
              <a:effectLst/>
            </a:endParaRPr>
          </a:p>
          <a:p>
            <a:pPr marL="0" indent="0">
              <a:buNone/>
            </a:pPr>
            <a:r>
              <a:rPr lang="en-US" b="0" i="0" dirty="0">
                <a:solidFill>
                  <a:srgbClr val="474747"/>
                </a:solidFill>
                <a:effectLst/>
                <a:latin typeface="Arial" panose="020B0604020202020204" pitchFamily="34" charset="0"/>
                <a:cs typeface="Arial" panose="020B0604020202020204" pitchFamily="34" charset="0"/>
              </a:rPr>
              <a:t>Customer churn data is imperative for businesses to identify customers likely to leave and take proactive steps to reduce their churn rate. Churn analysis will help to find friction points and improve customer retention.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4450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3AFF7A-25CB-53DB-00B9-5F7C1C0D58B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3C2FF36-0D0A-1781-6CAA-762AF4E22980}"/>
              </a:ext>
            </a:extLst>
          </p:cNvPr>
          <p:cNvSpPr txBox="1"/>
          <p:nvPr/>
        </p:nvSpPr>
        <p:spPr>
          <a:xfrm>
            <a:off x="3048000" y="3244334"/>
            <a:ext cx="6096000" cy="369332"/>
          </a:xfrm>
          <a:prstGeom prst="rect">
            <a:avLst/>
          </a:prstGeom>
          <a:noFill/>
        </p:spPr>
        <p:txBody>
          <a:bodyPr wrap="square">
            <a:spAutoFit/>
          </a:bodyPr>
          <a:lstStyle/>
          <a:p>
            <a:r>
              <a:rPr lang="en-US" dirty="0"/>
              <a:t> </a:t>
            </a:r>
          </a:p>
        </p:txBody>
      </p:sp>
      <p:sp>
        <p:nvSpPr>
          <p:cNvPr id="14" name="Title 13">
            <a:extLst>
              <a:ext uri="{FF2B5EF4-FFF2-40B4-BE49-F238E27FC236}">
                <a16:creationId xmlns:a16="http://schemas.microsoft.com/office/drawing/2014/main" id="{17F67DB8-4B9D-B5FB-EB61-095AD1EAC3AC}"/>
              </a:ext>
            </a:extLst>
          </p:cNvPr>
          <p:cNvSpPr>
            <a:spLocks noGrp="1"/>
          </p:cNvSpPr>
          <p:nvPr>
            <p:ph type="title"/>
          </p:nvPr>
        </p:nvSpPr>
        <p:spPr>
          <a:xfrm>
            <a:off x="838200" y="681036"/>
            <a:ext cx="10515600" cy="712335"/>
          </a:xfrm>
        </p:spPr>
        <p:txBody>
          <a:bodyPr anchor="t" anchorCtr="1">
            <a:normAutofit fontScale="90000"/>
          </a:bodyPr>
          <a:lstStyle/>
          <a:p>
            <a:pPr algn="ctr"/>
            <a:r>
              <a:rPr lang="en-US" sz="4400" b="1" i="0" u="none" strike="noStrike" dirty="0">
                <a:solidFill>
                  <a:srgbClr val="5B0F00"/>
                </a:solidFill>
                <a:effectLst/>
                <a:latin typeface="Proxima Nova"/>
              </a:rPr>
              <a:t>Model Outcomes</a:t>
            </a:r>
            <a:br>
              <a:rPr lang="en-US" dirty="0">
                <a:effectLst/>
              </a:rPr>
            </a:br>
            <a:endParaRPr lang="en-US" dirty="0"/>
          </a:p>
        </p:txBody>
      </p:sp>
      <p:sp>
        <p:nvSpPr>
          <p:cNvPr id="15" name="Content Placeholder 14">
            <a:extLst>
              <a:ext uri="{FF2B5EF4-FFF2-40B4-BE49-F238E27FC236}">
                <a16:creationId xmlns:a16="http://schemas.microsoft.com/office/drawing/2014/main" id="{8BE66C15-742F-C269-8FFF-0B8EF55E091D}"/>
              </a:ext>
            </a:extLst>
          </p:cNvPr>
          <p:cNvSpPr>
            <a:spLocks noGrp="1"/>
          </p:cNvSpPr>
          <p:nvPr>
            <p:ph idx="1"/>
          </p:nvPr>
        </p:nvSpPr>
        <p:spPr>
          <a:xfrm>
            <a:off x="838200" y="1513114"/>
            <a:ext cx="10515600" cy="4663849"/>
          </a:xfrm>
        </p:spPr>
        <p:txBody>
          <a:bodyPr>
            <a:normAutofit lnSpcReduction="10000"/>
          </a:bodyPr>
          <a:lstStyle/>
          <a:p>
            <a:pPr>
              <a:buFont typeface="Wingdings" panose="05000000000000000000" pitchFamily="2" charset="2"/>
              <a:buChar char="v"/>
            </a:pPr>
            <a:r>
              <a:rPr lang="en-US" sz="2400" dirty="0">
                <a:latin typeface="Arial" panose="020B0604020202020204" pitchFamily="34" charset="0"/>
                <a:cs typeface="Arial" panose="020B0604020202020204" pitchFamily="34" charset="0"/>
              </a:rPr>
              <a:t> Customer churn prediction is typically a </a:t>
            </a:r>
            <a:r>
              <a:rPr lang="en-US" sz="2400" b="1" dirty="0">
                <a:latin typeface="Arial" panose="020B0604020202020204" pitchFamily="34" charset="0"/>
                <a:cs typeface="Arial" panose="020B0604020202020204" pitchFamily="34" charset="0"/>
              </a:rPr>
              <a:t>Supervised Learning (Classification) </a:t>
            </a:r>
            <a:r>
              <a:rPr lang="en-US" sz="2400" dirty="0">
                <a:latin typeface="Arial" panose="020B0604020202020204" pitchFamily="34" charset="0"/>
                <a:cs typeface="Arial" panose="020B0604020202020204" pitchFamily="34" charset="0"/>
              </a:rPr>
              <a:t> problem because we have historical customer data with labeled outcomes (churned or not churned).</a:t>
            </a:r>
            <a:br>
              <a:rPr lang="en-US" dirty="0"/>
            </a:br>
            <a:endParaRPr lang="en-US" dirty="0"/>
          </a:p>
          <a:p>
            <a:pPr>
              <a:buFont typeface="Wingdings" panose="05000000000000000000" pitchFamily="2" charset="2"/>
              <a:buChar char="v"/>
            </a:pPr>
            <a:r>
              <a:rPr lang="en-US" sz="2400" b="1" dirty="0">
                <a:latin typeface="Arial" panose="020B0604020202020204" pitchFamily="34" charset="0"/>
                <a:cs typeface="Arial" panose="020B0604020202020204" pitchFamily="34" charset="0"/>
              </a:rPr>
              <a:t> Classification Models</a:t>
            </a:r>
            <a:r>
              <a:rPr lang="en-US" sz="2400" dirty="0">
                <a:latin typeface="Arial" panose="020B0604020202020204" pitchFamily="34" charset="0"/>
                <a:cs typeface="Arial" panose="020B0604020202020204" pitchFamily="34" charset="0"/>
              </a:rPr>
              <a:t> </a:t>
            </a:r>
          </a:p>
          <a:p>
            <a:pPr lvl="1"/>
            <a:r>
              <a:rPr lang="en-US" dirty="0">
                <a:latin typeface="Arial" panose="020B0604020202020204" pitchFamily="34" charset="0"/>
                <a:cs typeface="Arial" panose="020B0604020202020204" pitchFamily="34" charset="0"/>
              </a:rPr>
              <a:t>Dummy Classifier (Baseline Model)</a:t>
            </a:r>
          </a:p>
          <a:p>
            <a:pPr lvl="1"/>
            <a:r>
              <a:rPr lang="en-US" dirty="0">
                <a:latin typeface="Arial" panose="020B0604020202020204" pitchFamily="34" charset="0"/>
                <a:cs typeface="Arial" panose="020B0604020202020204" pitchFamily="34" charset="0"/>
              </a:rPr>
              <a:t>Logistic Regression</a:t>
            </a:r>
          </a:p>
          <a:p>
            <a:pPr lvl="1"/>
            <a:r>
              <a:rPr lang="en-US" dirty="0">
                <a:latin typeface="Arial" panose="020B0604020202020204" pitchFamily="34" charset="0"/>
                <a:cs typeface="Arial" panose="020B0604020202020204" pitchFamily="34" charset="0"/>
              </a:rPr>
              <a:t>Decision Tree</a:t>
            </a:r>
          </a:p>
          <a:p>
            <a:pPr lvl="1"/>
            <a:r>
              <a:rPr lang="en-US" dirty="0">
                <a:latin typeface="Arial" panose="020B0604020202020204" pitchFamily="34" charset="0"/>
                <a:cs typeface="Arial" panose="020B0604020202020204" pitchFamily="34" charset="0"/>
              </a:rPr>
              <a:t>Random Forest</a:t>
            </a:r>
          </a:p>
          <a:p>
            <a:pPr lvl="1"/>
            <a:r>
              <a:rPr lang="en-US" dirty="0">
                <a:latin typeface="Arial" panose="020B0604020202020204" pitchFamily="34" charset="0"/>
                <a:cs typeface="Arial" panose="020B0604020202020204" pitchFamily="34" charset="0"/>
              </a:rPr>
              <a:t>Gradient Boosting (</a:t>
            </a:r>
            <a:r>
              <a:rPr lang="en-US" dirty="0" err="1">
                <a:latin typeface="Arial" panose="020B0604020202020204" pitchFamily="34" charset="0"/>
                <a:cs typeface="Arial" panose="020B0604020202020204" pitchFamily="34" charset="0"/>
              </a:rPr>
              <a:t>XGBoost</a:t>
            </a:r>
            <a:r>
              <a:rPr lang="en-US"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Support Vector Machine (SVM)</a:t>
            </a:r>
          </a:p>
          <a:p>
            <a:pPr lvl="1"/>
            <a:r>
              <a:rPr lang="en-US" dirty="0">
                <a:latin typeface="Arial" panose="020B0604020202020204" pitchFamily="34" charset="0"/>
                <a:cs typeface="Arial" panose="020B0604020202020204" pitchFamily="34" charset="0"/>
              </a:rPr>
              <a:t>Neural Networks (Deep Learning)</a:t>
            </a:r>
          </a:p>
          <a:p>
            <a:pPr marL="0" rtl="0">
              <a:buNone/>
            </a:pPr>
            <a:endParaRPr lang="en-US" dirty="0"/>
          </a:p>
        </p:txBody>
      </p:sp>
      <p:sp>
        <p:nvSpPr>
          <p:cNvPr id="3" name="Rectangle 2">
            <a:extLst>
              <a:ext uri="{FF2B5EF4-FFF2-40B4-BE49-F238E27FC236}">
                <a16:creationId xmlns:a16="http://schemas.microsoft.com/office/drawing/2014/main" id="{B47AD28E-AA74-CE2A-F388-EC0E1EC6FED3}"/>
              </a:ext>
            </a:extLst>
          </p:cNvPr>
          <p:cNvSpPr>
            <a:spLocks noChangeArrowheads="1"/>
          </p:cNvSpPr>
          <p:nvPr/>
        </p:nvSpPr>
        <p:spPr bwMode="auto">
          <a:xfrm>
            <a:off x="0" y="120877"/>
            <a:ext cx="20550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9716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1C7162-062D-F585-EC26-E7A58ABEC43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E12D279-49AC-1FFF-B27B-F3052EE97C53}"/>
              </a:ext>
            </a:extLst>
          </p:cNvPr>
          <p:cNvSpPr txBox="1"/>
          <p:nvPr/>
        </p:nvSpPr>
        <p:spPr>
          <a:xfrm>
            <a:off x="3048000" y="3244334"/>
            <a:ext cx="6096000" cy="369332"/>
          </a:xfrm>
          <a:prstGeom prst="rect">
            <a:avLst/>
          </a:prstGeom>
          <a:noFill/>
        </p:spPr>
        <p:txBody>
          <a:bodyPr wrap="square">
            <a:spAutoFit/>
          </a:bodyPr>
          <a:lstStyle/>
          <a:p>
            <a:r>
              <a:rPr lang="en-US" dirty="0"/>
              <a:t> </a:t>
            </a:r>
          </a:p>
        </p:txBody>
      </p:sp>
      <p:sp>
        <p:nvSpPr>
          <p:cNvPr id="14" name="Title 13">
            <a:extLst>
              <a:ext uri="{FF2B5EF4-FFF2-40B4-BE49-F238E27FC236}">
                <a16:creationId xmlns:a16="http://schemas.microsoft.com/office/drawing/2014/main" id="{9E80BA4E-074D-053B-10E9-1A5DDA61A881}"/>
              </a:ext>
            </a:extLst>
          </p:cNvPr>
          <p:cNvSpPr>
            <a:spLocks noGrp="1"/>
          </p:cNvSpPr>
          <p:nvPr>
            <p:ph type="title"/>
          </p:nvPr>
        </p:nvSpPr>
        <p:spPr>
          <a:xfrm>
            <a:off x="838200" y="542262"/>
            <a:ext cx="10515600" cy="659218"/>
          </a:xfrm>
        </p:spPr>
        <p:txBody>
          <a:bodyPr anchor="t" anchorCtr="1">
            <a:normAutofit fontScale="90000"/>
          </a:bodyPr>
          <a:lstStyle/>
          <a:p>
            <a:pPr algn="ctr"/>
            <a:r>
              <a:rPr lang="en-US" sz="4400" b="1" i="0" u="none" strike="noStrike" dirty="0">
                <a:solidFill>
                  <a:srgbClr val="5B0F00"/>
                </a:solidFill>
                <a:effectLst/>
                <a:latin typeface="Proxima Nova"/>
              </a:rPr>
              <a:t>Data Overview</a:t>
            </a:r>
            <a:br>
              <a:rPr lang="en-US" dirty="0">
                <a:effectLst/>
              </a:rPr>
            </a:br>
            <a:endParaRPr lang="en-US" dirty="0"/>
          </a:p>
        </p:txBody>
      </p:sp>
      <p:sp>
        <p:nvSpPr>
          <p:cNvPr id="15" name="Content Placeholder 14">
            <a:extLst>
              <a:ext uri="{FF2B5EF4-FFF2-40B4-BE49-F238E27FC236}">
                <a16:creationId xmlns:a16="http://schemas.microsoft.com/office/drawing/2014/main" id="{53AFBC76-F2DD-E72E-A779-80D0084FF289}"/>
              </a:ext>
            </a:extLst>
          </p:cNvPr>
          <p:cNvSpPr>
            <a:spLocks noGrp="1"/>
          </p:cNvSpPr>
          <p:nvPr>
            <p:ph idx="1"/>
          </p:nvPr>
        </p:nvSpPr>
        <p:spPr>
          <a:xfrm>
            <a:off x="838200" y="1201480"/>
            <a:ext cx="10515600" cy="5369441"/>
          </a:xfrm>
        </p:spPr>
        <p:txBody>
          <a:bodyPr>
            <a:normAutofit lnSpcReduction="10000"/>
          </a:bodyPr>
          <a:lstStyle/>
          <a:p>
            <a:pPr>
              <a:buFont typeface="Wingdings" panose="05000000000000000000" pitchFamily="2" charset="2"/>
              <a:buChar char="v"/>
            </a:pPr>
            <a:r>
              <a:rPr lang="en-US" sz="2400" dirty="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Dataset</a:t>
            </a:r>
          </a:p>
          <a:p>
            <a:pPr marL="404813" lvl="1" indent="0">
              <a:buNone/>
            </a:pPr>
            <a:r>
              <a:rPr lang="en-US" sz="2200" dirty="0">
                <a:latin typeface="Arial" panose="020B0604020202020204" pitchFamily="34" charset="0"/>
                <a:cs typeface="Arial" panose="020B0604020202020204" pitchFamily="34" charset="0"/>
              </a:rPr>
              <a:t>The dataset used is a Telecom churn dataset (customer_churn_dataset-training-master.csv and customer_churn_dataset-testing-master.csv) from Kaggle.</a:t>
            </a:r>
            <a:br>
              <a:rPr lang="en-US" sz="2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v"/>
            </a:pPr>
            <a:r>
              <a:rPr lang="en-US" sz="2400" b="1" dirty="0">
                <a:latin typeface="Arial" panose="020B0604020202020204" pitchFamily="34" charset="0"/>
                <a:cs typeface="Arial" panose="020B0604020202020204" pitchFamily="34" charset="0"/>
              </a:rPr>
              <a:t> Features</a:t>
            </a:r>
            <a:r>
              <a:rPr lang="en-US" sz="2400" dirty="0">
                <a:latin typeface="Arial" panose="020B0604020202020204" pitchFamily="34" charset="0"/>
                <a:cs typeface="Arial" panose="020B0604020202020204" pitchFamily="34" charset="0"/>
              </a:rPr>
              <a:t> </a:t>
            </a:r>
          </a:p>
          <a:p>
            <a:pPr marL="571500" lvl="1" indent="-342900"/>
            <a:r>
              <a:rPr lang="en-US" sz="1900" b="1" dirty="0">
                <a:latin typeface="Arial" panose="020B0604020202020204" pitchFamily="34" charset="0"/>
                <a:cs typeface="Arial" panose="020B0604020202020204" pitchFamily="34" charset="0"/>
              </a:rPr>
              <a:t>Customer ID: </a:t>
            </a:r>
            <a:r>
              <a:rPr lang="en-US" sz="1900" dirty="0">
                <a:latin typeface="Arial" panose="020B0604020202020204" pitchFamily="34" charset="0"/>
                <a:cs typeface="Arial" panose="020B0604020202020204" pitchFamily="34" charset="0"/>
              </a:rPr>
              <a:t>Unique identifier for a customer</a:t>
            </a:r>
          </a:p>
          <a:p>
            <a:pPr marL="571500" lvl="1" indent="-342900"/>
            <a:r>
              <a:rPr lang="en-US" sz="1900" b="1" dirty="0">
                <a:latin typeface="Arial" panose="020B0604020202020204" pitchFamily="34" charset="0"/>
                <a:cs typeface="Arial" panose="020B0604020202020204" pitchFamily="34" charset="0"/>
              </a:rPr>
              <a:t>Age: </a:t>
            </a:r>
            <a:r>
              <a:rPr lang="en-US" sz="1900" dirty="0">
                <a:latin typeface="Arial" panose="020B0604020202020204" pitchFamily="34" charset="0"/>
                <a:cs typeface="Arial" panose="020B0604020202020204" pitchFamily="34" charset="0"/>
              </a:rPr>
              <a:t>Age of the customer</a:t>
            </a:r>
          </a:p>
          <a:p>
            <a:pPr marL="571500" lvl="1" indent="-342900"/>
            <a:r>
              <a:rPr lang="en-US" sz="1900" b="1" dirty="0">
                <a:latin typeface="Arial" panose="020B0604020202020204" pitchFamily="34" charset="0"/>
                <a:cs typeface="Arial" panose="020B0604020202020204" pitchFamily="34" charset="0"/>
              </a:rPr>
              <a:t>Gender: </a:t>
            </a:r>
            <a:r>
              <a:rPr lang="en-US" sz="1900" dirty="0">
                <a:latin typeface="Arial" panose="020B0604020202020204" pitchFamily="34" charset="0"/>
                <a:cs typeface="Arial" panose="020B0604020202020204" pitchFamily="34" charset="0"/>
              </a:rPr>
              <a:t>Gender of the customer</a:t>
            </a:r>
          </a:p>
          <a:p>
            <a:pPr marL="571500" lvl="1" indent="-342900"/>
            <a:r>
              <a:rPr lang="en-US" sz="1900" b="1" dirty="0">
                <a:latin typeface="Arial" panose="020B0604020202020204" pitchFamily="34" charset="0"/>
                <a:cs typeface="Arial" panose="020B0604020202020204" pitchFamily="34" charset="0"/>
              </a:rPr>
              <a:t>Tenure: </a:t>
            </a:r>
            <a:r>
              <a:rPr lang="en-US" sz="1900" dirty="0">
                <a:latin typeface="Arial" panose="020B0604020202020204" pitchFamily="34" charset="0"/>
                <a:cs typeface="Arial" panose="020B0604020202020204" pitchFamily="34" charset="0"/>
              </a:rPr>
              <a:t>Duration for which a customer has been using the company's products/services</a:t>
            </a:r>
          </a:p>
          <a:p>
            <a:pPr marL="571500" lvl="1" indent="-342900"/>
            <a:r>
              <a:rPr lang="en-US" sz="1900" b="1" dirty="0">
                <a:latin typeface="Arial" panose="020B0604020202020204" pitchFamily="34" charset="0"/>
                <a:cs typeface="Arial" panose="020B0604020202020204" pitchFamily="34" charset="0"/>
              </a:rPr>
              <a:t>Usage Frequency: </a:t>
            </a:r>
            <a:r>
              <a:rPr lang="en-US" sz="1900" dirty="0">
                <a:latin typeface="Arial" panose="020B0604020202020204" pitchFamily="34" charset="0"/>
                <a:cs typeface="Arial" panose="020B0604020202020204" pitchFamily="34" charset="0"/>
              </a:rPr>
              <a:t>No of times the customer has used the services in the last month</a:t>
            </a:r>
          </a:p>
          <a:p>
            <a:pPr marL="571500" lvl="1" indent="-342900"/>
            <a:r>
              <a:rPr lang="en-US" sz="1900" b="1" dirty="0">
                <a:latin typeface="Arial" panose="020B0604020202020204" pitchFamily="34" charset="0"/>
                <a:cs typeface="Arial" panose="020B0604020202020204" pitchFamily="34" charset="0"/>
              </a:rPr>
              <a:t>Support Calls: </a:t>
            </a:r>
            <a:r>
              <a:rPr lang="en-US" sz="1900" dirty="0">
                <a:latin typeface="Arial" panose="020B0604020202020204" pitchFamily="34" charset="0"/>
                <a:cs typeface="Arial" panose="020B0604020202020204" pitchFamily="34" charset="0"/>
              </a:rPr>
              <a:t>No of calls the customer has made to support in the last month</a:t>
            </a:r>
          </a:p>
          <a:p>
            <a:pPr marL="571500" lvl="1" indent="-342900"/>
            <a:r>
              <a:rPr lang="en-US" sz="1900" b="1" dirty="0">
                <a:latin typeface="Arial" panose="020B0604020202020204" pitchFamily="34" charset="0"/>
                <a:cs typeface="Arial" panose="020B0604020202020204" pitchFamily="34" charset="0"/>
              </a:rPr>
              <a:t>Payment Delay: </a:t>
            </a:r>
            <a:r>
              <a:rPr lang="en-US" sz="1900" dirty="0">
                <a:latin typeface="Arial" panose="020B0604020202020204" pitchFamily="34" charset="0"/>
                <a:cs typeface="Arial" panose="020B0604020202020204" pitchFamily="34" charset="0"/>
              </a:rPr>
              <a:t>No of days the customer has delayed their payment in the last month</a:t>
            </a:r>
          </a:p>
          <a:p>
            <a:pPr marL="571500" lvl="1" indent="-342900"/>
            <a:r>
              <a:rPr lang="en-US" sz="1900" b="1" dirty="0">
                <a:latin typeface="Arial" panose="020B0604020202020204" pitchFamily="34" charset="0"/>
                <a:cs typeface="Arial" panose="020B0604020202020204" pitchFamily="34" charset="0"/>
              </a:rPr>
              <a:t>Subscription Type: </a:t>
            </a:r>
            <a:r>
              <a:rPr lang="en-US" sz="1900" dirty="0">
                <a:latin typeface="Arial" panose="020B0604020202020204" pitchFamily="34" charset="0"/>
                <a:cs typeface="Arial" panose="020B0604020202020204" pitchFamily="34" charset="0"/>
              </a:rPr>
              <a:t>Type of subscription chosen by the customer</a:t>
            </a:r>
          </a:p>
          <a:p>
            <a:pPr marL="571500" lvl="1" indent="-342900"/>
            <a:r>
              <a:rPr lang="en-US" sz="1900" b="1" dirty="0">
                <a:latin typeface="Arial" panose="020B0604020202020204" pitchFamily="34" charset="0"/>
                <a:cs typeface="Arial" panose="020B0604020202020204" pitchFamily="34" charset="0"/>
              </a:rPr>
              <a:t>Contract Length: </a:t>
            </a:r>
            <a:r>
              <a:rPr lang="en-US" sz="1900" dirty="0">
                <a:latin typeface="Arial" panose="020B0604020202020204" pitchFamily="34" charset="0"/>
                <a:cs typeface="Arial" panose="020B0604020202020204" pitchFamily="34" charset="0"/>
              </a:rPr>
              <a:t>Contract duration that the customer has signed with the company</a:t>
            </a:r>
          </a:p>
          <a:p>
            <a:pPr marL="571500" lvl="1" indent="-342900"/>
            <a:r>
              <a:rPr lang="en-US" sz="1900" b="1" dirty="0">
                <a:latin typeface="Arial" panose="020B0604020202020204" pitchFamily="34" charset="0"/>
                <a:cs typeface="Arial" panose="020B0604020202020204" pitchFamily="34" charset="0"/>
              </a:rPr>
              <a:t>Total Spend: </a:t>
            </a:r>
            <a:r>
              <a:rPr lang="en-US" sz="1900" dirty="0">
                <a:latin typeface="Arial" panose="020B0604020202020204" pitchFamily="34" charset="0"/>
                <a:cs typeface="Arial" panose="020B0604020202020204" pitchFamily="34" charset="0"/>
              </a:rPr>
              <a:t>Total amount the customer has spent on the company's products or services</a:t>
            </a:r>
          </a:p>
          <a:p>
            <a:pPr marL="571500" lvl="1" indent="-342900"/>
            <a:r>
              <a:rPr lang="en-US" sz="1900" b="1" dirty="0">
                <a:latin typeface="Arial" panose="020B0604020202020204" pitchFamily="34" charset="0"/>
                <a:cs typeface="Arial" panose="020B0604020202020204" pitchFamily="34" charset="0"/>
              </a:rPr>
              <a:t>Last Interaction</a:t>
            </a:r>
            <a:r>
              <a:rPr lang="en-US" sz="1900" dirty="0">
                <a:latin typeface="Arial" panose="020B0604020202020204" pitchFamily="34" charset="0"/>
                <a:cs typeface="Arial" panose="020B0604020202020204" pitchFamily="34" charset="0"/>
              </a:rPr>
              <a:t>: No of days since the customer had the last interaction with the company</a:t>
            </a:r>
          </a:p>
          <a:p>
            <a:pPr marL="571500" lvl="1" indent="-342900"/>
            <a:r>
              <a:rPr lang="en-US" sz="1900" b="1" dirty="0">
                <a:latin typeface="Arial" panose="020B0604020202020204" pitchFamily="34" charset="0"/>
                <a:cs typeface="Arial" panose="020B0604020202020204" pitchFamily="34" charset="0"/>
              </a:rPr>
              <a:t>Churn</a:t>
            </a:r>
            <a:r>
              <a:rPr lang="en-US" sz="1900" dirty="0">
                <a:latin typeface="Arial" panose="020B0604020202020204" pitchFamily="34" charset="0"/>
                <a:cs typeface="Arial" panose="020B0604020202020204" pitchFamily="34" charset="0"/>
              </a:rPr>
              <a:t>: Binary label indicating whether a customer has churned (1) or not (0)</a:t>
            </a:r>
            <a:endParaRPr lang="en-US" dirty="0"/>
          </a:p>
        </p:txBody>
      </p:sp>
      <p:sp>
        <p:nvSpPr>
          <p:cNvPr id="3" name="Rectangle 2">
            <a:extLst>
              <a:ext uri="{FF2B5EF4-FFF2-40B4-BE49-F238E27FC236}">
                <a16:creationId xmlns:a16="http://schemas.microsoft.com/office/drawing/2014/main" id="{67085367-2AB9-AB65-53E6-9D84F8160546}"/>
              </a:ext>
            </a:extLst>
          </p:cNvPr>
          <p:cNvSpPr>
            <a:spLocks noChangeArrowheads="1"/>
          </p:cNvSpPr>
          <p:nvPr/>
        </p:nvSpPr>
        <p:spPr bwMode="auto">
          <a:xfrm>
            <a:off x="0" y="120877"/>
            <a:ext cx="20550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5098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158E45-E56E-B372-FA0B-43E784FB0D7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E84CB1F-CBC5-0055-EFBF-42048F651ECD}"/>
              </a:ext>
            </a:extLst>
          </p:cNvPr>
          <p:cNvSpPr txBox="1"/>
          <p:nvPr/>
        </p:nvSpPr>
        <p:spPr>
          <a:xfrm>
            <a:off x="3048000" y="3244334"/>
            <a:ext cx="6096000" cy="369332"/>
          </a:xfrm>
          <a:prstGeom prst="rect">
            <a:avLst/>
          </a:prstGeom>
          <a:noFill/>
        </p:spPr>
        <p:txBody>
          <a:bodyPr wrap="square">
            <a:spAutoFit/>
          </a:bodyPr>
          <a:lstStyle/>
          <a:p>
            <a:r>
              <a:rPr lang="en-US" dirty="0"/>
              <a:t> </a:t>
            </a:r>
          </a:p>
        </p:txBody>
      </p:sp>
      <p:sp>
        <p:nvSpPr>
          <p:cNvPr id="14" name="Title 13">
            <a:extLst>
              <a:ext uri="{FF2B5EF4-FFF2-40B4-BE49-F238E27FC236}">
                <a16:creationId xmlns:a16="http://schemas.microsoft.com/office/drawing/2014/main" id="{CC60AA2A-A3E9-49BB-8F06-0053B78DE553}"/>
              </a:ext>
            </a:extLst>
          </p:cNvPr>
          <p:cNvSpPr>
            <a:spLocks noGrp="1"/>
          </p:cNvSpPr>
          <p:nvPr>
            <p:ph type="title"/>
          </p:nvPr>
        </p:nvSpPr>
        <p:spPr>
          <a:xfrm>
            <a:off x="839788" y="457200"/>
            <a:ext cx="3932237" cy="808074"/>
          </a:xfrm>
        </p:spPr>
        <p:txBody>
          <a:bodyPr anchor="t" anchorCtr="1">
            <a:normAutofit fontScale="90000"/>
          </a:bodyPr>
          <a:lstStyle/>
          <a:p>
            <a:pPr algn="ctr"/>
            <a:r>
              <a:rPr lang="en-US" sz="4400" b="1" i="0" u="none" strike="noStrike" dirty="0">
                <a:solidFill>
                  <a:srgbClr val="5B0F00"/>
                </a:solidFill>
                <a:effectLst/>
                <a:latin typeface="Proxima Nova"/>
              </a:rPr>
              <a:t>Visualizations</a:t>
            </a:r>
            <a:br>
              <a:rPr lang="en-US" dirty="0">
                <a:effectLst/>
              </a:rPr>
            </a:br>
            <a:endParaRPr lang="en-US" dirty="0"/>
          </a:p>
        </p:txBody>
      </p:sp>
      <p:pic>
        <p:nvPicPr>
          <p:cNvPr id="5" name="Picture Placeholder 4" descr="A group of blue bars&#10;&#10;AI-generated content may be incorrect.">
            <a:extLst>
              <a:ext uri="{FF2B5EF4-FFF2-40B4-BE49-F238E27FC236}">
                <a16:creationId xmlns:a16="http://schemas.microsoft.com/office/drawing/2014/main" id="{D948A445-2247-8D4E-2C9F-4FECAE208FC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5251" r="5251"/>
          <a:stretch>
            <a:fillRect/>
          </a:stretch>
        </p:blipFill>
        <p:spPr>
          <a:xfrm>
            <a:off x="839788" y="1384717"/>
            <a:ext cx="5645704" cy="4553592"/>
          </a:xfrm>
        </p:spPr>
      </p:pic>
      <p:sp>
        <p:nvSpPr>
          <p:cNvPr id="15" name="Content Placeholder 14">
            <a:extLst>
              <a:ext uri="{FF2B5EF4-FFF2-40B4-BE49-F238E27FC236}">
                <a16:creationId xmlns:a16="http://schemas.microsoft.com/office/drawing/2014/main" id="{9C138CF0-B901-AC49-30F1-6191E031127C}"/>
              </a:ext>
            </a:extLst>
          </p:cNvPr>
          <p:cNvSpPr>
            <a:spLocks noGrp="1"/>
          </p:cNvSpPr>
          <p:nvPr>
            <p:ph type="body" sz="half" idx="2"/>
          </p:nvPr>
        </p:nvSpPr>
        <p:spPr>
          <a:xfrm>
            <a:off x="6858000" y="903767"/>
            <a:ext cx="4933507" cy="5167424"/>
          </a:xfrm>
        </p:spPr>
        <p:txBody>
          <a:bodyPr>
            <a:noAutofit/>
          </a:bodyPr>
          <a:lstStyle/>
          <a:p>
            <a:pPr>
              <a:buNone/>
            </a:pPr>
            <a:endParaRPr lang="en-US" sz="1500" b="1" dirty="0">
              <a:latin typeface="Arial" panose="020B0604020202020204" pitchFamily="34" charset="0"/>
              <a:cs typeface="Arial" panose="020B0604020202020204" pitchFamily="34" charset="0"/>
            </a:endParaRPr>
          </a:p>
          <a:p>
            <a:pPr>
              <a:buNone/>
            </a:pPr>
            <a:r>
              <a:rPr lang="en-US" sz="1500" b="1" dirty="0">
                <a:latin typeface="Arial" panose="020B0604020202020204" pitchFamily="34" charset="0"/>
                <a:cs typeface="Arial" panose="020B0604020202020204" pitchFamily="34" charset="0"/>
              </a:rPr>
              <a:t>age:</a:t>
            </a:r>
            <a:r>
              <a:rPr lang="en-US" sz="1500" dirty="0">
                <a:latin typeface="Arial" panose="020B0604020202020204" pitchFamily="34" charset="0"/>
                <a:cs typeface="Arial" panose="020B0604020202020204" pitchFamily="34" charset="0"/>
              </a:rPr>
              <a:t> Fair to say that the data is evenly distributed, with some peaks in the age group of 30-50 and a sharp decline over 60.</a:t>
            </a:r>
          </a:p>
          <a:p>
            <a:pPr>
              <a:buNone/>
            </a:pPr>
            <a:r>
              <a:rPr lang="en-US" sz="1500" b="1" dirty="0">
                <a:latin typeface="Arial" panose="020B0604020202020204" pitchFamily="34" charset="0"/>
                <a:cs typeface="Arial" panose="020B0604020202020204" pitchFamily="34" charset="0"/>
              </a:rPr>
              <a:t>tenure:</a:t>
            </a:r>
            <a:r>
              <a:rPr lang="en-US" sz="1500" dirty="0">
                <a:latin typeface="Arial" panose="020B0604020202020204" pitchFamily="34" charset="0"/>
                <a:cs typeface="Arial" panose="020B0604020202020204" pitchFamily="34" charset="0"/>
              </a:rPr>
              <a:t> The service usage duration is evenly spread from 0 to 60 months. A significant number of customers have used the service for more than 30 months.</a:t>
            </a:r>
          </a:p>
          <a:p>
            <a:pPr>
              <a:buNone/>
            </a:pPr>
            <a:r>
              <a:rPr lang="en-US" sz="1500" b="1" dirty="0" err="1">
                <a:latin typeface="Arial" panose="020B0604020202020204" pitchFamily="34" charset="0"/>
                <a:cs typeface="Arial" panose="020B0604020202020204" pitchFamily="34" charset="0"/>
              </a:rPr>
              <a:t>usage_frequency</a:t>
            </a:r>
            <a:r>
              <a:rPr lang="en-US" sz="1500" b="1" dirty="0">
                <a:latin typeface="Arial" panose="020B0604020202020204" pitchFamily="34" charset="0"/>
                <a:cs typeface="Arial" panose="020B0604020202020204" pitchFamily="34" charset="0"/>
              </a:rPr>
              <a:t>:</a:t>
            </a:r>
            <a:r>
              <a:rPr lang="en-US" sz="1500" dirty="0">
                <a:latin typeface="Arial" panose="020B0604020202020204" pitchFamily="34" charset="0"/>
                <a:cs typeface="Arial" panose="020B0604020202020204" pitchFamily="34" charset="0"/>
              </a:rPr>
              <a:t> Most customers maintain a stable usage pattern.</a:t>
            </a:r>
          </a:p>
          <a:p>
            <a:pPr>
              <a:buNone/>
            </a:pPr>
            <a:r>
              <a:rPr lang="en-US" sz="1500" b="1" dirty="0" err="1">
                <a:latin typeface="Arial" panose="020B0604020202020204" pitchFamily="34" charset="0"/>
                <a:cs typeface="Arial" panose="020B0604020202020204" pitchFamily="34" charset="0"/>
              </a:rPr>
              <a:t>support_calls</a:t>
            </a:r>
            <a:r>
              <a:rPr lang="en-US" sz="1500" b="1" dirty="0">
                <a:latin typeface="Arial" panose="020B0604020202020204" pitchFamily="34" charset="0"/>
                <a:cs typeface="Arial" panose="020B0604020202020204" pitchFamily="34" charset="0"/>
              </a:rPr>
              <a:t>:</a:t>
            </a:r>
            <a:r>
              <a:rPr lang="en-US" sz="1500" dirty="0">
                <a:latin typeface="Arial" panose="020B0604020202020204" pitchFamily="34" charset="0"/>
                <a:cs typeface="Arial" panose="020B0604020202020204" pitchFamily="34" charset="0"/>
              </a:rPr>
              <a:t> The number of support calls gradually decreases between 0 to 10 times. Most customers make few support calls (with the majority calling fewer than 3 times). There are a few cases where customers call very frequently.</a:t>
            </a:r>
          </a:p>
          <a:p>
            <a:pPr>
              <a:buNone/>
            </a:pPr>
            <a:r>
              <a:rPr lang="en-US" sz="1500" b="1" dirty="0" err="1">
                <a:latin typeface="Arial" panose="020B0604020202020204" pitchFamily="34" charset="0"/>
                <a:cs typeface="Arial" panose="020B0604020202020204" pitchFamily="34" charset="0"/>
              </a:rPr>
              <a:t>payment_delay</a:t>
            </a:r>
            <a:r>
              <a:rPr lang="en-US" sz="1500" b="1" dirty="0">
                <a:latin typeface="Arial" panose="020B0604020202020204" pitchFamily="34" charset="0"/>
                <a:cs typeface="Arial" panose="020B0604020202020204" pitchFamily="34" charset="0"/>
              </a:rPr>
              <a:t>:</a:t>
            </a:r>
            <a:r>
              <a:rPr lang="en-US" sz="1500" dirty="0">
                <a:latin typeface="Arial" panose="020B0604020202020204" pitchFamily="34" charset="0"/>
                <a:cs typeface="Arial" panose="020B0604020202020204" pitchFamily="34" charset="0"/>
              </a:rPr>
              <a:t> Most customers have payment delays (between 0 to 20 days), but the delay is significant (more than 20 days) for certain number of customers.</a:t>
            </a:r>
          </a:p>
          <a:p>
            <a:pPr>
              <a:buNone/>
            </a:pPr>
            <a:r>
              <a:rPr lang="en-US" sz="1500" b="1" dirty="0" err="1">
                <a:latin typeface="Arial" panose="020B0604020202020204" pitchFamily="34" charset="0"/>
                <a:cs typeface="Arial" panose="020B0604020202020204" pitchFamily="34" charset="0"/>
              </a:rPr>
              <a:t>total_spend</a:t>
            </a:r>
            <a:r>
              <a:rPr lang="en-US" sz="1500" b="1" dirty="0">
                <a:latin typeface="Arial" panose="020B0604020202020204" pitchFamily="34" charset="0"/>
                <a:cs typeface="Arial" panose="020B0604020202020204" pitchFamily="34" charset="0"/>
              </a:rPr>
              <a:t>:</a:t>
            </a:r>
            <a:r>
              <a:rPr lang="en-US" sz="1500" dirty="0">
                <a:latin typeface="Arial" panose="020B0604020202020204" pitchFamily="34" charset="0"/>
                <a:cs typeface="Arial" panose="020B0604020202020204" pitchFamily="34" charset="0"/>
              </a:rPr>
              <a:t> Total spending lies between 0 to 1000. Most customers spend more than 500.</a:t>
            </a:r>
          </a:p>
          <a:p>
            <a:r>
              <a:rPr lang="en-US" sz="1500" b="1" dirty="0" err="1">
                <a:latin typeface="Arial" panose="020B0604020202020204" pitchFamily="34" charset="0"/>
                <a:cs typeface="Arial" panose="020B0604020202020204" pitchFamily="34" charset="0"/>
              </a:rPr>
              <a:t>last_interaction</a:t>
            </a:r>
            <a:r>
              <a:rPr lang="en-US" sz="1500" b="1" dirty="0">
                <a:latin typeface="Arial" panose="020B0604020202020204" pitchFamily="34" charset="0"/>
                <a:cs typeface="Arial" panose="020B0604020202020204" pitchFamily="34" charset="0"/>
              </a:rPr>
              <a:t>:</a:t>
            </a:r>
            <a:r>
              <a:rPr lang="en-US" sz="1500" dirty="0">
                <a:latin typeface="Arial" panose="020B0604020202020204" pitchFamily="34" charset="0"/>
                <a:cs typeface="Arial" panose="020B0604020202020204" pitchFamily="34" charset="0"/>
              </a:rPr>
              <a:t> Most customers have interacted between 0 to 14 days, but there are notable number of customers who interacted between 16-30 days.</a:t>
            </a:r>
          </a:p>
          <a:p>
            <a:pPr marL="0" rtl="0">
              <a:buNone/>
            </a:pPr>
            <a:endParaRPr lang="en-US" sz="1500" dirty="0"/>
          </a:p>
        </p:txBody>
      </p:sp>
      <p:sp>
        <p:nvSpPr>
          <p:cNvPr id="3" name="Rectangle 2">
            <a:extLst>
              <a:ext uri="{FF2B5EF4-FFF2-40B4-BE49-F238E27FC236}">
                <a16:creationId xmlns:a16="http://schemas.microsoft.com/office/drawing/2014/main" id="{BB8BEAB1-E9F0-8E5F-A119-47380A1D82EE}"/>
              </a:ext>
            </a:extLst>
          </p:cNvPr>
          <p:cNvSpPr>
            <a:spLocks noChangeArrowheads="1"/>
          </p:cNvSpPr>
          <p:nvPr/>
        </p:nvSpPr>
        <p:spPr bwMode="auto">
          <a:xfrm>
            <a:off x="0" y="120877"/>
            <a:ext cx="20550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2329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67FF2-16B6-F629-1D0D-613632CAA6D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90DFD78-95B5-D7F4-84C4-9BC3CAB870EF}"/>
              </a:ext>
            </a:extLst>
          </p:cNvPr>
          <p:cNvSpPr txBox="1"/>
          <p:nvPr/>
        </p:nvSpPr>
        <p:spPr>
          <a:xfrm>
            <a:off x="3048000" y="3244334"/>
            <a:ext cx="6096000" cy="369332"/>
          </a:xfrm>
          <a:prstGeom prst="rect">
            <a:avLst/>
          </a:prstGeom>
          <a:noFill/>
        </p:spPr>
        <p:txBody>
          <a:bodyPr wrap="square">
            <a:spAutoFit/>
          </a:bodyPr>
          <a:lstStyle/>
          <a:p>
            <a:r>
              <a:rPr lang="en-US" dirty="0"/>
              <a:t> </a:t>
            </a:r>
          </a:p>
        </p:txBody>
      </p:sp>
      <p:sp>
        <p:nvSpPr>
          <p:cNvPr id="14" name="Title 13">
            <a:extLst>
              <a:ext uri="{FF2B5EF4-FFF2-40B4-BE49-F238E27FC236}">
                <a16:creationId xmlns:a16="http://schemas.microsoft.com/office/drawing/2014/main" id="{B6EB99AC-31E8-F1EC-2DC9-4EB430DCF2A1}"/>
              </a:ext>
            </a:extLst>
          </p:cNvPr>
          <p:cNvSpPr>
            <a:spLocks noGrp="1"/>
          </p:cNvSpPr>
          <p:nvPr>
            <p:ph type="title"/>
          </p:nvPr>
        </p:nvSpPr>
        <p:spPr>
          <a:xfrm>
            <a:off x="839788" y="457200"/>
            <a:ext cx="5433421" cy="808074"/>
          </a:xfrm>
        </p:spPr>
        <p:txBody>
          <a:bodyPr anchor="t" anchorCtr="1">
            <a:normAutofit fontScale="90000"/>
          </a:bodyPr>
          <a:lstStyle/>
          <a:p>
            <a:pPr algn="ctr"/>
            <a:r>
              <a:rPr lang="en-US" sz="4000" b="1" i="0" u="none" strike="noStrike" dirty="0">
                <a:solidFill>
                  <a:srgbClr val="5B0F00"/>
                </a:solidFill>
                <a:effectLst/>
                <a:latin typeface="Proxima Nova"/>
              </a:rPr>
              <a:t>Visualizations (contd.)</a:t>
            </a:r>
            <a:br>
              <a:rPr lang="en-US" dirty="0">
                <a:effectLst/>
              </a:rPr>
            </a:br>
            <a:endParaRPr lang="en-US" dirty="0"/>
          </a:p>
        </p:txBody>
      </p:sp>
      <p:sp>
        <p:nvSpPr>
          <p:cNvPr id="15" name="Content Placeholder 14">
            <a:extLst>
              <a:ext uri="{FF2B5EF4-FFF2-40B4-BE49-F238E27FC236}">
                <a16:creationId xmlns:a16="http://schemas.microsoft.com/office/drawing/2014/main" id="{7166CB79-B98E-D491-BF7D-3D3939F6524F}"/>
              </a:ext>
            </a:extLst>
          </p:cNvPr>
          <p:cNvSpPr>
            <a:spLocks noGrp="1"/>
          </p:cNvSpPr>
          <p:nvPr>
            <p:ph type="body" sz="half" idx="2"/>
          </p:nvPr>
        </p:nvSpPr>
        <p:spPr>
          <a:xfrm>
            <a:off x="7011988" y="1265274"/>
            <a:ext cx="4939007" cy="5061098"/>
          </a:xfrm>
        </p:spPr>
        <p:txBody>
          <a:bodyPr>
            <a:noAutofit/>
          </a:bodyPr>
          <a:lstStyle/>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The Churn group has a wider age distribution. The median age is around 45 years old for churn group whereas it is around 40 for non-churn group. Though older customers (45+ years old) tend to churn, it may not be the deciding factor. Age should be considered with other factors.</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Customers who use the service less or have less recent interaction are more likely to churn as they may be dissatisfied with the service/support.</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Customers who have higher payment delay or low spending are likely to churn.</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Customers who make higher support calls are most likely to churn. Churning customers make more than 5 support calls.</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Tenure does not seem to have any direct relationship with churn</a:t>
            </a:r>
          </a:p>
          <a:p>
            <a:pPr marL="0" rtl="0">
              <a:buNone/>
            </a:pPr>
            <a:endParaRPr lang="en-US" sz="1500" dirty="0"/>
          </a:p>
        </p:txBody>
      </p:sp>
      <p:sp>
        <p:nvSpPr>
          <p:cNvPr id="3" name="Rectangle 2">
            <a:extLst>
              <a:ext uri="{FF2B5EF4-FFF2-40B4-BE49-F238E27FC236}">
                <a16:creationId xmlns:a16="http://schemas.microsoft.com/office/drawing/2014/main" id="{734B8452-F276-0D35-917D-A6B5735D572F}"/>
              </a:ext>
            </a:extLst>
          </p:cNvPr>
          <p:cNvSpPr>
            <a:spLocks noChangeArrowheads="1"/>
          </p:cNvSpPr>
          <p:nvPr/>
        </p:nvSpPr>
        <p:spPr bwMode="auto">
          <a:xfrm>
            <a:off x="0" y="120877"/>
            <a:ext cx="20550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Placeholder 7">
            <a:extLst>
              <a:ext uri="{FF2B5EF4-FFF2-40B4-BE49-F238E27FC236}">
                <a16:creationId xmlns:a16="http://schemas.microsoft.com/office/drawing/2014/main" id="{25D9E6BD-572A-A2D0-C314-EF30477FD84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684" r="2684"/>
          <a:stretch>
            <a:fillRect/>
          </a:stretch>
        </p:blipFill>
        <p:spPr>
          <a:xfrm>
            <a:off x="499730" y="1265274"/>
            <a:ext cx="6512257" cy="5135526"/>
          </a:xfrm>
        </p:spPr>
      </p:pic>
    </p:spTree>
    <p:extLst>
      <p:ext uri="{BB962C8B-B14F-4D97-AF65-F5344CB8AC3E}">
        <p14:creationId xmlns:p14="http://schemas.microsoft.com/office/powerpoint/2010/main" val="2096403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0F8434-9E51-73C0-75C6-27B2244F9EBB}"/>
              </a:ext>
            </a:extLst>
          </p:cNvPr>
          <p:cNvSpPr>
            <a:spLocks noGrp="1"/>
          </p:cNvSpPr>
          <p:nvPr>
            <p:ph type="title"/>
          </p:nvPr>
        </p:nvSpPr>
        <p:spPr/>
        <p:txBody>
          <a:bodyPr>
            <a:normAutofit/>
          </a:bodyPr>
          <a:lstStyle/>
          <a:p>
            <a:r>
              <a:rPr lang="en-US" sz="3600" b="1" i="0" u="none" strike="noStrike" dirty="0">
                <a:solidFill>
                  <a:srgbClr val="5B0F00"/>
                </a:solidFill>
                <a:effectLst/>
                <a:latin typeface="Proxima Nova"/>
              </a:rPr>
              <a:t>Visualizations (contd.)</a:t>
            </a:r>
            <a:endParaRPr lang="en-US" sz="3600" dirty="0"/>
          </a:p>
        </p:txBody>
      </p:sp>
      <p:pic>
        <p:nvPicPr>
          <p:cNvPr id="13" name="Content Placeholder 12" descr="A graph of heatmap&#10;&#10;AI-generated content may be incorrect.">
            <a:extLst>
              <a:ext uri="{FF2B5EF4-FFF2-40B4-BE49-F238E27FC236}">
                <a16:creationId xmlns:a16="http://schemas.microsoft.com/office/drawing/2014/main" id="{F77C6BF3-B20E-5F1B-03E5-354F78587FD7}"/>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199" y="1775637"/>
            <a:ext cx="5743353" cy="3884865"/>
          </a:xfrm>
        </p:spPr>
      </p:pic>
      <p:pic>
        <p:nvPicPr>
          <p:cNvPr id="15" name="Content Placeholder 14" descr="A graph with different colors and numbers&#10;&#10;AI-generated content may be incorrect.">
            <a:extLst>
              <a:ext uri="{FF2B5EF4-FFF2-40B4-BE49-F238E27FC236}">
                <a16:creationId xmlns:a16="http://schemas.microsoft.com/office/drawing/2014/main" id="{AF8B9A23-6333-E068-E618-CE0C4163066F}"/>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741042" y="1775636"/>
            <a:ext cx="4612758" cy="3884865"/>
          </a:xfrm>
        </p:spPr>
      </p:pic>
      <p:sp>
        <p:nvSpPr>
          <p:cNvPr id="16" name="TextBox 15">
            <a:extLst>
              <a:ext uri="{FF2B5EF4-FFF2-40B4-BE49-F238E27FC236}">
                <a16:creationId xmlns:a16="http://schemas.microsoft.com/office/drawing/2014/main" id="{B35AB4BD-45F9-1404-4E73-3D8ED1125E44}"/>
              </a:ext>
            </a:extLst>
          </p:cNvPr>
          <p:cNvSpPr txBox="1"/>
          <p:nvPr/>
        </p:nvSpPr>
        <p:spPr>
          <a:xfrm>
            <a:off x="838199" y="5909310"/>
            <a:ext cx="1051560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Support calls and payment delay have strong correlation with churn </a:t>
            </a:r>
          </a:p>
        </p:txBody>
      </p:sp>
    </p:spTree>
    <p:extLst>
      <p:ext uri="{BB962C8B-B14F-4D97-AF65-F5344CB8AC3E}">
        <p14:creationId xmlns:p14="http://schemas.microsoft.com/office/powerpoint/2010/main" val="2447326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8AEA59-7CC5-22D9-33CE-711167E7DE1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B6E815A-362E-9B0B-B843-81E578E63422}"/>
              </a:ext>
            </a:extLst>
          </p:cNvPr>
          <p:cNvSpPr>
            <a:spLocks noGrp="1"/>
          </p:cNvSpPr>
          <p:nvPr>
            <p:ph type="title"/>
          </p:nvPr>
        </p:nvSpPr>
        <p:spPr/>
        <p:txBody>
          <a:bodyPr>
            <a:normAutofit/>
          </a:bodyPr>
          <a:lstStyle/>
          <a:p>
            <a:r>
              <a:rPr lang="en-US" sz="3600" b="1" i="0" u="none" strike="noStrike" dirty="0">
                <a:solidFill>
                  <a:srgbClr val="5B0F00"/>
                </a:solidFill>
                <a:effectLst/>
                <a:latin typeface="Proxima Nova"/>
              </a:rPr>
              <a:t>Visualizations (contd.)</a:t>
            </a:r>
            <a:endParaRPr lang="en-US" sz="3600" dirty="0"/>
          </a:p>
        </p:txBody>
      </p:sp>
      <p:pic>
        <p:nvPicPr>
          <p:cNvPr id="6" name="Content Placeholder 5" descr="A graph of support calls&#10;&#10;AI-generated content may be incorrect.">
            <a:extLst>
              <a:ext uri="{FF2B5EF4-FFF2-40B4-BE49-F238E27FC236}">
                <a16:creationId xmlns:a16="http://schemas.microsoft.com/office/drawing/2014/main" id="{87E7E5AE-7025-22B4-CEB4-4E347903C75C}"/>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914399" y="1497330"/>
            <a:ext cx="5181600" cy="4320540"/>
          </a:xfrm>
        </p:spPr>
      </p:pic>
      <p:pic>
        <p:nvPicPr>
          <p:cNvPr id="10" name="Content Placeholder 9" descr="A graph of a payment delay&#10;&#10;AI-generated content may be incorrect.">
            <a:extLst>
              <a:ext uri="{FF2B5EF4-FFF2-40B4-BE49-F238E27FC236}">
                <a16:creationId xmlns:a16="http://schemas.microsoft.com/office/drawing/2014/main" id="{4879D5DB-2908-6774-4DCC-12C34AC74D59}"/>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72198" y="1497330"/>
            <a:ext cx="5486402" cy="4320540"/>
          </a:xfrm>
        </p:spPr>
      </p:pic>
    </p:spTree>
    <p:extLst>
      <p:ext uri="{BB962C8B-B14F-4D97-AF65-F5344CB8AC3E}">
        <p14:creationId xmlns:p14="http://schemas.microsoft.com/office/powerpoint/2010/main" val="1579443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6E7C3B-2F61-E1CE-9B3C-46B19B1F1FF9}"/>
              </a:ext>
            </a:extLst>
          </p:cNvPr>
          <p:cNvSpPr>
            <a:spLocks noGrp="1"/>
          </p:cNvSpPr>
          <p:nvPr>
            <p:ph type="title"/>
          </p:nvPr>
        </p:nvSpPr>
        <p:spPr/>
        <p:txBody>
          <a:bodyPr>
            <a:normAutofit/>
          </a:bodyPr>
          <a:lstStyle/>
          <a:p>
            <a:r>
              <a:rPr lang="en-US" sz="3600" b="1" i="0" u="none" strike="noStrike" dirty="0">
                <a:solidFill>
                  <a:srgbClr val="5B0F00"/>
                </a:solidFill>
                <a:effectLst/>
                <a:latin typeface="Proxima Nova"/>
              </a:rPr>
              <a:t>Data cleaning, preprocessing &amp; preparing</a:t>
            </a:r>
            <a:endParaRPr lang="en-US" sz="3600" dirty="0"/>
          </a:p>
        </p:txBody>
      </p:sp>
      <p:sp>
        <p:nvSpPr>
          <p:cNvPr id="7" name="Content Placeholder 6">
            <a:extLst>
              <a:ext uri="{FF2B5EF4-FFF2-40B4-BE49-F238E27FC236}">
                <a16:creationId xmlns:a16="http://schemas.microsoft.com/office/drawing/2014/main" id="{68C4B39D-5A58-FB37-8B8A-B18EC0EEAC25}"/>
              </a:ext>
            </a:extLst>
          </p:cNvPr>
          <p:cNvSpPr>
            <a:spLocks noGrp="1"/>
          </p:cNvSpPr>
          <p:nvPr>
            <p:ph sz="half" idx="1"/>
          </p:nvPr>
        </p:nvSpPr>
        <p:spPr/>
        <p:txBody>
          <a:bodyPr/>
          <a:lstStyle/>
          <a:p>
            <a:pPr>
              <a:buFont typeface="Wingdings" panose="05000000000000000000" pitchFamily="2" charset="2"/>
              <a:buChar char="v"/>
            </a:pPr>
            <a:r>
              <a:rPr lang="en-US" dirty="0"/>
              <a:t> </a:t>
            </a:r>
            <a:r>
              <a:rPr lang="en-US" sz="2000" b="1" dirty="0">
                <a:latin typeface="Arial" panose="020B0604020202020204" pitchFamily="34" charset="0"/>
                <a:cs typeface="Arial" panose="020B0604020202020204" pitchFamily="34" charset="0"/>
              </a:rPr>
              <a:t>Data Cleaning</a:t>
            </a:r>
          </a:p>
          <a:p>
            <a:pPr lvl="1"/>
            <a:r>
              <a:rPr lang="en-US" sz="1800" dirty="0">
                <a:latin typeface="Arial" panose="020B0604020202020204" pitchFamily="34" charset="0"/>
                <a:cs typeface="Arial" panose="020B0604020202020204" pitchFamily="34" charset="0"/>
              </a:rPr>
              <a:t>Clean the column names if required</a:t>
            </a:r>
          </a:p>
          <a:p>
            <a:pPr lvl="1"/>
            <a:r>
              <a:rPr lang="en-US" sz="1800" dirty="0">
                <a:latin typeface="Arial" panose="020B0604020202020204" pitchFamily="34" charset="0"/>
                <a:cs typeface="Arial" panose="020B0604020202020204" pitchFamily="34" charset="0"/>
              </a:rPr>
              <a:t>Duplicate Check</a:t>
            </a:r>
          </a:p>
          <a:p>
            <a:pPr lvl="1"/>
            <a:r>
              <a:rPr lang="en-US" sz="1800" dirty="0">
                <a:latin typeface="Arial" panose="020B0604020202020204" pitchFamily="34" charset="0"/>
                <a:cs typeface="Arial" panose="020B0604020202020204" pitchFamily="34" charset="0"/>
              </a:rPr>
              <a:t>Missing Value Check</a:t>
            </a:r>
          </a:p>
          <a:p>
            <a:pPr lvl="1"/>
            <a:r>
              <a:rPr lang="en-US" sz="1800" dirty="0">
                <a:latin typeface="Arial" panose="020B0604020202020204" pitchFamily="34" charset="0"/>
                <a:cs typeface="Arial" panose="020B0604020202020204" pitchFamily="34" charset="0"/>
              </a:rPr>
              <a:t>Drop unwanted column(s)</a:t>
            </a:r>
          </a:p>
          <a:p>
            <a:pPr marL="457200" lvl="1" indent="0">
              <a:buNone/>
            </a:pPr>
            <a:endParaRPr lang="en-US" sz="1800" dirty="0">
              <a:latin typeface="Arial" panose="020B0604020202020204" pitchFamily="34" charset="0"/>
              <a:cs typeface="Arial" panose="020B0604020202020204" pitchFamily="34" charset="0"/>
            </a:endParaRPr>
          </a:p>
          <a:p>
            <a:pPr>
              <a:buFont typeface="Wingdings" panose="05000000000000000000" pitchFamily="2" charset="2"/>
              <a:buChar char="v"/>
            </a:pPr>
            <a:r>
              <a:rPr lang="en-US" dirty="0"/>
              <a:t> </a:t>
            </a:r>
            <a:r>
              <a:rPr lang="en-US" sz="2000" b="1" dirty="0">
                <a:latin typeface="Arial" panose="020B0604020202020204" pitchFamily="34" charset="0"/>
                <a:cs typeface="Arial" panose="020B0604020202020204" pitchFamily="34" charset="0"/>
              </a:rPr>
              <a:t>Data split</a:t>
            </a:r>
          </a:p>
          <a:p>
            <a:pPr lvl="1"/>
            <a:r>
              <a:rPr lang="en-US" sz="1800" dirty="0">
                <a:latin typeface="Arial" panose="020B0604020202020204" pitchFamily="34" charset="0"/>
                <a:cs typeface="Arial" panose="020B0604020202020204" pitchFamily="34" charset="0"/>
              </a:rPr>
              <a:t>Used </a:t>
            </a:r>
            <a:r>
              <a:rPr lang="en-US" sz="1800" dirty="0" err="1">
                <a:latin typeface="Arial" panose="020B0604020202020204" pitchFamily="34" charset="0"/>
                <a:cs typeface="Arial" panose="020B0604020202020204" pitchFamily="34" charset="0"/>
              </a:rPr>
              <a:t>train_test_split</a:t>
            </a:r>
            <a:r>
              <a:rPr lang="en-US" sz="1800" dirty="0">
                <a:latin typeface="Arial" panose="020B0604020202020204" pitchFamily="34" charset="0"/>
                <a:cs typeface="Arial" panose="020B0604020202020204" pitchFamily="34" charset="0"/>
              </a:rPr>
              <a:t>() from </a:t>
            </a:r>
            <a:r>
              <a:rPr lang="en-US" sz="1800" dirty="0" err="1">
                <a:latin typeface="Arial" panose="020B0604020202020204" pitchFamily="34" charset="0"/>
                <a:cs typeface="Arial" panose="020B0604020202020204" pitchFamily="34" charset="0"/>
              </a:rPr>
              <a:t>sklearn.model_selection</a:t>
            </a:r>
            <a:r>
              <a:rPr lang="en-US" sz="1800" dirty="0">
                <a:latin typeface="Arial" panose="020B0604020202020204" pitchFamily="34" charset="0"/>
                <a:cs typeface="Arial" panose="020B0604020202020204" pitchFamily="34" charset="0"/>
              </a:rPr>
              <a:t> to split your dataset into training and testing sets with 80-20 split and </a:t>
            </a:r>
            <a:r>
              <a:rPr lang="en-US" sz="1800" dirty="0" err="1">
                <a:latin typeface="Arial" panose="020B0604020202020204" pitchFamily="34" charset="0"/>
                <a:cs typeface="Arial" panose="020B0604020202020204" pitchFamily="34" charset="0"/>
              </a:rPr>
              <a:t>random_state</a:t>
            </a:r>
            <a:r>
              <a:rPr lang="en-US" sz="1800" dirty="0">
                <a:latin typeface="Arial" panose="020B0604020202020204" pitchFamily="34" charset="0"/>
                <a:cs typeface="Arial" panose="020B0604020202020204" pitchFamily="34" charset="0"/>
              </a:rPr>
              <a:t>=42</a:t>
            </a:r>
          </a:p>
        </p:txBody>
      </p:sp>
      <p:sp>
        <p:nvSpPr>
          <p:cNvPr id="8" name="Content Placeholder 7">
            <a:extLst>
              <a:ext uri="{FF2B5EF4-FFF2-40B4-BE49-F238E27FC236}">
                <a16:creationId xmlns:a16="http://schemas.microsoft.com/office/drawing/2014/main" id="{AC63960C-56B6-4202-5251-E96CF9165E00}"/>
              </a:ext>
            </a:extLst>
          </p:cNvPr>
          <p:cNvSpPr>
            <a:spLocks noGrp="1"/>
          </p:cNvSpPr>
          <p:nvPr>
            <p:ph sz="half" idx="2"/>
          </p:nvPr>
        </p:nvSpPr>
        <p:spPr/>
        <p:txBody>
          <a:bodyPr/>
          <a:lstStyle/>
          <a:p>
            <a:pPr>
              <a:buFont typeface="Wingdings" panose="05000000000000000000" pitchFamily="2" charset="2"/>
              <a:buChar char="v"/>
            </a:pPr>
            <a:r>
              <a:rPr lang="en-US" sz="2000" b="1" dirty="0">
                <a:latin typeface="Arial" panose="020B0604020202020204" pitchFamily="34" charset="0"/>
                <a:cs typeface="Arial" panose="020B0604020202020204" pitchFamily="34" charset="0"/>
              </a:rPr>
              <a:t> Data Preprocessing</a:t>
            </a:r>
          </a:p>
          <a:p>
            <a:pPr lvl="1"/>
            <a:r>
              <a:rPr lang="en-US" sz="1800" dirty="0">
                <a:latin typeface="Arial" panose="020B0604020202020204" pitchFamily="34" charset="0"/>
                <a:cs typeface="Arial" panose="020B0604020202020204" pitchFamily="34" charset="0"/>
              </a:rPr>
              <a:t>Created preprocessor pipeline using column transformer</a:t>
            </a:r>
          </a:p>
          <a:p>
            <a:pPr lvl="1"/>
            <a:r>
              <a:rPr lang="en-US" sz="1800" dirty="0" err="1">
                <a:latin typeface="Arial" panose="020B0604020202020204" pitchFamily="34" charset="0"/>
                <a:cs typeface="Arial" panose="020B0604020202020204" pitchFamily="34" charset="0"/>
              </a:rPr>
              <a:t>SimpleImputer</a:t>
            </a:r>
            <a:r>
              <a:rPr lang="en-US" sz="1800" dirty="0">
                <a:latin typeface="Arial" panose="020B0604020202020204" pitchFamily="34" charset="0"/>
                <a:cs typeface="Arial" panose="020B0604020202020204" pitchFamily="34" charset="0"/>
              </a:rPr>
              <a:t>() using mean</a:t>
            </a:r>
          </a:p>
          <a:p>
            <a:pPr lvl="1"/>
            <a:r>
              <a:rPr lang="en-US" sz="1800" dirty="0" err="1">
                <a:latin typeface="Arial" panose="020B0604020202020204" pitchFamily="34" charset="0"/>
                <a:cs typeface="Arial" panose="020B0604020202020204" pitchFamily="34" charset="0"/>
              </a:rPr>
              <a:t>StandardScaler</a:t>
            </a:r>
            <a:r>
              <a:rPr lang="en-US" sz="1800" dirty="0">
                <a:latin typeface="Arial" panose="020B0604020202020204" pitchFamily="34" charset="0"/>
                <a:cs typeface="Arial" panose="020B0604020202020204" pitchFamily="34" charset="0"/>
              </a:rPr>
              <a:t>() for numeric columns</a:t>
            </a:r>
          </a:p>
          <a:p>
            <a:pPr lvl="1"/>
            <a:r>
              <a:rPr lang="en-US" sz="1800" dirty="0" err="1">
                <a:latin typeface="Arial" panose="020B0604020202020204" pitchFamily="34" charset="0"/>
                <a:cs typeface="Arial" panose="020B0604020202020204" pitchFamily="34" charset="0"/>
              </a:rPr>
              <a:t>OneHotEncoder</a:t>
            </a:r>
            <a:r>
              <a:rPr lang="en-US" sz="1800" dirty="0">
                <a:latin typeface="Arial" panose="020B0604020202020204" pitchFamily="34" charset="0"/>
                <a:cs typeface="Arial" panose="020B0604020202020204" pitchFamily="34" charset="0"/>
              </a:rPr>
              <a:t>() for categorical columns</a:t>
            </a:r>
          </a:p>
          <a:p>
            <a:pPr marL="457200" lvl="1" indent="0">
              <a:buNone/>
            </a:pPr>
            <a:endParaRPr lang="en-US" sz="1600" dirty="0">
              <a:latin typeface="Arial" panose="020B0604020202020204" pitchFamily="34" charset="0"/>
              <a:cs typeface="Arial" panose="020B0604020202020204" pitchFamily="34" charset="0"/>
            </a:endParaRPr>
          </a:p>
          <a:p>
            <a:pPr marL="457200" lvl="1" indent="0">
              <a:buNone/>
            </a:pPr>
            <a:endParaRPr lang="en-US" sz="1600" dirty="0">
              <a:latin typeface="Arial" panose="020B0604020202020204" pitchFamily="34" charset="0"/>
              <a:cs typeface="Arial" panose="020B0604020202020204" pitchFamily="34" charset="0"/>
            </a:endParaRPr>
          </a:p>
          <a:p>
            <a:pPr marL="0" indent="0">
              <a:buNone/>
            </a:pPr>
            <a:r>
              <a:rPr lang="en-US" sz="2000" b="1" i="0" u="none" strike="noStrike" dirty="0">
                <a:solidFill>
                  <a:srgbClr val="595959"/>
                </a:solidFill>
                <a:effectLst/>
                <a:latin typeface="Proxima Nova"/>
              </a:rPr>
              <a:t>🎯 </a:t>
            </a:r>
            <a:r>
              <a:rPr lang="en-US" sz="2000" dirty="0">
                <a:solidFill>
                  <a:schemeClr val="accent5">
                    <a:lumMod val="60000"/>
                    <a:lumOff val="40000"/>
                  </a:schemeClr>
                </a:solidFill>
                <a:latin typeface="Arial" panose="020B0604020202020204" pitchFamily="34" charset="0"/>
                <a:cs typeface="Arial" panose="020B0604020202020204" pitchFamily="34" charset="0"/>
              </a:rPr>
              <a:t>Outcome is clean and scaled data ready for Modeling</a:t>
            </a:r>
          </a:p>
        </p:txBody>
      </p:sp>
    </p:spTree>
    <p:extLst>
      <p:ext uri="{BB962C8B-B14F-4D97-AF65-F5344CB8AC3E}">
        <p14:creationId xmlns:p14="http://schemas.microsoft.com/office/powerpoint/2010/main" val="2188542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240</TotalTime>
  <Words>1114</Words>
  <Application>Microsoft Office PowerPoint</Application>
  <PresentationFormat>Widescreen</PresentationFormat>
  <Paragraphs>106</Paragraphs>
  <Slides>18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Aptos</vt:lpstr>
      <vt:lpstr>Aptos Display</vt:lpstr>
      <vt:lpstr>Arial</vt:lpstr>
      <vt:lpstr>Courier New</vt:lpstr>
      <vt:lpstr>Proxima Nova</vt:lpstr>
      <vt:lpstr>system-ui</vt:lpstr>
      <vt:lpstr>Wingdings</vt:lpstr>
      <vt:lpstr>Office Theme</vt:lpstr>
      <vt:lpstr>PowerPoint Presentation</vt:lpstr>
      <vt:lpstr>Problem Overview </vt:lpstr>
      <vt:lpstr>Model Outcomes </vt:lpstr>
      <vt:lpstr>Data Overview </vt:lpstr>
      <vt:lpstr>Visualizations </vt:lpstr>
      <vt:lpstr>Visualizations (contd.) </vt:lpstr>
      <vt:lpstr>Visualizations (contd.)</vt:lpstr>
      <vt:lpstr>Visualizations (contd.)</vt:lpstr>
      <vt:lpstr>Data cleaning, preprocessing &amp; preparing</vt:lpstr>
      <vt:lpstr>Classification Models</vt:lpstr>
      <vt:lpstr>Evaluations</vt:lpstr>
      <vt:lpstr>Confusion Matrices</vt:lpstr>
      <vt:lpstr>Comparison of Classification Metrics</vt:lpstr>
      <vt:lpstr>ROC Curve Analysis</vt:lpstr>
      <vt:lpstr>Hyperparameter tuning</vt:lpstr>
      <vt:lpstr>Recommendation &amp; Conclusion</vt:lpstr>
      <vt:lpstr>Challenges and overcome</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Namrata Baid</dc:creator>
  <cp:lastModifiedBy>Namrata Baid</cp:lastModifiedBy>
  <cp:revision>3</cp:revision>
  <dcterms:created xsi:type="dcterms:W3CDTF">2025-03-18T21:56:32Z</dcterms:created>
  <dcterms:modified xsi:type="dcterms:W3CDTF">2025-03-19T02:31:51Z</dcterms:modified>
</cp:coreProperties>
</file>