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8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Nunito" pitchFamily="2" charset="0"/>
      <p:regular r:id="rId26"/>
      <p:bold r:id="rId27"/>
      <p:italic r:id="rId28"/>
      <p:boldItalic r:id="rId29"/>
    </p:embeddedFont>
    <p:embeddedFont>
      <p:font typeface="Roboto Serif"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u alam" userId="4bf6d691a8df45d5" providerId="LiveId" clId="{83EC98DF-17D0-4894-BD5C-75DF5EBE6845}"/>
    <pc:docChg chg="custSel modSld">
      <pc:chgData name="nitu alam" userId="4bf6d691a8df45d5" providerId="LiveId" clId="{83EC98DF-17D0-4894-BD5C-75DF5EBE6845}" dt="2024-01-14T06:57:34.960" v="43" actId="20577"/>
      <pc:docMkLst>
        <pc:docMk/>
      </pc:docMkLst>
      <pc:sldChg chg="modSp mod">
        <pc:chgData name="nitu alam" userId="4bf6d691a8df45d5" providerId="LiveId" clId="{83EC98DF-17D0-4894-BD5C-75DF5EBE6845}" dt="2024-01-14T06:57:34.960" v="43" actId="20577"/>
        <pc:sldMkLst>
          <pc:docMk/>
          <pc:sldMk cId="0" sldId="256"/>
        </pc:sldMkLst>
        <pc:spChg chg="mod">
          <ac:chgData name="nitu alam" userId="4bf6d691a8df45d5" providerId="LiveId" clId="{83EC98DF-17D0-4894-BD5C-75DF5EBE6845}" dt="2024-01-14T06:57:34.960" v="43" actId="20577"/>
          <ac:spMkLst>
            <pc:docMk/>
            <pc:sldMk cId="0" sldId="256"/>
            <ac:spMk id="1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b53da7a46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b53da7a46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53da7a46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53da7a46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b53da7a46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b53da7a46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53da7a4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b53da7a4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b53da7a46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b53da7a46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53da7a46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b53da7a46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b53da7a46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b53da7a46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be61c447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be61c447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b53da7a46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b53da7a46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b53da7a46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b53da7a46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0cdc1e1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b0cdc1e1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be61c447e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be61c447e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b53da7a4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b53da7a46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53da7a46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b53da7a46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0fadacf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0fadacf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b0fadacfa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b0fadacfa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0fadacfa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0fadacf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b0fadacfa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b0fadacfa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53da7a46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b53da7a46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b53da7a46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b53da7a46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53da7a46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53da7a46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researchgate.net/publication/359711136_Parkinson's_Disease_Detection_Analysis_through_Machine_Learning_Approaches" TargetMode="External"/><Relationship Id="rId3" Type="http://schemas.openxmlformats.org/officeDocument/2006/relationships/hyperlink" Target="https://www.researchgate.net/publication/261257424_Parkinson's_disease_Recent_advances" TargetMode="External"/><Relationship Id="rId7" Type="http://schemas.openxmlformats.org/officeDocument/2006/relationships/hyperlink" Target="https://www.researchgate.net/publication/357448942_THE_PARKINSON'S_DISEASE_DETECTION_USING_MACHINE_LEARNING_TECHNIQUE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researchgate.net/publication/323583455_Parkinson's_disease_A_review" TargetMode="External"/><Relationship Id="rId5" Type="http://schemas.openxmlformats.org/officeDocument/2006/relationships/hyperlink" Target="https://www.ncbi.nlm.nih.gov/books/NBK536722/" TargetMode="External"/><Relationship Id="rId4" Type="http://schemas.openxmlformats.org/officeDocument/2006/relationships/hyperlink" Target="https://www.researchgate.net/publication/332878981_Research_Update_on_Parkinson's_Disease" TargetMode="External"/><Relationship Id="rId9" Type="http://schemas.openxmlformats.org/officeDocument/2006/relationships/hyperlink" Target="https://healthprep.com/parkinsons-disease/symptoms-parkinsons-disease/?utm_source=bing&amp;utm_medium=search&amp;utm_campaign=566134433&amp;utm_content=1178677477741158&amp;utm_term=what%20is%20parkinson's&amp;msclkid=c55acc6458c11ccd4d24aff1a811d41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s_Q9dsFp9Yuk50D_ovWbXXI7xlGUnl_N/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03950" y="571500"/>
            <a:ext cx="5995800" cy="11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 </a:t>
            </a:r>
            <a:r>
              <a:rPr lang="en" sz="2400" b="1" dirty="0">
                <a:solidFill>
                  <a:srgbClr val="F4B54B"/>
                </a:solidFill>
                <a:latin typeface="Times New Roman" panose="02020603050405020304" pitchFamily="18" charset="0"/>
                <a:ea typeface="Arial"/>
                <a:cs typeface="Times New Roman" panose="02020603050405020304" pitchFamily="18" charset="0"/>
                <a:sym typeface="Arial"/>
              </a:rPr>
              <a:t>GIRIJANANDA CHOWDHURY INSTITUTE OF MANAGEMENT AND TECHNOLOGY, AZARA</a:t>
            </a:r>
            <a:endParaRPr sz="2400" dirty="0">
              <a:latin typeface="Times New Roman" panose="02020603050405020304" pitchFamily="18" charset="0"/>
              <a:cs typeface="Times New Roman" panose="02020603050405020304" pitchFamily="18" charset="0"/>
            </a:endParaRPr>
          </a:p>
        </p:txBody>
      </p:sp>
      <p:pic>
        <p:nvPicPr>
          <p:cNvPr id="129" name="Google Shape;129;p13"/>
          <p:cNvPicPr preferRelativeResize="0"/>
          <p:nvPr/>
        </p:nvPicPr>
        <p:blipFill>
          <a:blip r:embed="rId3">
            <a:alphaModFix/>
          </a:blip>
          <a:stretch>
            <a:fillRect/>
          </a:stretch>
        </p:blipFill>
        <p:spPr>
          <a:xfrm>
            <a:off x="310825" y="1363550"/>
            <a:ext cx="1945100" cy="1413750"/>
          </a:xfrm>
          <a:prstGeom prst="rect">
            <a:avLst/>
          </a:prstGeom>
          <a:noFill/>
          <a:ln>
            <a:noFill/>
          </a:ln>
        </p:spPr>
      </p:pic>
      <p:pic>
        <p:nvPicPr>
          <p:cNvPr id="130" name="Google Shape;130;p13"/>
          <p:cNvPicPr preferRelativeResize="0"/>
          <p:nvPr/>
        </p:nvPicPr>
        <p:blipFill>
          <a:blip r:embed="rId4">
            <a:alphaModFix/>
          </a:blip>
          <a:stretch>
            <a:fillRect/>
          </a:stretch>
        </p:blipFill>
        <p:spPr>
          <a:xfrm>
            <a:off x="7028450" y="1483925"/>
            <a:ext cx="1734550" cy="1293375"/>
          </a:xfrm>
          <a:prstGeom prst="rect">
            <a:avLst/>
          </a:prstGeom>
          <a:noFill/>
          <a:ln>
            <a:noFill/>
          </a:ln>
        </p:spPr>
      </p:pic>
      <p:sp>
        <p:nvSpPr>
          <p:cNvPr id="131" name="Google Shape;131;p13"/>
          <p:cNvSpPr txBox="1"/>
          <p:nvPr/>
        </p:nvSpPr>
        <p:spPr>
          <a:xfrm>
            <a:off x="2255925" y="2025325"/>
            <a:ext cx="4509206"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highlight>
                  <a:srgbClr val="F4B54B"/>
                </a:highlight>
                <a:latin typeface="Calibri"/>
                <a:ea typeface="Calibri"/>
                <a:cs typeface="Calibri"/>
                <a:sym typeface="Calibri"/>
              </a:rPr>
              <a:t>DEPARTMENT OF COMPUTER SCIENCE AND ENGINEERING</a:t>
            </a:r>
            <a:endParaRPr b="1" dirty="0">
              <a:highlight>
                <a:srgbClr val="F4B54B"/>
              </a:highlight>
              <a:latin typeface="Calibri"/>
              <a:ea typeface="Calibri"/>
              <a:cs typeface="Calibri"/>
              <a:sym typeface="Calibri"/>
            </a:endParaRPr>
          </a:p>
        </p:txBody>
      </p:sp>
      <p:sp>
        <p:nvSpPr>
          <p:cNvPr id="132" name="Google Shape;132;p13"/>
          <p:cNvSpPr txBox="1"/>
          <p:nvPr/>
        </p:nvSpPr>
        <p:spPr>
          <a:xfrm>
            <a:off x="6196250" y="3058025"/>
            <a:ext cx="241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33" name="Google Shape;133;p13"/>
          <p:cNvSpPr txBox="1"/>
          <p:nvPr/>
        </p:nvSpPr>
        <p:spPr>
          <a:xfrm>
            <a:off x="4811695" y="2813825"/>
            <a:ext cx="40587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solidFill>
                  <a:schemeClr val="dk2"/>
                </a:solidFill>
                <a:latin typeface="Times New Roman" panose="02020603050405020304" pitchFamily="18" charset="0"/>
                <a:ea typeface="Roboto Serif"/>
                <a:cs typeface="Times New Roman" panose="02020603050405020304" pitchFamily="18" charset="0"/>
                <a:sym typeface="Roboto Serif"/>
              </a:rPr>
              <a:t>GROUP MEMBERS:</a:t>
            </a:r>
            <a:endParaRPr b="1" u="sng"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NITU ALAM – 190310007031 (LEAD)</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MANAS PRATIM DUTTA - 19031000702</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r>
              <a:rPr lang="en" b="1" u="sng" dirty="0">
                <a:solidFill>
                  <a:schemeClr val="dk2"/>
                </a:solidFill>
                <a:latin typeface="Times New Roman" panose="02020603050405020304" pitchFamily="18" charset="0"/>
                <a:ea typeface="Roboto Serif"/>
                <a:cs typeface="Times New Roman" panose="02020603050405020304" pitchFamily="18" charset="0"/>
                <a:sym typeface="Roboto Serif"/>
              </a:rPr>
              <a:t>PROJECT GUIDE:</a:t>
            </a:r>
            <a:endParaRPr b="1" u="sng"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RITUSHREE DUTTA</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ASSISTANT PROFESSOR,CSE,GIMT</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a:p>
            <a:pPr marL="0" lvl="0" indent="0" algn="l" rtl="0">
              <a:spcBef>
                <a:spcPts val="0"/>
              </a:spcBef>
              <a:spcAft>
                <a:spcPts val="0"/>
              </a:spcAft>
              <a:buNone/>
            </a:pPr>
            <a:endParaRPr b="1" dirty="0">
              <a:solidFill>
                <a:schemeClr val="dk2"/>
              </a:solidFill>
              <a:latin typeface="Roboto Serif"/>
              <a:ea typeface="Roboto Serif"/>
              <a:cs typeface="Roboto Serif"/>
              <a:sym typeface="Roboto Serif"/>
            </a:endParaRPr>
          </a:p>
          <a:p>
            <a:pPr marL="0" lvl="0" indent="0" algn="l" rtl="0">
              <a:spcBef>
                <a:spcPts val="0"/>
              </a:spcBef>
              <a:spcAft>
                <a:spcPts val="0"/>
              </a:spcAft>
              <a:buNone/>
            </a:pPr>
            <a:endParaRPr b="1" u="sng" dirty="0">
              <a:solidFill>
                <a:schemeClr val="dk2"/>
              </a:solidFill>
              <a:latin typeface="Roboto Serif"/>
              <a:ea typeface="Roboto Serif"/>
              <a:cs typeface="Roboto Serif"/>
              <a:sym typeface="Roboto Serif"/>
            </a:endParaRPr>
          </a:p>
        </p:txBody>
      </p:sp>
      <p:sp>
        <p:nvSpPr>
          <p:cNvPr id="134" name="Google Shape;134;p13"/>
          <p:cNvSpPr txBox="1"/>
          <p:nvPr/>
        </p:nvSpPr>
        <p:spPr>
          <a:xfrm>
            <a:off x="157938" y="3087002"/>
            <a:ext cx="434478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rgbClr val="05192D"/>
                </a:solidFill>
                <a:highlight>
                  <a:srgbClr val="FFD966"/>
                </a:highlight>
                <a:latin typeface="Times New Roman" panose="02020603050405020304" pitchFamily="18" charset="0"/>
                <a:ea typeface="Roboto Serif"/>
                <a:cs typeface="Times New Roman" panose="02020603050405020304" pitchFamily="18" charset="0"/>
                <a:sym typeface="Roboto Serif"/>
              </a:rPr>
              <a:t>TITLE:-PARKINSON’S DISEASE DETECTION USING MACHINE LEARNING</a:t>
            </a:r>
            <a:r>
              <a:rPr lang="en" dirty="0">
                <a:latin typeface="Times New Roman" panose="02020603050405020304" pitchFamily="18" charset="0"/>
                <a:ea typeface="Calibri"/>
                <a:cs typeface="Times New Roman" panose="02020603050405020304" pitchFamily="18" charset="0"/>
                <a:sym typeface="Calibri"/>
              </a:rPr>
              <a:t> </a:t>
            </a:r>
            <a:endParaRPr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271200" y="317950"/>
            <a:ext cx="8053500" cy="57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 DATASET USED:</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01" name="Google Shape;201;p23"/>
          <p:cNvSpPr txBox="1">
            <a:spLocks noGrp="1"/>
          </p:cNvSpPr>
          <p:nvPr>
            <p:ph type="body" idx="1"/>
          </p:nvPr>
        </p:nvSpPr>
        <p:spPr>
          <a:xfrm>
            <a:off x="407675" y="1122225"/>
            <a:ext cx="8298900" cy="36006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289" b="1">
                <a:latin typeface="Roboto Serif"/>
                <a:ea typeface="Roboto Serif"/>
                <a:cs typeface="Roboto Serif"/>
                <a:sym typeface="Roboto Serif"/>
              </a:rPr>
              <a:t>Title: Parkinson’s Disease Data Set</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Abstract: Oxford Parkinson's Disease Detection Dataset</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Data Set Characteristics: Multivariate</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Number of Instances: 197</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Area: Life</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Attribute Characteristics: Real</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Number of Attributes: 23</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Associated Tasks: Classification</a:t>
            </a:r>
            <a:endParaRPr sz="3289" b="1">
              <a:latin typeface="Roboto Serif"/>
              <a:ea typeface="Roboto Serif"/>
              <a:cs typeface="Roboto Serif"/>
              <a:sym typeface="Roboto Serif"/>
            </a:endParaRPr>
          </a:p>
          <a:p>
            <a:pPr marL="0" lvl="0" indent="0" algn="l" rtl="0">
              <a:spcBef>
                <a:spcPts val="1200"/>
              </a:spcBef>
              <a:spcAft>
                <a:spcPts val="0"/>
              </a:spcAft>
              <a:buNone/>
            </a:pPr>
            <a:r>
              <a:rPr lang="en" sz="3289" b="1">
                <a:latin typeface="Roboto Serif"/>
                <a:ea typeface="Roboto Serif"/>
                <a:cs typeface="Roboto Serif"/>
                <a:sym typeface="Roboto Serif"/>
              </a:rPr>
              <a:t>Missing Values? N/A</a:t>
            </a:r>
            <a:endParaRPr sz="3289" b="1">
              <a:latin typeface="Roboto Serif"/>
              <a:ea typeface="Roboto Serif"/>
              <a:cs typeface="Roboto Serif"/>
              <a:sym typeface="Roboto Serif"/>
            </a:endParaRPr>
          </a:p>
          <a:p>
            <a:pPr marL="0" lvl="0" indent="0" algn="l" rtl="0">
              <a:spcBef>
                <a:spcPts val="1200"/>
              </a:spcBef>
              <a:spcAft>
                <a:spcPts val="0"/>
              </a:spcAft>
              <a:buNone/>
            </a:pPr>
            <a:endParaRPr>
              <a:latin typeface="Roboto Serif"/>
              <a:ea typeface="Roboto Serif"/>
              <a:cs typeface="Roboto Serif"/>
              <a:sym typeface="Roboto Serif"/>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317950" y="289900"/>
            <a:ext cx="6583800" cy="56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b="1" dirty="0">
                <a:solidFill>
                  <a:schemeClr val="dk2"/>
                </a:solidFill>
                <a:latin typeface="Roboto Serif"/>
                <a:ea typeface="Roboto Serif"/>
                <a:cs typeface="Roboto Serif"/>
                <a:sym typeface="Roboto Serif"/>
              </a:rPr>
              <a:t> </a:t>
            </a:r>
            <a:r>
              <a:rPr lang="en" sz="3300" b="1" dirty="0">
                <a:solidFill>
                  <a:schemeClr val="dk2"/>
                </a:solidFill>
                <a:latin typeface="Times New Roman" panose="02020603050405020304" pitchFamily="18" charset="0"/>
                <a:ea typeface="Roboto Serif"/>
                <a:cs typeface="Times New Roman" panose="02020603050405020304" pitchFamily="18" charset="0"/>
                <a:sym typeface="Roboto Serif"/>
              </a:rPr>
              <a:t>DATA SET INFORMATION</a:t>
            </a:r>
            <a:endParaRPr sz="3300"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07" name="Google Shape;207;p24"/>
          <p:cNvSpPr txBox="1">
            <a:spLocks noGrp="1"/>
          </p:cNvSpPr>
          <p:nvPr>
            <p:ph type="body" idx="1"/>
          </p:nvPr>
        </p:nvSpPr>
        <p:spPr>
          <a:xfrm>
            <a:off x="430174" y="1140925"/>
            <a:ext cx="8199475" cy="3581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latin typeface="Roboto Serif"/>
                <a:ea typeface="Roboto Serif"/>
                <a:cs typeface="Roboto Serif"/>
                <a:sym typeface="Roboto Serif"/>
              </a:rPr>
              <a:t>This dataset is composed of a range of biomedical voice measurements from </a:t>
            </a:r>
            <a:endParaRPr sz="1400" b="1" dirty="0">
              <a:latin typeface="Roboto Serif"/>
              <a:ea typeface="Roboto Serif"/>
              <a:cs typeface="Roboto Serif"/>
              <a:sym typeface="Roboto Serif"/>
            </a:endParaRPr>
          </a:p>
          <a:p>
            <a:pPr marL="0" lvl="0" indent="0" algn="just" rtl="0">
              <a:spcBef>
                <a:spcPts val="1200"/>
              </a:spcBef>
              <a:spcAft>
                <a:spcPts val="0"/>
              </a:spcAft>
              <a:buNone/>
            </a:pPr>
            <a:r>
              <a:rPr lang="en" sz="1400" b="1" dirty="0">
                <a:latin typeface="Roboto Serif"/>
                <a:ea typeface="Roboto Serif"/>
                <a:cs typeface="Roboto Serif"/>
                <a:sym typeface="Roboto Serif"/>
              </a:rPr>
              <a:t>31 people, 23 with Parkinson's disease (PD). Each column in the table is a </a:t>
            </a:r>
            <a:endParaRPr sz="1400" b="1" dirty="0">
              <a:latin typeface="Roboto Serif"/>
              <a:ea typeface="Roboto Serif"/>
              <a:cs typeface="Roboto Serif"/>
              <a:sym typeface="Roboto Serif"/>
            </a:endParaRPr>
          </a:p>
          <a:p>
            <a:pPr marL="0" lvl="0" indent="0" algn="just" rtl="0">
              <a:spcBef>
                <a:spcPts val="1200"/>
              </a:spcBef>
              <a:spcAft>
                <a:spcPts val="0"/>
              </a:spcAft>
              <a:buNone/>
            </a:pPr>
            <a:r>
              <a:rPr lang="en" sz="1400" b="1" dirty="0">
                <a:latin typeface="Roboto Serif"/>
                <a:ea typeface="Roboto Serif"/>
                <a:cs typeface="Roboto Serif"/>
                <a:sym typeface="Roboto Serif"/>
              </a:rPr>
              <a:t>particular voice measure, and each row corresponds one of 195 voice </a:t>
            </a:r>
            <a:endParaRPr sz="1400" b="1" dirty="0">
              <a:latin typeface="Roboto Serif"/>
              <a:ea typeface="Roboto Serif"/>
              <a:cs typeface="Roboto Serif"/>
              <a:sym typeface="Roboto Serif"/>
            </a:endParaRPr>
          </a:p>
          <a:p>
            <a:pPr marL="0" lvl="0" indent="0" algn="just" rtl="0">
              <a:spcBef>
                <a:spcPts val="1200"/>
              </a:spcBef>
              <a:spcAft>
                <a:spcPts val="0"/>
              </a:spcAft>
              <a:buNone/>
            </a:pPr>
            <a:r>
              <a:rPr lang="en" sz="1400" b="1" dirty="0">
                <a:latin typeface="Roboto Serif"/>
                <a:ea typeface="Roboto Serif"/>
                <a:cs typeface="Roboto Serif"/>
                <a:sym typeface="Roboto Serif"/>
              </a:rPr>
              <a:t>recording from these individuals ("name" column). The main aim of the data </a:t>
            </a:r>
            <a:endParaRPr sz="1400" b="1" dirty="0">
              <a:latin typeface="Roboto Serif"/>
              <a:ea typeface="Roboto Serif"/>
              <a:cs typeface="Roboto Serif"/>
              <a:sym typeface="Roboto Serif"/>
            </a:endParaRPr>
          </a:p>
          <a:p>
            <a:pPr marL="0" lvl="0" indent="0" algn="just" rtl="0">
              <a:spcBef>
                <a:spcPts val="1200"/>
              </a:spcBef>
              <a:spcAft>
                <a:spcPts val="0"/>
              </a:spcAft>
              <a:buNone/>
            </a:pPr>
            <a:r>
              <a:rPr lang="en" sz="1400" b="1" dirty="0">
                <a:latin typeface="Roboto Serif"/>
                <a:ea typeface="Roboto Serif"/>
                <a:cs typeface="Roboto Serif"/>
                <a:sym typeface="Roboto Serif"/>
              </a:rPr>
              <a:t>is to discriminate healthy people from those with PD, according to "status" </a:t>
            </a:r>
            <a:endParaRPr sz="1400" b="1" dirty="0">
              <a:latin typeface="Roboto Serif"/>
              <a:ea typeface="Roboto Serif"/>
              <a:cs typeface="Roboto Serif"/>
              <a:sym typeface="Roboto Serif"/>
            </a:endParaRPr>
          </a:p>
          <a:p>
            <a:pPr marL="0" lvl="0" indent="0" algn="just" rtl="0">
              <a:spcBef>
                <a:spcPts val="1200"/>
              </a:spcBef>
              <a:spcAft>
                <a:spcPts val="0"/>
              </a:spcAft>
              <a:buNone/>
            </a:pPr>
            <a:r>
              <a:rPr lang="en" sz="1400" b="1" dirty="0">
                <a:latin typeface="Roboto Serif"/>
                <a:ea typeface="Roboto Serif"/>
                <a:cs typeface="Roboto Serif"/>
                <a:sym typeface="Roboto Serif"/>
              </a:rPr>
              <a:t>column which is set to 0 for healthy and 1 for PD.</a:t>
            </a:r>
            <a:endParaRPr sz="1400" b="1" dirty="0">
              <a:latin typeface="Roboto Serif"/>
              <a:ea typeface="Roboto Serif"/>
              <a:cs typeface="Roboto Serif"/>
              <a:sym typeface="Roboto Serif"/>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224425" y="252499"/>
            <a:ext cx="7069800" cy="5579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00" b="1" dirty="0">
                <a:solidFill>
                  <a:schemeClr val="dk2"/>
                </a:solidFill>
                <a:latin typeface="Roboto Serif"/>
                <a:ea typeface="Roboto Serif"/>
                <a:cs typeface="Roboto Serif"/>
                <a:sym typeface="Roboto Serif"/>
              </a:rPr>
              <a:t> </a:t>
            </a: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ATTRIBUTE INFORMATION </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13" name="Google Shape;213;p25"/>
          <p:cNvSpPr txBox="1">
            <a:spLocks noGrp="1"/>
          </p:cNvSpPr>
          <p:nvPr>
            <p:ph type="body" idx="1"/>
          </p:nvPr>
        </p:nvSpPr>
        <p:spPr>
          <a:xfrm>
            <a:off x="402125" y="925825"/>
            <a:ext cx="8313900" cy="388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358"/>
              <a:buNone/>
            </a:pPr>
            <a:r>
              <a:rPr lang="en" sz="1022" b="1">
                <a:latin typeface="Roboto Serif"/>
                <a:ea typeface="Roboto Serif"/>
                <a:cs typeface="Roboto Serif"/>
                <a:sym typeface="Roboto Serif"/>
              </a:rPr>
              <a:t>name - ASCII subject name and recording number</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MDVP:Fo(Hz) - Average vocal fundamental frequency</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MDVP:Fhi(Hz) - Maximum vocal fundamental frequency</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MDVP:Flo(Hz) - Minimum vocal fundamental frequency</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MDVP:Jitter(%),MDVP:Jitter(Abs),MDVP:RAP,MDVP:PPQ,Jitter:DDP - Several </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measures of variation in fundamental frequency</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MDVP:Shimmer,MDVP:Shimmer(dB),Shimmer:APQ3,Shimmer:APQ5,MDPV:APQ,Shimmer:DDA - Several measures of variation in amplitude</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NHR,HNR - Two measures of ratio of noise to tonal components in the voice</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status - Health status of the subject (one) - Parkinson's, (zero) - healthy</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RPDE,D2 - Two nonlinear dynamical complexity measures</a:t>
            </a:r>
            <a:endParaRPr sz="1022" b="1">
              <a:latin typeface="Roboto Serif"/>
              <a:ea typeface="Roboto Serif"/>
              <a:cs typeface="Roboto Serif"/>
              <a:sym typeface="Roboto Serif"/>
            </a:endParaRPr>
          </a:p>
          <a:p>
            <a:pPr marL="0" lvl="0" indent="0" algn="l" rtl="0">
              <a:lnSpc>
                <a:spcPct val="105000"/>
              </a:lnSpc>
              <a:spcBef>
                <a:spcPts val="1200"/>
              </a:spcBef>
              <a:spcAft>
                <a:spcPts val="0"/>
              </a:spcAft>
              <a:buSzPts val="358"/>
              <a:buNone/>
            </a:pPr>
            <a:r>
              <a:rPr lang="en" sz="1022" b="1">
                <a:latin typeface="Roboto Serif"/>
                <a:ea typeface="Roboto Serif"/>
                <a:cs typeface="Roboto Serif"/>
                <a:sym typeface="Roboto Serif"/>
              </a:rPr>
              <a:t>DFA - Signal fractal scaling exponent</a:t>
            </a:r>
            <a:endParaRPr sz="1022" b="1">
              <a:latin typeface="Roboto Serif"/>
              <a:ea typeface="Roboto Serif"/>
              <a:cs typeface="Roboto Serif"/>
              <a:sym typeface="Roboto Serif"/>
            </a:endParaRPr>
          </a:p>
          <a:p>
            <a:pPr marL="0" lvl="0" indent="0" algn="l" rtl="0">
              <a:lnSpc>
                <a:spcPct val="105000"/>
              </a:lnSpc>
              <a:spcBef>
                <a:spcPts val="1200"/>
              </a:spcBef>
              <a:spcAft>
                <a:spcPts val="1200"/>
              </a:spcAft>
              <a:buSzPts val="358"/>
              <a:buNone/>
            </a:pPr>
            <a:r>
              <a:rPr lang="en" sz="1022" b="1">
                <a:latin typeface="Roboto Serif"/>
                <a:ea typeface="Roboto Serif"/>
                <a:cs typeface="Roboto Serif"/>
                <a:sym typeface="Roboto Serif"/>
              </a:rPr>
              <a:t>Spread 1, Spread 2 ,PPE - Three nonlinear measures of fundamental frequency variation </a:t>
            </a:r>
            <a:endParaRPr sz="1022" b="1">
              <a:latin typeface="Roboto Serif"/>
              <a:ea typeface="Roboto Serif"/>
              <a:cs typeface="Roboto Serif"/>
              <a:sym typeface="Roboto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819150" y="845600"/>
            <a:ext cx="7505700" cy="71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latin typeface="Roboto Serif"/>
              <a:ea typeface="Roboto Serif"/>
              <a:cs typeface="Roboto Serif"/>
              <a:sym typeface="Roboto Serif"/>
            </a:endParaRPr>
          </a:p>
        </p:txBody>
      </p:sp>
      <p:sp>
        <p:nvSpPr>
          <p:cNvPr id="219" name="Google Shape;219;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26"/>
          <p:cNvPicPr preferRelativeResize="0"/>
          <p:nvPr/>
        </p:nvPicPr>
        <p:blipFill>
          <a:blip r:embed="rId3">
            <a:alphaModFix/>
          </a:blip>
          <a:stretch>
            <a:fillRect/>
          </a:stretch>
        </p:blipFill>
        <p:spPr>
          <a:xfrm>
            <a:off x="215100" y="224450"/>
            <a:ext cx="8743950" cy="2235075"/>
          </a:xfrm>
          <a:prstGeom prst="rect">
            <a:avLst/>
          </a:prstGeom>
          <a:noFill/>
          <a:ln>
            <a:noFill/>
          </a:ln>
        </p:spPr>
      </p:pic>
      <p:pic>
        <p:nvPicPr>
          <p:cNvPr id="221" name="Google Shape;221;p26"/>
          <p:cNvPicPr preferRelativeResize="0"/>
          <p:nvPr/>
        </p:nvPicPr>
        <p:blipFill>
          <a:blip r:embed="rId4">
            <a:alphaModFix/>
          </a:blip>
          <a:stretch>
            <a:fillRect/>
          </a:stretch>
        </p:blipFill>
        <p:spPr>
          <a:xfrm>
            <a:off x="215100" y="2525000"/>
            <a:ext cx="8743949" cy="239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74075" y="289900"/>
            <a:ext cx="632160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STANDARDIZATION</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27" name="Google Shape;227;p27"/>
          <p:cNvSpPr txBox="1">
            <a:spLocks noGrp="1"/>
          </p:cNvSpPr>
          <p:nvPr>
            <p:ph type="body" idx="1"/>
          </p:nvPr>
        </p:nvSpPr>
        <p:spPr>
          <a:xfrm>
            <a:off x="374075" y="3404050"/>
            <a:ext cx="8201700" cy="14028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b="1">
                <a:latin typeface="Roboto Serif"/>
                <a:ea typeface="Roboto Serif"/>
                <a:cs typeface="Roboto Serif"/>
                <a:sym typeface="Roboto Serif"/>
              </a:rPr>
              <a:t>As we can see that the data points in our dataset have different ranges. If we fit this data in our model we will not a perfect prediction that we desired, so we will standardised our data by using StandardScaler function to get value of data in the same ranges without changing the actual meaning.  </a:t>
            </a:r>
            <a:endParaRPr b="1">
              <a:latin typeface="Roboto Serif"/>
              <a:ea typeface="Roboto Serif"/>
              <a:cs typeface="Roboto Serif"/>
              <a:sym typeface="Roboto Serif"/>
            </a:endParaRPr>
          </a:p>
        </p:txBody>
      </p:sp>
      <p:pic>
        <p:nvPicPr>
          <p:cNvPr id="228" name="Google Shape;228;p27"/>
          <p:cNvPicPr preferRelativeResize="0"/>
          <p:nvPr/>
        </p:nvPicPr>
        <p:blipFill>
          <a:blip r:embed="rId3">
            <a:alphaModFix/>
          </a:blip>
          <a:stretch>
            <a:fillRect/>
          </a:stretch>
        </p:blipFill>
        <p:spPr>
          <a:xfrm>
            <a:off x="448875" y="1103525"/>
            <a:ext cx="8079976" cy="201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2917775" y="2454100"/>
            <a:ext cx="31704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34" name="Google Shape;234;p28"/>
          <p:cNvSpPr txBox="1">
            <a:spLocks noGrp="1"/>
          </p:cNvSpPr>
          <p:nvPr>
            <p:ph type="body" idx="1"/>
          </p:nvPr>
        </p:nvSpPr>
        <p:spPr>
          <a:xfrm>
            <a:off x="3497575" y="2421700"/>
            <a:ext cx="1804800" cy="101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5" name="Google Shape;235;p28"/>
          <p:cNvPicPr preferRelativeResize="0"/>
          <p:nvPr/>
        </p:nvPicPr>
        <p:blipFill>
          <a:blip r:embed="rId3">
            <a:alphaModFix/>
          </a:blip>
          <a:stretch>
            <a:fillRect/>
          </a:stretch>
        </p:blipFill>
        <p:spPr>
          <a:xfrm>
            <a:off x="439525" y="411500"/>
            <a:ext cx="7556274" cy="1327950"/>
          </a:xfrm>
          <a:prstGeom prst="rect">
            <a:avLst/>
          </a:prstGeom>
          <a:noFill/>
          <a:ln>
            <a:noFill/>
          </a:ln>
        </p:spPr>
      </p:pic>
      <p:pic>
        <p:nvPicPr>
          <p:cNvPr id="236" name="Google Shape;236;p28"/>
          <p:cNvPicPr preferRelativeResize="0"/>
          <p:nvPr/>
        </p:nvPicPr>
        <p:blipFill>
          <a:blip r:embed="rId4">
            <a:alphaModFix/>
          </a:blip>
          <a:stretch>
            <a:fillRect/>
          </a:stretch>
        </p:blipFill>
        <p:spPr>
          <a:xfrm>
            <a:off x="486300" y="1954525"/>
            <a:ext cx="8332475" cy="296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01975" y="243150"/>
            <a:ext cx="734130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ACCURACY PREDICTION</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42" name="Google Shape;242;p29"/>
          <p:cNvSpPr txBox="1">
            <a:spLocks noGrp="1"/>
          </p:cNvSpPr>
          <p:nvPr>
            <p:ph type="body" idx="1"/>
          </p:nvPr>
        </p:nvSpPr>
        <p:spPr>
          <a:xfrm>
            <a:off x="401975" y="3497575"/>
            <a:ext cx="8407500" cy="1374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b="1">
                <a:latin typeface="Roboto Serif"/>
                <a:ea typeface="Roboto Serif"/>
                <a:cs typeface="Roboto Serif"/>
                <a:sym typeface="Roboto Serif"/>
              </a:rPr>
              <a:t>As we can see we are using accuracy_score function from sklearn metrics to find the accuracy  of our trained data and test data. There is no Overfitting and Underfitting in our model as there is not much difference between the accuracy of trained and test data, so our Machine learning model can accurately predict the desired result and thus performed well.</a:t>
            </a:r>
            <a:endParaRPr b="1">
              <a:latin typeface="Roboto Serif"/>
              <a:ea typeface="Roboto Serif"/>
              <a:cs typeface="Roboto Serif"/>
              <a:sym typeface="Roboto Serif"/>
            </a:endParaRPr>
          </a:p>
        </p:txBody>
      </p:sp>
      <p:pic>
        <p:nvPicPr>
          <p:cNvPr id="243" name="Google Shape;243;p29"/>
          <p:cNvPicPr preferRelativeResize="0"/>
          <p:nvPr/>
        </p:nvPicPr>
        <p:blipFill>
          <a:blip r:embed="rId3">
            <a:alphaModFix/>
          </a:blip>
          <a:stretch>
            <a:fillRect/>
          </a:stretch>
        </p:blipFill>
        <p:spPr>
          <a:xfrm>
            <a:off x="401975" y="869850"/>
            <a:ext cx="8341976" cy="233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36675" y="336675"/>
            <a:ext cx="7988100" cy="56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  TOOLS AND TECHNOLOGIES USED</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49" name="Google Shape;249;p30"/>
          <p:cNvSpPr txBox="1">
            <a:spLocks noGrp="1"/>
          </p:cNvSpPr>
          <p:nvPr>
            <p:ph type="body" idx="1"/>
          </p:nvPr>
        </p:nvSpPr>
        <p:spPr>
          <a:xfrm>
            <a:off x="514350" y="1131575"/>
            <a:ext cx="8145300" cy="3609900"/>
          </a:xfrm>
          <a:prstGeom prst="rect">
            <a:avLst/>
          </a:prstGeom>
        </p:spPr>
        <p:txBody>
          <a:bodyPr spcFirstLastPara="1" wrap="square" lIns="91425" tIns="91425" rIns="91425" bIns="91425" anchor="t" anchorCtr="0">
            <a:normAutofit fontScale="92500" lnSpcReduction="10000"/>
          </a:bodyPr>
          <a:lstStyle/>
          <a:p>
            <a:pPr marL="457200" lvl="0" indent="-330200" algn="just" rtl="0">
              <a:spcBef>
                <a:spcPts val="0"/>
              </a:spcBef>
              <a:spcAft>
                <a:spcPts val="0"/>
              </a:spcAft>
              <a:buClr>
                <a:srgbClr val="05192D"/>
              </a:buClr>
              <a:buSzPts val="1600"/>
              <a:buFont typeface="Roboto Serif"/>
              <a:buChar char="❖"/>
            </a:pPr>
            <a:r>
              <a:rPr lang="en" sz="1600" b="1" u="sng" dirty="0">
                <a:solidFill>
                  <a:srgbClr val="05192D"/>
                </a:solidFill>
                <a:highlight>
                  <a:srgbClr val="FFFFFF"/>
                </a:highlight>
                <a:latin typeface="Roboto Serif"/>
                <a:ea typeface="Roboto Serif"/>
                <a:cs typeface="Roboto Serif"/>
                <a:sym typeface="Roboto Serif"/>
              </a:rPr>
              <a:t>STREAMLIT:</a:t>
            </a:r>
            <a:endParaRPr sz="1600" b="1" u="sng" dirty="0">
              <a:solidFill>
                <a:srgbClr val="05192D"/>
              </a:solidFill>
              <a:highlight>
                <a:srgbClr val="FFFFFF"/>
              </a:highlight>
              <a:latin typeface="Roboto Serif"/>
              <a:ea typeface="Roboto Serif"/>
              <a:cs typeface="Roboto Serif"/>
              <a:sym typeface="Roboto Serif"/>
            </a:endParaRPr>
          </a:p>
          <a:p>
            <a:pPr marL="457200" lvl="0" indent="0" algn="just" rtl="0">
              <a:spcBef>
                <a:spcPts val="1200"/>
              </a:spcBef>
              <a:spcAft>
                <a:spcPts val="0"/>
              </a:spcAft>
              <a:buNone/>
            </a:pPr>
            <a:r>
              <a:rPr lang="en" sz="1400" b="1" dirty="0">
                <a:solidFill>
                  <a:srgbClr val="273239"/>
                </a:solidFill>
                <a:highlight>
                  <a:srgbClr val="FFFFFF"/>
                </a:highlight>
                <a:latin typeface="Roboto Serif"/>
                <a:ea typeface="Roboto Serif"/>
                <a:cs typeface="Roboto Serif"/>
                <a:sym typeface="Roboto Serif"/>
              </a:rPr>
              <a:t>Streamlit is an open-source app framework in python language. It helps us create beautiful web apps for data science and machine learning in a little time. It is compatible with major python libraries such as scikit-learn, Keras, PyTorch, latex, NumPy, pandas, matplotlib, etc.</a:t>
            </a:r>
            <a:endParaRPr sz="1400" b="1" dirty="0">
              <a:solidFill>
                <a:srgbClr val="273239"/>
              </a:solidFill>
              <a:highlight>
                <a:srgbClr val="FFFFFF"/>
              </a:highlight>
              <a:latin typeface="Roboto Serif"/>
              <a:ea typeface="Roboto Serif"/>
              <a:cs typeface="Roboto Serif"/>
              <a:sym typeface="Roboto Serif"/>
            </a:endParaRPr>
          </a:p>
          <a:p>
            <a:pPr marL="457200" lvl="0" indent="-330200" algn="just" rtl="0">
              <a:spcBef>
                <a:spcPts val="1200"/>
              </a:spcBef>
              <a:spcAft>
                <a:spcPts val="0"/>
              </a:spcAft>
              <a:buClr>
                <a:srgbClr val="05192D"/>
              </a:buClr>
              <a:buSzPts val="1600"/>
              <a:buFont typeface="Roboto Serif"/>
              <a:buChar char="❖"/>
            </a:pPr>
            <a:r>
              <a:rPr lang="en" sz="1600" b="1" u="sng" dirty="0">
                <a:solidFill>
                  <a:srgbClr val="05192D"/>
                </a:solidFill>
                <a:highlight>
                  <a:srgbClr val="FFFFFF"/>
                </a:highlight>
                <a:latin typeface="Roboto Serif"/>
                <a:ea typeface="Roboto Serif"/>
                <a:cs typeface="Roboto Serif"/>
                <a:sym typeface="Roboto Serif"/>
              </a:rPr>
              <a:t>PYTHON:</a:t>
            </a:r>
            <a:endParaRPr sz="1600" b="1" u="sng" dirty="0">
              <a:solidFill>
                <a:srgbClr val="05192D"/>
              </a:solidFill>
              <a:highlight>
                <a:srgbClr val="FFFFFF"/>
              </a:highlight>
              <a:latin typeface="Roboto Serif"/>
              <a:ea typeface="Roboto Serif"/>
              <a:cs typeface="Roboto Serif"/>
              <a:sym typeface="Roboto Serif"/>
            </a:endParaRPr>
          </a:p>
          <a:p>
            <a:pPr marL="457200" lvl="0" indent="0" algn="just" rtl="0">
              <a:spcBef>
                <a:spcPts val="1200"/>
              </a:spcBef>
              <a:spcAft>
                <a:spcPts val="0"/>
              </a:spcAft>
              <a:buNone/>
            </a:pPr>
            <a:r>
              <a:rPr lang="en" sz="1400" b="1" dirty="0">
                <a:solidFill>
                  <a:srgbClr val="000000"/>
                </a:solidFill>
                <a:highlight>
                  <a:srgbClr val="F9F9F9"/>
                </a:highlight>
                <a:latin typeface="Roboto Serif"/>
                <a:ea typeface="Roboto Serif"/>
                <a:cs typeface="Roboto Serif"/>
                <a:sym typeface="Roboto Serif"/>
              </a:rPr>
              <a:t>Python is an interpreted, object-oriented, high-level programming language with dynamic semantics. Its high-level built-in data structures, combined with dynamic typing and dynamic binding, make it very attractive for Rapid Application Development, as well as for use as a scripting or glue language to connect existing components</a:t>
            </a:r>
            <a:endParaRPr sz="1600" b="1" u="sng" dirty="0">
              <a:solidFill>
                <a:srgbClr val="05192D"/>
              </a:solidFill>
              <a:highlight>
                <a:srgbClr val="FFFFFF"/>
              </a:highlight>
              <a:latin typeface="Roboto Serif"/>
              <a:ea typeface="Roboto Serif"/>
              <a:cs typeface="Roboto Serif"/>
              <a:sym typeface="Roboto Serif"/>
            </a:endParaRPr>
          </a:p>
          <a:p>
            <a:pPr marL="0" lvl="0" indent="0" algn="just" rtl="0">
              <a:spcBef>
                <a:spcPts val="1200"/>
              </a:spcBef>
              <a:spcAft>
                <a:spcPts val="1200"/>
              </a:spcAft>
              <a:buNone/>
            </a:pPr>
            <a:r>
              <a:rPr lang="en" sz="1400" b="1" dirty="0">
                <a:solidFill>
                  <a:srgbClr val="000000"/>
                </a:solidFill>
                <a:highlight>
                  <a:srgbClr val="F9F9F9"/>
                </a:highlight>
                <a:latin typeface="Roboto Serif"/>
                <a:ea typeface="Roboto Serif"/>
                <a:cs typeface="Roboto Serif"/>
                <a:sym typeface="Roboto Serif"/>
              </a:rPr>
              <a:t> </a:t>
            </a:r>
            <a:endParaRPr sz="1600" b="1" u="sng" dirty="0">
              <a:solidFill>
                <a:srgbClr val="05192D"/>
              </a:solidFill>
              <a:highlight>
                <a:srgbClr val="FFFFFF"/>
              </a:highlight>
              <a:latin typeface="Roboto Serif"/>
              <a:ea typeface="Roboto Serif"/>
              <a:cs typeface="Roboto Serif"/>
              <a:sym typeface="Roboto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body" idx="1"/>
          </p:nvPr>
        </p:nvSpPr>
        <p:spPr>
          <a:xfrm>
            <a:off x="514350" y="495650"/>
            <a:ext cx="8079900" cy="414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Roboto Serif"/>
              <a:buChar char="❖"/>
            </a:pPr>
            <a:r>
              <a:rPr lang="en" sz="1800" b="1" u="sng" dirty="0">
                <a:latin typeface="Roboto Serif"/>
                <a:ea typeface="Roboto Serif"/>
                <a:cs typeface="Roboto Serif"/>
                <a:sym typeface="Roboto Serif"/>
              </a:rPr>
              <a:t>SPYDER:</a:t>
            </a:r>
            <a:endParaRPr sz="1800" b="1" u="sng" dirty="0">
              <a:latin typeface="Roboto Serif"/>
              <a:ea typeface="Roboto Serif"/>
              <a:cs typeface="Roboto Serif"/>
              <a:sym typeface="Roboto Serif"/>
            </a:endParaRPr>
          </a:p>
          <a:p>
            <a:pPr marL="457200" lvl="0" indent="0" algn="just" rtl="0">
              <a:spcBef>
                <a:spcPts val="1200"/>
              </a:spcBef>
              <a:spcAft>
                <a:spcPts val="0"/>
              </a:spcAft>
              <a:buNone/>
            </a:pPr>
            <a:r>
              <a:rPr lang="en" sz="1400" b="1" dirty="0">
                <a:solidFill>
                  <a:srgbClr val="000000"/>
                </a:solidFill>
                <a:highlight>
                  <a:srgbClr val="F9F9F9"/>
                </a:highlight>
                <a:latin typeface="Roboto Serif"/>
                <a:ea typeface="Roboto Serif"/>
                <a:cs typeface="Roboto Serif"/>
                <a:sym typeface="Roboto Serif"/>
              </a:rPr>
              <a:t>Python is an interpreted, object-oriented, high-level programming language with dynamic semantics. Its high-level built-in data structures, combined with dynamic typing and dynamic binding, make it very attractive for Rapid Application Development, as well as for use as a scripting or glue language to connect existing components. </a:t>
            </a:r>
            <a:endParaRPr sz="1400" b="1" dirty="0">
              <a:solidFill>
                <a:srgbClr val="000000"/>
              </a:solidFill>
              <a:highlight>
                <a:srgbClr val="F9F9F9"/>
              </a:highlight>
              <a:latin typeface="Roboto Serif"/>
              <a:ea typeface="Roboto Serif"/>
              <a:cs typeface="Roboto Serif"/>
              <a:sym typeface="Roboto Serif"/>
            </a:endParaRPr>
          </a:p>
          <a:p>
            <a:pPr marL="457200" lvl="0" indent="-317500" algn="just" rtl="0">
              <a:spcBef>
                <a:spcPts val="1200"/>
              </a:spcBef>
              <a:spcAft>
                <a:spcPts val="0"/>
              </a:spcAft>
              <a:buClr>
                <a:srgbClr val="000000"/>
              </a:buClr>
              <a:buSzPts val="1400"/>
              <a:buFont typeface="Roboto Serif"/>
              <a:buChar char="❖"/>
            </a:pPr>
            <a:r>
              <a:rPr lang="en" sz="1600" b="1" u="sng" dirty="0">
                <a:solidFill>
                  <a:srgbClr val="000000"/>
                </a:solidFill>
                <a:highlight>
                  <a:srgbClr val="F9F9F9"/>
                </a:highlight>
                <a:latin typeface="Roboto Serif"/>
                <a:ea typeface="Roboto Serif"/>
                <a:cs typeface="Roboto Serif"/>
                <a:sym typeface="Roboto Serif"/>
              </a:rPr>
              <a:t>GOOGLE COLABORATORY</a:t>
            </a:r>
            <a:r>
              <a:rPr lang="en" sz="1500" b="1" dirty="0">
                <a:solidFill>
                  <a:srgbClr val="000000"/>
                </a:solidFill>
                <a:highlight>
                  <a:srgbClr val="F9F9F9"/>
                </a:highlight>
                <a:latin typeface="Roboto Serif"/>
                <a:ea typeface="Roboto Serif"/>
                <a:cs typeface="Roboto Serif"/>
                <a:sym typeface="Roboto Serif"/>
              </a:rPr>
              <a:t>:</a:t>
            </a:r>
            <a:endParaRPr sz="1500" b="1" dirty="0">
              <a:solidFill>
                <a:srgbClr val="000000"/>
              </a:solidFill>
              <a:highlight>
                <a:srgbClr val="F9F9F9"/>
              </a:highlight>
              <a:latin typeface="Roboto Serif"/>
              <a:ea typeface="Roboto Serif"/>
              <a:cs typeface="Roboto Serif"/>
              <a:sym typeface="Roboto Serif"/>
            </a:endParaRPr>
          </a:p>
          <a:p>
            <a:pPr lvl="0" indent="0" algn="just">
              <a:spcBef>
                <a:spcPts val="1200"/>
              </a:spcBef>
              <a:spcAft>
                <a:spcPts val="1200"/>
              </a:spcAft>
              <a:buNone/>
            </a:pPr>
            <a:r>
              <a:rPr lang="en-US" sz="1400" b="1" dirty="0">
                <a:latin typeface="Roboto Serif" panose="020B0604020202020204" charset="0"/>
                <a:cs typeface="Roboto Serif" panose="020B0604020202020204" charset="0"/>
              </a:rPr>
              <a:t>Colab is a free Jupyter notebook environment that runs entirely in the cloud. Most importantly, it does not require a setup and the notebooks that you create can be simultaneously edited by your team members - just the way you edit documents in Google Docs. Colab supports many popular machine learning libraries which can be easily loaded in your notebook.</a:t>
            </a:r>
            <a:endParaRPr sz="1400" b="1" dirty="0">
              <a:solidFill>
                <a:srgbClr val="000000"/>
              </a:solidFill>
              <a:highlight>
                <a:srgbClr val="F9F9F9"/>
              </a:highlight>
              <a:latin typeface="Roboto Serif" panose="020B0604020202020204" charset="0"/>
              <a:ea typeface="Roboto Serif"/>
              <a:cs typeface="Roboto Serif" panose="020B0604020202020204" charset="0"/>
              <a:sym typeface="Roboto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p:nvPr/>
        </p:nvSpPr>
        <p:spPr>
          <a:xfrm>
            <a:off x="266513" y="196350"/>
            <a:ext cx="8603700" cy="81096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800" b="1" dirty="0">
                <a:latin typeface="Roboto Serif"/>
                <a:ea typeface="Roboto Serif"/>
                <a:cs typeface="Roboto Serif"/>
                <a:sym typeface="Roboto Serif"/>
              </a:rPr>
              <a:t>DEPLOYING OUR MACHINE LEARNING MODEL AS A WEB APP </a:t>
            </a:r>
            <a:endParaRPr sz="1800" b="1" dirty="0">
              <a:latin typeface="Roboto Serif"/>
              <a:ea typeface="Roboto Serif"/>
              <a:cs typeface="Roboto Serif"/>
              <a:sym typeface="Roboto Serif"/>
            </a:endParaRPr>
          </a:p>
        </p:txBody>
      </p:sp>
      <p:pic>
        <p:nvPicPr>
          <p:cNvPr id="260" name="Google Shape;260;p32"/>
          <p:cNvPicPr preferRelativeResize="0"/>
          <p:nvPr/>
        </p:nvPicPr>
        <p:blipFill>
          <a:blip r:embed="rId3">
            <a:alphaModFix/>
          </a:blip>
          <a:stretch>
            <a:fillRect/>
          </a:stretch>
        </p:blipFill>
        <p:spPr>
          <a:xfrm>
            <a:off x="224450" y="776200"/>
            <a:ext cx="8725248" cy="420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317950" y="252500"/>
            <a:ext cx="8007000" cy="626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solidFill>
                  <a:srgbClr val="000000"/>
                </a:solidFill>
                <a:latin typeface="Roboto Serif"/>
                <a:ea typeface="Roboto Serif"/>
                <a:cs typeface="Roboto Serif"/>
                <a:sym typeface="Roboto Serif"/>
              </a:rPr>
              <a:t>INTRODUCTION</a:t>
            </a:r>
            <a:endParaRPr b="1" dirty="0">
              <a:solidFill>
                <a:srgbClr val="000000"/>
              </a:solidFill>
              <a:latin typeface="Times New Roman" panose="02020603050405020304" pitchFamily="18" charset="0"/>
              <a:ea typeface="Roboto Serif"/>
              <a:cs typeface="Times New Roman" panose="02020603050405020304" pitchFamily="18" charset="0"/>
              <a:sym typeface="Roboto Serif"/>
            </a:endParaRPr>
          </a:p>
        </p:txBody>
      </p:sp>
      <p:sp>
        <p:nvSpPr>
          <p:cNvPr id="140" name="Google Shape;140;p14"/>
          <p:cNvSpPr txBox="1">
            <a:spLocks noGrp="1"/>
          </p:cNvSpPr>
          <p:nvPr>
            <p:ph type="body" idx="1"/>
          </p:nvPr>
        </p:nvSpPr>
        <p:spPr>
          <a:xfrm>
            <a:off x="486300" y="1103525"/>
            <a:ext cx="5461500" cy="3666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500" b="1" dirty="0">
                <a:latin typeface="Roboto Serif"/>
                <a:ea typeface="Roboto Serif"/>
                <a:cs typeface="Roboto Serif"/>
                <a:sym typeface="Roboto Serif"/>
              </a:rPr>
              <a:t>What is Parkinson’s Disease?</a:t>
            </a:r>
            <a:endParaRPr sz="1500" b="1" dirty="0">
              <a:latin typeface="Roboto Serif"/>
              <a:ea typeface="Roboto Serif"/>
              <a:cs typeface="Roboto Serif"/>
              <a:sym typeface="Roboto Serif"/>
            </a:endParaRPr>
          </a:p>
          <a:p>
            <a:pPr marL="0" lvl="0" indent="0" algn="just" rtl="0">
              <a:spcBef>
                <a:spcPts val="1200"/>
              </a:spcBef>
              <a:spcAft>
                <a:spcPts val="0"/>
              </a:spcAft>
              <a:buNone/>
            </a:pPr>
            <a:r>
              <a:rPr lang="en" sz="1500" b="1" dirty="0">
                <a:latin typeface="Roboto Serif"/>
                <a:ea typeface="Roboto Serif"/>
                <a:cs typeface="Roboto Serif"/>
                <a:sym typeface="Roboto Serif"/>
              </a:rPr>
              <a:t>Parkinson’s Disease is a progressive nervous system disorder that affects movement leading to shaking, stiffness, and difficulty with walking, balance, and coordination. Parkinson’s symptoms usually begin gradually and get worse over time. </a:t>
            </a:r>
            <a:endParaRPr sz="1500" b="1" dirty="0">
              <a:latin typeface="Roboto Serif"/>
              <a:ea typeface="Roboto Serif"/>
              <a:cs typeface="Roboto Serif"/>
              <a:sym typeface="Roboto Serif"/>
            </a:endParaRPr>
          </a:p>
          <a:p>
            <a:pPr marL="0" lvl="0" indent="0" algn="just" rtl="0">
              <a:spcBef>
                <a:spcPts val="1200"/>
              </a:spcBef>
              <a:spcAft>
                <a:spcPts val="1200"/>
              </a:spcAft>
              <a:buNone/>
            </a:pPr>
            <a:r>
              <a:rPr lang="en" sz="1500" b="1" dirty="0">
                <a:latin typeface="Roboto Serif"/>
                <a:ea typeface="Roboto Serif"/>
                <a:cs typeface="Roboto Serif"/>
                <a:sym typeface="Roboto Serif"/>
              </a:rPr>
              <a:t>      It happens mostly to people over 50 years , but nowadays it can happen to people in their middle age i.e 30-50 years  </a:t>
            </a:r>
            <a:endParaRPr sz="1500" b="1" dirty="0">
              <a:latin typeface="Roboto Serif"/>
              <a:ea typeface="Roboto Serif"/>
              <a:cs typeface="Roboto Serif"/>
              <a:sym typeface="Roboto Serif"/>
            </a:endParaRPr>
          </a:p>
        </p:txBody>
      </p:sp>
      <p:pic>
        <p:nvPicPr>
          <p:cNvPr id="141" name="Google Shape;141;p14"/>
          <p:cNvPicPr preferRelativeResize="0"/>
          <p:nvPr/>
        </p:nvPicPr>
        <p:blipFill>
          <a:blip r:embed="rId3">
            <a:alphaModFix/>
          </a:blip>
          <a:stretch>
            <a:fillRect/>
          </a:stretch>
        </p:blipFill>
        <p:spPr>
          <a:xfrm>
            <a:off x="5903625" y="1302800"/>
            <a:ext cx="2891550" cy="23991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295450" y="303200"/>
            <a:ext cx="7505700" cy="66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dk2"/>
                </a:solidFill>
                <a:latin typeface="Roboto Serif"/>
                <a:ea typeface="Roboto Serif"/>
                <a:cs typeface="Roboto Serif"/>
                <a:sym typeface="Roboto Serif"/>
              </a:rPr>
              <a:t> CONCLUSION</a:t>
            </a:r>
            <a:endParaRPr b="1" dirty="0">
              <a:solidFill>
                <a:schemeClr val="dk2"/>
              </a:solidFill>
              <a:latin typeface="Roboto Serif"/>
              <a:ea typeface="Roboto Serif"/>
              <a:cs typeface="Roboto Serif"/>
              <a:sym typeface="Roboto Serif"/>
            </a:endParaRPr>
          </a:p>
        </p:txBody>
      </p:sp>
      <p:sp>
        <p:nvSpPr>
          <p:cNvPr id="266" name="Google Shape;266;p33"/>
          <p:cNvSpPr txBox="1">
            <a:spLocks noGrp="1"/>
          </p:cNvSpPr>
          <p:nvPr>
            <p:ph type="body" idx="1"/>
          </p:nvPr>
        </p:nvSpPr>
        <p:spPr>
          <a:xfrm>
            <a:off x="448875" y="1150275"/>
            <a:ext cx="8182800" cy="3288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600" b="1">
                <a:latin typeface="Roboto Serif"/>
                <a:ea typeface="Roboto Serif"/>
                <a:cs typeface="Roboto Serif"/>
                <a:sym typeface="Roboto Serif"/>
              </a:rPr>
              <a:t>At the end we build a Predictive/Detective system which is efficient ,that means  it can predict or detect the person having Parkinson’s disease at the early stage accurately, so that the person having Parkinson’s disease can take some remedies to overcome the disease by a web app using streamlit. </a:t>
            </a:r>
            <a:endParaRPr sz="1600" b="1">
              <a:latin typeface="Roboto Serif"/>
              <a:ea typeface="Roboto Serif"/>
              <a:cs typeface="Roboto Serif"/>
              <a:sym typeface="Roboto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430175" y="402125"/>
            <a:ext cx="7894800" cy="5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rgbClr val="05192D"/>
                </a:solidFill>
                <a:latin typeface="Times New Roman" panose="02020603050405020304" pitchFamily="18" charset="0"/>
                <a:ea typeface="Roboto Serif"/>
                <a:cs typeface="Times New Roman" panose="02020603050405020304" pitchFamily="18" charset="0"/>
                <a:sym typeface="Roboto Serif"/>
              </a:rPr>
              <a:t>FUTURE WORK:</a:t>
            </a:r>
            <a:endParaRPr sz="3200" b="1" dirty="0">
              <a:solidFill>
                <a:srgbClr val="05192D"/>
              </a:solidFill>
              <a:latin typeface="Times New Roman" panose="02020603050405020304" pitchFamily="18" charset="0"/>
              <a:ea typeface="Roboto Serif"/>
              <a:cs typeface="Times New Roman" panose="02020603050405020304" pitchFamily="18" charset="0"/>
              <a:sym typeface="Roboto Serif"/>
            </a:endParaRPr>
          </a:p>
        </p:txBody>
      </p:sp>
      <p:sp>
        <p:nvSpPr>
          <p:cNvPr id="272" name="Google Shape;272;p34"/>
          <p:cNvSpPr txBox="1">
            <a:spLocks noGrp="1"/>
          </p:cNvSpPr>
          <p:nvPr>
            <p:ph type="body" idx="1"/>
          </p:nvPr>
        </p:nvSpPr>
        <p:spPr>
          <a:xfrm>
            <a:off x="533050" y="1187675"/>
            <a:ext cx="8089200" cy="32511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n" sz="1400" b="1">
                <a:solidFill>
                  <a:srgbClr val="000000"/>
                </a:solidFill>
                <a:latin typeface="Roboto Serif"/>
                <a:ea typeface="Roboto Serif"/>
                <a:cs typeface="Roboto Serif"/>
                <a:sym typeface="Roboto Serif"/>
              </a:rPr>
              <a:t>In future, these models can be trained with different datasets that have best features and can be predicted more accurately. If the accuracy rate increases, it can be used by the laboratories and hospitals so that it is easy to predict in early stages. This models can be also used with different medical and disease datasets. In future the work can be extended by building a hybrid model that can find more than one disease with an accurate dataset and that dataset has common features of two diseases. In future the work can extended to build a model that may extract more important features among all features in the dataset so that it produces more accuracy.</a:t>
            </a:r>
            <a:endParaRPr sz="1400" b="1">
              <a:solidFill>
                <a:srgbClr val="000000"/>
              </a:solidFill>
              <a:latin typeface="Roboto Serif"/>
              <a:ea typeface="Roboto Serif"/>
              <a:cs typeface="Roboto Serif"/>
              <a:sym typeface="Roboto Serif"/>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411475" y="317950"/>
            <a:ext cx="7913100" cy="68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REFERENCES </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278" name="Google Shape;278;p35"/>
          <p:cNvSpPr txBox="1">
            <a:spLocks noGrp="1"/>
          </p:cNvSpPr>
          <p:nvPr>
            <p:ph type="body" idx="1"/>
          </p:nvPr>
        </p:nvSpPr>
        <p:spPr>
          <a:xfrm>
            <a:off x="411475" y="1187675"/>
            <a:ext cx="7547100" cy="3466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u="sng" dirty="0">
                <a:solidFill>
                  <a:schemeClr val="hlink"/>
                </a:solidFill>
                <a:hlinkClick r:id="rId3"/>
              </a:rPr>
              <a:t>https://www.researchgate.net/publication/261257424_Parkinson%27s_disease_Recent_advances</a:t>
            </a:r>
            <a:endParaRPr dirty="0"/>
          </a:p>
          <a:p>
            <a:pPr marL="0" lvl="0" indent="0" algn="just" rtl="0">
              <a:spcBef>
                <a:spcPts val="1200"/>
              </a:spcBef>
              <a:spcAft>
                <a:spcPts val="0"/>
              </a:spcAft>
              <a:buNone/>
            </a:pPr>
            <a:r>
              <a:rPr lang="en" u="sng" dirty="0">
                <a:solidFill>
                  <a:schemeClr val="hlink"/>
                </a:solidFill>
                <a:hlinkClick r:id="rId4"/>
              </a:rPr>
              <a:t>https://www.researchgate.net/publication/332878981_Research_Update_on_Parkinson%27s_Disease</a:t>
            </a:r>
            <a:endParaRPr dirty="0"/>
          </a:p>
          <a:p>
            <a:pPr marL="0" lvl="0" indent="0" algn="just" rtl="0">
              <a:spcBef>
                <a:spcPts val="1200"/>
              </a:spcBef>
              <a:spcAft>
                <a:spcPts val="0"/>
              </a:spcAft>
              <a:buNone/>
            </a:pPr>
            <a:r>
              <a:rPr lang="en" u="sng" dirty="0">
                <a:solidFill>
                  <a:schemeClr val="hlink"/>
                </a:solidFill>
                <a:hlinkClick r:id="rId5"/>
              </a:rPr>
              <a:t>https://www.ncbi.nlm.nih.gov/books/NBK536722/</a:t>
            </a:r>
            <a:endParaRPr dirty="0"/>
          </a:p>
          <a:p>
            <a:pPr marL="0" lvl="0" indent="0" algn="just" rtl="0">
              <a:spcBef>
                <a:spcPts val="1200"/>
              </a:spcBef>
              <a:spcAft>
                <a:spcPts val="0"/>
              </a:spcAft>
              <a:buNone/>
            </a:pPr>
            <a:r>
              <a:rPr lang="en" u="sng" dirty="0">
                <a:solidFill>
                  <a:schemeClr val="hlink"/>
                </a:solidFill>
                <a:hlinkClick r:id="rId6"/>
              </a:rPr>
              <a:t>https://www.researchgate.net/publication/323583455_Parkinson%27s_disease_A_review</a:t>
            </a:r>
            <a:endParaRPr dirty="0"/>
          </a:p>
          <a:p>
            <a:pPr marL="0" lvl="0" indent="0" algn="just" rtl="0">
              <a:spcBef>
                <a:spcPts val="1200"/>
              </a:spcBef>
              <a:spcAft>
                <a:spcPts val="0"/>
              </a:spcAft>
              <a:buNone/>
            </a:pPr>
            <a:r>
              <a:rPr lang="en" u="sng" dirty="0">
                <a:solidFill>
                  <a:schemeClr val="hlink"/>
                </a:solidFill>
                <a:hlinkClick r:id="rId7"/>
              </a:rPr>
              <a:t>https://www.researchgate.net/publication/357448942_THE_PARKINSON%27S_DISEASE_DETECTION_USING_MACHINE_LEARNING_TECHNIQUES</a:t>
            </a:r>
            <a:endParaRPr dirty="0"/>
          </a:p>
          <a:p>
            <a:pPr marL="0" lvl="0" indent="0" algn="just" rtl="0">
              <a:spcBef>
                <a:spcPts val="1200"/>
              </a:spcBef>
              <a:spcAft>
                <a:spcPts val="0"/>
              </a:spcAft>
              <a:buNone/>
            </a:pPr>
            <a:r>
              <a:rPr lang="en" u="sng" dirty="0">
                <a:solidFill>
                  <a:schemeClr val="hlink"/>
                </a:solidFill>
                <a:hlinkClick r:id="rId8"/>
              </a:rPr>
              <a:t>https://www.researchgate.net/publication/359711136_Parkinson%27s_Disease_Detection_Analysis_through_Machine_Learning_Approaches</a:t>
            </a:r>
            <a:endParaRPr dirty="0"/>
          </a:p>
          <a:p>
            <a:pPr marL="0" lvl="0" indent="0" algn="just" rtl="0">
              <a:spcBef>
                <a:spcPts val="1200"/>
              </a:spcBef>
              <a:spcAft>
                <a:spcPts val="0"/>
              </a:spcAft>
              <a:buNone/>
            </a:pPr>
            <a:r>
              <a:rPr lang="en" u="sng" dirty="0">
                <a:solidFill>
                  <a:schemeClr val="hlink"/>
                </a:solidFill>
                <a:hlinkClick r:id="rId9"/>
              </a:rPr>
              <a:t>https://healthprep.com/parkinsons-disease/symptoms-parkinsons-disease/?utm_source=bing&amp;utm_medium=search&amp;utm_campaign=566134433&amp;utm_content=1178677477741158&amp;utm_term=what%20is%20parkinson%27s&amp;msclkid=c55acc6458c11ccd4d24aff1a811d41a</a:t>
            </a:r>
            <a:endParaRPr dirty="0"/>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ctrTitle"/>
          </p:nvPr>
        </p:nvSpPr>
        <p:spPr>
          <a:xfrm>
            <a:off x="1926475" y="1645923"/>
            <a:ext cx="5326200" cy="176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8761D"/>
                </a:solidFill>
              </a:rPr>
              <a:t>Thank You!</a:t>
            </a:r>
            <a:endParaRPr>
              <a:solidFill>
                <a:srgbClr val="38761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271200" y="327325"/>
            <a:ext cx="8053500" cy="66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b="1" dirty="0">
                <a:solidFill>
                  <a:schemeClr val="dk2"/>
                </a:solidFill>
                <a:latin typeface="Roboto Serif"/>
                <a:ea typeface="Roboto Serif"/>
                <a:cs typeface="Roboto Serif"/>
                <a:sym typeface="Roboto Serif"/>
              </a:rPr>
              <a:t>  </a:t>
            </a: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PROBLEM STATEMENT</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147" name="Google Shape;147;p15"/>
          <p:cNvSpPr txBox="1">
            <a:spLocks noGrp="1"/>
          </p:cNvSpPr>
          <p:nvPr>
            <p:ph type="body" idx="1"/>
          </p:nvPr>
        </p:nvSpPr>
        <p:spPr>
          <a:xfrm>
            <a:off x="336675" y="1215725"/>
            <a:ext cx="5639100" cy="197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Serif"/>
              <a:buChar char="❏"/>
            </a:pPr>
            <a:r>
              <a:rPr lang="en" sz="1800" b="1">
                <a:latin typeface="Roboto Serif"/>
                <a:ea typeface="Roboto Serif"/>
                <a:cs typeface="Roboto Serif"/>
                <a:sym typeface="Roboto Serif"/>
              </a:rPr>
              <a:t>Early Detection of Parkinson’s Disease.</a:t>
            </a:r>
            <a:endParaRPr sz="1800" b="1">
              <a:latin typeface="Roboto Serif"/>
              <a:ea typeface="Roboto Serif"/>
              <a:cs typeface="Roboto Serif"/>
              <a:sym typeface="Roboto Serif"/>
            </a:endParaRPr>
          </a:p>
        </p:txBody>
      </p:sp>
      <p:pic>
        <p:nvPicPr>
          <p:cNvPr id="148" name="Google Shape;148;p15"/>
          <p:cNvPicPr preferRelativeResize="0"/>
          <p:nvPr/>
        </p:nvPicPr>
        <p:blipFill>
          <a:blip r:embed="rId3">
            <a:alphaModFix/>
          </a:blip>
          <a:stretch>
            <a:fillRect/>
          </a:stretch>
        </p:blipFill>
        <p:spPr>
          <a:xfrm>
            <a:off x="2469675" y="1935775"/>
            <a:ext cx="3656549" cy="2571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383425" y="359300"/>
            <a:ext cx="57513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AIM</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154" name="Google Shape;154;p16"/>
          <p:cNvSpPr txBox="1">
            <a:spLocks noGrp="1"/>
          </p:cNvSpPr>
          <p:nvPr>
            <p:ph type="body" idx="1"/>
          </p:nvPr>
        </p:nvSpPr>
        <p:spPr>
          <a:xfrm>
            <a:off x="383425" y="1313900"/>
            <a:ext cx="5405400" cy="3269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00" b="1" dirty="0">
                <a:latin typeface="Roboto Serif"/>
                <a:ea typeface="Roboto Serif"/>
                <a:cs typeface="Roboto Serif"/>
                <a:sym typeface="Roboto Serif"/>
              </a:rPr>
              <a:t>The main aim is to discriminate healthy people from those with Parkinson’s Disease by classification using Support Vector Model (SVM) Algorithm. </a:t>
            </a:r>
            <a:endParaRPr sz="1500" b="1" dirty="0">
              <a:latin typeface="Roboto Serif"/>
              <a:ea typeface="Roboto Serif"/>
              <a:cs typeface="Roboto Serif"/>
              <a:sym typeface="Roboto Serif"/>
            </a:endParaRPr>
          </a:p>
        </p:txBody>
      </p:sp>
      <p:pic>
        <p:nvPicPr>
          <p:cNvPr id="155" name="Google Shape;155;p16"/>
          <p:cNvPicPr preferRelativeResize="0"/>
          <p:nvPr/>
        </p:nvPicPr>
        <p:blipFill>
          <a:blip r:embed="rId3">
            <a:alphaModFix/>
          </a:blip>
          <a:stretch>
            <a:fillRect/>
          </a:stretch>
        </p:blipFill>
        <p:spPr>
          <a:xfrm>
            <a:off x="5908425" y="1578550"/>
            <a:ext cx="2877425" cy="2740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304800" y="32732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dk2"/>
                </a:solidFill>
                <a:latin typeface="Roboto Serif"/>
                <a:ea typeface="Roboto Serif"/>
                <a:cs typeface="Roboto Serif"/>
                <a:sym typeface="Roboto Serif"/>
              </a:rPr>
              <a:t> </a:t>
            </a:r>
            <a:r>
              <a:rPr lang="en" b="1" dirty="0">
                <a:solidFill>
                  <a:schemeClr val="dk2"/>
                </a:solidFill>
                <a:latin typeface="Times New Roman" panose="02020603050405020304" pitchFamily="18" charset="0"/>
                <a:ea typeface="Roboto Serif"/>
                <a:cs typeface="Times New Roman" panose="02020603050405020304" pitchFamily="18" charset="0"/>
                <a:sym typeface="Roboto Serif"/>
              </a:rPr>
              <a:t>OBJECTIVE </a:t>
            </a:r>
            <a:endParaRPr b="1" dirty="0">
              <a:solidFill>
                <a:schemeClr val="dk2"/>
              </a:solidFill>
              <a:latin typeface="Times New Roman" panose="02020603050405020304" pitchFamily="18" charset="0"/>
              <a:ea typeface="Roboto Serif"/>
              <a:cs typeface="Times New Roman" panose="02020603050405020304" pitchFamily="18" charset="0"/>
              <a:sym typeface="Roboto Serif"/>
            </a:endParaRPr>
          </a:p>
        </p:txBody>
      </p:sp>
      <p:sp>
        <p:nvSpPr>
          <p:cNvPr id="161" name="Google Shape;161;p17"/>
          <p:cNvSpPr txBox="1">
            <a:spLocks noGrp="1"/>
          </p:cNvSpPr>
          <p:nvPr>
            <p:ph type="body" idx="1"/>
          </p:nvPr>
        </p:nvSpPr>
        <p:spPr>
          <a:xfrm>
            <a:off x="467575" y="1215725"/>
            <a:ext cx="7715400" cy="3260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00" b="1">
                <a:latin typeface="Roboto Serif"/>
                <a:ea typeface="Roboto Serif"/>
                <a:cs typeface="Roboto Serif"/>
                <a:sym typeface="Roboto Serif"/>
              </a:rPr>
              <a:t>To build a model to accurately detect the presence of Parkinson’s disease in an individual and then deploy our Machine Learning model as a web app using Streamlit library of Python.</a:t>
            </a:r>
            <a:endParaRPr sz="1500" b="1">
              <a:latin typeface="Roboto Serif"/>
              <a:ea typeface="Roboto Serif"/>
              <a:cs typeface="Roboto Serif"/>
              <a:sym typeface="Roboto Serif"/>
            </a:endParaRPr>
          </a:p>
        </p:txBody>
      </p:sp>
      <p:pic>
        <p:nvPicPr>
          <p:cNvPr id="162" name="Google Shape;162;p17" title="hero-video.mp4">
            <a:hlinkClick r:id="rId3"/>
          </p:cNvPr>
          <p:cNvPicPr preferRelativeResize="0"/>
          <p:nvPr/>
        </p:nvPicPr>
        <p:blipFill>
          <a:blip r:embed="rId4">
            <a:alphaModFix/>
          </a:blip>
          <a:stretch>
            <a:fillRect/>
          </a:stretch>
        </p:blipFill>
        <p:spPr>
          <a:xfrm>
            <a:off x="4852750" y="2499850"/>
            <a:ext cx="3799975" cy="2165675"/>
          </a:xfrm>
          <a:prstGeom prst="rect">
            <a:avLst/>
          </a:prstGeom>
          <a:noFill/>
          <a:ln>
            <a:noFill/>
          </a:ln>
        </p:spPr>
      </p:pic>
      <p:pic>
        <p:nvPicPr>
          <p:cNvPr id="163" name="Google Shape;163;p17"/>
          <p:cNvPicPr preferRelativeResize="0"/>
          <p:nvPr/>
        </p:nvPicPr>
        <p:blipFill>
          <a:blip r:embed="rId5">
            <a:alphaModFix/>
          </a:blip>
          <a:stretch>
            <a:fillRect/>
          </a:stretch>
        </p:blipFill>
        <p:spPr>
          <a:xfrm>
            <a:off x="1010000" y="2702675"/>
            <a:ext cx="2740075" cy="1309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par>
                                <p:cTn id="8" presetID="1" presetClass="entr" presetSubtype="0" fill="hold" nodeType="withEffect">
                                  <p:stCondLst>
                                    <p:cond delay="0"/>
                                  </p:stCondLst>
                                  <p:childTnLst>
                                    <p:set>
                                      <p:cBhvr>
                                        <p:cTn id="9"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201" y="298346"/>
            <a:ext cx="7505700" cy="553709"/>
          </a:xfrm>
        </p:spPr>
        <p:txBody>
          <a:bodyPr>
            <a:noAutofit/>
          </a:bodyPr>
          <a:lstStyle/>
          <a:p>
            <a:pPr algn="ctr"/>
            <a:r>
              <a:rPr lang="en-IN" b="1" dirty="0">
                <a:solidFill>
                  <a:schemeClr val="tx2">
                    <a:lumMod val="25000"/>
                  </a:schemeClr>
                </a:solidFill>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extLst>
              <p:ext uri="{D42A27DB-BD31-4B8C-83A1-F6EECF244321}">
                <p14:modId xmlns:p14="http://schemas.microsoft.com/office/powerpoint/2010/main" val="3789607674"/>
              </p:ext>
            </p:extLst>
          </p:nvPr>
        </p:nvGraphicFramePr>
        <p:xfrm>
          <a:off x="435769" y="852056"/>
          <a:ext cx="8251031" cy="3908771"/>
        </p:xfrm>
        <a:graphic>
          <a:graphicData uri="http://schemas.openxmlformats.org/drawingml/2006/table">
            <a:tbl>
              <a:tblPr firstRow="1" bandRow="1">
                <a:tableStyleId>{5C22544A-7EE6-4342-B048-85BDC9FD1C3A}</a:tableStyleId>
              </a:tblPr>
              <a:tblGrid>
                <a:gridCol w="863285">
                  <a:extLst>
                    <a:ext uri="{9D8B030D-6E8A-4147-A177-3AD203B41FA5}">
                      <a16:colId xmlns:a16="http://schemas.microsoft.com/office/drawing/2014/main" val="3644530897"/>
                    </a:ext>
                  </a:extLst>
                </a:gridCol>
                <a:gridCol w="3162620">
                  <a:extLst>
                    <a:ext uri="{9D8B030D-6E8A-4147-A177-3AD203B41FA5}">
                      <a16:colId xmlns:a16="http://schemas.microsoft.com/office/drawing/2014/main" val="968524928"/>
                    </a:ext>
                  </a:extLst>
                </a:gridCol>
                <a:gridCol w="2025404">
                  <a:extLst>
                    <a:ext uri="{9D8B030D-6E8A-4147-A177-3AD203B41FA5}">
                      <a16:colId xmlns:a16="http://schemas.microsoft.com/office/drawing/2014/main" val="254699011"/>
                    </a:ext>
                  </a:extLst>
                </a:gridCol>
                <a:gridCol w="2199722">
                  <a:extLst>
                    <a:ext uri="{9D8B030D-6E8A-4147-A177-3AD203B41FA5}">
                      <a16:colId xmlns:a16="http://schemas.microsoft.com/office/drawing/2014/main" val="208165125"/>
                    </a:ext>
                  </a:extLst>
                </a:gridCol>
              </a:tblGrid>
              <a:tr h="332661">
                <a:tc>
                  <a:txBody>
                    <a:bodyPr/>
                    <a:lstStyle/>
                    <a:p>
                      <a:r>
                        <a:rPr lang="en-IN" dirty="0"/>
                        <a:t>S.NO</a:t>
                      </a:r>
                    </a:p>
                  </a:txBody>
                  <a:tcPr/>
                </a:tc>
                <a:tc>
                  <a:txBody>
                    <a:bodyPr/>
                    <a:lstStyle/>
                    <a:p>
                      <a:r>
                        <a:rPr lang="en-IN" dirty="0"/>
                        <a:t>TITLE</a:t>
                      </a:r>
                    </a:p>
                  </a:txBody>
                  <a:tcPr/>
                </a:tc>
                <a:tc>
                  <a:txBody>
                    <a:bodyPr/>
                    <a:lstStyle/>
                    <a:p>
                      <a:r>
                        <a:rPr lang="en-IN" dirty="0"/>
                        <a:t>AUTHORS</a:t>
                      </a:r>
                    </a:p>
                  </a:txBody>
                  <a:tcPr/>
                </a:tc>
                <a:tc>
                  <a:txBody>
                    <a:bodyPr/>
                    <a:lstStyle/>
                    <a:p>
                      <a:r>
                        <a:rPr lang="en-IN" dirty="0"/>
                        <a:t>TECHNIQUES</a:t>
                      </a:r>
                    </a:p>
                  </a:txBody>
                  <a:tcPr/>
                </a:tc>
                <a:extLst>
                  <a:ext uri="{0D108BD9-81ED-4DB2-BD59-A6C34878D82A}">
                    <a16:rowId xmlns:a16="http://schemas.microsoft.com/office/drawing/2014/main" val="561798376"/>
                  </a:ext>
                </a:extLst>
              </a:tr>
              <a:tr h="465726">
                <a:tc>
                  <a:txBody>
                    <a:bodyPr/>
                    <a:lstStyle/>
                    <a:p>
                      <a:r>
                        <a:rPr lang="en-IN" dirty="0">
                          <a:solidFill>
                            <a:schemeClr val="accent1"/>
                          </a:solidFill>
                        </a:rPr>
                        <a:t>1</a:t>
                      </a:r>
                    </a:p>
                  </a:txBody>
                  <a:tcPr/>
                </a:tc>
                <a:tc>
                  <a:txBody>
                    <a:bodyPr/>
                    <a:lstStyle/>
                    <a:p>
                      <a:pPr algn="ctr"/>
                      <a:r>
                        <a:rPr lang="en" sz="1100" b="0" u="none" dirty="0">
                          <a:solidFill>
                            <a:srgbClr val="000000"/>
                          </a:solidFill>
                          <a:latin typeface="Times New Roman" panose="02020603050405020304" pitchFamily="18" charset="0"/>
                          <a:ea typeface="Roboto Serif"/>
                          <a:cs typeface="Times New Roman" panose="02020603050405020304" pitchFamily="18" charset="0"/>
                          <a:sym typeface="Roboto Serif"/>
                        </a:rPr>
                        <a:t>Diagnosis of Parkinson’s disease using Artificial Neural network</a:t>
                      </a:r>
                      <a:endParaRPr lang="en-IN" sz="1100" b="0" u="none"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Anila M and Dr G Pradeepini </a:t>
                      </a:r>
                      <a:endParaRPr lang="en-IN" sz="1100" b="0"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ANN, Random Forest, KNN, SVM, XGBoost</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6811034"/>
                  </a:ext>
                </a:extLst>
              </a:tr>
              <a:tr h="648690">
                <a:tc>
                  <a:txBody>
                    <a:bodyPr/>
                    <a:lstStyle/>
                    <a:p>
                      <a:r>
                        <a:rPr lang="en-IN" dirty="0">
                          <a:solidFill>
                            <a:schemeClr val="accent1"/>
                          </a:solidFill>
                        </a:rPr>
                        <a:t>2</a:t>
                      </a:r>
                    </a:p>
                  </a:txBody>
                  <a:tcPr/>
                </a:tc>
                <a:tc>
                  <a:txBody>
                    <a:bodyPr/>
                    <a:lstStyle/>
                    <a:p>
                      <a:pPr algn="ctr"/>
                      <a:r>
                        <a:rPr lang="en" sz="1100" b="0" u="none" dirty="0">
                          <a:solidFill>
                            <a:srgbClr val="000000"/>
                          </a:solidFill>
                          <a:latin typeface="Times New Roman" panose="02020603050405020304" pitchFamily="18" charset="0"/>
                          <a:ea typeface="Roboto Serif"/>
                          <a:cs typeface="Times New Roman" panose="02020603050405020304" pitchFamily="18" charset="0"/>
                          <a:sym typeface="Roboto Serif"/>
                        </a:rPr>
                        <a:t>Machine Learning-based Approaches for Prediction of Parkinson’s Disease</a:t>
                      </a:r>
                      <a:endParaRPr lang="en-IN" sz="1100" b="0" u="none"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Arvind Kumar Tiwari </a:t>
                      </a:r>
                      <a:endParaRPr lang="en-IN" sz="1100" b="0"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Minimum Redundancy Maximum Relevance Feature Selection Algorithms</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0848796"/>
                  </a:ext>
                </a:extLst>
              </a:tr>
              <a:tr h="465726">
                <a:tc>
                  <a:txBody>
                    <a:bodyPr/>
                    <a:lstStyle/>
                    <a:p>
                      <a:r>
                        <a:rPr lang="en-IN" dirty="0">
                          <a:solidFill>
                            <a:schemeClr val="accent1"/>
                          </a:solidFill>
                        </a:rPr>
                        <a:t>3</a:t>
                      </a:r>
                    </a:p>
                  </a:txBody>
                  <a:tcPr/>
                </a:tc>
                <a:tc>
                  <a:txBody>
                    <a:bodyPr/>
                    <a:lstStyle/>
                    <a:p>
                      <a:pPr algn="ctr"/>
                      <a:r>
                        <a:rPr lang="en" sz="1100" b="0" u="none" dirty="0">
                          <a:solidFill>
                            <a:srgbClr val="000000"/>
                          </a:solidFill>
                          <a:latin typeface="Times New Roman" panose="02020603050405020304" pitchFamily="18" charset="0"/>
                          <a:ea typeface="Roboto Serif"/>
                          <a:cs typeface="Times New Roman" panose="02020603050405020304" pitchFamily="18" charset="0"/>
                          <a:sym typeface="Roboto Serif"/>
                        </a:rPr>
                        <a:t>A deep learning approach for prediction of Parkinson’s disease progression</a:t>
                      </a:r>
                      <a:endParaRPr lang="en-IN" sz="1100" b="0" u="none"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Afzal Hussain Shahid and Maheshwari Prasad Singh </a:t>
                      </a:r>
                      <a:endParaRPr lang="en-IN" sz="1100" b="0" dirty="0">
                        <a:latin typeface="Times New Roman" panose="02020603050405020304" pitchFamily="18" charset="0"/>
                        <a:cs typeface="Times New Roman" panose="02020603050405020304" pitchFamily="18" charset="0"/>
                      </a:endParaRPr>
                    </a:p>
                  </a:txBody>
                  <a:tcPr/>
                </a:tc>
                <a:tc>
                  <a:txBody>
                    <a:bodyPr/>
                    <a:lstStyle/>
                    <a:p>
                      <a:pPr algn="ctr"/>
                      <a:r>
                        <a:rPr lang="en" sz="1100" b="0" dirty="0">
                          <a:solidFill>
                            <a:srgbClr val="000000"/>
                          </a:solidFill>
                          <a:latin typeface="Times New Roman" panose="02020603050405020304" pitchFamily="18" charset="0"/>
                          <a:ea typeface="Roboto Serif"/>
                          <a:cs typeface="Times New Roman" panose="02020603050405020304" pitchFamily="18" charset="0"/>
                          <a:sym typeface="Roboto Serif"/>
                        </a:rPr>
                        <a:t>PCA based DNN model</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0371388"/>
                  </a:ext>
                </a:extLst>
              </a:tr>
              <a:tr h="881552">
                <a:tc>
                  <a:txBody>
                    <a:bodyPr/>
                    <a:lstStyle/>
                    <a:p>
                      <a:r>
                        <a:rPr lang="en-IN" dirty="0">
                          <a:solidFill>
                            <a:schemeClr val="accent1"/>
                          </a:solidFill>
                        </a:rPr>
                        <a:t>4</a:t>
                      </a:r>
                    </a:p>
                  </a:txBody>
                  <a:tcPr/>
                </a:tc>
                <a:tc>
                  <a:txBody>
                    <a:bodyPr/>
                    <a:lstStyle/>
                    <a:p>
                      <a:pPr algn="ct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100" b="0" i="0" u="none" strike="noStrike" cap="none" dirty="0">
                          <a:solidFill>
                            <a:schemeClr val="bg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sym typeface="Arial"/>
                        </a:rPr>
                        <a:t>Prediction of Parkinson’s Disease at Early Stage using Big Data Analytics</a:t>
                      </a:r>
                      <a:endParaRPr lang="en-IN" sz="1100" u="none"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tx2">
                              <a:lumMod val="25000"/>
                            </a:schemeClr>
                          </a:solidFill>
                          <a:effectLst/>
                          <a:latin typeface="Times New Roman" panose="02020603050405020304" pitchFamily="18" charset="0"/>
                          <a:ea typeface="+mn-ea"/>
                          <a:cs typeface="Times New Roman" panose="02020603050405020304" pitchFamily="18" charset="0"/>
                          <a:sym typeface="Arial"/>
                        </a:rPr>
                        <a:t>Siva Sankara Reddy Donthi Reddy and Udaya Kumar Ramanadham</a:t>
                      </a:r>
                      <a:endParaRPr lang="en-IN" sz="1100" dirty="0">
                        <a:solidFill>
                          <a:schemeClr val="tx2">
                            <a:lumMod val="25000"/>
                          </a:schemeClr>
                        </a:solidFill>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Hadoop, Hive, R Programming, MapReduce, PIG, Zookeeper, HBase, Cassandra, Mahout</a:t>
                      </a:r>
                      <a:endParaRPr lang="en-IN" sz="1100" u="none"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9738088"/>
                  </a:ext>
                </a:extLst>
              </a:tr>
              <a:tr h="648690">
                <a:tc>
                  <a:txBody>
                    <a:bodyPr/>
                    <a:lstStyle/>
                    <a:p>
                      <a:r>
                        <a:rPr lang="en-IN" dirty="0">
                          <a:solidFill>
                            <a:schemeClr val="accent1"/>
                          </a:solidFill>
                        </a:rPr>
                        <a:t>5</a:t>
                      </a:r>
                    </a:p>
                  </a:txBody>
                  <a:tcPr/>
                </a:tc>
                <a:tc>
                  <a:txBody>
                    <a:bodyPr/>
                    <a:lstStyle/>
                    <a:p>
                      <a:pPr algn="ct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Performance Analysis of Classification algorithms on Parkinson’s Dataset with Voice Attributes</a:t>
                      </a:r>
                      <a:endParaRPr lang="en-IN" sz="1100" u="none"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a:solidFill>
                            <a:schemeClr val="dk1"/>
                          </a:solidFill>
                          <a:effectLst/>
                          <a:latin typeface="+mn-lt"/>
                          <a:ea typeface="+mn-ea"/>
                          <a:cs typeface="+mn-cs"/>
                          <a:sym typeface="Arial"/>
                        </a:rPr>
                        <a:t> </a:t>
                      </a: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T. Swapna, Y. Sravani Devi </a:t>
                      </a:r>
                      <a:endParaRPr lang="en-IN" sz="1100" b="0"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Naïve Bayes, Random Forest, Neural Networks, Decision Trees, AdaBoost, SVM, KNN</a:t>
                      </a:r>
                      <a:endParaRPr lang="en-IN" sz="110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2481541"/>
                  </a:ext>
                </a:extLst>
              </a:tr>
              <a:tr h="465726">
                <a:tc>
                  <a:txBody>
                    <a:bodyPr/>
                    <a:lstStyle/>
                    <a:p>
                      <a:pPr algn="l"/>
                      <a:r>
                        <a:rPr lang="en-IN" dirty="0">
                          <a:solidFill>
                            <a:schemeClr val="accent1"/>
                          </a:solidFill>
                        </a:rPr>
                        <a:t>6</a:t>
                      </a:r>
                    </a:p>
                  </a:txBody>
                  <a:tcPr/>
                </a:tc>
                <a:tc>
                  <a:txBody>
                    <a:bodyPr/>
                    <a:lstStyle/>
                    <a:p>
                      <a:pPr algn="ctr"/>
                      <a:r>
                        <a:rPr lang="en-IN" sz="1100" b="0" i="0" u="sng"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Impact of Patients</a:t>
                      </a:r>
                      <a:endParaRPr lang="en-IN" sz="110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M. Abdar and M. Zomorodi-Moghadam </a:t>
                      </a:r>
                      <a:endParaRPr lang="en-IN" sz="110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1100" b="0" i="0" u="none" strike="noStrike" cap="none" dirty="0">
                          <a:solidFill>
                            <a:schemeClr val="bg2">
                              <a:lumMod val="50000"/>
                            </a:schemeClr>
                          </a:solidFill>
                          <a:effectLst/>
                          <a:latin typeface="Times New Roman" panose="02020603050405020304" pitchFamily="18" charset="0"/>
                          <a:ea typeface="+mn-ea"/>
                          <a:cs typeface="Times New Roman" panose="02020603050405020304" pitchFamily="18" charset="0"/>
                          <a:sym typeface="Arial"/>
                        </a:rPr>
                        <a:t>SVM and Bayesian Network </a:t>
                      </a:r>
                      <a:endParaRPr lang="en-IN" sz="110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396278"/>
                  </a:ext>
                </a:extLst>
              </a:tr>
            </a:tbl>
          </a:graphicData>
        </a:graphic>
      </p:graphicFrame>
    </p:spTree>
    <p:extLst>
      <p:ext uri="{BB962C8B-B14F-4D97-AF65-F5344CB8AC3E}">
        <p14:creationId xmlns:p14="http://schemas.microsoft.com/office/powerpoint/2010/main" val="136311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body" idx="1"/>
          </p:nvPr>
        </p:nvSpPr>
        <p:spPr>
          <a:xfrm>
            <a:off x="1842300" y="822950"/>
            <a:ext cx="5835300" cy="2355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pic>
        <p:nvPicPr>
          <p:cNvPr id="180" name="Google Shape;180;p20"/>
          <p:cNvPicPr preferRelativeResize="0"/>
          <p:nvPr/>
        </p:nvPicPr>
        <p:blipFill>
          <a:blip r:embed="rId3">
            <a:alphaModFix/>
          </a:blip>
          <a:stretch>
            <a:fillRect/>
          </a:stretch>
        </p:blipFill>
        <p:spPr>
          <a:xfrm>
            <a:off x="215100" y="822950"/>
            <a:ext cx="8650425" cy="4077400"/>
          </a:xfrm>
          <a:prstGeom prst="rect">
            <a:avLst/>
          </a:prstGeom>
          <a:noFill/>
          <a:ln>
            <a:noFill/>
          </a:ln>
        </p:spPr>
      </p:pic>
      <p:sp>
        <p:nvSpPr>
          <p:cNvPr id="181" name="Google Shape;181;p20"/>
          <p:cNvSpPr txBox="1"/>
          <p:nvPr/>
        </p:nvSpPr>
        <p:spPr>
          <a:xfrm>
            <a:off x="1037962" y="296827"/>
            <a:ext cx="7004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Times New Roman" panose="02020603050405020304" pitchFamily="18" charset="0"/>
                <a:ea typeface="Roboto Serif"/>
                <a:cs typeface="Times New Roman" panose="02020603050405020304" pitchFamily="18" charset="0"/>
                <a:sym typeface="Roboto Serif"/>
              </a:rPr>
              <a:t>METHODOLOGY</a:t>
            </a:r>
            <a:endParaRPr sz="1900" b="1" dirty="0">
              <a:latin typeface="Times New Roman" panose="02020603050405020304" pitchFamily="18" charset="0"/>
              <a:ea typeface="Roboto Serif"/>
              <a:cs typeface="Times New Roman" panose="02020603050405020304" pitchFamily="18" charset="0"/>
              <a:sym typeface="Rob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body" idx="1"/>
          </p:nvPr>
        </p:nvSpPr>
        <p:spPr>
          <a:xfrm>
            <a:off x="328025" y="308600"/>
            <a:ext cx="7574400" cy="4863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1700" b="1" u="sng">
                <a:latin typeface="Roboto Serif"/>
                <a:ea typeface="Roboto Serif"/>
                <a:cs typeface="Roboto Serif"/>
                <a:sym typeface="Roboto Serif"/>
              </a:rPr>
              <a:t>MACHINE LEARNING MODEL USED AND ITS INTUITIONS:</a:t>
            </a:r>
            <a:endParaRPr sz="1700" b="1" u="sng">
              <a:latin typeface="Roboto Serif"/>
              <a:ea typeface="Roboto Serif"/>
              <a:cs typeface="Roboto Serif"/>
              <a:sym typeface="Roboto Serif"/>
            </a:endParaRPr>
          </a:p>
        </p:txBody>
      </p:sp>
      <p:sp>
        <p:nvSpPr>
          <p:cNvPr id="187" name="Google Shape;187;p21"/>
          <p:cNvSpPr txBox="1"/>
          <p:nvPr/>
        </p:nvSpPr>
        <p:spPr>
          <a:xfrm>
            <a:off x="430175" y="972600"/>
            <a:ext cx="5573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Serif"/>
              <a:buChar char="➔"/>
            </a:pPr>
            <a:r>
              <a:rPr lang="en" b="1" u="sng">
                <a:latin typeface="Roboto Serif"/>
                <a:ea typeface="Roboto Serif"/>
                <a:cs typeface="Roboto Serif"/>
                <a:sym typeface="Roboto Serif"/>
              </a:rPr>
              <a:t>SUPPORT VECTOR MACHINE (SVM) CLASSIFIER</a:t>
            </a:r>
            <a:endParaRPr b="1" u="sng">
              <a:latin typeface="Roboto Serif"/>
              <a:ea typeface="Roboto Serif"/>
              <a:cs typeface="Roboto Serif"/>
              <a:sym typeface="Roboto Serif"/>
            </a:endParaRPr>
          </a:p>
        </p:txBody>
      </p:sp>
      <p:pic>
        <p:nvPicPr>
          <p:cNvPr id="188" name="Google Shape;188;p21"/>
          <p:cNvPicPr preferRelativeResize="0"/>
          <p:nvPr/>
        </p:nvPicPr>
        <p:blipFill>
          <a:blip r:embed="rId3">
            <a:alphaModFix/>
          </a:blip>
          <a:stretch>
            <a:fillRect/>
          </a:stretch>
        </p:blipFill>
        <p:spPr>
          <a:xfrm>
            <a:off x="5461450" y="1327950"/>
            <a:ext cx="3329249" cy="3254450"/>
          </a:xfrm>
          <a:prstGeom prst="rect">
            <a:avLst/>
          </a:prstGeom>
          <a:noFill/>
          <a:ln>
            <a:noFill/>
          </a:ln>
        </p:spPr>
      </p:pic>
      <p:sp>
        <p:nvSpPr>
          <p:cNvPr id="189" name="Google Shape;189;p21"/>
          <p:cNvSpPr txBox="1"/>
          <p:nvPr/>
        </p:nvSpPr>
        <p:spPr>
          <a:xfrm>
            <a:off x="430175" y="1550500"/>
            <a:ext cx="4535700" cy="26475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Roboto Serif"/>
              <a:buChar char="❏"/>
            </a:pPr>
            <a:r>
              <a:rPr lang="en" sz="2000" b="1">
                <a:latin typeface="Roboto Serif"/>
                <a:ea typeface="Roboto Serif"/>
                <a:cs typeface="Roboto Serif"/>
                <a:sym typeface="Roboto Serif"/>
              </a:rPr>
              <a:t>Supervised learning model</a:t>
            </a:r>
            <a:endParaRPr sz="2000" b="1">
              <a:latin typeface="Roboto Serif"/>
              <a:ea typeface="Roboto Serif"/>
              <a:cs typeface="Roboto Serif"/>
              <a:sym typeface="Roboto Serif"/>
            </a:endParaRPr>
          </a:p>
          <a:p>
            <a:pPr marL="0" lvl="0" indent="0" algn="just" rtl="0">
              <a:spcBef>
                <a:spcPts val="0"/>
              </a:spcBef>
              <a:spcAft>
                <a:spcPts val="0"/>
              </a:spcAft>
              <a:buNone/>
            </a:pPr>
            <a:endParaRPr sz="2000" b="1">
              <a:latin typeface="Roboto Serif"/>
              <a:ea typeface="Roboto Serif"/>
              <a:cs typeface="Roboto Serif"/>
              <a:sym typeface="Roboto Serif"/>
            </a:endParaRPr>
          </a:p>
          <a:p>
            <a:pPr marL="457200" lvl="0" indent="-355600" algn="just" rtl="0">
              <a:spcBef>
                <a:spcPts val="0"/>
              </a:spcBef>
              <a:spcAft>
                <a:spcPts val="0"/>
              </a:spcAft>
              <a:buSzPts val="2000"/>
              <a:buFont typeface="Roboto Serif"/>
              <a:buChar char="❏"/>
            </a:pPr>
            <a:r>
              <a:rPr lang="en" sz="2000" b="1">
                <a:latin typeface="Roboto Serif"/>
                <a:ea typeface="Roboto Serif"/>
                <a:cs typeface="Roboto Serif"/>
                <a:sym typeface="Roboto Serif"/>
              </a:rPr>
              <a:t>Uses for both Classification and Regression</a:t>
            </a:r>
            <a:endParaRPr sz="2000" b="1">
              <a:latin typeface="Roboto Serif"/>
              <a:ea typeface="Roboto Serif"/>
              <a:cs typeface="Roboto Serif"/>
              <a:sym typeface="Roboto Serif"/>
            </a:endParaRPr>
          </a:p>
          <a:p>
            <a:pPr marL="457200" lvl="0" indent="0" algn="just" rtl="0">
              <a:spcBef>
                <a:spcPts val="0"/>
              </a:spcBef>
              <a:spcAft>
                <a:spcPts val="0"/>
              </a:spcAft>
              <a:buNone/>
            </a:pPr>
            <a:r>
              <a:rPr lang="en" sz="2000" b="1">
                <a:latin typeface="Roboto Serif"/>
                <a:ea typeface="Roboto Serif"/>
                <a:cs typeface="Roboto Serif"/>
                <a:sym typeface="Roboto Serif"/>
              </a:rPr>
              <a:t> </a:t>
            </a:r>
            <a:endParaRPr sz="2000" b="1">
              <a:latin typeface="Roboto Serif"/>
              <a:ea typeface="Roboto Serif"/>
              <a:cs typeface="Roboto Serif"/>
              <a:sym typeface="Roboto Serif"/>
            </a:endParaRPr>
          </a:p>
          <a:p>
            <a:pPr marL="457200" lvl="0" indent="-355600" algn="just" rtl="0">
              <a:spcBef>
                <a:spcPts val="0"/>
              </a:spcBef>
              <a:spcAft>
                <a:spcPts val="0"/>
              </a:spcAft>
              <a:buSzPts val="2000"/>
              <a:buFont typeface="Roboto Serif"/>
              <a:buChar char="❏"/>
            </a:pPr>
            <a:r>
              <a:rPr lang="en" sz="2000" b="1">
                <a:latin typeface="Roboto Serif"/>
                <a:ea typeface="Roboto Serif"/>
                <a:cs typeface="Roboto Serif"/>
                <a:sym typeface="Roboto Serif"/>
              </a:rPr>
              <a:t>Hyperplane</a:t>
            </a:r>
            <a:endParaRPr sz="2000" b="1">
              <a:latin typeface="Roboto Serif"/>
              <a:ea typeface="Roboto Serif"/>
              <a:cs typeface="Roboto Serif"/>
              <a:sym typeface="Roboto Serif"/>
            </a:endParaRPr>
          </a:p>
          <a:p>
            <a:pPr marL="457200" lvl="0" indent="0" algn="just" rtl="0">
              <a:spcBef>
                <a:spcPts val="0"/>
              </a:spcBef>
              <a:spcAft>
                <a:spcPts val="0"/>
              </a:spcAft>
              <a:buNone/>
            </a:pPr>
            <a:endParaRPr sz="2000" b="1">
              <a:latin typeface="Roboto Serif"/>
              <a:ea typeface="Roboto Serif"/>
              <a:cs typeface="Roboto Serif"/>
              <a:sym typeface="Roboto Serif"/>
            </a:endParaRPr>
          </a:p>
          <a:p>
            <a:pPr marL="457200" lvl="0" indent="-355600" algn="just" rtl="0">
              <a:spcBef>
                <a:spcPts val="0"/>
              </a:spcBef>
              <a:spcAft>
                <a:spcPts val="0"/>
              </a:spcAft>
              <a:buSzPts val="2000"/>
              <a:buFont typeface="Roboto Serif"/>
              <a:buChar char="❏"/>
            </a:pPr>
            <a:r>
              <a:rPr lang="en" sz="2000" b="1">
                <a:latin typeface="Roboto Serif"/>
                <a:ea typeface="Roboto Serif"/>
                <a:cs typeface="Roboto Serif"/>
                <a:sym typeface="Roboto Serif"/>
              </a:rPr>
              <a:t>Support Vectors</a:t>
            </a:r>
            <a:endParaRPr sz="2200" b="1">
              <a:latin typeface="Roboto Serif"/>
              <a:ea typeface="Roboto Serif"/>
              <a:cs typeface="Roboto Serif"/>
              <a:sym typeface="Roboto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pic>
        <p:nvPicPr>
          <p:cNvPr id="195" name="Google Shape;195;p22"/>
          <p:cNvPicPr preferRelativeResize="0"/>
          <p:nvPr/>
        </p:nvPicPr>
        <p:blipFill>
          <a:blip r:embed="rId3">
            <a:alphaModFix/>
          </a:blip>
          <a:stretch>
            <a:fillRect/>
          </a:stretch>
        </p:blipFill>
        <p:spPr>
          <a:xfrm>
            <a:off x="187025" y="205750"/>
            <a:ext cx="8472749" cy="4732001"/>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1437</Words>
  <Application>Microsoft Office PowerPoint</Application>
  <PresentationFormat>On-screen Show (16:9)</PresentationFormat>
  <Paragraphs>117</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Nunito</vt:lpstr>
      <vt:lpstr>Calibri</vt:lpstr>
      <vt:lpstr>Roboto Serif</vt:lpstr>
      <vt:lpstr>Times New Roman</vt:lpstr>
      <vt:lpstr>Arial</vt:lpstr>
      <vt:lpstr>Shift</vt:lpstr>
      <vt:lpstr> GIRIJANANDA CHOWDHURY INSTITUTE OF MANAGEMENT AND TECHNOLOGY, AZARA</vt:lpstr>
      <vt:lpstr>INTRODUCTION</vt:lpstr>
      <vt:lpstr>  PROBLEM STATEMENT</vt:lpstr>
      <vt:lpstr>AIM</vt:lpstr>
      <vt:lpstr> OBJECTIVE </vt:lpstr>
      <vt:lpstr>LITERATURE SURVEY</vt:lpstr>
      <vt:lpstr>PowerPoint Presentation</vt:lpstr>
      <vt:lpstr>PowerPoint Presentation</vt:lpstr>
      <vt:lpstr>PowerPoint Presentation</vt:lpstr>
      <vt:lpstr> DATASET USED:</vt:lpstr>
      <vt:lpstr> DATA SET INFORMATION</vt:lpstr>
      <vt:lpstr> ATTRIBUTE INFORMATION </vt:lpstr>
      <vt:lpstr>PowerPoint Presentation</vt:lpstr>
      <vt:lpstr>STANDARDIZATION</vt:lpstr>
      <vt:lpstr>PowerPoint Presentation</vt:lpstr>
      <vt:lpstr>ACCURACY PREDICTION</vt:lpstr>
      <vt:lpstr>  TOOLS AND TECHNOLOGIES USED</vt:lpstr>
      <vt:lpstr>PowerPoint Presentation</vt:lpstr>
      <vt:lpstr>PowerPoint Presentation</vt:lpstr>
      <vt:lpstr> CONCLUSION</vt:lpstr>
      <vt:lpstr>FUTURE WORK:</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GIRIJANANDA CHOWDHURY INSTITUTE OF MANAGEMENT AND TECHNOLOGY, AZARA</dc:title>
  <cp:lastModifiedBy>nitu alam</cp:lastModifiedBy>
  <cp:revision>16</cp:revision>
  <dcterms:modified xsi:type="dcterms:W3CDTF">2024-01-14T06:57:41Z</dcterms:modified>
</cp:coreProperties>
</file>