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mhadri\Desktop\Rupa%20Work\Douglas%20College\2018\Fall%202018\CSIS%203860\PowerPoint%20Slides\Week%201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Student</a:t>
            </a:r>
            <a:r>
              <a:rPr lang="en-CA" baseline="0"/>
              <a:t> Performance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Course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Sheet1!$E$7:$E$11</c:f>
              <c:strCache>
                <c:ptCount val="5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</c:strCache>
            </c:strRef>
          </c:cat>
          <c:val>
            <c:numRef>
              <c:f>Sheet1!$F$7:$F$11</c:f>
              <c:numCache>
                <c:formatCode>0;[Red]0</c:formatCode>
                <c:ptCount val="5"/>
                <c:pt idx="0">
                  <c:v>86</c:v>
                </c:pt>
                <c:pt idx="1">
                  <c:v>85</c:v>
                </c:pt>
                <c:pt idx="2">
                  <c:v>88</c:v>
                </c:pt>
                <c:pt idx="3">
                  <c:v>87</c:v>
                </c:pt>
                <c:pt idx="4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0-414C-A7E4-71AA340558CF}"/>
            </c:ext>
          </c:extLst>
        </c:ser>
        <c:ser>
          <c:idx val="1"/>
          <c:order val="1"/>
          <c:tx>
            <c:strRef>
              <c:f>Sheet1!$G$6</c:f>
              <c:strCache>
                <c:ptCount val="1"/>
                <c:pt idx="0">
                  <c:v>Course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Sheet1!$E$7:$E$11</c:f>
              <c:strCache>
                <c:ptCount val="5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</c:strCache>
            </c:strRef>
          </c:cat>
          <c:val>
            <c:numRef>
              <c:f>Sheet1!$G$7:$G$11</c:f>
              <c:numCache>
                <c:formatCode>0;[Red]0</c:formatCode>
                <c:ptCount val="5"/>
                <c:pt idx="0">
                  <c:v>88</c:v>
                </c:pt>
                <c:pt idx="1">
                  <c:v>86</c:v>
                </c:pt>
                <c:pt idx="2">
                  <c:v>90</c:v>
                </c:pt>
                <c:pt idx="3">
                  <c:v>85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0-414C-A7E4-71AA340558CF}"/>
            </c:ext>
          </c:extLst>
        </c:ser>
        <c:ser>
          <c:idx val="2"/>
          <c:order val="2"/>
          <c:tx>
            <c:strRef>
              <c:f>Sheet1!$H$6</c:f>
              <c:strCache>
                <c:ptCount val="1"/>
                <c:pt idx="0">
                  <c:v>Course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Sheet1!$E$7:$E$11</c:f>
              <c:strCache>
                <c:ptCount val="5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</c:strCache>
            </c:strRef>
          </c:cat>
          <c:val>
            <c:numRef>
              <c:f>Sheet1!$H$7:$H$11</c:f>
              <c:numCache>
                <c:formatCode>0;[Red]0</c:formatCode>
                <c:ptCount val="5"/>
                <c:pt idx="0">
                  <c:v>92</c:v>
                </c:pt>
                <c:pt idx="1">
                  <c:v>90</c:v>
                </c:pt>
                <c:pt idx="2">
                  <c:v>84</c:v>
                </c:pt>
                <c:pt idx="3">
                  <c:v>88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0-414C-A7E4-71AA340558CF}"/>
            </c:ext>
          </c:extLst>
        </c:ser>
        <c:ser>
          <c:idx val="3"/>
          <c:order val="3"/>
          <c:tx>
            <c:strRef>
              <c:f>Sheet1!$I$6</c:f>
              <c:strCache>
                <c:ptCount val="1"/>
                <c:pt idx="0">
                  <c:v>Course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Sheet1!$E$7:$E$11</c:f>
              <c:strCache>
                <c:ptCount val="5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</c:strCache>
            </c:strRef>
          </c:cat>
          <c:val>
            <c:numRef>
              <c:f>Sheet1!$I$7:$I$11</c:f>
              <c:numCache>
                <c:formatCode>0;[Red]0</c:formatCode>
                <c:ptCount val="5"/>
                <c:pt idx="0">
                  <c:v>90</c:v>
                </c:pt>
                <c:pt idx="1">
                  <c:v>86</c:v>
                </c:pt>
                <c:pt idx="2">
                  <c:v>87</c:v>
                </c:pt>
                <c:pt idx="3">
                  <c:v>93</c:v>
                </c:pt>
                <c:pt idx="4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0-414C-A7E4-71AA34055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9168568"/>
        <c:axId val="419164960"/>
      </c:barChart>
      <c:catAx>
        <c:axId val="419168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Students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64960"/>
        <c:crosses val="autoZero"/>
        <c:auto val="1"/>
        <c:lblAlgn val="ctr"/>
        <c:lblOffset val="100"/>
        <c:noMultiLvlLbl val="0"/>
      </c:catAx>
      <c:valAx>
        <c:axId val="41916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Course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;[Red]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6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461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44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5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20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0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5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9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45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2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7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530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22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64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809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4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F86ADE-C4C4-4CFE-8D8E-7877F1ECC1CD}" type="datetimeFigureOut">
              <a:rPr lang="en-CA" smtClean="0"/>
              <a:t>2023-01-07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959D-FD8C-4DE7-AFBA-0CD634EEE3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265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9AE3-4722-4CF5-BEA6-2B728A19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835" y="802298"/>
            <a:ext cx="10538018" cy="2541431"/>
          </a:xfrm>
        </p:spPr>
        <p:txBody>
          <a:bodyPr>
            <a:normAutofit/>
          </a:bodyPr>
          <a:lstStyle/>
          <a:p>
            <a:r>
              <a:rPr lang="en-CA" sz="5400" dirty="0"/>
              <a:t>CSIS 3860 – Data Visualization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37A8D-66C0-4DAD-A4DD-7E493611C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42171"/>
          </a:xfrm>
        </p:spPr>
        <p:txBody>
          <a:bodyPr>
            <a:normAutofit/>
          </a:bodyPr>
          <a:lstStyle/>
          <a:p>
            <a:r>
              <a:rPr lang="en-CA" sz="2000" dirty="0"/>
              <a:t>Topic: Big Data, Data </a:t>
            </a:r>
            <a:r>
              <a:rPr lang="en-CA" dirty="0"/>
              <a:t>Analysis</a:t>
            </a:r>
            <a:r>
              <a:rPr lang="en-CA" sz="2000" dirty="0"/>
              <a:t> and Data Visualization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259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2BC1-29FD-4C69-B1B6-4B850FD6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and Answer Period: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411E31B-5031-41D6-BFA4-E6B2ED4EAD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07" y="2451652"/>
            <a:ext cx="4332598" cy="29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A454F5-5404-4915-9E67-C4E364A867E3}"/>
              </a:ext>
            </a:extLst>
          </p:cNvPr>
          <p:cNvSpPr txBox="1"/>
          <p:nvPr/>
        </p:nvSpPr>
        <p:spPr>
          <a:xfrm>
            <a:off x="2697680" y="5525453"/>
            <a:ext cx="51550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Image retrieved from: https://www.google.ca/search?q=an+questions+image&amp;tbm=isch&amp;source=iu&amp;ictx=1&amp;fir=sDScZD2rVedFHM%253A%252Cn3XQWrkGkkdlbM%252C_&amp;usg=AFrqEzfNFgEI6lKMT1yZeMbPtEVTQllaEg&amp;sa=X&amp;ved=2ahUKEwjUldHbvZ_dAhWUKH0KHSqgB9oQ9QEwAnoECAYQCA#imgdii=lNa7gNOOPXjAoM:&amp;imgrc=sDScZD2rVedFHM: m: </a:t>
            </a:r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70515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3DB8-0680-45B9-BF1C-3083E9BD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B502-26B6-4816-A6A5-F8AAB663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  <a:p>
            <a:r>
              <a:rPr lang="en-CA" dirty="0"/>
              <a:t>Data and Information</a:t>
            </a:r>
          </a:p>
          <a:p>
            <a:r>
              <a:rPr lang="en-CA" dirty="0"/>
              <a:t>Big Data</a:t>
            </a:r>
          </a:p>
          <a:p>
            <a:r>
              <a:rPr lang="en-CA" dirty="0"/>
              <a:t>Visualization of data</a:t>
            </a:r>
          </a:p>
          <a:p>
            <a:r>
              <a:rPr lang="en-CA" dirty="0"/>
              <a:t>Advantages of visualization</a:t>
            </a:r>
          </a:p>
          <a:p>
            <a:r>
              <a:rPr lang="en-CA" dirty="0"/>
              <a:t>Tools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9473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B546-0B93-4B58-A83C-370EEB40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DD86-AA53-4C75-9E23-2A51A30A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Course Objectives</a:t>
            </a:r>
          </a:p>
          <a:p>
            <a:r>
              <a:rPr lang="en-CA" dirty="0"/>
              <a:t>Evaluation Criteria</a:t>
            </a:r>
          </a:p>
          <a:p>
            <a:r>
              <a:rPr lang="en-CA" dirty="0"/>
              <a:t>Grading Policy</a:t>
            </a:r>
          </a:p>
          <a:p>
            <a:r>
              <a:rPr lang="en-CA" dirty="0"/>
              <a:t>Assignments and Tests and Exams</a:t>
            </a:r>
          </a:p>
          <a:p>
            <a:r>
              <a:rPr lang="en-CA" dirty="0"/>
              <a:t>Schedule and Timeline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63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11FC-8E6D-45D5-8379-E989873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AE61-7D73-47C2-8B19-ABF2BA75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– Raw facts and figures</a:t>
            </a:r>
          </a:p>
          <a:p>
            <a:r>
              <a:rPr lang="en-CA" dirty="0"/>
              <a:t>Information – Processed Data with meaning and purpose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Applications that use data:</a:t>
            </a:r>
          </a:p>
          <a:p>
            <a:pPr lvl="1"/>
            <a:r>
              <a:rPr lang="en-CA" dirty="0"/>
              <a:t>1.</a:t>
            </a:r>
          </a:p>
          <a:p>
            <a:pPr lvl="1"/>
            <a:r>
              <a:rPr lang="en-CA" dirty="0"/>
              <a:t>2.</a:t>
            </a:r>
          </a:p>
          <a:p>
            <a:pPr lvl="1"/>
            <a:r>
              <a:rPr lang="en-CA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73107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3826-23DA-4F96-B946-9FBB932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CFC2-ED27-4456-AFE8-0237859D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2506386"/>
            <a:ext cx="10515600" cy="2229540"/>
          </a:xfrm>
        </p:spPr>
        <p:txBody>
          <a:bodyPr>
            <a:normAutofit/>
          </a:bodyPr>
          <a:lstStyle/>
          <a:p>
            <a:r>
              <a:rPr lang="en-CA" dirty="0"/>
              <a:t>Refers to massive amounts of business data from a wide variety of sources, much of which is available in real time and much of it is uncertain or unpredictable (Evans, 2016)</a:t>
            </a:r>
          </a:p>
          <a:p>
            <a:r>
              <a:rPr lang="en-CA" dirty="0"/>
              <a:t>Data of size in tera, peta, and or </a:t>
            </a:r>
            <a:r>
              <a:rPr lang="en-CA" dirty="0" err="1"/>
              <a:t>exa</a:t>
            </a:r>
            <a:r>
              <a:rPr lang="en-CA" dirty="0"/>
              <a:t> bytes</a:t>
            </a:r>
          </a:p>
          <a:p>
            <a:r>
              <a:rPr lang="en-CA" dirty="0"/>
              <a:t>Examples: Data accumulated via social media, online shopping sites, etc.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BD5DB-C665-49B0-BF90-CFA5C064DC60}"/>
              </a:ext>
            </a:extLst>
          </p:cNvPr>
          <p:cNvSpPr txBox="1"/>
          <p:nvPr/>
        </p:nvSpPr>
        <p:spPr>
          <a:xfrm>
            <a:off x="1182757" y="52295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Evans, James R. (2016). </a:t>
            </a:r>
            <a:r>
              <a:rPr lang="en-CA" i="1" dirty="0"/>
              <a:t>Business Analytics Methods, Models, and Decisions(</a:t>
            </a:r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Ed.). United States of America: Pearson.</a:t>
            </a:r>
          </a:p>
        </p:txBody>
      </p:sp>
    </p:spTree>
    <p:extLst>
      <p:ext uri="{BB962C8B-B14F-4D97-AF65-F5344CB8AC3E}">
        <p14:creationId xmlns:p14="http://schemas.microsoft.com/office/powerpoint/2010/main" val="56528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8028-2755-44D6-993B-EAF9C501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Which of these make a greater impact?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11210C-FCD7-4BF6-B039-AACD2BAA4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85195"/>
              </p:ext>
            </p:extLst>
          </p:nvPr>
        </p:nvGraphicFramePr>
        <p:xfrm>
          <a:off x="967409" y="2411895"/>
          <a:ext cx="4876800" cy="3710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10590626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95613620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19241750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026652419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427299183"/>
                    </a:ext>
                  </a:extLst>
                </a:gridCol>
              </a:tblGrid>
              <a:tr h="618435">
                <a:tc>
                  <a:txBody>
                    <a:bodyPr/>
                    <a:lstStyle/>
                    <a:p>
                      <a:pPr algn="l" fontAlgn="b"/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Course 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Course 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Course 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Course 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344996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Student 1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88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10842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Student 2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86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856721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Student 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88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7478018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Student 4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88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613924"/>
                  </a:ext>
                </a:extLst>
              </a:tr>
              <a:tr h="618435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Student 5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89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90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87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86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11755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84FB882-59E1-45E4-B34E-694796A4E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138031"/>
              </p:ext>
            </p:extLst>
          </p:nvPr>
        </p:nvGraphicFramePr>
        <p:xfrm>
          <a:off x="6095998" y="2365858"/>
          <a:ext cx="5128593" cy="3756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91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F051-A201-4BF1-B5CF-C6FBAE6F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6D1A-67E7-4172-9984-F0EE4154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</a:t>
            </a:r>
            <a:r>
              <a:rPr lang="en-CA" i="1" dirty="0"/>
              <a:t>A picture is worth a 1000 words” !!! </a:t>
            </a:r>
            <a:r>
              <a:rPr lang="en-CA" dirty="0"/>
              <a:t>(An old saying)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i="1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“… is the process of displaying data (often in large quantities) in a meaningful fashion to provide insights that will support better decisions.” (Evans, 2016)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95B84-E7F1-4323-8548-330696E364FA}"/>
              </a:ext>
            </a:extLst>
          </p:cNvPr>
          <p:cNvSpPr txBox="1"/>
          <p:nvPr/>
        </p:nvSpPr>
        <p:spPr>
          <a:xfrm>
            <a:off x="1182757" y="522953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Evans, James R. (2016). </a:t>
            </a:r>
            <a:r>
              <a:rPr lang="en-CA" i="1" dirty="0"/>
              <a:t>Business Analytics Methods, Models, and Decisions(</a:t>
            </a:r>
            <a:r>
              <a:rPr lang="en-CA" dirty="0"/>
              <a:t>2</a:t>
            </a:r>
            <a:r>
              <a:rPr lang="en-CA" baseline="30000" dirty="0"/>
              <a:t>nd</a:t>
            </a:r>
            <a:r>
              <a:rPr lang="en-CA" dirty="0"/>
              <a:t> Ed.). United States of America: Pearson.</a:t>
            </a:r>
          </a:p>
        </p:txBody>
      </p:sp>
    </p:spTree>
    <p:extLst>
      <p:ext uri="{BB962C8B-B14F-4D97-AF65-F5344CB8AC3E}">
        <p14:creationId xmlns:p14="http://schemas.microsoft.com/office/powerpoint/2010/main" val="393367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060-2ECC-4CD0-BF7C-5DE8AA7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8ABB-B687-4084-975E-AA3D670F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0" y="2130082"/>
            <a:ext cx="10515600" cy="3343066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r>
              <a:rPr lang="en-CA" dirty="0"/>
              <a:t>As said earlier, a visual cue is easier to grasp the meaning of the data at hand</a:t>
            </a:r>
          </a:p>
          <a:p>
            <a:r>
              <a:rPr lang="en-CA" dirty="0"/>
              <a:t>Allows interaction to analyse various scenarios</a:t>
            </a:r>
          </a:p>
          <a:p>
            <a:r>
              <a:rPr lang="en-CA" dirty="0"/>
              <a:t>Assist better decision making for the management</a:t>
            </a:r>
          </a:p>
          <a:p>
            <a:r>
              <a:rPr lang="en-CA" dirty="0"/>
              <a:t>Better understanding of trends and patterns </a:t>
            </a:r>
          </a:p>
          <a:p>
            <a:r>
              <a:rPr lang="en-CA" dirty="0"/>
              <a:t>Help to serve customers with products/services they actually want/need</a:t>
            </a:r>
          </a:p>
        </p:txBody>
      </p:sp>
    </p:spTree>
    <p:extLst>
      <p:ext uri="{BB962C8B-B14F-4D97-AF65-F5344CB8AC3E}">
        <p14:creationId xmlns:p14="http://schemas.microsoft.com/office/powerpoint/2010/main" val="293302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D1C1-DEC5-4B6F-85A2-854FA9A3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 forms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9AA4-9A9C-474D-B6DB-2459A1E4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Forms</a:t>
            </a:r>
          </a:p>
          <a:p>
            <a:pPr lvl="1"/>
            <a:r>
              <a:rPr lang="en-CA" dirty="0"/>
              <a:t>Charts</a:t>
            </a:r>
          </a:p>
          <a:p>
            <a:pPr lvl="1"/>
            <a:r>
              <a:rPr lang="en-CA" dirty="0"/>
              <a:t>Graphs</a:t>
            </a:r>
          </a:p>
          <a:p>
            <a:pPr lvl="1"/>
            <a:r>
              <a:rPr lang="en-CA" dirty="0"/>
              <a:t>Diagrams</a:t>
            </a:r>
          </a:p>
          <a:p>
            <a:pPr marL="0" indent="0">
              <a:buNone/>
            </a:pPr>
            <a:r>
              <a:rPr lang="en-CA" dirty="0"/>
              <a:t>Tools</a:t>
            </a:r>
          </a:p>
          <a:p>
            <a:pPr lvl="1"/>
            <a:r>
              <a:rPr lang="en-CA" dirty="0"/>
              <a:t>Excel – for normal size data</a:t>
            </a:r>
          </a:p>
          <a:p>
            <a:pPr lvl="1"/>
            <a:r>
              <a:rPr lang="en-CA" dirty="0"/>
              <a:t>Tableau – for Big data</a:t>
            </a:r>
          </a:p>
          <a:p>
            <a:pPr lvl="1"/>
            <a:r>
              <a:rPr lang="en-CA" dirty="0"/>
              <a:t>Google Charts</a:t>
            </a:r>
          </a:p>
          <a:p>
            <a:pPr lvl="1"/>
            <a:r>
              <a:rPr lang="en-CA" dirty="0" err="1"/>
              <a:t>ChartBlocks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Data Driven Documents (D3) and JavaScript Libraries (D3.JS)</a:t>
            </a:r>
          </a:p>
          <a:p>
            <a:pPr lvl="1"/>
            <a:r>
              <a:rPr lang="en-CA" dirty="0" err="1"/>
              <a:t>Plotly</a:t>
            </a:r>
            <a:r>
              <a:rPr lang="en-CA" dirty="0"/>
              <a:t>, Visualy.ly, and many more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1696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100</TotalTime>
  <Words>469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CSIS 3860 – Data Visualization </vt:lpstr>
      <vt:lpstr>Today’s class:</vt:lpstr>
      <vt:lpstr>Course Outline:</vt:lpstr>
      <vt:lpstr>Data and Information</vt:lpstr>
      <vt:lpstr>Big Data</vt:lpstr>
      <vt:lpstr>Which of these make a greater impact?</vt:lpstr>
      <vt:lpstr>Data Visualization</vt:lpstr>
      <vt:lpstr>Advantages of Data Visualization</vt:lpstr>
      <vt:lpstr>Visualization forms and tools</vt:lpstr>
      <vt:lpstr>Question and Answer Period: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3860 – Data Visualization</dc:title>
  <dc:creator>simhadri manabala</dc:creator>
  <cp:lastModifiedBy>Manabala, Rupa R.</cp:lastModifiedBy>
  <cp:revision>17</cp:revision>
  <dcterms:created xsi:type="dcterms:W3CDTF">2018-08-24T05:41:22Z</dcterms:created>
  <dcterms:modified xsi:type="dcterms:W3CDTF">2023-01-07T20:43:52Z</dcterms:modified>
</cp:coreProperties>
</file>