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3" r:id="rId16"/>
    <p:sldId id="272"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70"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EA13B-3EA9-47C5-BE56-DA7F0F3BA1F1}" type="doc">
      <dgm:prSet loTypeId="urn:microsoft.com/office/officeart/2005/8/layout/bList2" loCatId="list" qsTypeId="urn:microsoft.com/office/officeart/2005/8/quickstyle/simple1" qsCatId="simple" csTypeId="urn:microsoft.com/office/officeart/2005/8/colors/accent1_2" csCatId="accent1" phldr="1"/>
      <dgm:spPr/>
    </dgm:pt>
    <dgm:pt modelId="{3B2C3F19-E346-4D9B-9CFB-C456CC13B19D}">
      <dgm:prSet phldrT="[Text]"/>
      <dgm:spPr/>
      <dgm:t>
        <a:bodyPr/>
        <a:lstStyle/>
        <a:p>
          <a:r>
            <a:rPr lang="en-CA" dirty="0"/>
            <a:t>Type 1</a:t>
          </a:r>
        </a:p>
      </dgm:t>
    </dgm:pt>
    <dgm:pt modelId="{9CCE06C3-CCC5-436A-8867-58867C13F25A}" type="parTrans" cxnId="{AA1B5C62-6E8D-441A-805D-1438D5975E35}">
      <dgm:prSet/>
      <dgm:spPr/>
      <dgm:t>
        <a:bodyPr/>
        <a:lstStyle/>
        <a:p>
          <a:endParaRPr lang="en-CA"/>
        </a:p>
      </dgm:t>
    </dgm:pt>
    <dgm:pt modelId="{559BB504-BFE1-43A8-9577-FA5EE339E5A5}" type="sibTrans" cxnId="{AA1B5C62-6E8D-441A-805D-1438D5975E35}">
      <dgm:prSet/>
      <dgm:spPr/>
      <dgm:t>
        <a:bodyPr/>
        <a:lstStyle/>
        <a:p>
          <a:endParaRPr lang="en-CA"/>
        </a:p>
      </dgm:t>
    </dgm:pt>
    <dgm:pt modelId="{234E89B8-9D32-4BC2-B99D-61D2C36CCA89}">
      <dgm:prSet phldrT="[Text]"/>
      <dgm:spPr/>
      <dgm:t>
        <a:bodyPr/>
        <a:lstStyle/>
        <a:p>
          <a:r>
            <a:rPr lang="en-CA" dirty="0"/>
            <a:t>Type 2</a:t>
          </a:r>
        </a:p>
      </dgm:t>
    </dgm:pt>
    <dgm:pt modelId="{9FB1513C-6573-4E0C-A361-056E175E6DCA}" type="parTrans" cxnId="{ECA0BD1C-28C9-4FED-817F-F4050F6BEA3C}">
      <dgm:prSet/>
      <dgm:spPr/>
      <dgm:t>
        <a:bodyPr/>
        <a:lstStyle/>
        <a:p>
          <a:endParaRPr lang="en-CA"/>
        </a:p>
      </dgm:t>
    </dgm:pt>
    <dgm:pt modelId="{79CFA886-779B-4034-8084-F6CEE13793FB}" type="sibTrans" cxnId="{ECA0BD1C-28C9-4FED-817F-F4050F6BEA3C}">
      <dgm:prSet/>
      <dgm:spPr/>
      <dgm:t>
        <a:bodyPr/>
        <a:lstStyle/>
        <a:p>
          <a:endParaRPr lang="en-CA"/>
        </a:p>
      </dgm:t>
    </dgm:pt>
    <dgm:pt modelId="{A830776D-42C0-4307-BF86-0B2E7D25CB8E}">
      <dgm:prSet phldrT="[Text]"/>
      <dgm:spPr/>
      <dgm:t>
        <a:bodyPr/>
        <a:lstStyle/>
        <a:p>
          <a:r>
            <a:rPr lang="en-CA" dirty="0"/>
            <a:t>Type 3</a:t>
          </a:r>
        </a:p>
      </dgm:t>
    </dgm:pt>
    <dgm:pt modelId="{B98FCA46-AFD8-4914-8EAE-8EFBB5D495B6}" type="parTrans" cxnId="{C52C288D-B64A-493E-A78E-B8A48BFE5A6D}">
      <dgm:prSet/>
      <dgm:spPr/>
      <dgm:t>
        <a:bodyPr/>
        <a:lstStyle/>
        <a:p>
          <a:endParaRPr lang="en-CA"/>
        </a:p>
      </dgm:t>
    </dgm:pt>
    <dgm:pt modelId="{1A979EBB-6E27-40EC-BA4C-E6C749B0FB9A}" type="sibTrans" cxnId="{C52C288D-B64A-493E-A78E-B8A48BFE5A6D}">
      <dgm:prSet/>
      <dgm:spPr/>
      <dgm:t>
        <a:bodyPr/>
        <a:lstStyle/>
        <a:p>
          <a:endParaRPr lang="en-CA"/>
        </a:p>
      </dgm:t>
    </dgm:pt>
    <dgm:pt modelId="{84579F56-CDC0-469B-8274-FAB2B78AD768}">
      <dgm:prSet/>
      <dgm:spPr/>
      <dgm:t>
        <a:bodyPr/>
        <a:lstStyle/>
        <a:p>
          <a:r>
            <a:rPr lang="en-CA" dirty="0"/>
            <a:t>Known Data</a:t>
          </a:r>
        </a:p>
      </dgm:t>
    </dgm:pt>
    <dgm:pt modelId="{857A93D7-48E6-43CE-9B25-4DF9420ECE80}" type="parTrans" cxnId="{8AD86DE3-C8C3-41C7-BB13-EA1C879E48CE}">
      <dgm:prSet/>
      <dgm:spPr/>
      <dgm:t>
        <a:bodyPr/>
        <a:lstStyle/>
        <a:p>
          <a:endParaRPr lang="en-CA"/>
        </a:p>
      </dgm:t>
    </dgm:pt>
    <dgm:pt modelId="{3A43A873-FADC-4AF0-91B3-8FB9F112F661}" type="sibTrans" cxnId="{8AD86DE3-C8C3-41C7-BB13-EA1C879E48CE}">
      <dgm:prSet/>
      <dgm:spPr/>
      <dgm:t>
        <a:bodyPr/>
        <a:lstStyle/>
        <a:p>
          <a:endParaRPr lang="en-CA"/>
        </a:p>
      </dgm:t>
    </dgm:pt>
    <dgm:pt modelId="{57C94AC1-35FB-4DA5-BBBC-9A51BF68D0EE}">
      <dgm:prSet/>
      <dgm:spPr/>
      <dgm:t>
        <a:bodyPr/>
        <a:lstStyle/>
        <a:p>
          <a:r>
            <a:rPr lang="en-CA" dirty="0"/>
            <a:t>Data you know you need to know</a:t>
          </a:r>
        </a:p>
      </dgm:t>
    </dgm:pt>
    <dgm:pt modelId="{6254AB31-E5F3-4F49-9FAE-DDEF3DB48A21}" type="parTrans" cxnId="{E28E4B4C-A921-4A5F-915C-826E91BDEB26}">
      <dgm:prSet/>
      <dgm:spPr/>
      <dgm:t>
        <a:bodyPr/>
        <a:lstStyle/>
        <a:p>
          <a:endParaRPr lang="en-CA"/>
        </a:p>
      </dgm:t>
    </dgm:pt>
    <dgm:pt modelId="{6685C53A-C21F-4921-87A4-8BAA644EEE2C}" type="sibTrans" cxnId="{E28E4B4C-A921-4A5F-915C-826E91BDEB26}">
      <dgm:prSet/>
      <dgm:spPr/>
      <dgm:t>
        <a:bodyPr/>
        <a:lstStyle/>
        <a:p>
          <a:endParaRPr lang="en-CA"/>
        </a:p>
      </dgm:t>
    </dgm:pt>
    <dgm:pt modelId="{902A1373-A23D-4289-B76D-A24E386EE079}">
      <dgm:prSet/>
      <dgm:spPr/>
      <dgm:t>
        <a:bodyPr/>
        <a:lstStyle/>
        <a:p>
          <a:r>
            <a:rPr lang="en-CA" dirty="0"/>
            <a:t>Data you don’t know you need to know</a:t>
          </a:r>
        </a:p>
      </dgm:t>
    </dgm:pt>
    <dgm:pt modelId="{BC829BDA-6303-4DC5-B35E-ED5E715D9696}" type="parTrans" cxnId="{9C8F1451-1769-4BE3-B7AC-5D0560BD7C47}">
      <dgm:prSet/>
      <dgm:spPr/>
      <dgm:t>
        <a:bodyPr/>
        <a:lstStyle/>
        <a:p>
          <a:endParaRPr lang="en-CA"/>
        </a:p>
      </dgm:t>
    </dgm:pt>
    <dgm:pt modelId="{F86C63EB-0587-410A-BAF7-0360F34C1961}" type="sibTrans" cxnId="{9C8F1451-1769-4BE3-B7AC-5D0560BD7C47}">
      <dgm:prSet/>
      <dgm:spPr/>
      <dgm:t>
        <a:bodyPr/>
        <a:lstStyle/>
        <a:p>
          <a:endParaRPr lang="en-CA"/>
        </a:p>
      </dgm:t>
    </dgm:pt>
    <dgm:pt modelId="{7BCE1F7B-95FE-4ED4-A804-A96CBB4E441B}" type="pres">
      <dgm:prSet presAssocID="{E55EA13B-3EA9-47C5-BE56-DA7F0F3BA1F1}" presName="diagram" presStyleCnt="0">
        <dgm:presLayoutVars>
          <dgm:dir/>
          <dgm:animLvl val="lvl"/>
          <dgm:resizeHandles val="exact"/>
        </dgm:presLayoutVars>
      </dgm:prSet>
      <dgm:spPr/>
    </dgm:pt>
    <dgm:pt modelId="{AE9928E4-1922-414C-A159-2A8DAC44951C}" type="pres">
      <dgm:prSet presAssocID="{3B2C3F19-E346-4D9B-9CFB-C456CC13B19D}" presName="compNode" presStyleCnt="0"/>
      <dgm:spPr/>
    </dgm:pt>
    <dgm:pt modelId="{F45D22CD-452D-4946-A891-3732FE53E76A}" type="pres">
      <dgm:prSet presAssocID="{3B2C3F19-E346-4D9B-9CFB-C456CC13B19D}" presName="childRect" presStyleLbl="bgAcc1" presStyleIdx="0" presStyleCnt="3">
        <dgm:presLayoutVars>
          <dgm:bulletEnabled val="1"/>
        </dgm:presLayoutVars>
      </dgm:prSet>
      <dgm:spPr/>
    </dgm:pt>
    <dgm:pt modelId="{8FC25D5F-E3DF-48C4-804F-D37D0CE5FAB3}" type="pres">
      <dgm:prSet presAssocID="{3B2C3F19-E346-4D9B-9CFB-C456CC13B19D}" presName="parentText" presStyleLbl="node1" presStyleIdx="0" presStyleCnt="0">
        <dgm:presLayoutVars>
          <dgm:chMax val="0"/>
          <dgm:bulletEnabled val="1"/>
        </dgm:presLayoutVars>
      </dgm:prSet>
      <dgm:spPr/>
    </dgm:pt>
    <dgm:pt modelId="{078CDBD9-04BF-4A7A-9890-A55C63EB4700}" type="pres">
      <dgm:prSet presAssocID="{3B2C3F19-E346-4D9B-9CFB-C456CC13B19D}" presName="parentRect" presStyleLbl="alignNode1" presStyleIdx="0" presStyleCnt="3"/>
      <dgm:spPr/>
    </dgm:pt>
    <dgm:pt modelId="{FDF42F18-1411-4A39-A8C3-7AF85F0097DC}" type="pres">
      <dgm:prSet presAssocID="{3B2C3F19-E346-4D9B-9CFB-C456CC13B19D}"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inning Face with No Fill"/>
        </a:ext>
      </dgm:extLst>
    </dgm:pt>
    <dgm:pt modelId="{4070ACD7-BAC7-4B2A-A40D-05EB3FB41F33}" type="pres">
      <dgm:prSet presAssocID="{559BB504-BFE1-43A8-9577-FA5EE339E5A5}" presName="sibTrans" presStyleLbl="sibTrans2D1" presStyleIdx="0" presStyleCnt="0"/>
      <dgm:spPr/>
    </dgm:pt>
    <dgm:pt modelId="{C0C18E75-AA51-4E67-9B4A-A3B8F0F25081}" type="pres">
      <dgm:prSet presAssocID="{234E89B8-9D32-4BC2-B99D-61D2C36CCA89}" presName="compNode" presStyleCnt="0"/>
      <dgm:spPr/>
    </dgm:pt>
    <dgm:pt modelId="{C7D2B227-3F86-43AA-A6C4-125732DDFFBE}" type="pres">
      <dgm:prSet presAssocID="{234E89B8-9D32-4BC2-B99D-61D2C36CCA89}" presName="childRect" presStyleLbl="bgAcc1" presStyleIdx="1" presStyleCnt="3">
        <dgm:presLayoutVars>
          <dgm:bulletEnabled val="1"/>
        </dgm:presLayoutVars>
      </dgm:prSet>
      <dgm:spPr/>
    </dgm:pt>
    <dgm:pt modelId="{658997BB-8FEE-42D0-B542-E321BC9963EE}" type="pres">
      <dgm:prSet presAssocID="{234E89B8-9D32-4BC2-B99D-61D2C36CCA89}" presName="parentText" presStyleLbl="node1" presStyleIdx="0" presStyleCnt="0">
        <dgm:presLayoutVars>
          <dgm:chMax val="0"/>
          <dgm:bulletEnabled val="1"/>
        </dgm:presLayoutVars>
      </dgm:prSet>
      <dgm:spPr/>
    </dgm:pt>
    <dgm:pt modelId="{B7077BB7-9E0D-480E-8062-BA585C8A6062}" type="pres">
      <dgm:prSet presAssocID="{234E89B8-9D32-4BC2-B99D-61D2C36CCA89}" presName="parentRect" presStyleLbl="alignNode1" presStyleIdx="1" presStyleCnt="3"/>
      <dgm:spPr/>
    </dgm:pt>
    <dgm:pt modelId="{66815ABC-75F8-44E1-9D2D-D320F80407C0}" type="pres">
      <dgm:prSet presAssocID="{234E89B8-9D32-4BC2-B99D-61D2C36CCA89}"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ye"/>
        </a:ext>
      </dgm:extLst>
    </dgm:pt>
    <dgm:pt modelId="{233A53AC-7994-449D-B203-2B3C2F4BB9A5}" type="pres">
      <dgm:prSet presAssocID="{79CFA886-779B-4034-8084-F6CEE13793FB}" presName="sibTrans" presStyleLbl="sibTrans2D1" presStyleIdx="0" presStyleCnt="0"/>
      <dgm:spPr/>
    </dgm:pt>
    <dgm:pt modelId="{210D089D-061A-489E-AFED-082D9A38554A}" type="pres">
      <dgm:prSet presAssocID="{A830776D-42C0-4307-BF86-0B2E7D25CB8E}" presName="compNode" presStyleCnt="0"/>
      <dgm:spPr/>
    </dgm:pt>
    <dgm:pt modelId="{0485EC42-20A4-475F-954E-CED5DF817CE2}" type="pres">
      <dgm:prSet presAssocID="{A830776D-42C0-4307-BF86-0B2E7D25CB8E}" presName="childRect" presStyleLbl="bgAcc1" presStyleIdx="2" presStyleCnt="3">
        <dgm:presLayoutVars>
          <dgm:bulletEnabled val="1"/>
        </dgm:presLayoutVars>
      </dgm:prSet>
      <dgm:spPr/>
    </dgm:pt>
    <dgm:pt modelId="{2D26D3C5-50B6-4E75-B5DD-AE6CBCD0A711}" type="pres">
      <dgm:prSet presAssocID="{A830776D-42C0-4307-BF86-0B2E7D25CB8E}" presName="parentText" presStyleLbl="node1" presStyleIdx="0" presStyleCnt="0">
        <dgm:presLayoutVars>
          <dgm:chMax val="0"/>
          <dgm:bulletEnabled val="1"/>
        </dgm:presLayoutVars>
      </dgm:prSet>
      <dgm:spPr/>
    </dgm:pt>
    <dgm:pt modelId="{2CD834AC-36E9-4477-87FF-FF7DBA967460}" type="pres">
      <dgm:prSet presAssocID="{A830776D-42C0-4307-BF86-0B2E7D25CB8E}" presName="parentRect" presStyleLbl="alignNode1" presStyleIdx="2" presStyleCnt="3"/>
      <dgm:spPr/>
    </dgm:pt>
    <dgm:pt modelId="{7186C43F-DF2E-4497-A21B-292CEFA62CAA}" type="pres">
      <dgm:prSet presAssocID="{A830776D-42C0-4307-BF86-0B2E7D25CB8E}" presName="adorn" presStyleLbl="fgAccFollow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elp"/>
        </a:ext>
      </dgm:extLst>
    </dgm:pt>
  </dgm:ptLst>
  <dgm:cxnLst>
    <dgm:cxn modelId="{4D668E0C-47CE-4C70-97AA-47D917AA8C99}" type="presOf" srcId="{84579F56-CDC0-469B-8274-FAB2B78AD768}" destId="{F45D22CD-452D-4946-A891-3732FE53E76A}" srcOrd="0" destOrd="0" presId="urn:microsoft.com/office/officeart/2005/8/layout/bList2"/>
    <dgm:cxn modelId="{62A73D13-1205-4F39-B029-BC56C52963DB}" type="presOf" srcId="{3B2C3F19-E346-4D9B-9CFB-C456CC13B19D}" destId="{8FC25D5F-E3DF-48C4-804F-D37D0CE5FAB3}" srcOrd="0" destOrd="0" presId="urn:microsoft.com/office/officeart/2005/8/layout/bList2"/>
    <dgm:cxn modelId="{ECA0BD1C-28C9-4FED-817F-F4050F6BEA3C}" srcId="{E55EA13B-3EA9-47C5-BE56-DA7F0F3BA1F1}" destId="{234E89B8-9D32-4BC2-B99D-61D2C36CCA89}" srcOrd="1" destOrd="0" parTransId="{9FB1513C-6573-4E0C-A361-056E175E6DCA}" sibTransId="{79CFA886-779B-4034-8084-F6CEE13793FB}"/>
    <dgm:cxn modelId="{AA1B5C62-6E8D-441A-805D-1438D5975E35}" srcId="{E55EA13B-3EA9-47C5-BE56-DA7F0F3BA1F1}" destId="{3B2C3F19-E346-4D9B-9CFB-C456CC13B19D}" srcOrd="0" destOrd="0" parTransId="{9CCE06C3-CCC5-436A-8867-58867C13F25A}" sibTransId="{559BB504-BFE1-43A8-9577-FA5EE339E5A5}"/>
    <dgm:cxn modelId="{7AC95642-B05C-4D67-BAB4-18DE09C4BEF8}" type="presOf" srcId="{A830776D-42C0-4307-BF86-0B2E7D25CB8E}" destId="{2CD834AC-36E9-4477-87FF-FF7DBA967460}" srcOrd="1" destOrd="0" presId="urn:microsoft.com/office/officeart/2005/8/layout/bList2"/>
    <dgm:cxn modelId="{3942B269-2420-4890-98E2-4AF43C9C9A4A}" type="presOf" srcId="{234E89B8-9D32-4BC2-B99D-61D2C36CCA89}" destId="{658997BB-8FEE-42D0-B542-E321BC9963EE}" srcOrd="0" destOrd="0" presId="urn:microsoft.com/office/officeart/2005/8/layout/bList2"/>
    <dgm:cxn modelId="{E28E4B4C-A921-4A5F-915C-826E91BDEB26}" srcId="{234E89B8-9D32-4BC2-B99D-61D2C36CCA89}" destId="{57C94AC1-35FB-4DA5-BBBC-9A51BF68D0EE}" srcOrd="0" destOrd="0" parTransId="{6254AB31-E5F3-4F49-9FAE-DDEF3DB48A21}" sibTransId="{6685C53A-C21F-4921-87A4-8BAA644EEE2C}"/>
    <dgm:cxn modelId="{9C8F1451-1769-4BE3-B7AC-5D0560BD7C47}" srcId="{A830776D-42C0-4307-BF86-0B2E7D25CB8E}" destId="{902A1373-A23D-4289-B76D-A24E386EE079}" srcOrd="0" destOrd="0" parTransId="{BC829BDA-6303-4DC5-B35E-ED5E715D9696}" sibTransId="{F86C63EB-0587-410A-BAF7-0360F34C1961}"/>
    <dgm:cxn modelId="{34DFA07C-4949-4186-9C91-640C3A840A89}" type="presOf" srcId="{902A1373-A23D-4289-B76D-A24E386EE079}" destId="{0485EC42-20A4-475F-954E-CED5DF817CE2}" srcOrd="0" destOrd="0" presId="urn:microsoft.com/office/officeart/2005/8/layout/bList2"/>
    <dgm:cxn modelId="{F8ABAE7E-3D56-4683-ACC3-1964212D013F}" type="presOf" srcId="{79CFA886-779B-4034-8084-F6CEE13793FB}" destId="{233A53AC-7994-449D-B203-2B3C2F4BB9A5}" srcOrd="0" destOrd="0" presId="urn:microsoft.com/office/officeart/2005/8/layout/bList2"/>
    <dgm:cxn modelId="{D2967A81-754B-4811-ABB4-C4C718FD9381}" type="presOf" srcId="{559BB504-BFE1-43A8-9577-FA5EE339E5A5}" destId="{4070ACD7-BAC7-4B2A-A40D-05EB3FB41F33}" srcOrd="0" destOrd="0" presId="urn:microsoft.com/office/officeart/2005/8/layout/bList2"/>
    <dgm:cxn modelId="{C52C288D-B64A-493E-A78E-B8A48BFE5A6D}" srcId="{E55EA13B-3EA9-47C5-BE56-DA7F0F3BA1F1}" destId="{A830776D-42C0-4307-BF86-0B2E7D25CB8E}" srcOrd="2" destOrd="0" parTransId="{B98FCA46-AFD8-4914-8EAE-8EFBB5D495B6}" sibTransId="{1A979EBB-6E27-40EC-BA4C-E6C749B0FB9A}"/>
    <dgm:cxn modelId="{54A44199-B774-4199-B4AC-259D59664461}" type="presOf" srcId="{234E89B8-9D32-4BC2-B99D-61D2C36CCA89}" destId="{B7077BB7-9E0D-480E-8062-BA585C8A6062}" srcOrd="1" destOrd="0" presId="urn:microsoft.com/office/officeart/2005/8/layout/bList2"/>
    <dgm:cxn modelId="{3060A8AA-21CB-49BA-8466-BD935E9BD787}" type="presOf" srcId="{3B2C3F19-E346-4D9B-9CFB-C456CC13B19D}" destId="{078CDBD9-04BF-4A7A-9890-A55C63EB4700}" srcOrd="1" destOrd="0" presId="urn:microsoft.com/office/officeart/2005/8/layout/bList2"/>
    <dgm:cxn modelId="{046D14AC-98FC-473F-8A1B-891FD2628A9C}" type="presOf" srcId="{A830776D-42C0-4307-BF86-0B2E7D25CB8E}" destId="{2D26D3C5-50B6-4E75-B5DD-AE6CBCD0A711}" srcOrd="0" destOrd="0" presId="urn:microsoft.com/office/officeart/2005/8/layout/bList2"/>
    <dgm:cxn modelId="{08ACB7D4-825C-4849-BADB-F9890083B079}" type="presOf" srcId="{E55EA13B-3EA9-47C5-BE56-DA7F0F3BA1F1}" destId="{7BCE1F7B-95FE-4ED4-A804-A96CBB4E441B}" srcOrd="0" destOrd="0" presId="urn:microsoft.com/office/officeart/2005/8/layout/bList2"/>
    <dgm:cxn modelId="{8AD86DE3-C8C3-41C7-BB13-EA1C879E48CE}" srcId="{3B2C3F19-E346-4D9B-9CFB-C456CC13B19D}" destId="{84579F56-CDC0-469B-8274-FAB2B78AD768}" srcOrd="0" destOrd="0" parTransId="{857A93D7-48E6-43CE-9B25-4DF9420ECE80}" sibTransId="{3A43A873-FADC-4AF0-91B3-8FB9F112F661}"/>
    <dgm:cxn modelId="{B6742FE7-1DD4-4063-8F9B-B8B41A9F5782}" type="presOf" srcId="{57C94AC1-35FB-4DA5-BBBC-9A51BF68D0EE}" destId="{C7D2B227-3F86-43AA-A6C4-125732DDFFBE}" srcOrd="0" destOrd="0" presId="urn:microsoft.com/office/officeart/2005/8/layout/bList2"/>
    <dgm:cxn modelId="{7734025B-E69F-4BC4-A351-A1A9ECF69C97}" type="presParOf" srcId="{7BCE1F7B-95FE-4ED4-A804-A96CBB4E441B}" destId="{AE9928E4-1922-414C-A159-2A8DAC44951C}" srcOrd="0" destOrd="0" presId="urn:microsoft.com/office/officeart/2005/8/layout/bList2"/>
    <dgm:cxn modelId="{CFB644BE-79F6-4438-A5F1-76331C3D361D}" type="presParOf" srcId="{AE9928E4-1922-414C-A159-2A8DAC44951C}" destId="{F45D22CD-452D-4946-A891-3732FE53E76A}" srcOrd="0" destOrd="0" presId="urn:microsoft.com/office/officeart/2005/8/layout/bList2"/>
    <dgm:cxn modelId="{4ACB7D9D-D90A-4E58-A441-583C165932C2}" type="presParOf" srcId="{AE9928E4-1922-414C-A159-2A8DAC44951C}" destId="{8FC25D5F-E3DF-48C4-804F-D37D0CE5FAB3}" srcOrd="1" destOrd="0" presId="urn:microsoft.com/office/officeart/2005/8/layout/bList2"/>
    <dgm:cxn modelId="{A3831295-027A-4E35-8C93-950115BE4CE6}" type="presParOf" srcId="{AE9928E4-1922-414C-A159-2A8DAC44951C}" destId="{078CDBD9-04BF-4A7A-9890-A55C63EB4700}" srcOrd="2" destOrd="0" presId="urn:microsoft.com/office/officeart/2005/8/layout/bList2"/>
    <dgm:cxn modelId="{66BCA645-410B-4AFF-AD54-E47800306485}" type="presParOf" srcId="{AE9928E4-1922-414C-A159-2A8DAC44951C}" destId="{FDF42F18-1411-4A39-A8C3-7AF85F0097DC}" srcOrd="3" destOrd="0" presId="urn:microsoft.com/office/officeart/2005/8/layout/bList2"/>
    <dgm:cxn modelId="{F045497C-391A-46C8-A3F4-B067105A7953}" type="presParOf" srcId="{7BCE1F7B-95FE-4ED4-A804-A96CBB4E441B}" destId="{4070ACD7-BAC7-4B2A-A40D-05EB3FB41F33}" srcOrd="1" destOrd="0" presId="urn:microsoft.com/office/officeart/2005/8/layout/bList2"/>
    <dgm:cxn modelId="{58D39F4F-F1C9-4614-8440-014E9D61A3EF}" type="presParOf" srcId="{7BCE1F7B-95FE-4ED4-A804-A96CBB4E441B}" destId="{C0C18E75-AA51-4E67-9B4A-A3B8F0F25081}" srcOrd="2" destOrd="0" presId="urn:microsoft.com/office/officeart/2005/8/layout/bList2"/>
    <dgm:cxn modelId="{7F899B0C-7519-41C4-97FA-93CC6815CD4C}" type="presParOf" srcId="{C0C18E75-AA51-4E67-9B4A-A3B8F0F25081}" destId="{C7D2B227-3F86-43AA-A6C4-125732DDFFBE}" srcOrd="0" destOrd="0" presId="urn:microsoft.com/office/officeart/2005/8/layout/bList2"/>
    <dgm:cxn modelId="{2183560B-9636-45C1-ABEE-EC1B376A68B9}" type="presParOf" srcId="{C0C18E75-AA51-4E67-9B4A-A3B8F0F25081}" destId="{658997BB-8FEE-42D0-B542-E321BC9963EE}" srcOrd="1" destOrd="0" presId="urn:microsoft.com/office/officeart/2005/8/layout/bList2"/>
    <dgm:cxn modelId="{624D6775-0C3B-48B4-821A-03E5D42D8A73}" type="presParOf" srcId="{C0C18E75-AA51-4E67-9B4A-A3B8F0F25081}" destId="{B7077BB7-9E0D-480E-8062-BA585C8A6062}" srcOrd="2" destOrd="0" presId="urn:microsoft.com/office/officeart/2005/8/layout/bList2"/>
    <dgm:cxn modelId="{B8B420AB-B3DC-45E6-BEA6-6D11AAEBC64C}" type="presParOf" srcId="{C0C18E75-AA51-4E67-9B4A-A3B8F0F25081}" destId="{66815ABC-75F8-44E1-9D2D-D320F80407C0}" srcOrd="3" destOrd="0" presId="urn:microsoft.com/office/officeart/2005/8/layout/bList2"/>
    <dgm:cxn modelId="{968364F8-5156-4A31-BA69-48ADE6CCF5DC}" type="presParOf" srcId="{7BCE1F7B-95FE-4ED4-A804-A96CBB4E441B}" destId="{233A53AC-7994-449D-B203-2B3C2F4BB9A5}" srcOrd="3" destOrd="0" presId="urn:microsoft.com/office/officeart/2005/8/layout/bList2"/>
    <dgm:cxn modelId="{4FA44278-64E3-4351-88D0-99CD423289D4}" type="presParOf" srcId="{7BCE1F7B-95FE-4ED4-A804-A96CBB4E441B}" destId="{210D089D-061A-489E-AFED-082D9A38554A}" srcOrd="4" destOrd="0" presId="urn:microsoft.com/office/officeart/2005/8/layout/bList2"/>
    <dgm:cxn modelId="{D950994C-5409-4464-B982-5EA316A3B124}" type="presParOf" srcId="{210D089D-061A-489E-AFED-082D9A38554A}" destId="{0485EC42-20A4-475F-954E-CED5DF817CE2}" srcOrd="0" destOrd="0" presId="urn:microsoft.com/office/officeart/2005/8/layout/bList2"/>
    <dgm:cxn modelId="{4173F729-FBBD-4EE4-BD6B-CF398004AEBF}" type="presParOf" srcId="{210D089D-061A-489E-AFED-082D9A38554A}" destId="{2D26D3C5-50B6-4E75-B5DD-AE6CBCD0A711}" srcOrd="1" destOrd="0" presId="urn:microsoft.com/office/officeart/2005/8/layout/bList2"/>
    <dgm:cxn modelId="{85F551D7-0FC8-4C0C-BB31-B261EBD80E3E}" type="presParOf" srcId="{210D089D-061A-489E-AFED-082D9A38554A}" destId="{2CD834AC-36E9-4477-87FF-FF7DBA967460}" srcOrd="2" destOrd="0" presId="urn:microsoft.com/office/officeart/2005/8/layout/bList2"/>
    <dgm:cxn modelId="{2D475795-80D2-4094-8DD9-F3D3D0A1121B}" type="presParOf" srcId="{210D089D-061A-489E-AFED-082D9A38554A}" destId="{7186C43F-DF2E-4497-A21B-292CEFA62CAA}"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D22CD-452D-4946-A891-3732FE53E76A}">
      <dsp:nvSpPr>
        <dsp:cNvPr id="0" name=""/>
        <dsp:cNvSpPr/>
      </dsp:nvSpPr>
      <dsp:spPr>
        <a:xfrm>
          <a:off x="6047" y="599375"/>
          <a:ext cx="2611854" cy="194969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14300" rIns="38100" bIns="38100" numCol="1" spcCol="1270" anchor="t" anchorCtr="0">
          <a:noAutofit/>
        </a:bodyPr>
        <a:lstStyle/>
        <a:p>
          <a:pPr marL="285750" lvl="1" indent="-285750" algn="l" defTabSz="1333500">
            <a:lnSpc>
              <a:spcPct val="90000"/>
            </a:lnSpc>
            <a:spcBef>
              <a:spcPct val="0"/>
            </a:spcBef>
            <a:spcAft>
              <a:spcPct val="15000"/>
            </a:spcAft>
            <a:buChar char="•"/>
          </a:pPr>
          <a:r>
            <a:rPr lang="en-CA" sz="3000" kern="1200" dirty="0"/>
            <a:t>Known Data</a:t>
          </a:r>
        </a:p>
      </dsp:txBody>
      <dsp:txXfrm>
        <a:off x="51731" y="645059"/>
        <a:ext cx="2520486" cy="1904010"/>
      </dsp:txXfrm>
    </dsp:sp>
    <dsp:sp modelId="{078CDBD9-04BF-4A7A-9890-A55C63EB4700}">
      <dsp:nvSpPr>
        <dsp:cNvPr id="0" name=""/>
        <dsp:cNvSpPr/>
      </dsp:nvSpPr>
      <dsp:spPr>
        <a:xfrm>
          <a:off x="6047" y="2549070"/>
          <a:ext cx="2611854" cy="8383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0" rIns="52070" bIns="0" numCol="1" spcCol="1270" anchor="ctr" anchorCtr="0">
          <a:noAutofit/>
        </a:bodyPr>
        <a:lstStyle/>
        <a:p>
          <a:pPr marL="0" lvl="0" indent="0" algn="l" defTabSz="1822450">
            <a:lnSpc>
              <a:spcPct val="90000"/>
            </a:lnSpc>
            <a:spcBef>
              <a:spcPct val="0"/>
            </a:spcBef>
            <a:spcAft>
              <a:spcPct val="35000"/>
            </a:spcAft>
            <a:buNone/>
          </a:pPr>
          <a:r>
            <a:rPr lang="en-CA" sz="4100" kern="1200" dirty="0"/>
            <a:t>Type 1</a:t>
          </a:r>
        </a:p>
      </dsp:txBody>
      <dsp:txXfrm>
        <a:off x="6047" y="2549070"/>
        <a:ext cx="1839334" cy="838368"/>
      </dsp:txXfrm>
    </dsp:sp>
    <dsp:sp modelId="{FDF42F18-1411-4A39-A8C3-7AF85F0097DC}">
      <dsp:nvSpPr>
        <dsp:cNvPr id="0" name=""/>
        <dsp:cNvSpPr/>
      </dsp:nvSpPr>
      <dsp:spPr>
        <a:xfrm>
          <a:off x="1919266" y="2682237"/>
          <a:ext cx="914149" cy="91414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D2B227-3F86-43AA-A6C4-125732DDFFBE}">
      <dsp:nvSpPr>
        <dsp:cNvPr id="0" name=""/>
        <dsp:cNvSpPr/>
      </dsp:nvSpPr>
      <dsp:spPr>
        <a:xfrm>
          <a:off x="3059890" y="599375"/>
          <a:ext cx="2611854" cy="194969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14300" rIns="38100" bIns="38100" numCol="1" spcCol="1270" anchor="t" anchorCtr="0">
          <a:noAutofit/>
        </a:bodyPr>
        <a:lstStyle/>
        <a:p>
          <a:pPr marL="285750" lvl="1" indent="-285750" algn="l" defTabSz="1333500">
            <a:lnSpc>
              <a:spcPct val="90000"/>
            </a:lnSpc>
            <a:spcBef>
              <a:spcPct val="0"/>
            </a:spcBef>
            <a:spcAft>
              <a:spcPct val="15000"/>
            </a:spcAft>
            <a:buChar char="•"/>
          </a:pPr>
          <a:r>
            <a:rPr lang="en-CA" sz="3000" kern="1200" dirty="0"/>
            <a:t>Data you know you need to know</a:t>
          </a:r>
        </a:p>
      </dsp:txBody>
      <dsp:txXfrm>
        <a:off x="3105574" y="645059"/>
        <a:ext cx="2520486" cy="1904010"/>
      </dsp:txXfrm>
    </dsp:sp>
    <dsp:sp modelId="{B7077BB7-9E0D-480E-8062-BA585C8A6062}">
      <dsp:nvSpPr>
        <dsp:cNvPr id="0" name=""/>
        <dsp:cNvSpPr/>
      </dsp:nvSpPr>
      <dsp:spPr>
        <a:xfrm>
          <a:off x="3059890" y="2549070"/>
          <a:ext cx="2611854" cy="8383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0" rIns="52070" bIns="0" numCol="1" spcCol="1270" anchor="ctr" anchorCtr="0">
          <a:noAutofit/>
        </a:bodyPr>
        <a:lstStyle/>
        <a:p>
          <a:pPr marL="0" lvl="0" indent="0" algn="l" defTabSz="1822450">
            <a:lnSpc>
              <a:spcPct val="90000"/>
            </a:lnSpc>
            <a:spcBef>
              <a:spcPct val="0"/>
            </a:spcBef>
            <a:spcAft>
              <a:spcPct val="35000"/>
            </a:spcAft>
            <a:buNone/>
          </a:pPr>
          <a:r>
            <a:rPr lang="en-CA" sz="4100" kern="1200" dirty="0"/>
            <a:t>Type 2</a:t>
          </a:r>
        </a:p>
      </dsp:txBody>
      <dsp:txXfrm>
        <a:off x="3059890" y="2549070"/>
        <a:ext cx="1839334" cy="838368"/>
      </dsp:txXfrm>
    </dsp:sp>
    <dsp:sp modelId="{66815ABC-75F8-44E1-9D2D-D320F80407C0}">
      <dsp:nvSpPr>
        <dsp:cNvPr id="0" name=""/>
        <dsp:cNvSpPr/>
      </dsp:nvSpPr>
      <dsp:spPr>
        <a:xfrm>
          <a:off x="4973110" y="2682237"/>
          <a:ext cx="914149" cy="91414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85EC42-20A4-475F-954E-CED5DF817CE2}">
      <dsp:nvSpPr>
        <dsp:cNvPr id="0" name=""/>
        <dsp:cNvSpPr/>
      </dsp:nvSpPr>
      <dsp:spPr>
        <a:xfrm>
          <a:off x="6113734" y="599375"/>
          <a:ext cx="2611854" cy="194969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14300" rIns="38100" bIns="38100" numCol="1" spcCol="1270" anchor="t" anchorCtr="0">
          <a:noAutofit/>
        </a:bodyPr>
        <a:lstStyle/>
        <a:p>
          <a:pPr marL="285750" lvl="1" indent="-285750" algn="l" defTabSz="1333500">
            <a:lnSpc>
              <a:spcPct val="90000"/>
            </a:lnSpc>
            <a:spcBef>
              <a:spcPct val="0"/>
            </a:spcBef>
            <a:spcAft>
              <a:spcPct val="15000"/>
            </a:spcAft>
            <a:buChar char="•"/>
          </a:pPr>
          <a:r>
            <a:rPr lang="en-CA" sz="3000" kern="1200" dirty="0"/>
            <a:t>Data you don’t know you need to know</a:t>
          </a:r>
        </a:p>
      </dsp:txBody>
      <dsp:txXfrm>
        <a:off x="6159418" y="645059"/>
        <a:ext cx="2520486" cy="1904010"/>
      </dsp:txXfrm>
    </dsp:sp>
    <dsp:sp modelId="{2CD834AC-36E9-4477-87FF-FF7DBA967460}">
      <dsp:nvSpPr>
        <dsp:cNvPr id="0" name=""/>
        <dsp:cNvSpPr/>
      </dsp:nvSpPr>
      <dsp:spPr>
        <a:xfrm>
          <a:off x="6113734" y="2549070"/>
          <a:ext cx="2611854" cy="8383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0" rIns="52070" bIns="0" numCol="1" spcCol="1270" anchor="ctr" anchorCtr="0">
          <a:noAutofit/>
        </a:bodyPr>
        <a:lstStyle/>
        <a:p>
          <a:pPr marL="0" lvl="0" indent="0" algn="l" defTabSz="1822450">
            <a:lnSpc>
              <a:spcPct val="90000"/>
            </a:lnSpc>
            <a:spcBef>
              <a:spcPct val="0"/>
            </a:spcBef>
            <a:spcAft>
              <a:spcPct val="35000"/>
            </a:spcAft>
            <a:buNone/>
          </a:pPr>
          <a:r>
            <a:rPr lang="en-CA" sz="4100" kern="1200" dirty="0"/>
            <a:t>Type 3</a:t>
          </a:r>
        </a:p>
      </dsp:txBody>
      <dsp:txXfrm>
        <a:off x="6113734" y="2549070"/>
        <a:ext cx="1839334" cy="838368"/>
      </dsp:txXfrm>
    </dsp:sp>
    <dsp:sp modelId="{7186C43F-DF2E-4497-A21B-292CEFA62CAA}">
      <dsp:nvSpPr>
        <dsp:cNvPr id="0" name=""/>
        <dsp:cNvSpPr/>
      </dsp:nvSpPr>
      <dsp:spPr>
        <a:xfrm>
          <a:off x="8026953" y="2682237"/>
          <a:ext cx="914149" cy="91414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2F3BE-3691-45DE-99CD-37F5A680CC2B}" type="datetimeFigureOut">
              <a:rPr lang="en-CA" smtClean="0"/>
              <a:t>2024-01-01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EB2D0-D7D9-4404-9ADE-8E152B9B28E2}" type="slidenum">
              <a:rPr lang="en-CA" smtClean="0"/>
              <a:t>‹#›</a:t>
            </a:fld>
            <a:endParaRPr lang="en-CA"/>
          </a:p>
        </p:txBody>
      </p:sp>
    </p:spTree>
    <p:extLst>
      <p:ext uri="{BB962C8B-B14F-4D97-AF65-F5344CB8AC3E}">
        <p14:creationId xmlns:p14="http://schemas.microsoft.com/office/powerpoint/2010/main" val="24940364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1</a:t>
            </a:fld>
            <a:endParaRPr lang="en-CA"/>
          </a:p>
        </p:txBody>
      </p:sp>
    </p:spTree>
    <p:extLst>
      <p:ext uri="{BB962C8B-B14F-4D97-AF65-F5344CB8AC3E}">
        <p14:creationId xmlns:p14="http://schemas.microsoft.com/office/powerpoint/2010/main" val="38232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Tableau Desktop comes in two editions: Personal and Professional. Professional Edition has capability to connect to variety of data sources than Personal edition.</a:t>
            </a:r>
          </a:p>
          <a:p>
            <a:pPr marL="171450" indent="-171450">
              <a:buFont typeface="Arial" panose="020B0604020202020204" pitchFamily="34" charset="0"/>
              <a:buChar char="•"/>
            </a:pPr>
            <a:r>
              <a:rPr lang="en-CA" dirty="0"/>
              <a:t>ODBC is used to connect to data sources that do not have a connector.</a:t>
            </a:r>
          </a:p>
          <a:p>
            <a:pPr marL="171450" indent="-171450">
              <a:buFont typeface="Arial" panose="020B0604020202020204" pitchFamily="34" charset="0"/>
              <a:buChar char="•"/>
            </a:pPr>
            <a:r>
              <a:rPr lang="en-CA" dirty="0"/>
              <a:t>Tableau Personal supports - Excel, Access, Text (.csv), </a:t>
            </a:r>
            <a:r>
              <a:rPr lang="en-CA" dirty="0" err="1"/>
              <a:t>Odata</a:t>
            </a:r>
            <a:r>
              <a:rPr lang="en-CA" dirty="0"/>
              <a:t>. Microsoft Windows Azure, Marketplace </a:t>
            </a:r>
            <a:r>
              <a:rPr lang="en-CA" dirty="0" err="1"/>
              <a:t>DataMarket</a:t>
            </a:r>
            <a:r>
              <a:rPr lang="en-CA" dirty="0"/>
              <a:t>, and Tableau Data Extract (.</a:t>
            </a:r>
            <a:r>
              <a:rPr lang="en-CA" dirty="0" err="1"/>
              <a:t>tde</a:t>
            </a:r>
            <a:r>
              <a:rPr lang="en-CA" dirty="0"/>
              <a:t>) files.</a:t>
            </a:r>
          </a:p>
          <a:p>
            <a:pPr marL="171450" indent="-171450">
              <a:buFont typeface="Arial" panose="020B0604020202020204" pitchFamily="34" charset="0"/>
              <a:buChar char="•"/>
            </a:pPr>
            <a:r>
              <a:rPr lang="en-CA" dirty="0"/>
              <a:t>Tableau Professional supports – data sources supported by Personal Edition and </a:t>
            </a:r>
          </a:p>
          <a:p>
            <a:pPr marL="628650" lvl="1" indent="-171450">
              <a:buFont typeface="Arial" panose="020B0604020202020204" pitchFamily="34" charset="0"/>
              <a:buChar char="•"/>
            </a:pPr>
            <a:r>
              <a:rPr lang="en-CA" dirty="0"/>
              <a:t>Relational databases, columnar-analytic databases, data appliances, NoSQL data sources, web-service APIs, and other ODBC-3 compliant data sources.</a:t>
            </a:r>
          </a:p>
          <a:p>
            <a:pPr marL="171450" lvl="0" indent="-171450">
              <a:buFont typeface="Arial" panose="020B0604020202020204" pitchFamily="34" charset="0"/>
              <a:buChar char="•"/>
            </a:pPr>
            <a:r>
              <a:rPr lang="en-CA" dirty="0"/>
              <a:t>Tableau Reader does not need a licence to work with</a:t>
            </a:r>
          </a:p>
          <a:p>
            <a:pPr marL="171450" lvl="0" indent="-171450">
              <a:buFont typeface="Arial" panose="020B0604020202020204" pitchFamily="34" charset="0"/>
              <a:buChar char="•"/>
            </a:pPr>
            <a:r>
              <a:rPr lang="en-CA" dirty="0"/>
              <a:t>Tableau Online Help (TOH) – readily available for users to access the huge repository of information readily available at hand and updated by active participants frequently.</a:t>
            </a:r>
          </a:p>
        </p:txBody>
      </p:sp>
      <p:sp>
        <p:nvSpPr>
          <p:cNvPr id="4" name="Slide Number Placeholder 3"/>
          <p:cNvSpPr>
            <a:spLocks noGrp="1"/>
          </p:cNvSpPr>
          <p:nvPr>
            <p:ph type="sldNum" sz="quarter" idx="10"/>
          </p:nvPr>
        </p:nvSpPr>
        <p:spPr/>
        <p:txBody>
          <a:bodyPr/>
          <a:lstStyle/>
          <a:p>
            <a:fld id="{0FEEB2D0-D7D9-4404-9ADE-8E152B9B28E2}" type="slidenum">
              <a:rPr lang="en-CA" smtClean="0"/>
              <a:t>10</a:t>
            </a:fld>
            <a:endParaRPr lang="en-CA"/>
          </a:p>
        </p:txBody>
      </p:sp>
    </p:spTree>
    <p:extLst>
      <p:ext uri="{BB962C8B-B14F-4D97-AF65-F5344CB8AC3E}">
        <p14:creationId xmlns:p14="http://schemas.microsoft.com/office/powerpoint/2010/main" val="3788798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Please refer to Table 1-1 Tableau File Types of the Textbook.</a:t>
            </a:r>
          </a:p>
        </p:txBody>
      </p:sp>
      <p:sp>
        <p:nvSpPr>
          <p:cNvPr id="4" name="Slide Number Placeholder 3"/>
          <p:cNvSpPr>
            <a:spLocks noGrp="1"/>
          </p:cNvSpPr>
          <p:nvPr>
            <p:ph type="sldNum" sz="quarter" idx="10"/>
          </p:nvPr>
        </p:nvSpPr>
        <p:spPr/>
        <p:txBody>
          <a:bodyPr/>
          <a:lstStyle/>
          <a:p>
            <a:fld id="{0FEEB2D0-D7D9-4404-9ADE-8E152B9B28E2}" type="slidenum">
              <a:rPr lang="en-CA" smtClean="0"/>
              <a:t>11</a:t>
            </a:fld>
            <a:endParaRPr lang="en-CA"/>
          </a:p>
        </p:txBody>
      </p:sp>
    </p:spTree>
    <p:extLst>
      <p:ext uri="{BB962C8B-B14F-4D97-AF65-F5344CB8AC3E}">
        <p14:creationId xmlns:p14="http://schemas.microsoft.com/office/powerpoint/2010/main" val="340495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 learn more about Tableau Workspace, start your Tableau Desktop application, press F1 (Windows) or Shift+Command+7 (Mac) to go to Tableau’s Online manual. Go to Tableau Help Menu and select the Watch Training videos option Use the training videos alongside the textbook to help you strengthen your skills and learning.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following training video introduces you to the </a:t>
            </a:r>
            <a:r>
              <a:rPr lang="en-CA" dirty="0" err="1"/>
              <a:t>Tabelau</a:t>
            </a:r>
            <a:r>
              <a:rPr lang="en-CA" dirty="0"/>
              <a:t> Workspace and connecting to your Data source:</a:t>
            </a:r>
          </a:p>
          <a:p>
            <a:pPr marL="0" indent="0">
              <a:buFont typeface="Arial" panose="020B0604020202020204" pitchFamily="34" charset="0"/>
              <a:buNone/>
            </a:pPr>
            <a:r>
              <a:rPr lang="en-CA" dirty="0"/>
              <a:t>              https://www.tableau.com/learn/tutorials/on-demand/getting-started?edition=pro&amp;lang=en-us&amp;version=10.2.1&amp;__fullversion=10200.17.0328.0755&amp;platform=windows&amp;status=buy&amp;reg-delay=true  </a:t>
            </a:r>
          </a:p>
          <a:p>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12</a:t>
            </a:fld>
            <a:endParaRPr lang="en-CA"/>
          </a:p>
        </p:txBody>
      </p:sp>
    </p:spTree>
    <p:extLst>
      <p:ext uri="{BB962C8B-B14F-4D97-AF65-F5344CB8AC3E}">
        <p14:creationId xmlns:p14="http://schemas.microsoft.com/office/powerpoint/2010/main" val="300541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13</a:t>
            </a:fld>
            <a:endParaRPr lang="en-CA"/>
          </a:p>
        </p:txBody>
      </p:sp>
    </p:spTree>
    <p:extLst>
      <p:ext uri="{BB962C8B-B14F-4D97-AF65-F5344CB8AC3E}">
        <p14:creationId xmlns:p14="http://schemas.microsoft.com/office/powerpoint/2010/main" val="211586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14</a:t>
            </a:fld>
            <a:endParaRPr lang="en-CA"/>
          </a:p>
        </p:txBody>
      </p:sp>
    </p:spTree>
    <p:extLst>
      <p:ext uri="{BB962C8B-B14F-4D97-AF65-F5344CB8AC3E}">
        <p14:creationId xmlns:p14="http://schemas.microsoft.com/office/powerpoint/2010/main" val="64441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15</a:t>
            </a:fld>
            <a:endParaRPr lang="en-CA"/>
          </a:p>
        </p:txBody>
      </p:sp>
    </p:spTree>
    <p:extLst>
      <p:ext uri="{BB962C8B-B14F-4D97-AF65-F5344CB8AC3E}">
        <p14:creationId xmlns:p14="http://schemas.microsoft.com/office/powerpoint/2010/main" val="75083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Pages, Filters, Columns, Rows, Color, Size, and Text are </a:t>
            </a:r>
            <a:r>
              <a:rPr lang="en-CA" b="1" dirty="0"/>
              <a:t>Shelves</a:t>
            </a:r>
            <a:r>
              <a:rPr lang="en-CA" dirty="0"/>
              <a:t> that allow the user to drag and drop fields from the Data Window.</a:t>
            </a:r>
          </a:p>
          <a:p>
            <a:pPr marL="171450" indent="-171450">
              <a:buFontTx/>
              <a:buChar char="-"/>
            </a:pPr>
            <a:r>
              <a:rPr lang="en-CA" dirty="0"/>
              <a:t>The Canvas ( sometimes also called as the View or Visualization) – this is the place where Tableau will draw visualization based on where you drag and drop the fields. You can also drag and drop fields directly onto the canvas too.</a:t>
            </a:r>
          </a:p>
          <a:p>
            <a:pPr marL="171450" indent="-171450">
              <a:buFontTx/>
              <a:buChar char="-"/>
            </a:pPr>
            <a:endParaRPr lang="en-CA" dirty="0"/>
          </a:p>
          <a:p>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16</a:t>
            </a:fld>
            <a:endParaRPr lang="en-CA"/>
          </a:p>
        </p:txBody>
      </p:sp>
    </p:spTree>
    <p:extLst>
      <p:ext uri="{BB962C8B-B14F-4D97-AF65-F5344CB8AC3E}">
        <p14:creationId xmlns:p14="http://schemas.microsoft.com/office/powerpoint/2010/main" val="123579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CA" dirty="0"/>
              <a:t>Dimensions – Contains fields that are text, date, geographic, and other non-calculated fields</a:t>
            </a:r>
          </a:p>
          <a:p>
            <a:pPr marL="171450" indent="-171450">
              <a:buFont typeface="Wingdings" panose="05000000000000000000" pitchFamily="2" charset="2"/>
              <a:buChar char="Ø"/>
            </a:pPr>
            <a:r>
              <a:rPr lang="en-CA" dirty="0"/>
              <a:t>Measures – contains numbers and other calculated fields</a:t>
            </a:r>
          </a:p>
        </p:txBody>
      </p:sp>
      <p:sp>
        <p:nvSpPr>
          <p:cNvPr id="4" name="Slide Number Placeholder 3"/>
          <p:cNvSpPr>
            <a:spLocks noGrp="1"/>
          </p:cNvSpPr>
          <p:nvPr>
            <p:ph type="sldNum" sz="quarter" idx="10"/>
          </p:nvPr>
        </p:nvSpPr>
        <p:spPr/>
        <p:txBody>
          <a:bodyPr/>
          <a:lstStyle/>
          <a:p>
            <a:fld id="{0FEEB2D0-D7D9-4404-9ADE-8E152B9B28E2}" type="slidenum">
              <a:rPr lang="en-CA" smtClean="0"/>
              <a:t>17</a:t>
            </a:fld>
            <a:endParaRPr lang="en-CA"/>
          </a:p>
        </p:txBody>
      </p:sp>
    </p:spTree>
    <p:extLst>
      <p:ext uri="{BB962C8B-B14F-4D97-AF65-F5344CB8AC3E}">
        <p14:creationId xmlns:p14="http://schemas.microsoft.com/office/powerpoint/2010/main" val="323763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18</a:t>
            </a:fld>
            <a:endParaRPr lang="en-CA"/>
          </a:p>
        </p:txBody>
      </p:sp>
    </p:spTree>
    <p:extLst>
      <p:ext uri="{BB962C8B-B14F-4D97-AF65-F5344CB8AC3E}">
        <p14:creationId xmlns:p14="http://schemas.microsoft.com/office/powerpoint/2010/main" val="962094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19</a:t>
            </a:fld>
            <a:endParaRPr lang="en-CA"/>
          </a:p>
        </p:txBody>
      </p:sp>
    </p:spTree>
    <p:extLst>
      <p:ext uri="{BB962C8B-B14F-4D97-AF65-F5344CB8AC3E}">
        <p14:creationId xmlns:p14="http://schemas.microsoft.com/office/powerpoint/2010/main" val="1651244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Reading required – Chapters 1 and 2 of the textbook.</a:t>
            </a:r>
          </a:p>
        </p:txBody>
      </p:sp>
      <p:sp>
        <p:nvSpPr>
          <p:cNvPr id="4" name="Slide Number Placeholder 3"/>
          <p:cNvSpPr>
            <a:spLocks noGrp="1"/>
          </p:cNvSpPr>
          <p:nvPr>
            <p:ph type="sldNum" sz="quarter" idx="10"/>
          </p:nvPr>
        </p:nvSpPr>
        <p:spPr/>
        <p:txBody>
          <a:bodyPr/>
          <a:lstStyle/>
          <a:p>
            <a:fld id="{0FEEB2D0-D7D9-4404-9ADE-8E152B9B28E2}" type="slidenum">
              <a:rPr lang="en-CA" smtClean="0"/>
              <a:t>2</a:t>
            </a:fld>
            <a:endParaRPr lang="en-CA"/>
          </a:p>
        </p:txBody>
      </p:sp>
    </p:spTree>
    <p:extLst>
      <p:ext uri="{BB962C8B-B14F-4D97-AF65-F5344CB8AC3E}">
        <p14:creationId xmlns:p14="http://schemas.microsoft.com/office/powerpoint/2010/main" val="429073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CA" dirty="0"/>
              <a:t>Companies have access to the available BI tools rarely use them for analysis and reporting. Only 8 – 11% of the companies use these tools. (The BARC society report).</a:t>
            </a:r>
          </a:p>
          <a:p>
            <a:pPr marL="171450" indent="-171450">
              <a:buFont typeface="Wingdings" panose="05000000000000000000" pitchFamily="2" charset="2"/>
              <a:buChar char="§"/>
            </a:pPr>
            <a:r>
              <a:rPr lang="en-CA" dirty="0"/>
              <a:t>Those companies that use these tools find that it is too difficult for their technical staff to use and learn, mainly because the technical staff have minimal or no skills to use these tools.</a:t>
            </a:r>
          </a:p>
          <a:p>
            <a:pPr marL="171450" indent="-171450">
              <a:buFont typeface="Wingdings" panose="05000000000000000000" pitchFamily="2" charset="2"/>
              <a:buChar char="§"/>
            </a:pPr>
            <a:r>
              <a:rPr lang="en-CA" dirty="0"/>
              <a:t>The turnaround time for generating reports is longer than anticipated with the use of these traditional tools.</a:t>
            </a:r>
          </a:p>
          <a:p>
            <a:pPr marL="171450" indent="-171450">
              <a:buFont typeface="Wingdings" panose="05000000000000000000" pitchFamily="2" charset="2"/>
              <a:buChar char="§"/>
            </a:pPr>
            <a:r>
              <a:rPr lang="en-CA" dirty="0"/>
              <a:t>Surprisingly, the companies that have adopted certain BI Tools are still using Spreadsheets for analysis and reporting. This poses issues in its won as there is a potential for incorrect reporting and this could lead inappropriate analysis and eventually mis-informed decision making.</a:t>
            </a:r>
          </a:p>
          <a:p>
            <a:endParaRPr lang="en-CA" dirty="0"/>
          </a:p>
          <a:p>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3</a:t>
            </a:fld>
            <a:endParaRPr lang="en-CA"/>
          </a:p>
        </p:txBody>
      </p:sp>
    </p:spTree>
    <p:extLst>
      <p:ext uri="{BB962C8B-B14F-4D97-AF65-F5344CB8AC3E}">
        <p14:creationId xmlns:p14="http://schemas.microsoft.com/office/powerpoint/2010/main" val="329018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Stephen Few is an author and has written several books to highlight the problem of incorrect visualizations. He also provided examples of data visualizations that adhered to best practices He believes that skills needed for creating /designing data base tools are the not the same as that required to create dashboards that communicate efficiently. </a:t>
            </a:r>
          </a:p>
          <a:p>
            <a:r>
              <a:rPr lang="en-CA" dirty="0"/>
              <a:t>Tableau is an amazing data visualization platform where you will be able to achieve incredible </a:t>
            </a:r>
            <a:r>
              <a:rPr lang="en-CA" b="1" dirty="0"/>
              <a:t>data discovery, data analysis, and data storytelling.</a:t>
            </a:r>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4</a:t>
            </a:fld>
            <a:endParaRPr lang="en-CA"/>
          </a:p>
        </p:txBody>
      </p:sp>
    </p:spTree>
    <p:extLst>
      <p:ext uri="{BB962C8B-B14F-4D97-AF65-F5344CB8AC3E}">
        <p14:creationId xmlns:p14="http://schemas.microsoft.com/office/powerpoint/2010/main" val="2893851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5</a:t>
            </a:fld>
            <a:endParaRPr lang="en-CA"/>
          </a:p>
        </p:txBody>
      </p:sp>
    </p:spTree>
    <p:extLst>
      <p:ext uri="{BB962C8B-B14F-4D97-AF65-F5344CB8AC3E}">
        <p14:creationId xmlns:p14="http://schemas.microsoft.com/office/powerpoint/2010/main" val="29600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Type 1 – Known data : available in daily, weekly, and monthly reports. Used for monitoring. Purpose – visibility of operations</a:t>
            </a:r>
          </a:p>
          <a:p>
            <a:pPr marL="171450" indent="-171450">
              <a:buFontTx/>
              <a:buChar char="-"/>
            </a:pPr>
            <a:endParaRPr lang="en-CA" dirty="0"/>
          </a:p>
          <a:p>
            <a:pPr marL="171450" indent="-171450">
              <a:buFontTx/>
              <a:buChar char="-"/>
            </a:pPr>
            <a:r>
              <a:rPr lang="en-CA" dirty="0"/>
              <a:t>Type 2 – feeding from the patterns and outliers from Type 1 data, “Why is this happening?” Traditional reporting tools provide framework to provide answers to this kind of questions (if the design of the reports anticipated this questions) </a:t>
            </a:r>
          </a:p>
          <a:p>
            <a:pPr marL="171450" indent="-171450">
              <a:buFontTx/>
              <a:buChar char="-"/>
            </a:pPr>
            <a:endParaRPr lang="en-CA" dirty="0"/>
          </a:p>
          <a:p>
            <a:r>
              <a:rPr lang="en-CA" dirty="0"/>
              <a:t>- Type 3 – Performing apt analysis of data in real time with visual analytics provides an opportunity to see patterns and outliers that are not visible in Type 1 and Type 2 reports. Interacting in real time can lead to new and quick actionable insights.</a:t>
            </a:r>
          </a:p>
          <a:p>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6</a:t>
            </a:fld>
            <a:endParaRPr lang="en-CA"/>
          </a:p>
        </p:txBody>
      </p:sp>
    </p:spTree>
    <p:extLst>
      <p:ext uri="{BB962C8B-B14F-4D97-AF65-F5344CB8AC3E}">
        <p14:creationId xmlns:p14="http://schemas.microsoft.com/office/powerpoint/2010/main" val="225201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CA"/>
          </a:p>
        </p:txBody>
      </p:sp>
      <p:sp>
        <p:nvSpPr>
          <p:cNvPr id="5" name="Footer Placeholder 4"/>
          <p:cNvSpPr>
            <a:spLocks noGrp="1"/>
          </p:cNvSpPr>
          <p:nvPr>
            <p:ph type="ftr" sz="quarter" idx="4"/>
          </p:nvPr>
        </p:nvSpPr>
        <p:spPr/>
        <p:txBody>
          <a:bodyPr/>
          <a:lstStyle/>
          <a:p>
            <a:endParaRPr lang="en-CA"/>
          </a:p>
        </p:txBody>
      </p:sp>
      <p:sp>
        <p:nvSpPr>
          <p:cNvPr id="6" name="Slide Number Placeholder 5"/>
          <p:cNvSpPr>
            <a:spLocks noGrp="1"/>
          </p:cNvSpPr>
          <p:nvPr>
            <p:ph type="sldNum" sz="quarter" idx="5"/>
          </p:nvPr>
        </p:nvSpPr>
        <p:spPr/>
        <p:txBody>
          <a:bodyPr/>
          <a:lstStyle/>
          <a:p>
            <a:fld id="{0FEEB2D0-D7D9-4404-9ADE-8E152B9B28E2}" type="slidenum">
              <a:rPr lang="en-CA" smtClean="0"/>
              <a:t>7</a:t>
            </a:fld>
            <a:endParaRPr lang="en-CA"/>
          </a:p>
        </p:txBody>
      </p:sp>
    </p:spTree>
    <p:extLst>
      <p:ext uri="{BB962C8B-B14F-4D97-AF65-F5344CB8AC3E}">
        <p14:creationId xmlns:p14="http://schemas.microsoft.com/office/powerpoint/2010/main" val="219756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Attributes of an ideal analysis and reporting tool:</a:t>
            </a:r>
          </a:p>
          <a:p>
            <a:pPr marL="171450" indent="-171450">
              <a:buFont typeface="Arial" panose="020B0604020202020204" pitchFamily="34" charset="0"/>
              <a:buChar char="•"/>
            </a:pPr>
            <a:r>
              <a:rPr lang="en-CA" b="1" dirty="0"/>
              <a:t>Simplicity</a:t>
            </a:r>
            <a:r>
              <a:rPr lang="en-CA" dirty="0"/>
              <a:t> – should be simple and easier to learn even for non technical users to work around</a:t>
            </a:r>
          </a:p>
          <a:p>
            <a:pPr marL="171450" indent="-171450">
              <a:buFont typeface="Arial" panose="020B0604020202020204" pitchFamily="34" charset="0"/>
              <a:buChar char="•"/>
            </a:pPr>
            <a:r>
              <a:rPr lang="en-CA" b="1" dirty="0"/>
              <a:t>Connectivity </a:t>
            </a:r>
            <a:r>
              <a:rPr lang="en-CA" dirty="0"/>
              <a:t>– should be able to connect to large variety of data sources seamlessly involving minimal user intervention.</a:t>
            </a:r>
          </a:p>
          <a:p>
            <a:pPr marL="171450" indent="-171450">
              <a:buFont typeface="Arial" panose="020B0604020202020204" pitchFamily="34" charset="0"/>
              <a:buChar char="•"/>
            </a:pPr>
            <a:r>
              <a:rPr lang="en-CA" b="1" dirty="0"/>
              <a:t>Visual Competence </a:t>
            </a:r>
            <a:r>
              <a:rPr lang="en-CA" b="0" dirty="0"/>
              <a:t>– the tool should be able to produce multiple or various appropriate visuals or graphics by default or by demand</a:t>
            </a:r>
          </a:p>
          <a:p>
            <a:pPr marL="171450" indent="-171450">
              <a:buFont typeface="Arial" panose="020B0604020202020204" pitchFamily="34" charset="0"/>
              <a:buChar char="•"/>
            </a:pPr>
            <a:r>
              <a:rPr lang="en-CA" b="1" dirty="0"/>
              <a:t>Sharing </a:t>
            </a:r>
            <a:r>
              <a:rPr lang="en-CA" b="0" dirty="0"/>
              <a:t>– should be able to help the user to share the insight </a:t>
            </a:r>
          </a:p>
          <a:p>
            <a:pPr marL="171450" indent="-171450">
              <a:buFont typeface="Arial" panose="020B0604020202020204" pitchFamily="34" charset="0"/>
              <a:buChar char="•"/>
            </a:pPr>
            <a:r>
              <a:rPr lang="en-CA" b="1" dirty="0"/>
              <a:t>Scale </a:t>
            </a:r>
            <a:r>
              <a:rPr lang="en-CA" b="0" dirty="0"/>
              <a:t>– the tool should be ready to handle growing size of already huge datasets.</a:t>
            </a:r>
            <a:endParaRPr lang="en-CA" b="1" dirty="0"/>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8</a:t>
            </a:fld>
            <a:endParaRPr lang="en-CA"/>
          </a:p>
        </p:txBody>
      </p:sp>
    </p:spTree>
    <p:extLst>
      <p:ext uri="{BB962C8B-B14F-4D97-AF65-F5344CB8AC3E}">
        <p14:creationId xmlns:p14="http://schemas.microsoft.com/office/powerpoint/2010/main" val="3507964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Tableau Is an amazing data visualization tool. It is unique among all other data visualization tools because it uses </a:t>
            </a:r>
            <a:r>
              <a:rPr lang="en-CA" b="1" dirty="0" err="1"/>
              <a:t>VizQL</a:t>
            </a:r>
            <a:r>
              <a:rPr lang="en-CA" b="1" dirty="0"/>
              <a:t>, a visual Query </a:t>
            </a:r>
            <a:r>
              <a:rPr lang="en-CA" b="1" dirty="0" err="1"/>
              <a:t>Laguage</a:t>
            </a:r>
            <a:r>
              <a:rPr lang="en-CA" b="1" dirty="0"/>
              <a:t>.</a:t>
            </a:r>
            <a:r>
              <a:rPr lang="en-CA" dirty="0"/>
              <a:t> The user need not write a lot of SQL or MDX or painstakingly work through wizards to select a chart type and then link components together with data.(Milligan, 2015)</a:t>
            </a:r>
          </a:p>
          <a:p>
            <a:r>
              <a:rPr lang="en-CA" dirty="0"/>
              <a:t>The user interacts with the data in a visual environment and Tableau converts the users action into necessary queries automatically. Much of the actions involve drag and drop.</a:t>
            </a:r>
          </a:p>
          <a:p>
            <a:endParaRPr lang="en-CA" dirty="0"/>
          </a:p>
          <a:p>
            <a:endParaRPr lang="en-CA" dirty="0"/>
          </a:p>
          <a:p>
            <a:r>
              <a:rPr lang="en-CA" dirty="0"/>
              <a:t>Milligan, Joshua N. (2015). </a:t>
            </a:r>
            <a:r>
              <a:rPr lang="en-CA" i="1" dirty="0"/>
              <a:t>Learning </a:t>
            </a:r>
            <a:r>
              <a:rPr lang="en-CA" i="1" dirty="0" err="1"/>
              <a:t>Tabelau</a:t>
            </a:r>
            <a:r>
              <a:rPr lang="en-CA" i="1" dirty="0"/>
              <a:t>.(1 Ed.). </a:t>
            </a:r>
            <a:r>
              <a:rPr lang="en-CA" i="0" dirty="0" err="1"/>
              <a:t>Brimingham</a:t>
            </a:r>
            <a:r>
              <a:rPr lang="en-CA" i="0" dirty="0"/>
              <a:t>: </a:t>
            </a:r>
            <a:r>
              <a:rPr lang="en-CA" i="0" dirty="0" err="1"/>
              <a:t>Packt</a:t>
            </a:r>
            <a:r>
              <a:rPr lang="en-CA" i="0" dirty="0"/>
              <a:t> Publishing.</a:t>
            </a:r>
            <a:endParaRPr lang="en-CA" dirty="0"/>
          </a:p>
        </p:txBody>
      </p:sp>
      <p:sp>
        <p:nvSpPr>
          <p:cNvPr id="4" name="Slide Number Placeholder 3"/>
          <p:cNvSpPr>
            <a:spLocks noGrp="1"/>
          </p:cNvSpPr>
          <p:nvPr>
            <p:ph type="sldNum" sz="quarter" idx="10"/>
          </p:nvPr>
        </p:nvSpPr>
        <p:spPr/>
        <p:txBody>
          <a:bodyPr/>
          <a:lstStyle/>
          <a:p>
            <a:fld id="{0FEEB2D0-D7D9-4404-9ADE-8E152B9B28E2}" type="slidenum">
              <a:rPr lang="en-CA" smtClean="0"/>
              <a:t>9</a:t>
            </a:fld>
            <a:endParaRPr lang="en-CA"/>
          </a:p>
        </p:txBody>
      </p:sp>
    </p:spTree>
    <p:extLst>
      <p:ext uri="{BB962C8B-B14F-4D97-AF65-F5344CB8AC3E}">
        <p14:creationId xmlns:p14="http://schemas.microsoft.com/office/powerpoint/2010/main" val="196608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81150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AD1EA3-B2AC-4F8F-8336-62EDE1119F45}" type="datetimeFigureOut">
              <a:rPr lang="en-CA" smtClean="0"/>
              <a:t>2024-01-01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81983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157977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504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421002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701332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41505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2165648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1649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93140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179989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D1EA3-B2AC-4F8F-8336-62EDE1119F45}" type="datetimeFigureOut">
              <a:rPr lang="en-CA" smtClean="0"/>
              <a:t>2024-01-01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410947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D1EA3-B2AC-4F8F-8336-62EDE1119F45}" type="datetimeFigureOut">
              <a:rPr lang="en-CA" smtClean="0"/>
              <a:t>2024-01-01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334411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4961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89160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8AD1EA3-B2AC-4F8F-8336-62EDE1119F45}" type="datetimeFigureOut">
              <a:rPr lang="en-CA" smtClean="0"/>
              <a:t>2024-01-01</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13376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AD1EA3-B2AC-4F8F-8336-62EDE1119F45}" type="datetimeFigureOut">
              <a:rPr lang="en-CA" smtClean="0"/>
              <a:t>2024-01-01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134F44-166A-4403-8030-F84D43C12D8A}" type="slidenum">
              <a:rPr lang="en-CA" smtClean="0"/>
              <a:t>‹#›</a:t>
            </a:fld>
            <a:endParaRPr lang="en-CA"/>
          </a:p>
        </p:txBody>
      </p:sp>
    </p:spTree>
    <p:extLst>
      <p:ext uri="{BB962C8B-B14F-4D97-AF65-F5344CB8AC3E}">
        <p14:creationId xmlns:p14="http://schemas.microsoft.com/office/powerpoint/2010/main" val="231753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AD1EA3-B2AC-4F8F-8336-62EDE1119F45}" type="datetimeFigureOut">
              <a:rPr lang="en-CA" smtClean="0"/>
              <a:t>2024-01-01</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134F44-166A-4403-8030-F84D43C12D8A}" type="slidenum">
              <a:rPr lang="en-CA" smtClean="0"/>
              <a:t>‹#›</a:t>
            </a:fld>
            <a:endParaRPr lang="en-CA"/>
          </a:p>
        </p:txBody>
      </p:sp>
    </p:spTree>
    <p:extLst>
      <p:ext uri="{BB962C8B-B14F-4D97-AF65-F5344CB8AC3E}">
        <p14:creationId xmlns:p14="http://schemas.microsoft.com/office/powerpoint/2010/main" val="3662383275"/>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16E0-7E04-4891-B316-0C5403464503}"/>
              </a:ext>
            </a:extLst>
          </p:cNvPr>
          <p:cNvSpPr>
            <a:spLocks noGrp="1"/>
          </p:cNvSpPr>
          <p:nvPr>
            <p:ph type="ctrTitle"/>
          </p:nvPr>
        </p:nvSpPr>
        <p:spPr/>
        <p:txBody>
          <a:bodyPr>
            <a:normAutofit fontScale="90000"/>
          </a:bodyPr>
          <a:lstStyle/>
          <a:p>
            <a:r>
              <a:rPr lang="en-CA" dirty="0"/>
              <a:t>Creating your first Visualizations and Dashboard</a:t>
            </a:r>
          </a:p>
        </p:txBody>
      </p:sp>
      <p:sp>
        <p:nvSpPr>
          <p:cNvPr id="3" name="Subtitle 2">
            <a:extLst>
              <a:ext uri="{FF2B5EF4-FFF2-40B4-BE49-F238E27FC236}">
                <a16:creationId xmlns:a16="http://schemas.microsoft.com/office/drawing/2014/main" id="{59DF5DB4-8663-41EA-BB91-759F2CDBC2DD}"/>
              </a:ext>
            </a:extLst>
          </p:cNvPr>
          <p:cNvSpPr>
            <a:spLocks noGrp="1"/>
          </p:cNvSpPr>
          <p:nvPr>
            <p:ph type="subTitle" idx="1"/>
          </p:nvPr>
        </p:nvSpPr>
        <p:spPr/>
        <p:txBody>
          <a:bodyPr>
            <a:normAutofit fontScale="70000" lnSpcReduction="20000"/>
          </a:bodyPr>
          <a:lstStyle/>
          <a:p>
            <a:r>
              <a:rPr lang="en-CA" dirty="0"/>
              <a:t>CSIS 3860 Data Visualization </a:t>
            </a:r>
          </a:p>
          <a:p>
            <a:r>
              <a:rPr lang="en-CA" dirty="0"/>
              <a:t>By </a:t>
            </a:r>
          </a:p>
          <a:p>
            <a:r>
              <a:rPr lang="en-CA" dirty="0"/>
              <a:t>Rupa Manabala</a:t>
            </a:r>
          </a:p>
        </p:txBody>
      </p:sp>
    </p:spTree>
    <p:extLst>
      <p:ext uri="{BB962C8B-B14F-4D97-AF65-F5344CB8AC3E}">
        <p14:creationId xmlns:p14="http://schemas.microsoft.com/office/powerpoint/2010/main" val="155183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FAB7-925A-4667-8F4E-62635DF61DB7}"/>
              </a:ext>
            </a:extLst>
          </p:cNvPr>
          <p:cNvSpPr>
            <a:spLocks noGrp="1"/>
          </p:cNvSpPr>
          <p:nvPr>
            <p:ph type="title"/>
          </p:nvPr>
        </p:nvSpPr>
        <p:spPr/>
        <p:txBody>
          <a:bodyPr/>
          <a:lstStyle/>
          <a:p>
            <a:r>
              <a:rPr lang="en-CA" dirty="0"/>
              <a:t>Tableau Desktop Tools</a:t>
            </a:r>
          </a:p>
        </p:txBody>
      </p:sp>
      <p:sp>
        <p:nvSpPr>
          <p:cNvPr id="3" name="Content Placeholder 2">
            <a:extLst>
              <a:ext uri="{FF2B5EF4-FFF2-40B4-BE49-F238E27FC236}">
                <a16:creationId xmlns:a16="http://schemas.microsoft.com/office/drawing/2014/main" id="{2A1651A4-AFA3-4FD3-B114-71844B6C807E}"/>
              </a:ext>
            </a:extLst>
          </p:cNvPr>
          <p:cNvSpPr>
            <a:spLocks noGrp="1"/>
          </p:cNvSpPr>
          <p:nvPr>
            <p:ph idx="1"/>
          </p:nvPr>
        </p:nvSpPr>
        <p:spPr/>
        <p:txBody>
          <a:bodyPr/>
          <a:lstStyle/>
          <a:p>
            <a:r>
              <a:rPr lang="en-CA" dirty="0"/>
              <a:t>The design tool to create visual analytics and dashboards</a:t>
            </a:r>
          </a:p>
          <a:p>
            <a:pPr lvl="1"/>
            <a:r>
              <a:rPr lang="en-CA" dirty="0"/>
              <a:t>Personal Edition</a:t>
            </a:r>
          </a:p>
          <a:p>
            <a:pPr lvl="1"/>
            <a:r>
              <a:rPr lang="en-CA" dirty="0"/>
              <a:t>Professional Edition</a:t>
            </a:r>
          </a:p>
          <a:p>
            <a:r>
              <a:rPr lang="en-CA" dirty="0"/>
              <a:t>Open Database Standard (ODBC) – Connector to connect to specific data for access</a:t>
            </a:r>
          </a:p>
          <a:p>
            <a:r>
              <a:rPr lang="en-CA" dirty="0"/>
              <a:t>Tableau – Personal – Connects to data sources locally</a:t>
            </a:r>
          </a:p>
          <a:p>
            <a:pPr>
              <a:buFont typeface="Wingdings" panose="05000000000000000000" pitchFamily="2" charset="2"/>
              <a:buChar char="§"/>
            </a:pPr>
            <a:r>
              <a:rPr lang="en-CA" dirty="0"/>
              <a:t>Tableau Professional – Personal edition features and much more</a:t>
            </a:r>
          </a:p>
        </p:txBody>
      </p:sp>
    </p:spTree>
    <p:extLst>
      <p:ext uri="{BB962C8B-B14F-4D97-AF65-F5344CB8AC3E}">
        <p14:creationId xmlns:p14="http://schemas.microsoft.com/office/powerpoint/2010/main" val="105925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CE6A-5333-428B-8A26-8E978A2A0C03}"/>
              </a:ext>
            </a:extLst>
          </p:cNvPr>
          <p:cNvSpPr>
            <a:spLocks noGrp="1"/>
          </p:cNvSpPr>
          <p:nvPr>
            <p:ph type="title"/>
          </p:nvPr>
        </p:nvSpPr>
        <p:spPr/>
        <p:txBody>
          <a:bodyPr/>
          <a:lstStyle/>
          <a:p>
            <a:r>
              <a:rPr lang="en-CA" dirty="0"/>
              <a:t>Tableau File Types</a:t>
            </a:r>
          </a:p>
        </p:txBody>
      </p:sp>
      <p:sp>
        <p:nvSpPr>
          <p:cNvPr id="3" name="Content Placeholder 2">
            <a:extLst>
              <a:ext uri="{FF2B5EF4-FFF2-40B4-BE49-F238E27FC236}">
                <a16:creationId xmlns:a16="http://schemas.microsoft.com/office/drawing/2014/main" id="{09BC29AB-77B6-483B-8B28-7BD0B4CEC46F}"/>
              </a:ext>
            </a:extLst>
          </p:cNvPr>
          <p:cNvSpPr>
            <a:spLocks noGrp="1"/>
          </p:cNvSpPr>
          <p:nvPr>
            <p:ph idx="1"/>
          </p:nvPr>
        </p:nvSpPr>
        <p:spPr/>
        <p:txBody>
          <a:bodyPr>
            <a:normAutofit/>
          </a:bodyPr>
          <a:lstStyle/>
          <a:p>
            <a:r>
              <a:rPr lang="en-CA" dirty="0"/>
              <a:t>Save and share data using different file types</a:t>
            </a:r>
          </a:p>
          <a:p>
            <a:r>
              <a:rPr lang="en-CA" dirty="0"/>
              <a:t>Difference lies in the amount and type of information being stored</a:t>
            </a:r>
          </a:p>
          <a:p>
            <a:r>
              <a:rPr lang="en-CA" dirty="0"/>
              <a:t>Default save method creates .</a:t>
            </a:r>
            <a:r>
              <a:rPr lang="en-CA" dirty="0" err="1"/>
              <a:t>twb</a:t>
            </a:r>
            <a:r>
              <a:rPr lang="en-CA" dirty="0"/>
              <a:t> – Tableau Workbook file</a:t>
            </a:r>
          </a:p>
          <a:p>
            <a:r>
              <a:rPr lang="en-CA" dirty="0"/>
              <a:t>Save as option - .</a:t>
            </a:r>
            <a:r>
              <a:rPr lang="en-CA" dirty="0" err="1"/>
              <a:t>twbx</a:t>
            </a:r>
            <a:r>
              <a:rPr lang="en-CA" dirty="0"/>
              <a:t> – Tableau Packaged Workbook</a:t>
            </a:r>
          </a:p>
          <a:p>
            <a:r>
              <a:rPr lang="en-CA" dirty="0"/>
              <a:t>Other types:</a:t>
            </a:r>
          </a:p>
          <a:p>
            <a:pPr lvl="1"/>
            <a:r>
              <a:rPr lang="en-CA" dirty="0"/>
              <a:t>Tableau Data Source - .</a:t>
            </a:r>
            <a:r>
              <a:rPr lang="en-CA" dirty="0" err="1"/>
              <a:t>tds</a:t>
            </a:r>
            <a:endParaRPr lang="en-CA" dirty="0"/>
          </a:p>
          <a:p>
            <a:pPr lvl="1"/>
            <a:r>
              <a:rPr lang="en-CA" dirty="0"/>
              <a:t>Tableau Data Extract - .</a:t>
            </a:r>
            <a:r>
              <a:rPr lang="en-CA" dirty="0" err="1"/>
              <a:t>tde</a:t>
            </a:r>
            <a:endParaRPr lang="en-CA" dirty="0"/>
          </a:p>
          <a:p>
            <a:pPr lvl="1"/>
            <a:r>
              <a:rPr lang="en-CA" dirty="0"/>
              <a:t>Tableau Book Mark -- .</a:t>
            </a:r>
            <a:r>
              <a:rPr lang="en-CA" dirty="0" err="1"/>
              <a:t>tbm</a:t>
            </a:r>
            <a:endParaRPr lang="en-CA" dirty="0"/>
          </a:p>
          <a:p>
            <a:pPr lvl="1"/>
            <a:r>
              <a:rPr lang="en-CA" dirty="0"/>
              <a:t>Tableau Packaged Data Source - .</a:t>
            </a:r>
            <a:r>
              <a:rPr lang="en-CA" dirty="0" err="1"/>
              <a:t>tdsx</a:t>
            </a:r>
            <a:endParaRPr lang="en-CA" dirty="0"/>
          </a:p>
          <a:p>
            <a:pPr lvl="1"/>
            <a:endParaRPr lang="en-CA" dirty="0"/>
          </a:p>
        </p:txBody>
      </p:sp>
    </p:spTree>
    <p:extLst>
      <p:ext uri="{BB962C8B-B14F-4D97-AF65-F5344CB8AC3E}">
        <p14:creationId xmlns:p14="http://schemas.microsoft.com/office/powerpoint/2010/main" val="383267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ECF4-B82F-45AE-BEFE-E3201EC8F0F4}"/>
              </a:ext>
            </a:extLst>
          </p:cNvPr>
          <p:cNvSpPr>
            <a:spLocks noGrp="1"/>
          </p:cNvSpPr>
          <p:nvPr>
            <p:ph type="title"/>
          </p:nvPr>
        </p:nvSpPr>
        <p:spPr>
          <a:xfrm>
            <a:off x="294420" y="441644"/>
            <a:ext cx="11211780" cy="1293028"/>
          </a:xfrm>
        </p:spPr>
        <p:txBody>
          <a:bodyPr/>
          <a:lstStyle/>
          <a:p>
            <a:pPr algn="just"/>
            <a:r>
              <a:rPr lang="en-CA" dirty="0"/>
              <a:t>Introducing the Tableau Workspace</a:t>
            </a:r>
          </a:p>
        </p:txBody>
      </p:sp>
      <p:pic>
        <p:nvPicPr>
          <p:cNvPr id="5" name="Content Placeholder 4">
            <a:extLst>
              <a:ext uri="{FF2B5EF4-FFF2-40B4-BE49-F238E27FC236}">
                <a16:creationId xmlns:a16="http://schemas.microsoft.com/office/drawing/2014/main" id="{8B184F6F-59DE-4260-BD53-5486DC3A42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0232" y="1362635"/>
            <a:ext cx="10875604" cy="5339103"/>
          </a:xfrm>
        </p:spPr>
      </p:pic>
    </p:spTree>
    <p:extLst>
      <p:ext uri="{BB962C8B-B14F-4D97-AF65-F5344CB8AC3E}">
        <p14:creationId xmlns:p14="http://schemas.microsoft.com/office/powerpoint/2010/main" val="61534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2DCB-0E0E-4089-B110-AF5A05B06693}"/>
              </a:ext>
            </a:extLst>
          </p:cNvPr>
          <p:cNvSpPr>
            <a:spLocks noGrp="1"/>
          </p:cNvSpPr>
          <p:nvPr>
            <p:ph type="title"/>
          </p:nvPr>
        </p:nvSpPr>
        <p:spPr/>
        <p:txBody>
          <a:bodyPr/>
          <a:lstStyle/>
          <a:p>
            <a:r>
              <a:rPr lang="en-CA" dirty="0"/>
              <a:t>Workspace – Cont’d</a:t>
            </a:r>
          </a:p>
        </p:txBody>
      </p:sp>
      <p:sp>
        <p:nvSpPr>
          <p:cNvPr id="3" name="Content Placeholder 2">
            <a:extLst>
              <a:ext uri="{FF2B5EF4-FFF2-40B4-BE49-F238E27FC236}">
                <a16:creationId xmlns:a16="http://schemas.microsoft.com/office/drawing/2014/main" id="{639D3BAA-140F-4736-980A-EB844535A70C}"/>
              </a:ext>
            </a:extLst>
          </p:cNvPr>
          <p:cNvSpPr>
            <a:spLocks noGrp="1"/>
          </p:cNvSpPr>
          <p:nvPr>
            <p:ph idx="1"/>
          </p:nvPr>
        </p:nvSpPr>
        <p:spPr>
          <a:xfrm>
            <a:off x="685800" y="1885072"/>
            <a:ext cx="10820400" cy="4621746"/>
          </a:xfrm>
        </p:spPr>
        <p:txBody>
          <a:bodyPr>
            <a:normAutofit fontScale="92500" lnSpcReduction="20000"/>
          </a:bodyPr>
          <a:lstStyle/>
          <a:p>
            <a:r>
              <a:rPr lang="en-CA" sz="2400" dirty="0"/>
              <a:t>Tableau workspace Menu Options:</a:t>
            </a:r>
          </a:p>
          <a:p>
            <a:pPr lvl="1"/>
            <a:r>
              <a:rPr lang="en-CA" sz="2400" dirty="0"/>
              <a:t>File – New, Open, Save, Save As, Print, Export – Standard Windows </a:t>
            </a:r>
          </a:p>
          <a:p>
            <a:pPr lvl="1"/>
            <a:r>
              <a:rPr lang="en-CA" sz="2400" dirty="0"/>
              <a:t>Data – Paste, Tableau Data Server, Edit Relationships, and Replicate Data Source</a:t>
            </a:r>
          </a:p>
          <a:p>
            <a:pPr lvl="1"/>
            <a:r>
              <a:rPr lang="en-CA" sz="2400" dirty="0"/>
              <a:t>Worksheet </a:t>
            </a:r>
          </a:p>
          <a:p>
            <a:pPr lvl="1"/>
            <a:r>
              <a:rPr lang="en-CA" sz="2400" dirty="0"/>
              <a:t>Story </a:t>
            </a:r>
          </a:p>
          <a:p>
            <a:pPr lvl="1"/>
            <a:r>
              <a:rPr lang="en-CA" sz="2400" dirty="0"/>
              <a:t>Analysis </a:t>
            </a:r>
          </a:p>
          <a:p>
            <a:pPr lvl="1"/>
            <a:r>
              <a:rPr lang="en-CA" sz="2400" dirty="0"/>
              <a:t>Map </a:t>
            </a:r>
          </a:p>
          <a:p>
            <a:pPr lvl="1"/>
            <a:r>
              <a:rPr lang="en-CA" sz="2400" dirty="0"/>
              <a:t>Format </a:t>
            </a:r>
          </a:p>
          <a:p>
            <a:pPr lvl="1"/>
            <a:r>
              <a:rPr lang="en-CA" sz="2400" dirty="0"/>
              <a:t>Server </a:t>
            </a:r>
          </a:p>
          <a:p>
            <a:pPr lvl="1"/>
            <a:r>
              <a:rPr lang="en-CA" sz="2400" dirty="0"/>
              <a:t>Windows </a:t>
            </a:r>
          </a:p>
          <a:p>
            <a:pPr lvl="1"/>
            <a:r>
              <a:rPr lang="en-CA" sz="2400" dirty="0"/>
              <a:t>Help, and much more</a:t>
            </a:r>
          </a:p>
        </p:txBody>
      </p:sp>
    </p:spTree>
    <p:extLst>
      <p:ext uri="{BB962C8B-B14F-4D97-AF65-F5344CB8AC3E}">
        <p14:creationId xmlns:p14="http://schemas.microsoft.com/office/powerpoint/2010/main" val="158737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6305-9E1F-4307-A72B-E1A1B88308D1}"/>
              </a:ext>
            </a:extLst>
          </p:cNvPr>
          <p:cNvSpPr>
            <a:spLocks noGrp="1"/>
          </p:cNvSpPr>
          <p:nvPr>
            <p:ph type="title"/>
          </p:nvPr>
        </p:nvSpPr>
        <p:spPr>
          <a:xfrm>
            <a:off x="2895600" y="330590"/>
            <a:ext cx="8610600" cy="1293028"/>
          </a:xfrm>
        </p:spPr>
        <p:txBody>
          <a:bodyPr/>
          <a:lstStyle/>
          <a:p>
            <a:r>
              <a:rPr lang="en-CA" dirty="0"/>
              <a:t>Data Types and Aggregation</a:t>
            </a:r>
          </a:p>
        </p:txBody>
      </p:sp>
      <p:sp>
        <p:nvSpPr>
          <p:cNvPr id="3" name="Content Placeholder 2">
            <a:extLst>
              <a:ext uri="{FF2B5EF4-FFF2-40B4-BE49-F238E27FC236}">
                <a16:creationId xmlns:a16="http://schemas.microsoft.com/office/drawing/2014/main" id="{A9F881F1-3D07-4385-9089-650E5D8D87BE}"/>
              </a:ext>
            </a:extLst>
          </p:cNvPr>
          <p:cNvSpPr>
            <a:spLocks noGrp="1"/>
          </p:cNvSpPr>
          <p:nvPr>
            <p:ph idx="1"/>
          </p:nvPr>
        </p:nvSpPr>
        <p:spPr>
          <a:xfrm>
            <a:off x="685800" y="1814734"/>
            <a:ext cx="10820400" cy="4712676"/>
          </a:xfrm>
        </p:spPr>
        <p:txBody>
          <a:bodyPr numCol="2">
            <a:normAutofit fontScale="85000" lnSpcReduction="20000"/>
          </a:bodyPr>
          <a:lstStyle/>
          <a:p>
            <a:r>
              <a:rPr lang="en-CA" dirty="0"/>
              <a:t>Data Types</a:t>
            </a:r>
          </a:p>
          <a:p>
            <a:pPr marL="457200" lvl="1" indent="0">
              <a:buNone/>
            </a:pPr>
            <a:endParaRPr lang="en-CA" dirty="0"/>
          </a:p>
          <a:p>
            <a:pPr lvl="1"/>
            <a:r>
              <a:rPr lang="en-CA" dirty="0"/>
              <a:t>Text Values</a:t>
            </a:r>
          </a:p>
          <a:p>
            <a:pPr lvl="1"/>
            <a:r>
              <a:rPr lang="en-CA" dirty="0"/>
              <a:t>Date Values</a:t>
            </a:r>
          </a:p>
          <a:p>
            <a:pPr lvl="1"/>
            <a:r>
              <a:rPr lang="en-CA" dirty="0"/>
              <a:t>Date and time values</a:t>
            </a:r>
          </a:p>
          <a:p>
            <a:pPr lvl="1"/>
            <a:r>
              <a:rPr lang="en-CA" dirty="0"/>
              <a:t>Numerical Values</a:t>
            </a:r>
          </a:p>
          <a:p>
            <a:pPr lvl="1"/>
            <a:r>
              <a:rPr lang="en-CA" dirty="0"/>
              <a:t>Geographic values</a:t>
            </a:r>
          </a:p>
          <a:p>
            <a:pPr lvl="1"/>
            <a:r>
              <a:rPr lang="en-CA" dirty="0"/>
              <a:t>Boolean Values</a:t>
            </a:r>
          </a:p>
          <a:p>
            <a:pPr marL="457200" lvl="1" indent="0">
              <a:buNone/>
            </a:pPr>
            <a:endParaRPr lang="en-CA" dirty="0"/>
          </a:p>
          <a:p>
            <a:pPr lvl="1"/>
            <a:endParaRPr lang="en-CA" dirty="0"/>
          </a:p>
          <a:p>
            <a:pPr lvl="1"/>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r>
              <a:rPr lang="en-CA" dirty="0"/>
              <a:t>Aggregations</a:t>
            </a:r>
          </a:p>
          <a:p>
            <a:pPr lvl="1"/>
            <a:endParaRPr lang="en-CA" dirty="0"/>
          </a:p>
          <a:p>
            <a:pPr lvl="1"/>
            <a:r>
              <a:rPr lang="en-CA" dirty="0"/>
              <a:t>Sum</a:t>
            </a:r>
          </a:p>
          <a:p>
            <a:pPr lvl="1"/>
            <a:r>
              <a:rPr lang="en-CA" dirty="0"/>
              <a:t>Average</a:t>
            </a:r>
          </a:p>
          <a:p>
            <a:pPr lvl="1"/>
            <a:r>
              <a:rPr lang="en-CA" dirty="0"/>
              <a:t>Median</a:t>
            </a:r>
          </a:p>
          <a:p>
            <a:pPr lvl="1"/>
            <a:r>
              <a:rPr lang="en-CA" dirty="0"/>
              <a:t>Count</a:t>
            </a:r>
          </a:p>
          <a:p>
            <a:pPr lvl="1"/>
            <a:r>
              <a:rPr lang="en-CA" dirty="0"/>
              <a:t>Count Discount</a:t>
            </a:r>
          </a:p>
          <a:p>
            <a:pPr lvl="1"/>
            <a:r>
              <a:rPr lang="en-CA" dirty="0"/>
              <a:t>Minimum</a:t>
            </a:r>
          </a:p>
          <a:p>
            <a:pPr lvl="1"/>
            <a:r>
              <a:rPr lang="en-CA" dirty="0"/>
              <a:t>Maximum</a:t>
            </a:r>
          </a:p>
          <a:p>
            <a:pPr lvl="1"/>
            <a:r>
              <a:rPr lang="en-CA" dirty="0"/>
              <a:t>Percentile</a:t>
            </a:r>
          </a:p>
          <a:p>
            <a:pPr lvl="1"/>
            <a:r>
              <a:rPr lang="en-CA" dirty="0"/>
              <a:t>Standard Deviation</a:t>
            </a:r>
          </a:p>
          <a:p>
            <a:pPr lvl="1"/>
            <a:r>
              <a:rPr lang="en-CA" dirty="0"/>
              <a:t>Variance</a:t>
            </a:r>
          </a:p>
          <a:p>
            <a:pPr lvl="1"/>
            <a:r>
              <a:rPr lang="en-CA" dirty="0"/>
              <a:t>Attribute</a:t>
            </a:r>
          </a:p>
          <a:p>
            <a:pPr lvl="1"/>
            <a:r>
              <a:rPr lang="en-CA" dirty="0"/>
              <a:t>Dimension</a:t>
            </a:r>
          </a:p>
          <a:p>
            <a:pPr lvl="1"/>
            <a:endParaRPr lang="en-CA" dirty="0"/>
          </a:p>
        </p:txBody>
      </p:sp>
    </p:spTree>
    <p:extLst>
      <p:ext uri="{BB962C8B-B14F-4D97-AF65-F5344CB8AC3E}">
        <p14:creationId xmlns:p14="http://schemas.microsoft.com/office/powerpoint/2010/main" val="264439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0779-7ED1-4056-A45F-20C1FC9AC3E9}"/>
              </a:ext>
            </a:extLst>
          </p:cNvPr>
          <p:cNvSpPr>
            <a:spLocks noGrp="1"/>
          </p:cNvSpPr>
          <p:nvPr>
            <p:ph type="title"/>
          </p:nvPr>
        </p:nvSpPr>
        <p:spPr>
          <a:xfrm>
            <a:off x="450166" y="436098"/>
            <a:ext cx="11056034" cy="1621303"/>
          </a:xfrm>
        </p:spPr>
        <p:txBody>
          <a:bodyPr>
            <a:normAutofit/>
          </a:bodyPr>
          <a:lstStyle/>
          <a:p>
            <a:pPr algn="l"/>
            <a:r>
              <a:rPr lang="en-CA" sz="3600" dirty="0"/>
              <a:t>Foundations for building visualizations</a:t>
            </a:r>
          </a:p>
        </p:txBody>
      </p:sp>
      <p:sp>
        <p:nvSpPr>
          <p:cNvPr id="3" name="Content Placeholder 2">
            <a:extLst>
              <a:ext uri="{FF2B5EF4-FFF2-40B4-BE49-F238E27FC236}">
                <a16:creationId xmlns:a16="http://schemas.microsoft.com/office/drawing/2014/main" id="{A22086BA-3338-46A2-87FF-F3DBA5C44D6E}"/>
              </a:ext>
            </a:extLst>
          </p:cNvPr>
          <p:cNvSpPr>
            <a:spLocks noGrp="1"/>
          </p:cNvSpPr>
          <p:nvPr>
            <p:ph idx="1"/>
          </p:nvPr>
        </p:nvSpPr>
        <p:spPr/>
        <p:txBody>
          <a:bodyPr/>
          <a:lstStyle/>
          <a:p>
            <a:r>
              <a:rPr lang="en-CA" dirty="0"/>
              <a:t>Data  and Analytics panes</a:t>
            </a:r>
          </a:p>
          <a:p>
            <a:r>
              <a:rPr lang="en-CA" dirty="0"/>
              <a:t>Data Pane  </a:t>
            </a:r>
          </a:p>
          <a:p>
            <a:pPr lvl="1"/>
            <a:r>
              <a:rPr lang="en-CA" dirty="0"/>
              <a:t>Data Source Connections(s), and </a:t>
            </a:r>
          </a:p>
          <a:p>
            <a:pPr lvl="1"/>
            <a:r>
              <a:rPr lang="en-CA" dirty="0"/>
              <a:t>Fields of the data source:</a:t>
            </a:r>
          </a:p>
          <a:p>
            <a:pPr lvl="2"/>
            <a:r>
              <a:rPr lang="en-CA" dirty="0"/>
              <a:t>Measure(s), and</a:t>
            </a:r>
          </a:p>
          <a:p>
            <a:pPr lvl="2"/>
            <a:r>
              <a:rPr lang="en-CA" dirty="0"/>
              <a:t>Dimensions </a:t>
            </a:r>
          </a:p>
          <a:p>
            <a:r>
              <a:rPr lang="en-CA" dirty="0"/>
              <a:t>Analytics Pane</a:t>
            </a:r>
          </a:p>
          <a:p>
            <a:pPr lvl="1"/>
            <a:r>
              <a:rPr lang="en-CA" dirty="0"/>
              <a:t>Summarize</a:t>
            </a:r>
          </a:p>
          <a:p>
            <a:pPr lvl="1"/>
            <a:r>
              <a:rPr lang="en-CA" dirty="0"/>
              <a:t>Model</a:t>
            </a:r>
          </a:p>
          <a:p>
            <a:pPr lvl="1"/>
            <a:r>
              <a:rPr lang="en-CA" dirty="0"/>
              <a:t>Custom</a:t>
            </a:r>
          </a:p>
        </p:txBody>
      </p:sp>
    </p:spTree>
    <p:extLst>
      <p:ext uri="{BB962C8B-B14F-4D97-AF65-F5344CB8AC3E}">
        <p14:creationId xmlns:p14="http://schemas.microsoft.com/office/powerpoint/2010/main" val="98321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D6E0-4957-44B8-B49C-0241963084D9}"/>
              </a:ext>
            </a:extLst>
          </p:cNvPr>
          <p:cNvSpPr>
            <a:spLocks noGrp="1"/>
          </p:cNvSpPr>
          <p:nvPr>
            <p:ph type="title"/>
          </p:nvPr>
        </p:nvSpPr>
        <p:spPr/>
        <p:txBody>
          <a:bodyPr/>
          <a:lstStyle/>
          <a:p>
            <a:r>
              <a:rPr lang="en-CA" dirty="0"/>
              <a:t>Workspace</a:t>
            </a:r>
          </a:p>
        </p:txBody>
      </p:sp>
      <p:pic>
        <p:nvPicPr>
          <p:cNvPr id="5" name="Content Placeholder 4">
            <a:extLst>
              <a:ext uri="{FF2B5EF4-FFF2-40B4-BE49-F238E27FC236}">
                <a16:creationId xmlns:a16="http://schemas.microsoft.com/office/drawing/2014/main" id="{AD807AAE-DB9C-4D8C-BF4E-5CD37A05EE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670" y="1730326"/>
            <a:ext cx="10086535" cy="5014747"/>
          </a:xfrm>
        </p:spPr>
      </p:pic>
    </p:spTree>
    <p:extLst>
      <p:ext uri="{BB962C8B-B14F-4D97-AF65-F5344CB8AC3E}">
        <p14:creationId xmlns:p14="http://schemas.microsoft.com/office/powerpoint/2010/main" val="409067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2C51-0AB8-4068-84C2-E82250D3F4FF}"/>
              </a:ext>
            </a:extLst>
          </p:cNvPr>
          <p:cNvSpPr>
            <a:spLocks noGrp="1"/>
          </p:cNvSpPr>
          <p:nvPr>
            <p:ph type="title"/>
          </p:nvPr>
        </p:nvSpPr>
        <p:spPr/>
        <p:txBody>
          <a:bodyPr/>
          <a:lstStyle/>
          <a:p>
            <a:r>
              <a:rPr lang="en-CA" dirty="0"/>
              <a:t>Dimensions and Measures</a:t>
            </a:r>
          </a:p>
        </p:txBody>
      </p:sp>
      <p:sp>
        <p:nvSpPr>
          <p:cNvPr id="3" name="Content Placeholder 2">
            <a:extLst>
              <a:ext uri="{FF2B5EF4-FFF2-40B4-BE49-F238E27FC236}">
                <a16:creationId xmlns:a16="http://schemas.microsoft.com/office/drawing/2014/main" id="{6C81631F-F098-4BA1-B278-5BA5074FD442}"/>
              </a:ext>
            </a:extLst>
          </p:cNvPr>
          <p:cNvSpPr>
            <a:spLocks noGrp="1"/>
          </p:cNvSpPr>
          <p:nvPr>
            <p:ph idx="1"/>
          </p:nvPr>
        </p:nvSpPr>
        <p:spPr>
          <a:xfrm>
            <a:off x="685800" y="2208628"/>
            <a:ext cx="10820400" cy="4024125"/>
          </a:xfrm>
        </p:spPr>
        <p:txBody>
          <a:bodyPr/>
          <a:lstStyle/>
          <a:p>
            <a:r>
              <a:rPr lang="en-CA" dirty="0"/>
              <a:t>Common assumption –</a:t>
            </a:r>
            <a:r>
              <a:rPr lang="en-CA" b="1" dirty="0"/>
              <a:t> Blue </a:t>
            </a:r>
            <a:r>
              <a:rPr lang="en-CA" dirty="0"/>
              <a:t>for Dimensions and </a:t>
            </a:r>
            <a:r>
              <a:rPr lang="en-CA" b="1" dirty="0">
                <a:solidFill>
                  <a:srgbClr val="00B050"/>
                </a:solidFill>
              </a:rPr>
              <a:t>Green</a:t>
            </a:r>
            <a:r>
              <a:rPr lang="en-CA" b="1" dirty="0"/>
              <a:t> </a:t>
            </a:r>
            <a:r>
              <a:rPr lang="en-CA" dirty="0"/>
              <a:t>for Measures</a:t>
            </a:r>
          </a:p>
          <a:p>
            <a:r>
              <a:rPr lang="en-CA" dirty="0"/>
              <a:t>Discrete Fields </a:t>
            </a:r>
          </a:p>
          <a:p>
            <a:pPr lvl="1"/>
            <a:r>
              <a:rPr lang="en-CA" dirty="0">
                <a:solidFill>
                  <a:schemeClr val="accent6">
                    <a:lumMod val="40000"/>
                    <a:lumOff val="60000"/>
                  </a:schemeClr>
                </a:solidFill>
              </a:rPr>
              <a:t>Blue</a:t>
            </a:r>
            <a:r>
              <a:rPr lang="en-CA" dirty="0"/>
              <a:t> color – values are shown as separate and distinct</a:t>
            </a:r>
          </a:p>
          <a:p>
            <a:r>
              <a:rPr lang="en-CA" dirty="0"/>
              <a:t>Continuous fields </a:t>
            </a:r>
          </a:p>
          <a:p>
            <a:pPr lvl="1"/>
            <a:r>
              <a:rPr lang="en-CA" dirty="0">
                <a:solidFill>
                  <a:srgbClr val="00B050"/>
                </a:solidFill>
              </a:rPr>
              <a:t>Green </a:t>
            </a:r>
            <a:r>
              <a:rPr lang="en-CA" dirty="0"/>
              <a:t>color – values are shown as flowing from one value to the other</a:t>
            </a:r>
          </a:p>
          <a:p>
            <a:r>
              <a:rPr lang="en-CA" dirty="0"/>
              <a:t>By Default – </a:t>
            </a:r>
            <a:r>
              <a:rPr lang="en-CA" dirty="0">
                <a:solidFill>
                  <a:schemeClr val="accent6">
                    <a:lumMod val="75000"/>
                  </a:schemeClr>
                </a:solidFill>
              </a:rPr>
              <a:t>Dimensions</a:t>
            </a:r>
            <a:r>
              <a:rPr lang="en-CA" dirty="0"/>
              <a:t> are mostly </a:t>
            </a:r>
            <a:r>
              <a:rPr lang="en-CA" dirty="0">
                <a:solidFill>
                  <a:schemeClr val="accent6">
                    <a:lumMod val="75000"/>
                  </a:schemeClr>
                </a:solidFill>
              </a:rPr>
              <a:t>discrete</a:t>
            </a:r>
            <a:r>
              <a:rPr lang="en-CA" dirty="0"/>
              <a:t> and </a:t>
            </a:r>
            <a:r>
              <a:rPr lang="en-CA" dirty="0">
                <a:solidFill>
                  <a:srgbClr val="00B050"/>
                </a:solidFill>
              </a:rPr>
              <a:t>Measures</a:t>
            </a:r>
            <a:r>
              <a:rPr lang="en-CA" dirty="0"/>
              <a:t> are </a:t>
            </a:r>
            <a:r>
              <a:rPr lang="en-CA" dirty="0">
                <a:solidFill>
                  <a:srgbClr val="00B050"/>
                </a:solidFill>
              </a:rPr>
              <a:t>continuous</a:t>
            </a:r>
          </a:p>
          <a:p>
            <a:r>
              <a:rPr lang="en-CA" dirty="0"/>
              <a:t>Any field, dimension or measure, can be used a continuous or discrete field</a:t>
            </a:r>
          </a:p>
          <a:p>
            <a:pPr marL="0" indent="0">
              <a:buNone/>
            </a:pPr>
            <a:endParaRPr lang="en-CA" dirty="0"/>
          </a:p>
        </p:txBody>
      </p:sp>
    </p:spTree>
    <p:extLst>
      <p:ext uri="{BB962C8B-B14F-4D97-AF65-F5344CB8AC3E}">
        <p14:creationId xmlns:p14="http://schemas.microsoft.com/office/powerpoint/2010/main" val="210401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F402-A818-49A9-802E-06B3C5547AEB}"/>
              </a:ext>
            </a:extLst>
          </p:cNvPr>
          <p:cNvSpPr>
            <a:spLocks noGrp="1"/>
          </p:cNvSpPr>
          <p:nvPr>
            <p:ph type="title"/>
          </p:nvPr>
        </p:nvSpPr>
        <p:spPr/>
        <p:txBody>
          <a:bodyPr/>
          <a:lstStyle/>
          <a:p>
            <a:r>
              <a:rPr lang="en-CA" dirty="0"/>
              <a:t>Visualizing your data</a:t>
            </a:r>
          </a:p>
        </p:txBody>
      </p:sp>
      <p:sp>
        <p:nvSpPr>
          <p:cNvPr id="3" name="Content Placeholder 2">
            <a:extLst>
              <a:ext uri="{FF2B5EF4-FFF2-40B4-BE49-F238E27FC236}">
                <a16:creationId xmlns:a16="http://schemas.microsoft.com/office/drawing/2014/main" id="{9BF073CF-97C8-436C-9B7C-94F21205C543}"/>
              </a:ext>
            </a:extLst>
          </p:cNvPr>
          <p:cNvSpPr>
            <a:spLocks noGrp="1"/>
          </p:cNvSpPr>
          <p:nvPr>
            <p:ph idx="1"/>
          </p:nvPr>
        </p:nvSpPr>
        <p:spPr>
          <a:xfrm>
            <a:off x="685800" y="2057401"/>
            <a:ext cx="10820400" cy="4484075"/>
          </a:xfrm>
        </p:spPr>
        <p:txBody>
          <a:bodyPr numCol="2">
            <a:noAutofit/>
          </a:bodyPr>
          <a:lstStyle/>
          <a:p>
            <a:r>
              <a:rPr lang="en-CA" sz="2400" dirty="0"/>
              <a:t>Purpose</a:t>
            </a:r>
          </a:p>
          <a:p>
            <a:pPr lvl="1"/>
            <a:endParaRPr lang="en-CA" sz="2400" dirty="0"/>
          </a:p>
          <a:p>
            <a:pPr lvl="1"/>
            <a:r>
              <a:rPr lang="en-CA" sz="2400" dirty="0"/>
              <a:t>Approach data with well defined questions</a:t>
            </a:r>
          </a:p>
          <a:p>
            <a:pPr lvl="1"/>
            <a:r>
              <a:rPr lang="en-CA" sz="2400" dirty="0"/>
              <a:t>Explore </a:t>
            </a:r>
          </a:p>
          <a:p>
            <a:pPr lvl="1"/>
            <a:r>
              <a:rPr lang="en-CA" sz="2400" dirty="0"/>
              <a:t>Make new discoveries</a:t>
            </a:r>
          </a:p>
          <a:p>
            <a:pPr lvl="1"/>
            <a:endParaRPr lang="en-CA" sz="2400" dirty="0"/>
          </a:p>
          <a:p>
            <a:pPr lvl="1"/>
            <a:endParaRPr lang="en-CA" sz="2400" dirty="0"/>
          </a:p>
          <a:p>
            <a:pPr lvl="1"/>
            <a:endParaRPr lang="en-CA" sz="2400" dirty="0"/>
          </a:p>
          <a:p>
            <a:pPr marL="457200" lvl="1" indent="0">
              <a:buNone/>
            </a:pPr>
            <a:endParaRPr lang="en-CA" sz="2400" dirty="0"/>
          </a:p>
          <a:p>
            <a:pPr lvl="1"/>
            <a:endParaRPr lang="en-CA" sz="2400" dirty="0"/>
          </a:p>
          <a:p>
            <a:pPr marL="457200" lvl="1" indent="0">
              <a:buNone/>
            </a:pPr>
            <a:endParaRPr lang="en-CA" sz="2400" dirty="0"/>
          </a:p>
          <a:p>
            <a:r>
              <a:rPr lang="en-CA" sz="2400" dirty="0"/>
              <a:t>Types of Visualizations</a:t>
            </a:r>
          </a:p>
          <a:p>
            <a:pPr marL="457200" lvl="1" indent="0">
              <a:buNone/>
            </a:pPr>
            <a:endParaRPr lang="en-CA" sz="2400" dirty="0"/>
          </a:p>
          <a:p>
            <a:pPr lvl="1"/>
            <a:r>
              <a:rPr lang="en-CA" sz="2400" dirty="0"/>
              <a:t>Bar Charts</a:t>
            </a:r>
          </a:p>
          <a:p>
            <a:pPr lvl="1"/>
            <a:r>
              <a:rPr lang="en-CA" sz="2400" dirty="0"/>
              <a:t>Extended Bar Charts – Deeper analysis</a:t>
            </a:r>
          </a:p>
          <a:p>
            <a:pPr lvl="1"/>
            <a:r>
              <a:rPr lang="en-CA" sz="2400" dirty="0"/>
              <a:t>Line Charts</a:t>
            </a:r>
          </a:p>
          <a:p>
            <a:pPr lvl="1"/>
            <a:r>
              <a:rPr lang="en-CA" sz="2400" dirty="0"/>
              <a:t>Extended Line Charts – Deeper analysis</a:t>
            </a:r>
          </a:p>
          <a:p>
            <a:pPr lvl="1"/>
            <a:r>
              <a:rPr lang="en-CA" sz="2400" dirty="0"/>
              <a:t>Geographic Visualizations</a:t>
            </a:r>
          </a:p>
          <a:p>
            <a:pPr lvl="1"/>
            <a:r>
              <a:rPr lang="en-CA" sz="2400" dirty="0"/>
              <a:t>Filled Maps</a:t>
            </a:r>
          </a:p>
          <a:p>
            <a:pPr lvl="1"/>
            <a:r>
              <a:rPr lang="en-CA" sz="2400" dirty="0"/>
              <a:t>Symbol Maps</a:t>
            </a:r>
          </a:p>
          <a:p>
            <a:pPr lvl="1"/>
            <a:endParaRPr lang="en-CA" sz="2400" dirty="0"/>
          </a:p>
        </p:txBody>
      </p:sp>
    </p:spTree>
    <p:extLst>
      <p:ext uri="{BB962C8B-B14F-4D97-AF65-F5344CB8AC3E}">
        <p14:creationId xmlns:p14="http://schemas.microsoft.com/office/powerpoint/2010/main" val="292083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D06A-32FA-4B29-9058-8B671E2A71A9}"/>
              </a:ext>
            </a:extLst>
          </p:cNvPr>
          <p:cNvSpPr>
            <a:spLocks noGrp="1"/>
          </p:cNvSpPr>
          <p:nvPr>
            <p:ph type="title"/>
          </p:nvPr>
        </p:nvSpPr>
        <p:spPr/>
        <p:txBody>
          <a:bodyPr/>
          <a:lstStyle/>
          <a:p>
            <a:r>
              <a:rPr lang="en-CA" dirty="0"/>
              <a:t>Building Your Dashboard</a:t>
            </a:r>
          </a:p>
        </p:txBody>
      </p:sp>
      <p:sp>
        <p:nvSpPr>
          <p:cNvPr id="3" name="Content Placeholder 2">
            <a:extLst>
              <a:ext uri="{FF2B5EF4-FFF2-40B4-BE49-F238E27FC236}">
                <a16:creationId xmlns:a16="http://schemas.microsoft.com/office/drawing/2014/main" id="{A335F3A3-E487-49C1-89B2-02D5F6CF3A9B}"/>
              </a:ext>
            </a:extLst>
          </p:cNvPr>
          <p:cNvSpPr>
            <a:spLocks noGrp="1"/>
          </p:cNvSpPr>
          <p:nvPr>
            <p:ph idx="1"/>
          </p:nvPr>
        </p:nvSpPr>
        <p:spPr/>
        <p:txBody>
          <a:bodyPr/>
          <a:lstStyle/>
          <a:p>
            <a:r>
              <a:rPr lang="en-CA" dirty="0"/>
              <a:t>Hands – On Exercise</a:t>
            </a:r>
          </a:p>
          <a:p>
            <a:r>
              <a:rPr lang="en-CA" dirty="0"/>
              <a:t>Data – Coffee Chain / Superstore / data source of your choice</a:t>
            </a:r>
          </a:p>
          <a:p>
            <a:r>
              <a:rPr lang="en-CA" dirty="0"/>
              <a:t>Remember:</a:t>
            </a:r>
          </a:p>
          <a:p>
            <a:pPr lvl="1"/>
            <a:r>
              <a:rPr lang="en-CA" dirty="0"/>
              <a:t>You can visit Tableau Online Learning Tutorials and videos anytime</a:t>
            </a:r>
          </a:p>
        </p:txBody>
      </p:sp>
    </p:spTree>
    <p:extLst>
      <p:ext uri="{BB962C8B-B14F-4D97-AF65-F5344CB8AC3E}">
        <p14:creationId xmlns:p14="http://schemas.microsoft.com/office/powerpoint/2010/main" val="291726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D0BE-14AF-4170-AB7D-7B488032D5E8}"/>
              </a:ext>
            </a:extLst>
          </p:cNvPr>
          <p:cNvSpPr>
            <a:spLocks noGrp="1"/>
          </p:cNvSpPr>
          <p:nvPr>
            <p:ph type="title"/>
          </p:nvPr>
        </p:nvSpPr>
        <p:spPr>
          <a:xfrm>
            <a:off x="685800" y="639315"/>
            <a:ext cx="8610600" cy="1293028"/>
          </a:xfrm>
        </p:spPr>
        <p:txBody>
          <a:bodyPr/>
          <a:lstStyle/>
          <a:p>
            <a:pPr algn="l"/>
            <a:r>
              <a:rPr lang="en-CA" dirty="0"/>
              <a:t>agenda</a:t>
            </a:r>
          </a:p>
        </p:txBody>
      </p:sp>
      <p:sp>
        <p:nvSpPr>
          <p:cNvPr id="3" name="Content Placeholder 2">
            <a:extLst>
              <a:ext uri="{FF2B5EF4-FFF2-40B4-BE49-F238E27FC236}">
                <a16:creationId xmlns:a16="http://schemas.microsoft.com/office/drawing/2014/main" id="{1D199092-EEA4-4C6C-9BFA-56FEA2392780}"/>
              </a:ext>
            </a:extLst>
          </p:cNvPr>
          <p:cNvSpPr>
            <a:spLocks noGrp="1"/>
          </p:cNvSpPr>
          <p:nvPr>
            <p:ph idx="1"/>
          </p:nvPr>
        </p:nvSpPr>
        <p:spPr/>
        <p:txBody>
          <a:bodyPr>
            <a:normAutofit/>
          </a:bodyPr>
          <a:lstStyle/>
          <a:p>
            <a:r>
              <a:rPr lang="en-CA" dirty="0"/>
              <a:t>Traditional Information Analysis – the shortcomings</a:t>
            </a:r>
          </a:p>
          <a:p>
            <a:r>
              <a:rPr lang="en-CA" dirty="0"/>
              <a:t>The Business Case for Visual Analysis</a:t>
            </a:r>
          </a:p>
          <a:p>
            <a:r>
              <a:rPr lang="en-CA" dirty="0"/>
              <a:t>Tableau’s Desktop Tools</a:t>
            </a:r>
          </a:p>
          <a:p>
            <a:r>
              <a:rPr lang="en-CA" dirty="0"/>
              <a:t>The Tableau Desktop Workplace</a:t>
            </a:r>
          </a:p>
          <a:p>
            <a:r>
              <a:rPr lang="en-CA" dirty="0"/>
              <a:t>Connecting to your data</a:t>
            </a:r>
          </a:p>
          <a:p>
            <a:r>
              <a:rPr lang="en-CA" dirty="0"/>
              <a:t>Foundations for building visualizations</a:t>
            </a:r>
          </a:p>
          <a:p>
            <a:r>
              <a:rPr lang="en-CA" dirty="0"/>
              <a:t>Visualizing data</a:t>
            </a:r>
          </a:p>
          <a:p>
            <a:r>
              <a:rPr lang="en-CA" dirty="0"/>
              <a:t>Building your dashboard</a:t>
            </a:r>
          </a:p>
          <a:p>
            <a:endParaRPr lang="en-CA" dirty="0"/>
          </a:p>
        </p:txBody>
      </p:sp>
    </p:spTree>
    <p:extLst>
      <p:ext uri="{BB962C8B-B14F-4D97-AF65-F5344CB8AC3E}">
        <p14:creationId xmlns:p14="http://schemas.microsoft.com/office/powerpoint/2010/main" val="242482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A848-95D7-4FCE-9231-3CDC3B5823B6}"/>
              </a:ext>
            </a:extLst>
          </p:cNvPr>
          <p:cNvSpPr>
            <a:spLocks noGrp="1"/>
          </p:cNvSpPr>
          <p:nvPr>
            <p:ph type="title"/>
          </p:nvPr>
        </p:nvSpPr>
        <p:spPr>
          <a:xfrm>
            <a:off x="685800" y="764373"/>
            <a:ext cx="10820400" cy="1293028"/>
          </a:xfrm>
        </p:spPr>
        <p:txBody>
          <a:bodyPr/>
          <a:lstStyle/>
          <a:p>
            <a:r>
              <a:rPr lang="en-CA" dirty="0"/>
              <a:t>Traditional BI tools – Shortcomings </a:t>
            </a:r>
          </a:p>
        </p:txBody>
      </p:sp>
      <p:sp>
        <p:nvSpPr>
          <p:cNvPr id="3" name="Content Placeholder 2">
            <a:extLst>
              <a:ext uri="{FF2B5EF4-FFF2-40B4-BE49-F238E27FC236}">
                <a16:creationId xmlns:a16="http://schemas.microsoft.com/office/drawing/2014/main" id="{E6CC2783-6CC7-4823-940F-3C834A87669F}"/>
              </a:ext>
            </a:extLst>
          </p:cNvPr>
          <p:cNvSpPr>
            <a:spLocks noGrp="1"/>
          </p:cNvSpPr>
          <p:nvPr>
            <p:ph idx="1"/>
          </p:nvPr>
        </p:nvSpPr>
        <p:spPr/>
        <p:txBody>
          <a:bodyPr>
            <a:normAutofit/>
          </a:bodyPr>
          <a:lstStyle/>
          <a:p>
            <a:r>
              <a:rPr lang="en-CA" sz="2400" dirty="0"/>
              <a:t>BI Tools – accessible but not used</a:t>
            </a:r>
          </a:p>
          <a:p>
            <a:r>
              <a:rPr lang="en-CA" sz="2400" dirty="0"/>
              <a:t>Tools – too difficult to use and learn</a:t>
            </a:r>
          </a:p>
          <a:p>
            <a:r>
              <a:rPr lang="en-CA" sz="2400" dirty="0"/>
              <a:t>Technical skills – minimal </a:t>
            </a:r>
          </a:p>
          <a:p>
            <a:r>
              <a:rPr lang="en-CA" sz="2400" dirty="0"/>
              <a:t>Longer turnaround time </a:t>
            </a:r>
          </a:p>
          <a:p>
            <a:r>
              <a:rPr lang="en-CA" sz="2400" dirty="0"/>
              <a:t>Spreadsheets for analysis and reporting</a:t>
            </a:r>
          </a:p>
          <a:p>
            <a:endParaRPr lang="en-CA" sz="2400" dirty="0"/>
          </a:p>
        </p:txBody>
      </p:sp>
    </p:spTree>
    <p:extLst>
      <p:ext uri="{BB962C8B-B14F-4D97-AF65-F5344CB8AC3E}">
        <p14:creationId xmlns:p14="http://schemas.microsoft.com/office/powerpoint/2010/main" val="61224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7451-1B65-4AD6-91BA-2076742F920F}"/>
              </a:ext>
            </a:extLst>
          </p:cNvPr>
          <p:cNvSpPr>
            <a:spLocks noGrp="1"/>
          </p:cNvSpPr>
          <p:nvPr>
            <p:ph type="title"/>
          </p:nvPr>
        </p:nvSpPr>
        <p:spPr/>
        <p:txBody>
          <a:bodyPr/>
          <a:lstStyle/>
          <a:p>
            <a:r>
              <a:rPr lang="en-CA" dirty="0"/>
              <a:t>Shortcomings – Cont’d</a:t>
            </a:r>
          </a:p>
        </p:txBody>
      </p:sp>
      <p:sp>
        <p:nvSpPr>
          <p:cNvPr id="3" name="Content Placeholder 2">
            <a:extLst>
              <a:ext uri="{FF2B5EF4-FFF2-40B4-BE49-F238E27FC236}">
                <a16:creationId xmlns:a16="http://schemas.microsoft.com/office/drawing/2014/main" id="{FCBAD74B-3318-40EE-AAC1-79FDF956496A}"/>
              </a:ext>
            </a:extLst>
          </p:cNvPr>
          <p:cNvSpPr>
            <a:spLocks noGrp="1"/>
          </p:cNvSpPr>
          <p:nvPr>
            <p:ph idx="1"/>
          </p:nvPr>
        </p:nvSpPr>
        <p:spPr>
          <a:xfrm>
            <a:off x="1103312" y="1589649"/>
            <a:ext cx="8946541" cy="4658750"/>
          </a:xfrm>
        </p:spPr>
        <p:txBody>
          <a:bodyPr>
            <a:normAutofit/>
          </a:bodyPr>
          <a:lstStyle/>
          <a:p>
            <a:r>
              <a:rPr lang="en-CA" sz="2400" dirty="0"/>
              <a:t>Stephen Few – </a:t>
            </a:r>
          </a:p>
          <a:p>
            <a:pPr lvl="1"/>
            <a:r>
              <a:rPr lang="en-CA" sz="2000" dirty="0"/>
              <a:t>Inappropriate  visualizations provided by legacy vendors</a:t>
            </a:r>
          </a:p>
          <a:p>
            <a:pPr lvl="1"/>
            <a:r>
              <a:rPr lang="en-CA" sz="2000" dirty="0"/>
              <a:t>Mismatch of skills and their use</a:t>
            </a:r>
          </a:p>
          <a:p>
            <a:r>
              <a:rPr lang="en-CA" sz="2400" dirty="0"/>
              <a:t>Impact</a:t>
            </a:r>
          </a:p>
          <a:p>
            <a:pPr lvl="1"/>
            <a:r>
              <a:rPr lang="en-CA" sz="2000" dirty="0"/>
              <a:t>Reliable information and decision making</a:t>
            </a:r>
          </a:p>
          <a:p>
            <a:pPr lvl="1"/>
            <a:r>
              <a:rPr lang="en-CA" sz="2000" dirty="0"/>
              <a:t>The tools have a huge responsibility</a:t>
            </a:r>
          </a:p>
          <a:p>
            <a:r>
              <a:rPr lang="en-CA" sz="2400" dirty="0"/>
              <a:t>Solution</a:t>
            </a:r>
          </a:p>
          <a:p>
            <a:pPr lvl="1"/>
            <a:r>
              <a:rPr lang="en-CA" sz="2000" dirty="0"/>
              <a:t>Tableau </a:t>
            </a:r>
          </a:p>
          <a:p>
            <a:pPr lvl="2"/>
            <a:r>
              <a:rPr lang="en-CA" sz="1800" dirty="0"/>
              <a:t>industrial-strength reporting, analysis and discovery </a:t>
            </a:r>
          </a:p>
        </p:txBody>
      </p:sp>
    </p:spTree>
    <p:extLst>
      <p:ext uri="{BB962C8B-B14F-4D97-AF65-F5344CB8AC3E}">
        <p14:creationId xmlns:p14="http://schemas.microsoft.com/office/powerpoint/2010/main" val="108310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06BB-F4B3-4CE5-BB6A-DF43A23383D3}"/>
              </a:ext>
            </a:extLst>
          </p:cNvPr>
          <p:cNvSpPr>
            <a:spLocks noGrp="1"/>
          </p:cNvSpPr>
          <p:nvPr>
            <p:ph type="title"/>
          </p:nvPr>
        </p:nvSpPr>
        <p:spPr>
          <a:xfrm>
            <a:off x="393895" y="764373"/>
            <a:ext cx="11112305" cy="1293028"/>
          </a:xfrm>
        </p:spPr>
        <p:txBody>
          <a:bodyPr/>
          <a:lstStyle/>
          <a:p>
            <a:r>
              <a:rPr lang="en-CA" dirty="0"/>
              <a:t>The Business Case for Visual Analysis</a:t>
            </a:r>
          </a:p>
        </p:txBody>
      </p:sp>
      <p:sp>
        <p:nvSpPr>
          <p:cNvPr id="3" name="Content Placeholder 2">
            <a:extLst>
              <a:ext uri="{FF2B5EF4-FFF2-40B4-BE49-F238E27FC236}">
                <a16:creationId xmlns:a16="http://schemas.microsoft.com/office/drawing/2014/main" id="{9ACFBF33-4464-4400-A9C2-7F24EEAAF90B}"/>
              </a:ext>
            </a:extLst>
          </p:cNvPr>
          <p:cNvSpPr>
            <a:spLocks noGrp="1"/>
          </p:cNvSpPr>
          <p:nvPr>
            <p:ph idx="1"/>
          </p:nvPr>
        </p:nvSpPr>
        <p:spPr/>
        <p:txBody>
          <a:bodyPr/>
          <a:lstStyle/>
          <a:p>
            <a:r>
              <a:rPr lang="en-CA" dirty="0"/>
              <a:t>Business – Profit or Non-profit oriented</a:t>
            </a:r>
          </a:p>
          <a:p>
            <a:r>
              <a:rPr lang="en-CA" dirty="0"/>
              <a:t>Monitor operations and perform analysis</a:t>
            </a:r>
          </a:p>
          <a:p>
            <a:r>
              <a:rPr lang="en-CA" dirty="0"/>
              <a:t>Analyses and Reports are used to:</a:t>
            </a:r>
          </a:p>
          <a:p>
            <a:pPr lvl="1"/>
            <a:r>
              <a:rPr lang="en-CA" dirty="0"/>
              <a:t>Maintain efficiency</a:t>
            </a:r>
          </a:p>
          <a:p>
            <a:pPr lvl="1"/>
            <a:r>
              <a:rPr lang="en-CA" dirty="0"/>
              <a:t>Pursue opportunity</a:t>
            </a:r>
          </a:p>
          <a:p>
            <a:pPr lvl="1"/>
            <a:r>
              <a:rPr lang="en-CA" dirty="0"/>
              <a:t>Prevent negative outcomes</a:t>
            </a:r>
          </a:p>
        </p:txBody>
      </p:sp>
    </p:spTree>
    <p:extLst>
      <p:ext uri="{BB962C8B-B14F-4D97-AF65-F5344CB8AC3E}">
        <p14:creationId xmlns:p14="http://schemas.microsoft.com/office/powerpoint/2010/main" val="320928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42AD-2B1C-4CC3-8AB6-6467B3573A93}"/>
              </a:ext>
            </a:extLst>
          </p:cNvPr>
          <p:cNvSpPr>
            <a:spLocks noGrp="1"/>
          </p:cNvSpPr>
          <p:nvPr>
            <p:ph type="title"/>
          </p:nvPr>
        </p:nvSpPr>
        <p:spPr/>
        <p:txBody>
          <a:bodyPr/>
          <a:lstStyle/>
          <a:p>
            <a:r>
              <a:rPr lang="en-CA" dirty="0"/>
              <a:t>Three types of Data</a:t>
            </a:r>
          </a:p>
        </p:txBody>
      </p:sp>
      <p:graphicFrame>
        <p:nvGraphicFramePr>
          <p:cNvPr id="4" name="Content Placeholder 3">
            <a:extLst>
              <a:ext uri="{FF2B5EF4-FFF2-40B4-BE49-F238E27FC236}">
                <a16:creationId xmlns:a16="http://schemas.microsoft.com/office/drawing/2014/main" id="{6EF3FC30-CDB5-4EE9-A4D6-CFB92D26E519}"/>
              </a:ext>
            </a:extLst>
          </p:cNvPr>
          <p:cNvGraphicFramePr>
            <a:graphicFrameLocks noGrp="1"/>
          </p:cNvGraphicFramePr>
          <p:nvPr>
            <p:ph idx="1"/>
            <p:extLst>
              <p:ext uri="{D42A27DB-BD31-4B8C-83A1-F6EECF244321}">
                <p14:modId xmlns:p14="http://schemas.microsoft.com/office/powerpoint/2010/main" val="429374520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761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0BE9-BCF8-4B29-A0E2-9ECF7B2498B4}"/>
              </a:ext>
            </a:extLst>
          </p:cNvPr>
          <p:cNvSpPr>
            <a:spLocks noGrp="1"/>
          </p:cNvSpPr>
          <p:nvPr>
            <p:ph type="title"/>
          </p:nvPr>
        </p:nvSpPr>
        <p:spPr/>
        <p:txBody>
          <a:bodyPr/>
          <a:lstStyle/>
          <a:p>
            <a:r>
              <a:rPr lang="en-CA" dirty="0"/>
              <a:t>Visual Analytics</a:t>
            </a:r>
          </a:p>
        </p:txBody>
      </p:sp>
      <p:sp>
        <p:nvSpPr>
          <p:cNvPr id="3" name="Content Placeholder 2">
            <a:extLst>
              <a:ext uri="{FF2B5EF4-FFF2-40B4-BE49-F238E27FC236}">
                <a16:creationId xmlns:a16="http://schemas.microsoft.com/office/drawing/2014/main" id="{6521F5AD-B840-442C-B557-FE90E77EC8D6}"/>
              </a:ext>
            </a:extLst>
          </p:cNvPr>
          <p:cNvSpPr>
            <a:spLocks noGrp="1"/>
          </p:cNvSpPr>
          <p:nvPr>
            <p:ph idx="1"/>
          </p:nvPr>
        </p:nvSpPr>
        <p:spPr/>
        <p:txBody>
          <a:bodyPr/>
          <a:lstStyle/>
          <a:p>
            <a:r>
              <a:rPr lang="en-CA" dirty="0"/>
              <a:t>Appropriate Analytics Improve decision making by:</a:t>
            </a:r>
          </a:p>
          <a:p>
            <a:pPr lvl="1"/>
            <a:r>
              <a:rPr lang="en-CA" dirty="0"/>
              <a:t>Highlighting important outliers</a:t>
            </a:r>
          </a:p>
          <a:p>
            <a:pPr lvl="1"/>
            <a:r>
              <a:rPr lang="en-CA" dirty="0"/>
              <a:t>Making these outliers easier to see</a:t>
            </a:r>
          </a:p>
          <a:p>
            <a:r>
              <a:rPr lang="en-CA" dirty="0"/>
              <a:t>Interactive Analytics </a:t>
            </a:r>
          </a:p>
          <a:p>
            <a:pPr lvl="1"/>
            <a:r>
              <a:rPr lang="en-CA" dirty="0"/>
              <a:t>Make those details come to life</a:t>
            </a:r>
          </a:p>
          <a:p>
            <a:pPr lvl="1"/>
            <a:r>
              <a:rPr lang="en-CA" dirty="0"/>
              <a:t>Help the audience to explore areas of interest</a:t>
            </a:r>
          </a:p>
        </p:txBody>
      </p:sp>
    </p:spTree>
    <p:extLst>
      <p:ext uri="{BB962C8B-B14F-4D97-AF65-F5344CB8AC3E}">
        <p14:creationId xmlns:p14="http://schemas.microsoft.com/office/powerpoint/2010/main" val="420598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C024-E011-41D7-8D19-02A514DD27DD}"/>
              </a:ext>
            </a:extLst>
          </p:cNvPr>
          <p:cNvSpPr>
            <a:spLocks noGrp="1"/>
          </p:cNvSpPr>
          <p:nvPr>
            <p:ph type="title"/>
          </p:nvPr>
        </p:nvSpPr>
        <p:spPr/>
        <p:txBody>
          <a:bodyPr/>
          <a:lstStyle/>
          <a:p>
            <a:r>
              <a:rPr lang="en-CA" dirty="0"/>
              <a:t>Visual Analytics – Cont’d</a:t>
            </a:r>
          </a:p>
        </p:txBody>
      </p:sp>
      <p:sp>
        <p:nvSpPr>
          <p:cNvPr id="3" name="Content Placeholder 2">
            <a:extLst>
              <a:ext uri="{FF2B5EF4-FFF2-40B4-BE49-F238E27FC236}">
                <a16:creationId xmlns:a16="http://schemas.microsoft.com/office/drawing/2014/main" id="{9CCC0457-AE4E-4C79-8DF5-135712AE4B43}"/>
              </a:ext>
            </a:extLst>
          </p:cNvPr>
          <p:cNvSpPr>
            <a:spLocks noGrp="1"/>
          </p:cNvSpPr>
          <p:nvPr>
            <p:ph idx="1"/>
          </p:nvPr>
        </p:nvSpPr>
        <p:spPr/>
        <p:txBody>
          <a:bodyPr/>
          <a:lstStyle/>
          <a:p>
            <a:r>
              <a:rPr lang="en-CA" dirty="0"/>
              <a:t>Attributes of an ideal reporting and analysis tool are:</a:t>
            </a:r>
          </a:p>
          <a:p>
            <a:pPr lvl="1"/>
            <a:r>
              <a:rPr lang="en-CA" dirty="0"/>
              <a:t>Simplicity</a:t>
            </a:r>
          </a:p>
          <a:p>
            <a:pPr lvl="1"/>
            <a:r>
              <a:rPr lang="en-CA" dirty="0"/>
              <a:t>Connectivity</a:t>
            </a:r>
          </a:p>
          <a:p>
            <a:pPr lvl="1"/>
            <a:r>
              <a:rPr lang="en-CA" dirty="0"/>
              <a:t>Visual competence</a:t>
            </a:r>
          </a:p>
          <a:p>
            <a:pPr lvl="1"/>
            <a:r>
              <a:rPr lang="en-CA" dirty="0"/>
              <a:t>Sharing</a:t>
            </a:r>
          </a:p>
          <a:p>
            <a:pPr lvl="1"/>
            <a:r>
              <a:rPr lang="en-CA" dirty="0"/>
              <a:t>Scale</a:t>
            </a:r>
          </a:p>
          <a:p>
            <a:pPr marL="457200" lvl="1" indent="0">
              <a:buNone/>
            </a:pPr>
            <a:endParaRPr lang="en-CA" dirty="0"/>
          </a:p>
          <a:p>
            <a:r>
              <a:rPr lang="en-CA" dirty="0"/>
              <a:t>TABLEAU – Designed to address these needs</a:t>
            </a:r>
          </a:p>
          <a:p>
            <a:pPr marL="457200" lvl="1" indent="0">
              <a:buNone/>
            </a:pPr>
            <a:endParaRPr lang="en-CA" dirty="0"/>
          </a:p>
        </p:txBody>
      </p:sp>
    </p:spTree>
    <p:extLst>
      <p:ext uri="{BB962C8B-B14F-4D97-AF65-F5344CB8AC3E}">
        <p14:creationId xmlns:p14="http://schemas.microsoft.com/office/powerpoint/2010/main" val="179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A225-F1DD-48AE-85CA-6843E8F40E31}"/>
              </a:ext>
            </a:extLst>
          </p:cNvPr>
          <p:cNvSpPr>
            <a:spLocks noGrp="1"/>
          </p:cNvSpPr>
          <p:nvPr>
            <p:ph type="title"/>
          </p:nvPr>
        </p:nvSpPr>
        <p:spPr/>
        <p:txBody>
          <a:bodyPr/>
          <a:lstStyle/>
          <a:p>
            <a:r>
              <a:rPr lang="en-CA" dirty="0"/>
              <a:t>Tableau</a:t>
            </a:r>
          </a:p>
        </p:txBody>
      </p:sp>
      <p:sp>
        <p:nvSpPr>
          <p:cNvPr id="3" name="Content Placeholder 2">
            <a:extLst>
              <a:ext uri="{FF2B5EF4-FFF2-40B4-BE49-F238E27FC236}">
                <a16:creationId xmlns:a16="http://schemas.microsoft.com/office/drawing/2014/main" id="{DD622F23-140B-435B-AF7B-3C69CDE12BF7}"/>
              </a:ext>
            </a:extLst>
          </p:cNvPr>
          <p:cNvSpPr>
            <a:spLocks noGrp="1"/>
          </p:cNvSpPr>
          <p:nvPr>
            <p:ph idx="1"/>
          </p:nvPr>
        </p:nvSpPr>
        <p:spPr/>
        <p:txBody>
          <a:bodyPr/>
          <a:lstStyle/>
          <a:p>
            <a:r>
              <a:rPr lang="en-CA" dirty="0"/>
              <a:t>Analysis is similar to art </a:t>
            </a:r>
          </a:p>
          <a:p>
            <a:r>
              <a:rPr lang="en-CA" dirty="0"/>
              <a:t>Tableau’s Design:</a:t>
            </a:r>
          </a:p>
          <a:p>
            <a:pPr lvl="1">
              <a:buFont typeface="Wingdings" panose="05000000000000000000" pitchFamily="2" charset="2"/>
              <a:buChar char="§"/>
            </a:pPr>
            <a:r>
              <a:rPr lang="en-CA" dirty="0"/>
              <a:t>Encourages interaction with data</a:t>
            </a:r>
          </a:p>
          <a:p>
            <a:pPr lvl="1">
              <a:buFont typeface="Wingdings" panose="05000000000000000000" pitchFamily="2" charset="2"/>
              <a:buChar char="§"/>
            </a:pPr>
            <a:r>
              <a:rPr lang="en-CA" dirty="0"/>
              <a:t>Encourages Implementation</a:t>
            </a:r>
          </a:p>
          <a:p>
            <a:pPr lvl="1">
              <a:buFont typeface="Wingdings" panose="05000000000000000000" pitchFamily="2" charset="2"/>
              <a:buChar char="§"/>
            </a:pPr>
            <a:r>
              <a:rPr lang="en-CA" dirty="0"/>
              <a:t>Gives Speedy Feedback</a:t>
            </a:r>
          </a:p>
          <a:p>
            <a:pPr lvl="1">
              <a:buFont typeface="Wingdings" panose="05000000000000000000" pitchFamily="2" charset="2"/>
              <a:buChar char="§"/>
            </a:pPr>
            <a:r>
              <a:rPr lang="en-CA" dirty="0"/>
              <a:t>Provide an expressive experiment</a:t>
            </a:r>
          </a:p>
          <a:p>
            <a:pPr lvl="1">
              <a:buFont typeface="Wingdings" panose="05000000000000000000" pitchFamily="2" charset="2"/>
              <a:buChar char="§"/>
            </a:pPr>
            <a:r>
              <a:rPr lang="en-CA" dirty="0"/>
              <a:t>Give users control</a:t>
            </a:r>
          </a:p>
          <a:p>
            <a:pPr>
              <a:buFont typeface="Wingdings" panose="05000000000000000000" pitchFamily="2" charset="2"/>
              <a:buChar char="§"/>
            </a:pPr>
            <a:r>
              <a:rPr lang="en-CA" dirty="0"/>
              <a:t>Tableau uses </a:t>
            </a:r>
            <a:r>
              <a:rPr lang="en-CA" b="1" dirty="0" err="1"/>
              <a:t>VizQL</a:t>
            </a:r>
            <a:r>
              <a:rPr lang="en-CA" b="1" dirty="0"/>
              <a:t> – a Visual Query Language</a:t>
            </a:r>
            <a:endParaRPr lang="en-CA" dirty="0"/>
          </a:p>
        </p:txBody>
      </p:sp>
    </p:spTree>
    <p:extLst>
      <p:ext uri="{BB962C8B-B14F-4D97-AF65-F5344CB8AC3E}">
        <p14:creationId xmlns:p14="http://schemas.microsoft.com/office/powerpoint/2010/main" val="258807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8B5F4A76-BE2E-4D9C-97B4-BA4432CA721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Ion</Template>
  <TotalTime>1909</TotalTime>
  <Words>1595</Words>
  <Application>Microsoft Office PowerPoint</Application>
  <PresentationFormat>Widescreen</PresentationFormat>
  <Paragraphs>232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Creating your first Visualizations and Dashboard</vt:lpstr>
      <vt:lpstr>agenda</vt:lpstr>
      <vt:lpstr>Traditional BI tools – Shortcomings </vt:lpstr>
      <vt:lpstr>Shortcomings – Cont’d</vt:lpstr>
      <vt:lpstr>The Business Case for Visual Analysis</vt:lpstr>
      <vt:lpstr>Three types of Data</vt:lpstr>
      <vt:lpstr>Visual Analytics</vt:lpstr>
      <vt:lpstr>Visual Analytics – Cont’d</vt:lpstr>
      <vt:lpstr>Tableau</vt:lpstr>
      <vt:lpstr>Tableau Desktop Tools</vt:lpstr>
      <vt:lpstr>Tableau File Types</vt:lpstr>
      <vt:lpstr>Introducing the Tableau Workspace</vt:lpstr>
      <vt:lpstr>Workspace – Cont’d</vt:lpstr>
      <vt:lpstr>Data Types and Aggregation</vt:lpstr>
      <vt:lpstr>Foundations for building visualizations</vt:lpstr>
      <vt:lpstr>Workspace</vt:lpstr>
      <vt:lpstr>Dimensions and Measures</vt:lpstr>
      <vt:lpstr>Visualizing your data</vt:lpstr>
      <vt:lpstr>Building Your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Visualizations and Dashboard</dc:title>
  <dc:creator>simhadri manabala</dc:creator>
  <cp:lastModifiedBy>Manabala, Rupa R.</cp:lastModifiedBy>
  <cp:revision>56</cp:revision>
  <dcterms:created xsi:type="dcterms:W3CDTF">2018-09-15T17:30:18Z</dcterms:created>
  <dcterms:modified xsi:type="dcterms:W3CDTF">2024-01-01T20:28:46Z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6ada2bf4-a724-4204-ba1f-dca463b8385b</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sWEk1JDZI2can3tyUDTyswEIAWzrTLkn</vt:lpwstr>
  </property>
</Properties>
</file>