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48"/>
  </p:notesMasterIdLst>
  <p:handoutMasterIdLst>
    <p:handoutMasterId r:id="rId49"/>
  </p:handoutMasterIdLst>
  <p:sldIdLst>
    <p:sldId id="336" r:id="rId6"/>
    <p:sldId id="269" r:id="rId7"/>
    <p:sldId id="270" r:id="rId8"/>
    <p:sldId id="271" r:id="rId9"/>
    <p:sldId id="272" r:id="rId10"/>
    <p:sldId id="261" r:id="rId11"/>
    <p:sldId id="265" r:id="rId12"/>
    <p:sldId id="274" r:id="rId13"/>
    <p:sldId id="275" r:id="rId14"/>
    <p:sldId id="266" r:id="rId15"/>
    <p:sldId id="276" r:id="rId16"/>
    <p:sldId id="277" r:id="rId17"/>
    <p:sldId id="279" r:id="rId18"/>
    <p:sldId id="280" r:id="rId19"/>
    <p:sldId id="281" r:id="rId20"/>
    <p:sldId id="282" r:id="rId21"/>
    <p:sldId id="284" r:id="rId22"/>
    <p:sldId id="286" r:id="rId23"/>
    <p:sldId id="287" r:id="rId24"/>
    <p:sldId id="338" r:id="rId25"/>
    <p:sldId id="290" r:id="rId26"/>
    <p:sldId id="288" r:id="rId27"/>
    <p:sldId id="295" r:id="rId28"/>
    <p:sldId id="297" r:id="rId29"/>
    <p:sldId id="298" r:id="rId30"/>
    <p:sldId id="299" r:id="rId31"/>
    <p:sldId id="339" r:id="rId32"/>
    <p:sldId id="300" r:id="rId33"/>
    <p:sldId id="301" r:id="rId34"/>
    <p:sldId id="304" r:id="rId35"/>
    <p:sldId id="303" r:id="rId36"/>
    <p:sldId id="305" r:id="rId37"/>
    <p:sldId id="309" r:id="rId38"/>
    <p:sldId id="307" r:id="rId39"/>
    <p:sldId id="306" r:id="rId40"/>
    <p:sldId id="311" r:id="rId41"/>
    <p:sldId id="312" r:id="rId42"/>
    <p:sldId id="310" r:id="rId43"/>
    <p:sldId id="313" r:id="rId44"/>
    <p:sldId id="331" r:id="rId45"/>
    <p:sldId id="337" r:id="rId46"/>
    <p:sldId id="314" r:id="rId4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Your Name" initials="YN" lastIdx="12" clrIdx="1">
    <p:extLst>
      <p:ext uri="{19B8F6BF-5375-455C-9EA6-DF929625EA0E}">
        <p15:presenceInfo xmlns:p15="http://schemas.microsoft.com/office/powerpoint/2012/main" userId="9252b8fd17e1143e" providerId="Windows Live"/>
      </p:ext>
    </p:extLst>
  </p:cmAuthor>
  <p:cmAuthor id="3" name="Garguilo, Maria" initials="GM" lastIdx="46" clrIdx="2">
    <p:extLst>
      <p:ext uri="{19B8F6BF-5375-455C-9EA6-DF929625EA0E}">
        <p15:presenceInfo xmlns:p15="http://schemas.microsoft.com/office/powerpoint/2012/main" userId="S::maria.garguilo@cengage.com::f492c7e0-8838-4738-aa5f-1173468a535a" providerId="AD"/>
      </p:ext>
    </p:extLst>
  </p:cmAuthor>
  <p:cmAuthor id="4" name="Convertino, Mary E" initials="MEC" lastIdx="7" clrIdx="3">
    <p:extLst>
      <p:ext uri="{19B8F6BF-5375-455C-9EA6-DF929625EA0E}">
        <p15:presenceInfo xmlns:p15="http://schemas.microsoft.com/office/powerpoint/2012/main" userId="Convertino, Mary 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78"/>
    <a:srgbClr val="006298"/>
    <a:srgbClr val="000000"/>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F4FC9C-F656-4D03-99AA-50B33FEF0D0C}" v="8" dt="2022-01-04T15:41:48.3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84184" autoAdjust="0"/>
  </p:normalViewPr>
  <p:slideViewPr>
    <p:cSldViewPr snapToGrid="0" snapToObjects="1">
      <p:cViewPr varScale="1">
        <p:scale>
          <a:sx n="73" d="100"/>
          <a:sy n="73" d="100"/>
        </p:scale>
        <p:origin x="864" y="5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56"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r Name" userId="9252b8fd17e1143e" providerId="LiveId" clId="{078564B9-EE28-4588-8721-3408EDBB9E61}"/>
    <pc:docChg chg="undo custSel modSld">
      <pc:chgData name="Your Name" userId="9252b8fd17e1143e" providerId="LiveId" clId="{078564B9-EE28-4588-8721-3408EDBB9E61}" dt="2021-05-17T17:00:44.508" v="55" actId="20577"/>
      <pc:docMkLst>
        <pc:docMk/>
      </pc:docMkLst>
      <pc:sldChg chg="modSp mod">
        <pc:chgData name="Your Name" userId="9252b8fd17e1143e" providerId="LiveId" clId="{078564B9-EE28-4588-8721-3408EDBB9E61}" dt="2021-05-17T17:00:25.093" v="35" actId="20577"/>
        <pc:sldMkLst>
          <pc:docMk/>
          <pc:sldMk cId="2841506772" sldId="332"/>
        </pc:sldMkLst>
        <pc:spChg chg="mod">
          <ac:chgData name="Your Name" userId="9252b8fd17e1143e" providerId="LiveId" clId="{078564B9-EE28-4588-8721-3408EDBB9E61}" dt="2021-05-17T17:00:25.093" v="35" actId="20577"/>
          <ac:spMkLst>
            <pc:docMk/>
            <pc:sldMk cId="2841506772" sldId="332"/>
            <ac:spMk id="3" creationId="{2B9908DC-1AF4-4493-AA47-783B8BF0EF71}"/>
          </ac:spMkLst>
        </pc:spChg>
      </pc:sldChg>
      <pc:sldChg chg="modSp mod">
        <pc:chgData name="Your Name" userId="9252b8fd17e1143e" providerId="LiveId" clId="{078564B9-EE28-4588-8721-3408EDBB9E61}" dt="2021-05-17T17:00:44.508" v="55" actId="20577"/>
        <pc:sldMkLst>
          <pc:docMk/>
          <pc:sldMk cId="2782220661" sldId="333"/>
        </pc:sldMkLst>
        <pc:spChg chg="mod">
          <ac:chgData name="Your Name" userId="9252b8fd17e1143e" providerId="LiveId" clId="{078564B9-EE28-4588-8721-3408EDBB9E61}" dt="2021-05-17T17:00:44.508" v="55" actId="20577"/>
          <ac:spMkLst>
            <pc:docMk/>
            <pc:sldMk cId="2782220661" sldId="333"/>
            <ac:spMk id="3" creationId="{2B9908DC-1AF4-4493-AA47-783B8BF0EF71}"/>
          </ac:spMkLst>
        </pc:spChg>
      </pc:sldChg>
    </pc:docChg>
  </pc:docChgLst>
  <pc:docChgLst>
    <pc:chgData name="Jennifer Campbell" userId="9252b8fd17e1143e" providerId="LiveId" clId="{9CF4FC9C-F656-4D03-99AA-50B33FEF0D0C}"/>
    <pc:docChg chg="modSld">
      <pc:chgData name="Jennifer Campbell" userId="9252b8fd17e1143e" providerId="LiveId" clId="{9CF4FC9C-F656-4D03-99AA-50B33FEF0D0C}" dt="2022-01-04T15:50:26.315" v="25" actId="1582"/>
      <pc:docMkLst>
        <pc:docMk/>
      </pc:docMkLst>
      <pc:sldChg chg="modSp mod">
        <pc:chgData name="Jennifer Campbell" userId="9252b8fd17e1143e" providerId="LiveId" clId="{9CF4FC9C-F656-4D03-99AA-50B33FEF0D0C}" dt="2022-01-04T15:39:06.704" v="2" actId="962"/>
        <pc:sldMkLst>
          <pc:docMk/>
          <pc:sldMk cId="2464895066" sldId="274"/>
        </pc:sldMkLst>
        <pc:picChg chg="mod">
          <ac:chgData name="Jennifer Campbell" userId="9252b8fd17e1143e" providerId="LiveId" clId="{9CF4FC9C-F656-4D03-99AA-50B33FEF0D0C}" dt="2022-01-04T15:39:06.704" v="2" actId="962"/>
          <ac:picMkLst>
            <pc:docMk/>
            <pc:sldMk cId="2464895066" sldId="274"/>
            <ac:picMk id="6" creationId="{4A1072CA-0B13-43A1-8FE7-D78F6855022A}"/>
          </ac:picMkLst>
        </pc:picChg>
      </pc:sldChg>
      <pc:sldChg chg="modSp mod">
        <pc:chgData name="Jennifer Campbell" userId="9252b8fd17e1143e" providerId="LiveId" clId="{9CF4FC9C-F656-4D03-99AA-50B33FEF0D0C}" dt="2022-01-04T15:50:06.788" v="24" actId="14100"/>
        <pc:sldMkLst>
          <pc:docMk/>
          <pc:sldMk cId="4063281009" sldId="279"/>
        </pc:sldMkLst>
        <pc:picChg chg="mod">
          <ac:chgData name="Jennifer Campbell" userId="9252b8fd17e1143e" providerId="LiveId" clId="{9CF4FC9C-F656-4D03-99AA-50B33FEF0D0C}" dt="2022-01-04T15:50:06.788" v="24" actId="14100"/>
          <ac:picMkLst>
            <pc:docMk/>
            <pc:sldMk cId="4063281009" sldId="279"/>
            <ac:picMk id="5" creationId="{FF568B42-CCE2-4322-BE7B-2B5145C9CA1C}"/>
          </ac:picMkLst>
        </pc:picChg>
      </pc:sldChg>
      <pc:sldChg chg="modSp mod">
        <pc:chgData name="Jennifer Campbell" userId="9252b8fd17e1143e" providerId="LiveId" clId="{9CF4FC9C-F656-4D03-99AA-50B33FEF0D0C}" dt="2022-01-04T15:39:48.795" v="8" actId="962"/>
        <pc:sldMkLst>
          <pc:docMk/>
          <pc:sldMk cId="1799146836" sldId="281"/>
        </pc:sldMkLst>
        <pc:picChg chg="mod">
          <ac:chgData name="Jennifer Campbell" userId="9252b8fd17e1143e" providerId="LiveId" clId="{9CF4FC9C-F656-4D03-99AA-50B33FEF0D0C}" dt="2022-01-04T15:39:48.795" v="8" actId="962"/>
          <ac:picMkLst>
            <pc:docMk/>
            <pc:sldMk cId="1799146836" sldId="281"/>
            <ac:picMk id="6" creationId="{9A544533-DF17-40D6-91AA-786CAE5C573B}"/>
          </ac:picMkLst>
        </pc:picChg>
      </pc:sldChg>
      <pc:sldChg chg="modSp mod">
        <pc:chgData name="Jennifer Campbell" userId="9252b8fd17e1143e" providerId="LiveId" clId="{9CF4FC9C-F656-4D03-99AA-50B33FEF0D0C}" dt="2022-01-04T15:40:21.427" v="11" actId="962"/>
        <pc:sldMkLst>
          <pc:docMk/>
          <pc:sldMk cId="1781503118" sldId="300"/>
        </pc:sldMkLst>
        <pc:picChg chg="mod">
          <ac:chgData name="Jennifer Campbell" userId="9252b8fd17e1143e" providerId="LiveId" clId="{9CF4FC9C-F656-4D03-99AA-50B33FEF0D0C}" dt="2022-01-04T15:40:21.427" v="11" actId="962"/>
          <ac:picMkLst>
            <pc:docMk/>
            <pc:sldMk cId="1781503118" sldId="300"/>
            <ac:picMk id="5" creationId="{D169621E-FD44-4D4F-9D8E-8356A48BF76D}"/>
          </ac:picMkLst>
        </pc:picChg>
      </pc:sldChg>
      <pc:sldChg chg="modSp mod">
        <pc:chgData name="Jennifer Campbell" userId="9252b8fd17e1143e" providerId="LiveId" clId="{9CF4FC9C-F656-4D03-99AA-50B33FEF0D0C}" dt="2022-01-04T15:40:47.150" v="14" actId="962"/>
        <pc:sldMkLst>
          <pc:docMk/>
          <pc:sldMk cId="1773856238" sldId="304"/>
        </pc:sldMkLst>
        <pc:picChg chg="mod">
          <ac:chgData name="Jennifer Campbell" userId="9252b8fd17e1143e" providerId="LiveId" clId="{9CF4FC9C-F656-4D03-99AA-50B33FEF0D0C}" dt="2022-01-04T15:40:47.150" v="14" actId="962"/>
          <ac:picMkLst>
            <pc:docMk/>
            <pc:sldMk cId="1773856238" sldId="304"/>
            <ac:picMk id="6" creationId="{6D466632-360D-48C4-A727-17BAB67BEAC1}"/>
          </ac:picMkLst>
        </pc:picChg>
      </pc:sldChg>
      <pc:sldChg chg="modSp mod">
        <pc:chgData name="Jennifer Campbell" userId="9252b8fd17e1143e" providerId="LiveId" clId="{9CF4FC9C-F656-4D03-99AA-50B33FEF0D0C}" dt="2022-01-04T15:41:13.889" v="17" actId="962"/>
        <pc:sldMkLst>
          <pc:docMk/>
          <pc:sldMk cId="1663590496" sldId="307"/>
        </pc:sldMkLst>
        <pc:picChg chg="mod">
          <ac:chgData name="Jennifer Campbell" userId="9252b8fd17e1143e" providerId="LiveId" clId="{9CF4FC9C-F656-4D03-99AA-50B33FEF0D0C}" dt="2022-01-04T15:41:13.889" v="17" actId="962"/>
          <ac:picMkLst>
            <pc:docMk/>
            <pc:sldMk cId="1663590496" sldId="307"/>
            <ac:picMk id="5" creationId="{D9E88A64-9611-4284-BF8C-64B54DFFA2EC}"/>
          </ac:picMkLst>
        </pc:picChg>
      </pc:sldChg>
      <pc:sldChg chg="modSp mod">
        <pc:chgData name="Jennifer Campbell" userId="9252b8fd17e1143e" providerId="LiveId" clId="{9CF4FC9C-F656-4D03-99AA-50B33FEF0D0C}" dt="2022-01-04T15:41:38.056" v="20" actId="962"/>
        <pc:sldMkLst>
          <pc:docMk/>
          <pc:sldMk cId="1825736423" sldId="311"/>
        </pc:sldMkLst>
        <pc:picChg chg="mod">
          <ac:chgData name="Jennifer Campbell" userId="9252b8fd17e1143e" providerId="LiveId" clId="{9CF4FC9C-F656-4D03-99AA-50B33FEF0D0C}" dt="2022-01-04T15:41:38.056" v="20" actId="962"/>
          <ac:picMkLst>
            <pc:docMk/>
            <pc:sldMk cId="1825736423" sldId="311"/>
            <ac:picMk id="5" creationId="{1A706456-A0E5-4EEB-A9C5-4DE4EBAD52D1}"/>
          </ac:picMkLst>
        </pc:picChg>
      </pc:sldChg>
      <pc:sldChg chg="modSp mod">
        <pc:chgData name="Jennifer Campbell" userId="9252b8fd17e1143e" providerId="LiveId" clId="{9CF4FC9C-F656-4D03-99AA-50B33FEF0D0C}" dt="2022-01-04T15:50:26.315" v="25" actId="1582"/>
        <pc:sldMkLst>
          <pc:docMk/>
          <pc:sldMk cId="1240595575" sldId="312"/>
        </pc:sldMkLst>
        <pc:picChg chg="mod">
          <ac:chgData name="Jennifer Campbell" userId="9252b8fd17e1143e" providerId="LiveId" clId="{9CF4FC9C-F656-4D03-99AA-50B33FEF0D0C}" dt="2022-01-04T15:50:26.315" v="25" actId="1582"/>
          <ac:picMkLst>
            <pc:docMk/>
            <pc:sldMk cId="1240595575" sldId="312"/>
            <ac:picMk id="5" creationId="{23E0B873-C1BE-4F44-A215-37810B09D9D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8/31/2023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8/31/2023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075862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10</a:t>
            </a:fld>
            <a:endParaRPr lang="en-US"/>
          </a:p>
        </p:txBody>
      </p:sp>
    </p:spTree>
    <p:extLst>
      <p:ext uri="{BB962C8B-B14F-4D97-AF65-F5344CB8AC3E}">
        <p14:creationId xmlns:p14="http://schemas.microsoft.com/office/powerpoint/2010/main" val="2461141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11</a:t>
            </a:fld>
            <a:endParaRPr lang="en-US"/>
          </a:p>
        </p:txBody>
      </p:sp>
    </p:spTree>
    <p:extLst>
      <p:ext uri="{BB962C8B-B14F-4D97-AF65-F5344CB8AC3E}">
        <p14:creationId xmlns:p14="http://schemas.microsoft.com/office/powerpoint/2010/main" val="4218752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12</a:t>
            </a:fld>
            <a:endParaRPr lang="en-US"/>
          </a:p>
        </p:txBody>
      </p:sp>
    </p:spTree>
    <p:extLst>
      <p:ext uri="{BB962C8B-B14F-4D97-AF65-F5344CB8AC3E}">
        <p14:creationId xmlns:p14="http://schemas.microsoft.com/office/powerpoint/2010/main" val="4178766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13</a:t>
            </a:fld>
            <a:endParaRPr lang="en-US"/>
          </a:p>
        </p:txBody>
      </p:sp>
    </p:spTree>
    <p:extLst>
      <p:ext uri="{BB962C8B-B14F-4D97-AF65-F5344CB8AC3E}">
        <p14:creationId xmlns:p14="http://schemas.microsoft.com/office/powerpoint/2010/main" val="3139199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14</a:t>
            </a:fld>
            <a:endParaRPr lang="en-US"/>
          </a:p>
        </p:txBody>
      </p:sp>
    </p:spTree>
    <p:extLst>
      <p:ext uri="{BB962C8B-B14F-4D97-AF65-F5344CB8AC3E}">
        <p14:creationId xmlns:p14="http://schemas.microsoft.com/office/powerpoint/2010/main" val="786230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15</a:t>
            </a:fld>
            <a:endParaRPr lang="en-US"/>
          </a:p>
        </p:txBody>
      </p:sp>
    </p:spTree>
    <p:extLst>
      <p:ext uri="{BB962C8B-B14F-4D97-AF65-F5344CB8AC3E}">
        <p14:creationId xmlns:p14="http://schemas.microsoft.com/office/powerpoint/2010/main" val="2208686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16</a:t>
            </a:fld>
            <a:endParaRPr lang="en-US"/>
          </a:p>
        </p:txBody>
      </p:sp>
    </p:spTree>
    <p:extLst>
      <p:ext uri="{BB962C8B-B14F-4D97-AF65-F5344CB8AC3E}">
        <p14:creationId xmlns:p14="http://schemas.microsoft.com/office/powerpoint/2010/main" val="3850679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17</a:t>
            </a:fld>
            <a:endParaRPr lang="en-US"/>
          </a:p>
        </p:txBody>
      </p:sp>
    </p:spTree>
    <p:extLst>
      <p:ext uri="{BB962C8B-B14F-4D97-AF65-F5344CB8AC3E}">
        <p14:creationId xmlns:p14="http://schemas.microsoft.com/office/powerpoint/2010/main" val="4001034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18</a:t>
            </a:fld>
            <a:endParaRPr lang="en-US"/>
          </a:p>
        </p:txBody>
      </p:sp>
    </p:spTree>
    <p:extLst>
      <p:ext uri="{BB962C8B-B14F-4D97-AF65-F5344CB8AC3E}">
        <p14:creationId xmlns:p14="http://schemas.microsoft.com/office/powerpoint/2010/main" val="4015608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19</a:t>
            </a:fld>
            <a:endParaRPr lang="en-US"/>
          </a:p>
        </p:txBody>
      </p:sp>
    </p:spTree>
    <p:extLst>
      <p:ext uri="{BB962C8B-B14F-4D97-AF65-F5344CB8AC3E}">
        <p14:creationId xmlns:p14="http://schemas.microsoft.com/office/powerpoint/2010/main" val="18173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b="0" dirty="0"/>
              <a:t>Briefly review with students the major concepts you will be covering during this class. There is one objective for every major A-Head section of the chapter.</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dirty="0"/>
          </a:p>
        </p:txBody>
      </p:sp>
    </p:spTree>
    <p:extLst>
      <p:ext uri="{BB962C8B-B14F-4D97-AF65-F5344CB8AC3E}">
        <p14:creationId xmlns:p14="http://schemas.microsoft.com/office/powerpoint/2010/main" val="175673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20</a:t>
            </a:fld>
            <a:endParaRPr lang="en-US"/>
          </a:p>
        </p:txBody>
      </p:sp>
    </p:spTree>
    <p:extLst>
      <p:ext uri="{BB962C8B-B14F-4D97-AF65-F5344CB8AC3E}">
        <p14:creationId xmlns:p14="http://schemas.microsoft.com/office/powerpoint/2010/main" val="2664109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21</a:t>
            </a:fld>
            <a:endParaRPr lang="en-US"/>
          </a:p>
        </p:txBody>
      </p:sp>
    </p:spTree>
    <p:extLst>
      <p:ext uri="{BB962C8B-B14F-4D97-AF65-F5344CB8AC3E}">
        <p14:creationId xmlns:p14="http://schemas.microsoft.com/office/powerpoint/2010/main" val="2102464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22</a:t>
            </a:fld>
            <a:endParaRPr lang="en-US"/>
          </a:p>
        </p:txBody>
      </p:sp>
    </p:spTree>
    <p:extLst>
      <p:ext uri="{BB962C8B-B14F-4D97-AF65-F5344CB8AC3E}">
        <p14:creationId xmlns:p14="http://schemas.microsoft.com/office/powerpoint/2010/main" val="2111525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23</a:t>
            </a:fld>
            <a:endParaRPr lang="en-US"/>
          </a:p>
        </p:txBody>
      </p:sp>
    </p:spTree>
    <p:extLst>
      <p:ext uri="{BB962C8B-B14F-4D97-AF65-F5344CB8AC3E}">
        <p14:creationId xmlns:p14="http://schemas.microsoft.com/office/powerpoint/2010/main" val="8799106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24</a:t>
            </a:fld>
            <a:endParaRPr lang="en-US"/>
          </a:p>
        </p:txBody>
      </p:sp>
    </p:spTree>
    <p:extLst>
      <p:ext uri="{BB962C8B-B14F-4D97-AF65-F5344CB8AC3E}">
        <p14:creationId xmlns:p14="http://schemas.microsoft.com/office/powerpoint/2010/main" val="1905848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25</a:t>
            </a:fld>
            <a:endParaRPr lang="en-US"/>
          </a:p>
        </p:txBody>
      </p:sp>
    </p:spTree>
    <p:extLst>
      <p:ext uri="{BB962C8B-B14F-4D97-AF65-F5344CB8AC3E}">
        <p14:creationId xmlns:p14="http://schemas.microsoft.com/office/powerpoint/2010/main" val="28601594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26</a:t>
            </a:fld>
            <a:endParaRPr lang="en-US"/>
          </a:p>
        </p:txBody>
      </p:sp>
    </p:spTree>
    <p:extLst>
      <p:ext uri="{BB962C8B-B14F-4D97-AF65-F5344CB8AC3E}">
        <p14:creationId xmlns:p14="http://schemas.microsoft.com/office/powerpoint/2010/main" val="42132385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27</a:t>
            </a:fld>
            <a:endParaRPr lang="en-US"/>
          </a:p>
        </p:txBody>
      </p:sp>
    </p:spTree>
    <p:extLst>
      <p:ext uri="{BB962C8B-B14F-4D97-AF65-F5344CB8AC3E}">
        <p14:creationId xmlns:p14="http://schemas.microsoft.com/office/powerpoint/2010/main" val="3350676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28</a:t>
            </a:fld>
            <a:endParaRPr lang="en-US"/>
          </a:p>
        </p:txBody>
      </p:sp>
    </p:spTree>
    <p:extLst>
      <p:ext uri="{BB962C8B-B14F-4D97-AF65-F5344CB8AC3E}">
        <p14:creationId xmlns:p14="http://schemas.microsoft.com/office/powerpoint/2010/main" val="17500682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29</a:t>
            </a:fld>
            <a:endParaRPr lang="en-US"/>
          </a:p>
        </p:txBody>
      </p:sp>
    </p:spTree>
    <p:extLst>
      <p:ext uri="{BB962C8B-B14F-4D97-AF65-F5344CB8AC3E}">
        <p14:creationId xmlns:p14="http://schemas.microsoft.com/office/powerpoint/2010/main" val="473402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a:t>
            </a:fld>
            <a:endParaRPr lang="en-US"/>
          </a:p>
        </p:txBody>
      </p:sp>
    </p:spTree>
    <p:extLst>
      <p:ext uri="{BB962C8B-B14F-4D97-AF65-F5344CB8AC3E}">
        <p14:creationId xmlns:p14="http://schemas.microsoft.com/office/powerpoint/2010/main" val="2531653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30</a:t>
            </a:fld>
            <a:endParaRPr lang="en-US"/>
          </a:p>
        </p:txBody>
      </p:sp>
    </p:spTree>
    <p:extLst>
      <p:ext uri="{BB962C8B-B14F-4D97-AF65-F5344CB8AC3E}">
        <p14:creationId xmlns:p14="http://schemas.microsoft.com/office/powerpoint/2010/main" val="26250031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31</a:t>
            </a:fld>
            <a:endParaRPr lang="en-US"/>
          </a:p>
        </p:txBody>
      </p:sp>
    </p:spTree>
    <p:extLst>
      <p:ext uri="{BB962C8B-B14F-4D97-AF65-F5344CB8AC3E}">
        <p14:creationId xmlns:p14="http://schemas.microsoft.com/office/powerpoint/2010/main" val="22578555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32</a:t>
            </a:fld>
            <a:endParaRPr lang="en-US"/>
          </a:p>
        </p:txBody>
      </p:sp>
    </p:spTree>
    <p:extLst>
      <p:ext uri="{BB962C8B-B14F-4D97-AF65-F5344CB8AC3E}">
        <p14:creationId xmlns:p14="http://schemas.microsoft.com/office/powerpoint/2010/main" val="24596613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33</a:t>
            </a:fld>
            <a:endParaRPr lang="en-US"/>
          </a:p>
        </p:txBody>
      </p:sp>
    </p:spTree>
    <p:extLst>
      <p:ext uri="{BB962C8B-B14F-4D97-AF65-F5344CB8AC3E}">
        <p14:creationId xmlns:p14="http://schemas.microsoft.com/office/powerpoint/2010/main" val="39262111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34</a:t>
            </a:fld>
            <a:endParaRPr lang="en-US"/>
          </a:p>
        </p:txBody>
      </p:sp>
    </p:spTree>
    <p:extLst>
      <p:ext uri="{BB962C8B-B14F-4D97-AF65-F5344CB8AC3E}">
        <p14:creationId xmlns:p14="http://schemas.microsoft.com/office/powerpoint/2010/main" val="29027519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35</a:t>
            </a:fld>
            <a:endParaRPr lang="en-US"/>
          </a:p>
        </p:txBody>
      </p:sp>
    </p:spTree>
    <p:extLst>
      <p:ext uri="{BB962C8B-B14F-4D97-AF65-F5344CB8AC3E}">
        <p14:creationId xmlns:p14="http://schemas.microsoft.com/office/powerpoint/2010/main" val="28645584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36</a:t>
            </a:fld>
            <a:endParaRPr lang="en-US"/>
          </a:p>
        </p:txBody>
      </p:sp>
    </p:spTree>
    <p:extLst>
      <p:ext uri="{BB962C8B-B14F-4D97-AF65-F5344CB8AC3E}">
        <p14:creationId xmlns:p14="http://schemas.microsoft.com/office/powerpoint/2010/main" val="35858063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37</a:t>
            </a:fld>
            <a:endParaRPr lang="en-US"/>
          </a:p>
        </p:txBody>
      </p:sp>
    </p:spTree>
    <p:extLst>
      <p:ext uri="{BB962C8B-B14F-4D97-AF65-F5344CB8AC3E}">
        <p14:creationId xmlns:p14="http://schemas.microsoft.com/office/powerpoint/2010/main" val="18241632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38</a:t>
            </a:fld>
            <a:endParaRPr lang="en-US"/>
          </a:p>
        </p:txBody>
      </p:sp>
    </p:spTree>
    <p:extLst>
      <p:ext uri="{BB962C8B-B14F-4D97-AF65-F5344CB8AC3E}">
        <p14:creationId xmlns:p14="http://schemas.microsoft.com/office/powerpoint/2010/main" val="10449863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39</a:t>
            </a:fld>
            <a:endParaRPr lang="en-US"/>
          </a:p>
        </p:txBody>
      </p:sp>
    </p:spTree>
    <p:extLst>
      <p:ext uri="{BB962C8B-B14F-4D97-AF65-F5344CB8AC3E}">
        <p14:creationId xmlns:p14="http://schemas.microsoft.com/office/powerpoint/2010/main" val="3678214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4</a:t>
            </a:fld>
            <a:endParaRPr lang="en-US"/>
          </a:p>
        </p:txBody>
      </p:sp>
    </p:spTree>
    <p:extLst>
      <p:ext uri="{BB962C8B-B14F-4D97-AF65-F5344CB8AC3E}">
        <p14:creationId xmlns:p14="http://schemas.microsoft.com/office/powerpoint/2010/main" val="28576961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40</a:t>
            </a:fld>
            <a:endParaRPr lang="en-US"/>
          </a:p>
        </p:txBody>
      </p:sp>
    </p:spTree>
    <p:extLst>
      <p:ext uri="{BB962C8B-B14F-4D97-AF65-F5344CB8AC3E}">
        <p14:creationId xmlns:p14="http://schemas.microsoft.com/office/powerpoint/2010/main" val="25625164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dirty="0"/>
              <a:t>Use the Self-Assessment question to encourage students to evaluate their progress or goals in the course, as well as determine how they might apply their learning or grow as an individual. </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41</a:t>
            </a:fld>
            <a:endParaRPr lang="en-US"/>
          </a:p>
        </p:txBody>
      </p:sp>
    </p:spTree>
    <p:extLst>
      <p:ext uri="{BB962C8B-B14F-4D97-AF65-F5344CB8AC3E}">
        <p14:creationId xmlns:p14="http://schemas.microsoft.com/office/powerpoint/2010/main" val="37212329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b="0" dirty="0"/>
              <a:t>Reiterate the learning objectives for the lesson. Students should use this information to guide their studies and reinforcement of new concepts.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42</a:t>
            </a:fld>
            <a:endParaRPr lang="en-US"/>
          </a:p>
        </p:txBody>
      </p:sp>
    </p:spTree>
    <p:extLst>
      <p:ext uri="{BB962C8B-B14F-4D97-AF65-F5344CB8AC3E}">
        <p14:creationId xmlns:p14="http://schemas.microsoft.com/office/powerpoint/2010/main" val="3469055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5</a:t>
            </a:fld>
            <a:endParaRPr lang="en-US"/>
          </a:p>
        </p:txBody>
      </p:sp>
    </p:spTree>
    <p:extLst>
      <p:ext uri="{BB962C8B-B14F-4D97-AF65-F5344CB8AC3E}">
        <p14:creationId xmlns:p14="http://schemas.microsoft.com/office/powerpoint/2010/main" val="42157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Object-oriented programming was used most frequently for two major types of applications: </a:t>
            </a:r>
          </a:p>
          <a:p>
            <a:pPr marL="800100" lvl="1" indent="-342900">
              <a:buFont typeface="Arial" panose="020B0604020202020204" pitchFamily="34" charset="0"/>
              <a:buChar char="•"/>
            </a:pPr>
            <a:r>
              <a:rPr lang="en-US" altLang="en-US" dirty="0">
                <a:latin typeface="Arial" charset="0"/>
                <a:cs typeface="Arial" charset="0"/>
              </a:rPr>
              <a:t>Computer simulations</a:t>
            </a:r>
          </a:p>
          <a:p>
            <a:pPr marL="800100" lvl="1" indent="-342900">
              <a:buFont typeface="Arial" panose="020B0604020202020204" pitchFamily="34" charset="0"/>
              <a:buChar char="•"/>
            </a:pPr>
            <a:r>
              <a:rPr lang="en-US" altLang="en-US" dirty="0">
                <a:latin typeface="Arial" charset="0"/>
                <a:cs typeface="Arial" charset="0"/>
              </a:rPr>
              <a:t>Graphical user interfaces (GUIs)</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a:t>
            </a:fld>
            <a:endParaRPr lang="en-US" dirty="0"/>
          </a:p>
        </p:txBody>
      </p:sp>
    </p:spTree>
    <p:extLst>
      <p:ext uri="{BB962C8B-B14F-4D97-AF65-F5344CB8AC3E}">
        <p14:creationId xmlns:p14="http://schemas.microsoft.com/office/powerpoint/2010/main" val="1903076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7</a:t>
            </a:fld>
            <a:endParaRPr lang="en-US"/>
          </a:p>
        </p:txBody>
      </p:sp>
    </p:spTree>
    <p:extLst>
      <p:ext uri="{BB962C8B-B14F-4D97-AF65-F5344CB8AC3E}">
        <p14:creationId xmlns:p14="http://schemas.microsoft.com/office/powerpoint/2010/main" val="2271021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8</a:t>
            </a:fld>
            <a:endParaRPr lang="en-US"/>
          </a:p>
        </p:txBody>
      </p:sp>
    </p:spTree>
    <p:extLst>
      <p:ext uri="{BB962C8B-B14F-4D97-AF65-F5344CB8AC3E}">
        <p14:creationId xmlns:p14="http://schemas.microsoft.com/office/powerpoint/2010/main" val="2055719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9</a:t>
            </a:fld>
            <a:endParaRPr lang="en-US"/>
          </a:p>
        </p:txBody>
      </p:sp>
    </p:spTree>
    <p:extLst>
      <p:ext uri="{BB962C8B-B14F-4D97-AF65-F5344CB8AC3E}">
        <p14:creationId xmlns:p14="http://schemas.microsoft.com/office/powerpoint/2010/main" val="3673215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udio/Video Embedde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1" hasCustomPrompt="1"/>
          </p:nvPr>
        </p:nvSpPr>
        <p:spPr>
          <a:xfrm>
            <a:off x="7485870" y="3744802"/>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Joyce Farrell, Java Programming, 10th Edition. © 2023 Cengage. All Rights Reserved. May not be scanned, copied or duplicated, or posted to a publicly accessible website, in whole or in part.</a:t>
            </a:r>
          </a:p>
        </p:txBody>
      </p:sp>
      <p:sp>
        <p:nvSpPr>
          <p:cNvPr id="4" name="Media Placeholder 3">
            <a:extLst>
              <a:ext uri="{FF2B5EF4-FFF2-40B4-BE49-F238E27FC236}">
                <a16:creationId xmlns:a16="http://schemas.microsoft.com/office/drawing/2014/main" id="{03015E1C-DFA4-4FD8-8364-EF8871E55EBF}"/>
              </a:ext>
            </a:extLst>
          </p:cNvPr>
          <p:cNvSpPr>
            <a:spLocks noGrp="1"/>
          </p:cNvSpPr>
          <p:nvPr>
            <p:ph type="media" sz="quarter" idx="12"/>
          </p:nvPr>
        </p:nvSpPr>
        <p:spPr>
          <a:xfrm>
            <a:off x="838200" y="1530350"/>
            <a:ext cx="6297613" cy="4373563"/>
          </a:xfrm>
        </p:spPr>
        <p:txBody>
          <a:bodyPr/>
          <a:lstStyle/>
          <a:p>
            <a:endParaRPr lang="en-US"/>
          </a:p>
        </p:txBody>
      </p:sp>
    </p:spTree>
    <p:extLst>
      <p:ext uri="{BB962C8B-B14F-4D97-AF65-F5344CB8AC3E}">
        <p14:creationId xmlns:p14="http://schemas.microsoft.com/office/powerpoint/2010/main" val="228568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First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46E9E33-E057-4A6F-9659-AD275C64899C}"/>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93" y="-7874"/>
            <a:ext cx="12191807" cy="6865874"/>
          </a:xfrm>
          <a:prstGeom prst="rect">
            <a:avLst/>
          </a:prstGeom>
        </p:spPr>
      </p:pic>
      <p:sp>
        <p:nvSpPr>
          <p:cNvPr id="2" name="Title"/>
          <p:cNvSpPr>
            <a:spLocks noGrp="1"/>
          </p:cNvSpPr>
          <p:nvPr>
            <p:ph type="ctrTitle" hasCustomPrompt="1"/>
          </p:nvPr>
        </p:nvSpPr>
        <p:spPr>
          <a:xfrm>
            <a:off x="5646420" y="1168663"/>
            <a:ext cx="6104302" cy="2387600"/>
          </a:xfrm>
        </p:spPr>
        <p:txBody>
          <a:bodyPr anchor="b"/>
          <a:lstStyle>
            <a:lvl1pPr algn="l">
              <a:defRPr sz="4800" baseline="0">
                <a:solidFill>
                  <a:schemeClr val="bg1"/>
                </a:solidFill>
              </a:defRPr>
            </a:lvl1pPr>
          </a:lstStyle>
          <a:p>
            <a:r>
              <a:rPr lang="en-US" dirty="0"/>
              <a:t>Chapter Number</a:t>
            </a:r>
          </a:p>
        </p:txBody>
      </p:sp>
      <p:sp>
        <p:nvSpPr>
          <p:cNvPr id="3" name="Subtitle 2"/>
          <p:cNvSpPr>
            <a:spLocks noGrp="1"/>
          </p:cNvSpPr>
          <p:nvPr>
            <p:ph type="subTitle" idx="1" hasCustomPrompt="1"/>
          </p:nvPr>
        </p:nvSpPr>
        <p:spPr>
          <a:xfrm>
            <a:off x="5646420" y="3809720"/>
            <a:ext cx="6104302" cy="1424930"/>
          </a:xfrm>
          <a:noFill/>
        </p:spPr>
        <p:txBody>
          <a:bodyPr anchor="t"/>
          <a:lstStyle>
            <a:lvl1pPr marL="0" indent="0" algn="l">
              <a:lnSpc>
                <a:spcPct val="100000"/>
              </a:lnSpc>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Name</a:t>
            </a:r>
          </a:p>
        </p:txBody>
      </p:sp>
      <p:sp>
        <p:nvSpPr>
          <p:cNvPr id="12" name="Picture Placeholder 11">
            <a:extLst>
              <a:ext uri="{FF2B5EF4-FFF2-40B4-BE49-F238E27FC236}">
                <a16:creationId xmlns:a16="http://schemas.microsoft.com/office/drawing/2014/main" id="{7BF6BBBC-452C-48FA-A1E1-E851567E5383}"/>
              </a:ext>
            </a:extLst>
          </p:cNvPr>
          <p:cNvSpPr>
            <a:spLocks noGrp="1"/>
          </p:cNvSpPr>
          <p:nvPr>
            <p:ph type="pic" sz="quarter" idx="11" hasCustomPrompt="1"/>
          </p:nvPr>
        </p:nvSpPr>
        <p:spPr>
          <a:xfrm>
            <a:off x="475250" y="808037"/>
            <a:ext cx="4713288" cy="5241925"/>
          </a:xfrm>
        </p:spPr>
        <p:txBody>
          <a:bodyPr/>
          <a:lstStyle>
            <a:lvl1pPr marL="0" indent="0">
              <a:buNone/>
              <a:defRPr b="1">
                <a:solidFill>
                  <a:schemeClr val="bg1"/>
                </a:solidFill>
              </a:defRPr>
            </a:lvl1pPr>
          </a:lstStyle>
          <a:p>
            <a:r>
              <a:rPr lang="en-US" dirty="0"/>
              <a:t>Add Image Here</a:t>
            </a:r>
          </a:p>
        </p:txBody>
      </p:sp>
      <p:pic>
        <p:nvPicPr>
          <p:cNvPr id="14" name="Picture 7">
            <a:extLst>
              <a:ext uri="{FF2B5EF4-FFF2-40B4-BE49-F238E27FC236}">
                <a16:creationId xmlns:a16="http://schemas.microsoft.com/office/drawing/2014/main" id="{367956C9-0A63-4A7F-B986-4D823905D530}"/>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24860" y="6444486"/>
            <a:ext cx="1261872" cy="28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5">
            <a:extLst>
              <a:ext uri="{FF2B5EF4-FFF2-40B4-BE49-F238E27FC236}">
                <a16:creationId xmlns:a16="http://schemas.microsoft.com/office/drawing/2014/main" id="{6B326DFF-C872-4426-8563-39BC58624663}"/>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Tree>
    <p:custDataLst>
      <p:tags r:id="rId1"/>
    </p:custDataLst>
    <p:extLst>
      <p:ext uri="{BB962C8B-B14F-4D97-AF65-F5344CB8AC3E}">
        <p14:creationId xmlns:p14="http://schemas.microsoft.com/office/powerpoint/2010/main" val="2296142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85870" y="3744802"/>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Joyce Farrell, Java Programming, 10th Edition. © 2023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5" r:id="rId10"/>
    <p:sldLayoutId id="2147483723" r:id="rId11"/>
    <p:sldLayoutId id="2147483724" r:id="rId12"/>
    <p:sldLayoutId id="2147483713" r:id="rId13"/>
    <p:sldLayoutId id="2147483717" r:id="rId14"/>
    <p:sldLayoutId id="2147483726" r:id="rId15"/>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tags" Target="../tags/tag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0.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4C8DF-AE7F-4188-B6A6-1ED5AEEDCCEB}"/>
              </a:ext>
            </a:extLst>
          </p:cNvPr>
          <p:cNvSpPr>
            <a:spLocks noGrp="1"/>
          </p:cNvSpPr>
          <p:nvPr>
            <p:ph type="ctrTitle"/>
          </p:nvPr>
        </p:nvSpPr>
        <p:spPr/>
        <p:txBody>
          <a:bodyPr/>
          <a:lstStyle/>
          <a:p>
            <a:r>
              <a:rPr lang="en-US" dirty="0"/>
              <a:t>Java Programming, 10e</a:t>
            </a:r>
          </a:p>
        </p:txBody>
      </p:sp>
      <p:sp>
        <p:nvSpPr>
          <p:cNvPr id="6" name="Subtitle 5">
            <a:extLst>
              <a:ext uri="{FF2B5EF4-FFF2-40B4-BE49-F238E27FC236}">
                <a16:creationId xmlns:a16="http://schemas.microsoft.com/office/drawing/2014/main" id="{FBF534DD-7D92-4D2F-90B8-4B872CAEFDCA}"/>
              </a:ext>
            </a:extLst>
          </p:cNvPr>
          <p:cNvSpPr>
            <a:spLocks noGrp="1"/>
          </p:cNvSpPr>
          <p:nvPr>
            <p:ph type="subTitle" idx="1"/>
          </p:nvPr>
        </p:nvSpPr>
        <p:spPr/>
        <p:txBody>
          <a:bodyPr/>
          <a:lstStyle/>
          <a:p>
            <a:r>
              <a:rPr lang="en-US" dirty="0"/>
              <a:t>Chapter 01: Creating Java Programs</a:t>
            </a:r>
          </a:p>
        </p:txBody>
      </p:sp>
      <p:pic>
        <p:nvPicPr>
          <p:cNvPr id="11" name="Picture Placeholder 10">
            <a:extLst>
              <a:ext uri="{FF2B5EF4-FFF2-40B4-BE49-F238E27FC236}">
                <a16:creationId xmlns:a16="http://schemas.microsoft.com/office/drawing/2014/main" id="{A253DBDA-4849-468C-885A-D94D0EB6FCF5}"/>
              </a:ext>
              <a:ext uri="{C183D7F6-B498-43B3-948B-1728B52AA6E4}">
                <adec:decorative xmlns:adec="http://schemas.microsoft.com/office/drawing/2017/decorative" val="1"/>
              </a:ext>
            </a:extLst>
          </p:cNvPr>
          <p:cNvPicPr>
            <a:picLocks noGrp="1" noChangeAspect="1"/>
          </p:cNvPicPr>
          <p:nvPr>
            <p:ph type="pic" sz="quarter" idx="11"/>
          </p:nvPr>
        </p:nvPicPr>
        <p:blipFill>
          <a:blip r:embed="rId4"/>
          <a:stretch>
            <a:fillRect/>
          </a:stretch>
        </p:blipFill>
        <p:spPr>
          <a:xfrm>
            <a:off x="475249" y="546356"/>
            <a:ext cx="4086359" cy="5224207"/>
          </a:xfrm>
        </p:spPr>
      </p:pic>
      <p:sp>
        <p:nvSpPr>
          <p:cNvPr id="7" name="Copyright">
            <a:extLst>
              <a:ext uri="{FF2B5EF4-FFF2-40B4-BE49-F238E27FC236}">
                <a16:creationId xmlns:a16="http://schemas.microsoft.com/office/drawing/2014/main" id="{0A8A6823-BD2C-40AC-B713-7E200B128239}"/>
              </a:ext>
              <a:ext uri="{C183D7F6-B498-43B3-948B-1728B52AA6E4}">
                <adec:decorative xmlns:adec="http://schemas.microsoft.com/office/drawing/2017/decorative" val="1"/>
              </a:ext>
            </a:extLst>
          </p:cNvPr>
          <p:cNvSpPr txBox="1"/>
          <p:nvPr/>
        </p:nvSpPr>
        <p:spPr>
          <a:xfrm>
            <a:off x="2103120" y="6355080"/>
            <a:ext cx="8961120" cy="523220"/>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Joyce Farrell, Java Programming, 10th Edition. © 2023 Cengage.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229328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1.2 Comparing Procedural and Object-Oriented Programming Concepts (5 of 5)</a:t>
            </a:r>
            <a:endParaRPr lang="en-US" dirty="0"/>
          </a:p>
        </p:txBody>
      </p:sp>
      <p:sp>
        <p:nvSpPr>
          <p:cNvPr id="2" name="Text Placeholder 1"/>
          <p:cNvSpPr>
            <a:spLocks noGrp="1"/>
          </p:cNvSpPr>
          <p:nvPr>
            <p:ph type="body" sz="quarter" idx="17"/>
          </p:nvPr>
        </p:nvSpPr>
        <p:spPr/>
        <p:txBody>
          <a:bodyPr/>
          <a:lstStyle/>
          <a:p>
            <a:pPr marL="0" indent="0" eaLnBrk="1" hangingPunct="1">
              <a:buNone/>
            </a:pPr>
            <a:r>
              <a:rPr lang="en-US" altLang="en-US" sz="2400" b="1" dirty="0">
                <a:solidFill>
                  <a:srgbClr val="006298"/>
                </a:solidFill>
              </a:rPr>
              <a:t>Inheritance</a:t>
            </a:r>
          </a:p>
          <a:p>
            <a:pPr marL="800100" lvl="1" indent="-342900" eaLnBrk="1" hangingPunct="1">
              <a:buClr>
                <a:srgbClr val="000000"/>
              </a:buClr>
              <a:buFont typeface="Arial" panose="020B0604020202020204" pitchFamily="34" charset="0"/>
              <a:buChar char="•"/>
            </a:pPr>
            <a:r>
              <a:rPr lang="en-US" altLang="en-US" sz="2400" dirty="0">
                <a:solidFill>
                  <a:srgbClr val="000000"/>
                </a:solidFill>
              </a:rPr>
              <a:t>An important feature of object-oriented programs</a:t>
            </a:r>
          </a:p>
          <a:p>
            <a:pPr marL="800100" lvl="1" indent="-342900" eaLnBrk="1" hangingPunct="1">
              <a:buClr>
                <a:srgbClr val="000000"/>
              </a:buClr>
              <a:buFont typeface="Arial" panose="020B0604020202020204" pitchFamily="34" charset="0"/>
              <a:buChar char="•"/>
            </a:pPr>
            <a:r>
              <a:rPr lang="en-US" altLang="en-US" sz="2400" dirty="0">
                <a:solidFill>
                  <a:srgbClr val="000000"/>
                </a:solidFill>
              </a:rPr>
              <a:t>Classes share attributes and methods of existing classes but with more specific features</a:t>
            </a:r>
          </a:p>
          <a:p>
            <a:pPr marL="800100" lvl="1" indent="-342900" eaLnBrk="1" hangingPunct="1">
              <a:buClr>
                <a:srgbClr val="000000"/>
              </a:buClr>
              <a:buFont typeface="Arial" panose="020B0604020202020204" pitchFamily="34" charset="0"/>
              <a:buChar char="•"/>
            </a:pPr>
            <a:r>
              <a:rPr lang="en-US" altLang="en-US" sz="2400" dirty="0">
                <a:solidFill>
                  <a:srgbClr val="000000"/>
                </a:solidFill>
              </a:rPr>
              <a:t>Helps you understand real-world objects</a:t>
            </a:r>
          </a:p>
          <a:p>
            <a:pPr marL="0" indent="0" eaLnBrk="1" hangingPunct="1">
              <a:buNone/>
            </a:pPr>
            <a:endParaRPr lang="en-US" altLang="en-US" sz="2400" b="1" dirty="0">
              <a:solidFill>
                <a:srgbClr val="006298"/>
              </a:solidFill>
            </a:endParaRPr>
          </a:p>
          <a:p>
            <a:pPr marL="0" indent="0" eaLnBrk="1" hangingPunct="1">
              <a:buNone/>
            </a:pPr>
            <a:r>
              <a:rPr lang="en-US" altLang="en-US" sz="2400" b="1" dirty="0">
                <a:solidFill>
                  <a:srgbClr val="006298"/>
                </a:solidFill>
              </a:rPr>
              <a:t>Polymorphism</a:t>
            </a:r>
          </a:p>
          <a:p>
            <a:pPr marL="800100" lvl="1" indent="-342900" eaLnBrk="1" hangingPunct="1">
              <a:buClr>
                <a:srgbClr val="000000"/>
              </a:buClr>
              <a:buFont typeface="Arial" panose="020B0604020202020204" pitchFamily="34" charset="0"/>
              <a:buChar char="•"/>
            </a:pPr>
            <a:r>
              <a:rPr lang="en-US" altLang="en-US" sz="2400" dirty="0">
                <a:solidFill>
                  <a:srgbClr val="000000"/>
                </a:solidFill>
              </a:rPr>
              <a:t>Means “many forms” </a:t>
            </a:r>
          </a:p>
          <a:p>
            <a:pPr marL="800100" lvl="1" indent="-342900" eaLnBrk="1" hangingPunct="1">
              <a:buClr>
                <a:srgbClr val="000000"/>
              </a:buClr>
              <a:buFont typeface="Arial" panose="020B0604020202020204" pitchFamily="34" charset="0"/>
              <a:buChar char="•"/>
            </a:pPr>
            <a:r>
              <a:rPr lang="en-US" altLang="en-US" sz="2400" dirty="0">
                <a:solidFill>
                  <a:srgbClr val="000000"/>
                </a:solidFill>
              </a:rPr>
              <a:t>Allows the same word to be interpreted correctly in different situations based on context</a:t>
            </a:r>
          </a:p>
          <a:p>
            <a:pPr eaLnBrk="1" hangingPunct="1"/>
            <a:endParaRPr lang="en-US" altLang="en-US" sz="2400" dirty="0"/>
          </a:p>
          <a:p>
            <a:endParaRPr lang="en-US" dirty="0"/>
          </a:p>
        </p:txBody>
      </p:sp>
    </p:spTree>
    <p:extLst>
      <p:ext uri="{BB962C8B-B14F-4D97-AF65-F5344CB8AC3E}">
        <p14:creationId xmlns:p14="http://schemas.microsoft.com/office/powerpoint/2010/main" val="1090659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799618" cy="672105"/>
          </a:xfrm>
        </p:spPr>
        <p:txBody>
          <a:bodyPr/>
          <a:lstStyle/>
          <a:p>
            <a:r>
              <a:rPr lang="en-US" altLang="en-US" dirty="0"/>
              <a:t>1.3 Features of the Java Programming Language (1 of 4)</a:t>
            </a:r>
            <a:endParaRPr lang="en-US" dirty="0"/>
          </a:p>
        </p:txBody>
      </p:sp>
      <p:sp>
        <p:nvSpPr>
          <p:cNvPr id="2" name="Text Placeholder 1"/>
          <p:cNvSpPr>
            <a:spLocks noGrp="1"/>
          </p:cNvSpPr>
          <p:nvPr>
            <p:ph type="body" sz="quarter" idx="17"/>
          </p:nvPr>
        </p:nvSpPr>
        <p:spPr/>
        <p:txBody>
          <a:bodyPr>
            <a:normAutofit/>
          </a:bodyPr>
          <a:lstStyle/>
          <a:p>
            <a:pPr marL="0" indent="0" eaLnBrk="1" hangingPunct="1">
              <a:buNone/>
            </a:pPr>
            <a:r>
              <a:rPr lang="en-US" altLang="en-US" sz="2400" b="1" dirty="0">
                <a:solidFill>
                  <a:srgbClr val="006298"/>
                </a:solidFill>
              </a:rPr>
              <a:t>Java</a:t>
            </a:r>
          </a:p>
          <a:p>
            <a:pPr lvl="1" eaLnBrk="1" hangingPunct="1">
              <a:buClr>
                <a:srgbClr val="000000"/>
              </a:buClr>
            </a:pPr>
            <a:r>
              <a:rPr lang="en-US" altLang="en-US" sz="2400" dirty="0">
                <a:solidFill>
                  <a:srgbClr val="000000"/>
                </a:solidFill>
              </a:rPr>
              <a:t>Object-oriented general-purpose language </a:t>
            </a:r>
          </a:p>
          <a:p>
            <a:pPr lvl="1" eaLnBrk="1" hangingPunct="1">
              <a:buClr>
                <a:srgbClr val="000000"/>
              </a:buClr>
            </a:pPr>
            <a:r>
              <a:rPr lang="en-US" altLang="en-US" sz="2400" dirty="0">
                <a:solidFill>
                  <a:srgbClr val="000000"/>
                </a:solidFill>
              </a:rPr>
              <a:t>Can be run on a wide variety of computers </a:t>
            </a:r>
          </a:p>
          <a:p>
            <a:pPr lvl="1" eaLnBrk="1" hangingPunct="1">
              <a:buClr>
                <a:srgbClr val="000000"/>
              </a:buClr>
            </a:pPr>
            <a:r>
              <a:rPr lang="en-US" altLang="en-US" sz="2400" dirty="0">
                <a:solidFill>
                  <a:srgbClr val="000000"/>
                </a:solidFill>
              </a:rPr>
              <a:t>Does not execute instructions on the computer directly</a:t>
            </a:r>
          </a:p>
          <a:p>
            <a:pPr lvl="1" eaLnBrk="1" hangingPunct="1">
              <a:buClr>
                <a:srgbClr val="000000"/>
              </a:buClr>
            </a:pPr>
            <a:r>
              <a:rPr lang="en-US" altLang="en-US" sz="2400" dirty="0">
                <a:solidFill>
                  <a:srgbClr val="000000"/>
                </a:solidFill>
              </a:rPr>
              <a:t>Runs on a hypothetical computer known as a </a:t>
            </a:r>
            <a:r>
              <a:rPr lang="en-US" altLang="en-US" sz="2400" b="1" dirty="0">
                <a:solidFill>
                  <a:srgbClr val="000000"/>
                </a:solidFill>
              </a:rPr>
              <a:t>Java Virtual Machine (JVM)</a:t>
            </a:r>
            <a:endParaRPr lang="en-US" altLang="en-US" dirty="0"/>
          </a:p>
          <a:p>
            <a:pPr lvl="1" eaLnBrk="1" hangingPunct="1">
              <a:buClr>
                <a:srgbClr val="000000"/>
              </a:buClr>
            </a:pPr>
            <a:r>
              <a:rPr lang="en-US" altLang="en-US" sz="2400" dirty="0">
                <a:solidFill>
                  <a:srgbClr val="000000"/>
                </a:solidFill>
              </a:rPr>
              <a:t>Advantages: </a:t>
            </a:r>
          </a:p>
          <a:p>
            <a:pPr lvl="2" eaLnBrk="1" hangingPunct="1"/>
            <a:r>
              <a:rPr lang="en-US" altLang="en-US" sz="2400" dirty="0">
                <a:solidFill>
                  <a:srgbClr val="000000"/>
                </a:solidFill>
              </a:rPr>
              <a:t>Security features</a:t>
            </a:r>
          </a:p>
          <a:p>
            <a:pPr lvl="2" eaLnBrk="1" hangingPunct="1"/>
            <a:r>
              <a:rPr lang="en-US" altLang="en-US" sz="2400" dirty="0">
                <a:solidFill>
                  <a:srgbClr val="000000"/>
                </a:solidFill>
              </a:rPr>
              <a:t>Architecturally neutral</a:t>
            </a:r>
          </a:p>
        </p:txBody>
      </p:sp>
    </p:spTree>
    <p:extLst>
      <p:ext uri="{BB962C8B-B14F-4D97-AF65-F5344CB8AC3E}">
        <p14:creationId xmlns:p14="http://schemas.microsoft.com/office/powerpoint/2010/main" val="1975265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199" y="365125"/>
            <a:ext cx="10903527" cy="672105"/>
          </a:xfrm>
        </p:spPr>
        <p:txBody>
          <a:bodyPr/>
          <a:lstStyle/>
          <a:p>
            <a:r>
              <a:rPr lang="en-US" altLang="en-US" dirty="0"/>
              <a:t>1.3 Features of the Java Programming Language (2 of 4)</a:t>
            </a:r>
            <a:endParaRPr lang="en-US" dirty="0"/>
          </a:p>
        </p:txBody>
      </p:sp>
      <p:sp>
        <p:nvSpPr>
          <p:cNvPr id="2" name="Text Placeholder 1"/>
          <p:cNvSpPr>
            <a:spLocks noGrp="1"/>
          </p:cNvSpPr>
          <p:nvPr>
            <p:ph type="body" sz="quarter" idx="17"/>
          </p:nvPr>
        </p:nvSpPr>
        <p:spPr>
          <a:xfrm>
            <a:off x="838199" y="1638300"/>
            <a:ext cx="10711543" cy="4394200"/>
          </a:xfrm>
        </p:spPr>
        <p:txBody>
          <a:bodyPr>
            <a:normAutofit/>
          </a:bodyPr>
          <a:lstStyle/>
          <a:p>
            <a:pPr marL="0" indent="0" eaLnBrk="1" hangingPunct="1">
              <a:buNone/>
            </a:pPr>
            <a:r>
              <a:rPr lang="en-US" altLang="en-US" sz="2400" b="1" dirty="0">
                <a:solidFill>
                  <a:srgbClr val="006298"/>
                </a:solidFill>
              </a:rPr>
              <a:t>Development environment</a:t>
            </a:r>
          </a:p>
          <a:p>
            <a:pPr lvl="1" eaLnBrk="1" hangingPunct="1">
              <a:buClr>
                <a:srgbClr val="000000"/>
              </a:buClr>
            </a:pPr>
            <a:r>
              <a:rPr lang="en-US" altLang="en-US" sz="2400" dirty="0">
                <a:solidFill>
                  <a:srgbClr val="000000"/>
                </a:solidFill>
              </a:rPr>
              <a:t>A set of tools used to write programs</a:t>
            </a:r>
          </a:p>
          <a:p>
            <a:pPr marL="0" indent="0">
              <a:buClr>
                <a:srgbClr val="000000"/>
              </a:buClr>
              <a:buNone/>
            </a:pPr>
            <a:r>
              <a:rPr lang="en-US" altLang="en-US" sz="2400" b="1" dirty="0">
                <a:solidFill>
                  <a:srgbClr val="006298"/>
                </a:solidFill>
              </a:rPr>
              <a:t>Source code </a:t>
            </a:r>
          </a:p>
          <a:p>
            <a:pPr lvl="1">
              <a:buClr>
                <a:srgbClr val="000000"/>
              </a:buClr>
            </a:pPr>
            <a:r>
              <a:rPr lang="en-US" altLang="en-US" sz="2400" dirty="0">
                <a:solidFill>
                  <a:srgbClr val="000000"/>
                </a:solidFill>
              </a:rPr>
              <a:t>Programming statements written in high-level programming language</a:t>
            </a:r>
          </a:p>
          <a:p>
            <a:pPr marL="0" indent="0" eaLnBrk="1" hangingPunct="1">
              <a:buNone/>
            </a:pPr>
            <a:r>
              <a:rPr lang="en-US" altLang="en-US" sz="2400" b="1" dirty="0">
                <a:solidFill>
                  <a:srgbClr val="006298"/>
                </a:solidFill>
              </a:rPr>
              <a:t>Bytecode</a:t>
            </a:r>
          </a:p>
          <a:p>
            <a:pPr lvl="1" eaLnBrk="1" hangingPunct="1">
              <a:buClr>
                <a:srgbClr val="000000"/>
              </a:buClr>
            </a:pPr>
            <a:r>
              <a:rPr lang="en-US" altLang="en-US" sz="2400" dirty="0">
                <a:solidFill>
                  <a:srgbClr val="000000"/>
                </a:solidFill>
              </a:rPr>
              <a:t>Statements saved in a file</a:t>
            </a:r>
          </a:p>
          <a:p>
            <a:pPr lvl="1" eaLnBrk="1" hangingPunct="1">
              <a:buClr>
                <a:srgbClr val="000000"/>
              </a:buClr>
            </a:pPr>
            <a:r>
              <a:rPr lang="en-US" altLang="en-US" sz="2400" dirty="0">
                <a:solidFill>
                  <a:srgbClr val="000000"/>
                </a:solidFill>
              </a:rPr>
              <a:t>A binary program into which the Java compiler converts source code </a:t>
            </a:r>
          </a:p>
          <a:p>
            <a:pPr marL="0" indent="0" eaLnBrk="1" hangingPunct="1">
              <a:buNone/>
            </a:pPr>
            <a:r>
              <a:rPr lang="en-US" altLang="en-US" sz="2400" b="1" dirty="0">
                <a:solidFill>
                  <a:srgbClr val="006298"/>
                </a:solidFill>
              </a:rPr>
              <a:t>Java interpreter  </a:t>
            </a:r>
          </a:p>
          <a:p>
            <a:pPr lvl="1" eaLnBrk="1" hangingPunct="1">
              <a:buClr>
                <a:srgbClr val="000000"/>
              </a:buClr>
            </a:pPr>
            <a:r>
              <a:rPr lang="en-US" altLang="en-US" sz="2400" dirty="0">
                <a:solidFill>
                  <a:srgbClr val="000000"/>
                </a:solidFill>
              </a:rPr>
              <a:t>Checks bytecode and communicates with the operating system</a:t>
            </a:r>
          </a:p>
          <a:p>
            <a:pPr lvl="1" eaLnBrk="1" hangingPunct="1">
              <a:buClr>
                <a:srgbClr val="000000"/>
              </a:buClr>
            </a:pPr>
            <a:r>
              <a:rPr lang="en-US" altLang="en-US" sz="2400" dirty="0">
                <a:solidFill>
                  <a:srgbClr val="000000"/>
                </a:solidFill>
              </a:rPr>
              <a:t>Executes bytecode instructions line by line within the Java Virtual Machine</a:t>
            </a:r>
            <a:endParaRPr lang="en-US" altLang="en-US" dirty="0"/>
          </a:p>
        </p:txBody>
      </p:sp>
    </p:spTree>
    <p:extLst>
      <p:ext uri="{BB962C8B-B14F-4D97-AF65-F5344CB8AC3E}">
        <p14:creationId xmlns:p14="http://schemas.microsoft.com/office/powerpoint/2010/main" val="1344101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199" y="365125"/>
            <a:ext cx="10830791" cy="672105"/>
          </a:xfrm>
        </p:spPr>
        <p:txBody>
          <a:bodyPr/>
          <a:lstStyle/>
          <a:p>
            <a:r>
              <a:rPr lang="en-US" altLang="en-US" dirty="0"/>
              <a:t>1.3 Features of the Java Programming Language (3 of 4)</a:t>
            </a:r>
            <a:endParaRPr lang="en-US" dirty="0"/>
          </a:p>
        </p:txBody>
      </p:sp>
      <p:pic>
        <p:nvPicPr>
          <p:cNvPr id="5" name="Content Placeholder 5" descr="In the java environment, java source code leads to java compiler, which further leads to java virtual machine that includes java interpreter. Java virtual machine has a two way relation with computer operating system. From java source code, a two way arrow leads to a circle that contains the following text: source code is stored on a disk in a file with a name ending in dot java. From java complier, a two way arrow leads to a circle that contains the following text: complier creates byte code that is stored on a disk in a file with a name ending in dot class. From java virtual machine, an arrow leads to a rectangle that contains the following text: J V M, named java dot e x e, performs security checks and translates byte code to machine language, which executes.">
            <a:extLst>
              <a:ext uri="{FF2B5EF4-FFF2-40B4-BE49-F238E27FC236}">
                <a16:creationId xmlns:a16="http://schemas.microsoft.com/office/drawing/2014/main" id="{FF568B42-CCE2-4322-BE7B-2B5145C9CA1C}"/>
              </a:ext>
            </a:extLst>
          </p:cNvPr>
          <p:cNvPicPr>
            <a:picLocks noChangeAspect="1"/>
          </p:cNvPicPr>
          <p:nvPr/>
        </p:nvPicPr>
        <p:blipFill>
          <a:blip r:embed="rId3"/>
          <a:srcRect/>
          <a:stretch/>
        </p:blipFill>
        <p:spPr>
          <a:xfrm>
            <a:off x="3906455" y="1486981"/>
            <a:ext cx="4140265" cy="4781458"/>
          </a:xfrm>
          <a:prstGeom prst="rect">
            <a:avLst/>
          </a:prstGeom>
          <a:ln>
            <a:solidFill>
              <a:schemeClr val="accent1"/>
            </a:solidFill>
          </a:ln>
        </p:spPr>
      </p:pic>
      <p:sp>
        <p:nvSpPr>
          <p:cNvPr id="6" name="TextBox 5">
            <a:extLst>
              <a:ext uri="{FF2B5EF4-FFF2-40B4-BE49-F238E27FC236}">
                <a16:creationId xmlns:a16="http://schemas.microsoft.com/office/drawing/2014/main" id="{0758DFCD-1E6D-49C9-BDCA-13F1C6A0E817}"/>
              </a:ext>
            </a:extLst>
          </p:cNvPr>
          <p:cNvSpPr txBox="1"/>
          <p:nvPr/>
        </p:nvSpPr>
        <p:spPr>
          <a:xfrm>
            <a:off x="8971878" y="5142901"/>
            <a:ext cx="2381922" cy="661720"/>
          </a:xfrm>
          <a:prstGeom prst="rect">
            <a:avLst/>
          </a:prstGeom>
          <a:noFill/>
          <a:effectLst/>
        </p:spPr>
        <p:txBody>
          <a:bodyPr wrap="square" lIns="0" tIns="0" rIns="0" rtlCol="0" anchor="b">
            <a:spAutoFit/>
          </a:bodyPr>
          <a:lstStyle/>
          <a:p>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Figure 1-3 The Java environment</a:t>
            </a:r>
          </a:p>
        </p:txBody>
      </p:sp>
    </p:spTree>
    <p:extLst>
      <p:ext uri="{BB962C8B-B14F-4D97-AF65-F5344CB8AC3E}">
        <p14:creationId xmlns:p14="http://schemas.microsoft.com/office/powerpoint/2010/main" val="4063281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3918" cy="672105"/>
          </a:xfrm>
        </p:spPr>
        <p:txBody>
          <a:bodyPr/>
          <a:lstStyle/>
          <a:p>
            <a:r>
              <a:rPr lang="en-US" altLang="en-US" dirty="0"/>
              <a:t>1.3 Features of the Java Programming Language (4 of 4)</a:t>
            </a:r>
            <a:endParaRPr lang="en-US" dirty="0"/>
          </a:p>
        </p:txBody>
      </p:sp>
      <p:sp>
        <p:nvSpPr>
          <p:cNvPr id="2" name="Text Placeholder 1"/>
          <p:cNvSpPr>
            <a:spLocks noGrp="1"/>
          </p:cNvSpPr>
          <p:nvPr>
            <p:ph type="body" sz="quarter" idx="17"/>
          </p:nvPr>
        </p:nvSpPr>
        <p:spPr/>
        <p:txBody>
          <a:bodyPr/>
          <a:lstStyle/>
          <a:p>
            <a:pPr marL="0" indent="0" eaLnBrk="1" hangingPunct="1">
              <a:buNone/>
            </a:pPr>
            <a:r>
              <a:rPr lang="en-US" altLang="en-US" sz="2400" b="1" dirty="0">
                <a:solidFill>
                  <a:srgbClr val="006298"/>
                </a:solidFill>
              </a:rPr>
              <a:t>WORA</a:t>
            </a:r>
          </a:p>
          <a:p>
            <a:pPr lvl="1">
              <a:buClr>
                <a:srgbClr val="000000"/>
              </a:buClr>
            </a:pPr>
            <a:r>
              <a:rPr lang="en-US" altLang="en-US" sz="2400" dirty="0">
                <a:solidFill>
                  <a:srgbClr val="000000"/>
                </a:solidFill>
              </a:rPr>
              <a:t>Write once, run anywhere</a:t>
            </a:r>
          </a:p>
          <a:p>
            <a:pPr marL="0" indent="0">
              <a:buNone/>
            </a:pPr>
            <a:r>
              <a:rPr lang="en-US" altLang="en-US" sz="2400" b="1" dirty="0">
                <a:solidFill>
                  <a:srgbClr val="006298"/>
                </a:solidFill>
              </a:rPr>
              <a:t>Console applications</a:t>
            </a:r>
          </a:p>
          <a:p>
            <a:pPr lvl="1">
              <a:buClr>
                <a:srgbClr val="000000"/>
              </a:buClr>
            </a:pPr>
            <a:r>
              <a:rPr lang="en-US" altLang="en-US" sz="2400" dirty="0">
                <a:solidFill>
                  <a:srgbClr val="000000"/>
                </a:solidFill>
              </a:rPr>
              <a:t>Support character output</a:t>
            </a:r>
          </a:p>
          <a:p>
            <a:pPr marL="0" indent="0">
              <a:buNone/>
            </a:pPr>
            <a:r>
              <a:rPr lang="en-US" altLang="en-US" sz="2400" b="1" dirty="0">
                <a:solidFill>
                  <a:srgbClr val="006298"/>
                </a:solidFill>
              </a:rPr>
              <a:t>Windowed applications</a:t>
            </a:r>
          </a:p>
          <a:p>
            <a:pPr lvl="1">
              <a:buClr>
                <a:srgbClr val="000000"/>
              </a:buClr>
            </a:pPr>
            <a:r>
              <a:rPr lang="en-US" altLang="en-US" sz="2400" dirty="0">
                <a:solidFill>
                  <a:srgbClr val="000000"/>
                </a:solidFill>
              </a:rPr>
              <a:t>Menus</a:t>
            </a:r>
          </a:p>
          <a:p>
            <a:pPr lvl="1">
              <a:buClr>
                <a:srgbClr val="000000"/>
              </a:buClr>
            </a:pPr>
            <a:r>
              <a:rPr lang="en-US" altLang="en-US" sz="2400" dirty="0">
                <a:solidFill>
                  <a:srgbClr val="000000"/>
                </a:solidFill>
              </a:rPr>
              <a:t>Toolbars</a:t>
            </a:r>
          </a:p>
          <a:p>
            <a:pPr lvl="1">
              <a:buClr>
                <a:srgbClr val="000000"/>
              </a:buClr>
            </a:pPr>
            <a:r>
              <a:rPr lang="en-US" altLang="en-US" sz="2400" dirty="0">
                <a:solidFill>
                  <a:srgbClr val="000000"/>
                </a:solidFill>
              </a:rPr>
              <a:t>Dialog boxes</a:t>
            </a:r>
          </a:p>
          <a:p>
            <a:pPr eaLnBrk="1" hangingPunct="1"/>
            <a:endParaRPr lang="en-US" altLang="en-US" dirty="0"/>
          </a:p>
        </p:txBody>
      </p:sp>
    </p:spTree>
    <p:extLst>
      <p:ext uri="{BB962C8B-B14F-4D97-AF65-F5344CB8AC3E}">
        <p14:creationId xmlns:p14="http://schemas.microsoft.com/office/powerpoint/2010/main" val="2178463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1.4 Analyzing a Java Application that Produces Console Output (1 of 9)</a:t>
            </a:r>
            <a:endParaRPr lang="en-US" dirty="0"/>
          </a:p>
        </p:txBody>
      </p:sp>
      <p:pic>
        <p:nvPicPr>
          <p:cNvPr id="5" name="Content Placeholder 5" descr="Figure 1-4: The First class. Line 1: public class First. Line 2: open urlybracket. Line 3 (indented): public static void main left parentheses, string, open square bracket, close square bracket, args, close parentheses. Line 4: open curly bracket. Line 5 (indented): system dot out dot print l n, open parentheses, quotes, first java application, quotes, close parentheses, semi colon. Line 6: close curly bracket. Line 7 (out dented): close curly bracket. ">
            <a:extLst>
              <a:ext uri="{FF2B5EF4-FFF2-40B4-BE49-F238E27FC236}">
                <a16:creationId xmlns:a16="http://schemas.microsoft.com/office/drawing/2014/main" id="{A5B26AFC-7487-4731-81AA-B6FC2AF7A85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080083" y="2133600"/>
            <a:ext cx="6031833" cy="2590800"/>
          </a:xfrm>
        </p:spPr>
      </p:pic>
      <p:pic>
        <p:nvPicPr>
          <p:cNvPr id="6" name="Content Placeholder 5" descr="Program code. In the code, the words in the variable names are merged. Line 1. System, dot, out, dot, print l n, left parenthesis, open quotes, first, space, java, space, application, close quotes, right parenthesis, semicolon. Note 1. System is a class. Note 2. Out is a property of the system class. Note 3. Dots separate classes, objects, and methods. Note 4. Print l n, left parenthesis, right parenthesis, is a method. Method names are always followed by parentheses. Note 5. Open quotes, first java application, close quotes, is a literal string that is the argument to the print l n, left parenthesis, right parenthesis, method. Note 6. Every java statement ends with a semicolon.">
            <a:extLst>
              <a:ext uri="{FF2B5EF4-FFF2-40B4-BE49-F238E27FC236}">
                <a16:creationId xmlns:a16="http://schemas.microsoft.com/office/drawing/2014/main" id="{9A544533-DF17-40D6-91AA-786CAE5C573B}"/>
              </a:ext>
            </a:extLst>
          </p:cNvPr>
          <p:cNvPicPr>
            <a:picLocks noChangeAspect="1"/>
          </p:cNvPicPr>
          <p:nvPr/>
        </p:nvPicPr>
        <p:blipFill>
          <a:blip r:embed="rId4"/>
          <a:srcRect/>
          <a:stretch/>
        </p:blipFill>
        <p:spPr>
          <a:xfrm>
            <a:off x="5368418" y="1871805"/>
            <a:ext cx="6823581" cy="2500498"/>
          </a:xfrm>
          <a:prstGeom prst="rect">
            <a:avLst/>
          </a:prstGeom>
        </p:spPr>
      </p:pic>
      <p:sp>
        <p:nvSpPr>
          <p:cNvPr id="7" name="TextBox 6">
            <a:extLst>
              <a:ext uri="{FF2B5EF4-FFF2-40B4-BE49-F238E27FC236}">
                <a16:creationId xmlns:a16="http://schemas.microsoft.com/office/drawing/2014/main" id="{DC4F6F43-9E29-4B23-9028-9FA4A459B630}"/>
              </a:ext>
            </a:extLst>
          </p:cNvPr>
          <p:cNvSpPr txBox="1"/>
          <p:nvPr/>
        </p:nvSpPr>
        <p:spPr>
          <a:xfrm>
            <a:off x="6095999" y="4724400"/>
            <a:ext cx="6591300" cy="353943"/>
          </a:xfrm>
          <a:prstGeom prst="rect">
            <a:avLst/>
          </a:prstGeom>
          <a:noFill/>
          <a:effectLst/>
        </p:spPr>
        <p:txBody>
          <a:bodyPr wrap="square" lIns="0" tIns="0" rIns="0" rtlCol="0" anchor="b">
            <a:spAutoFit/>
          </a:bodyPr>
          <a:lstStyle/>
          <a:p>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Figure 1-5 Anatomy of a Java statement</a:t>
            </a:r>
          </a:p>
        </p:txBody>
      </p:sp>
      <p:pic>
        <p:nvPicPr>
          <p:cNvPr id="8" name="Picture 7">
            <a:extLst>
              <a:ext uri="{FF2B5EF4-FFF2-40B4-BE49-F238E27FC236}">
                <a16:creationId xmlns:a16="http://schemas.microsoft.com/office/drawing/2014/main" id="{5D97C8BE-A004-4047-B4D2-73806B6228B5}"/>
              </a:ext>
            </a:extLst>
          </p:cNvPr>
          <p:cNvPicPr>
            <a:picLocks noChangeAspect="1"/>
          </p:cNvPicPr>
          <p:nvPr/>
        </p:nvPicPr>
        <p:blipFill>
          <a:blip r:embed="rId5"/>
          <a:stretch>
            <a:fillRect/>
          </a:stretch>
        </p:blipFill>
        <p:spPr>
          <a:xfrm>
            <a:off x="0" y="2250177"/>
            <a:ext cx="5254088" cy="1638651"/>
          </a:xfrm>
          <a:prstGeom prst="rect">
            <a:avLst/>
          </a:prstGeom>
        </p:spPr>
      </p:pic>
    </p:spTree>
    <p:extLst>
      <p:ext uri="{BB962C8B-B14F-4D97-AF65-F5344CB8AC3E}">
        <p14:creationId xmlns:p14="http://schemas.microsoft.com/office/powerpoint/2010/main" val="1799146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1.4 Analyzing a Java Application that Produces Console Output (2 of 9)</a:t>
            </a:r>
            <a:endParaRPr lang="en-US" dirty="0"/>
          </a:p>
        </p:txBody>
      </p:sp>
      <p:sp>
        <p:nvSpPr>
          <p:cNvPr id="2" name="Text Placeholder 1">
            <a:extLst>
              <a:ext uri="{FF2B5EF4-FFF2-40B4-BE49-F238E27FC236}">
                <a16:creationId xmlns:a16="http://schemas.microsoft.com/office/drawing/2014/main" id="{1E69A3F7-493E-420E-8102-584657BF887E}"/>
              </a:ext>
            </a:extLst>
          </p:cNvPr>
          <p:cNvSpPr>
            <a:spLocks noGrp="1"/>
          </p:cNvSpPr>
          <p:nvPr>
            <p:ph type="body" sz="quarter" idx="15"/>
          </p:nvPr>
        </p:nvSpPr>
        <p:spPr>
          <a:xfrm>
            <a:off x="740228" y="2033963"/>
            <a:ext cx="10711543" cy="3732692"/>
          </a:xfrm>
        </p:spPr>
        <p:txBody>
          <a:bodyPr/>
          <a:lstStyle/>
          <a:p>
            <a:pPr marL="342900" marR="0" lvl="0" indent="-342900">
              <a:spcBef>
                <a:spcPts val="500"/>
              </a:spcBef>
              <a:spcAft>
                <a:spcPts val="0"/>
              </a:spcAft>
              <a:buFont typeface="Times New Roman" panose="02020603050405020304" pitchFamily="18" charset="0"/>
              <a:buChar char="•"/>
              <a:tabLst>
                <a:tab pos="457200" algn="l"/>
              </a:tabLst>
            </a:pPr>
            <a:r>
              <a:rPr lang="en-US" dirty="0"/>
              <a:t>Even the simplest Java application involves a fair amount of confusing syntax.</a:t>
            </a:r>
          </a:p>
          <a:p>
            <a:pPr marL="342900" marR="0" lvl="0" indent="-342900">
              <a:spcBef>
                <a:spcPts val="500"/>
              </a:spcBef>
              <a:spcAft>
                <a:spcPts val="0"/>
              </a:spcAft>
              <a:buFont typeface="Times New Roman" panose="02020603050405020304" pitchFamily="18" charset="0"/>
              <a:buChar char="•"/>
              <a:tabLst>
                <a:tab pos="457200" algn="l"/>
              </a:tabLst>
            </a:pPr>
            <a:r>
              <a:rPr lang="en-US" dirty="0"/>
              <a:t>All Java statements end with a semicolon.</a:t>
            </a:r>
          </a:p>
          <a:p>
            <a:pPr marL="342900" marR="0" lvl="0" indent="-342900">
              <a:spcBef>
                <a:spcPts val="500"/>
              </a:spcBef>
              <a:spcAft>
                <a:spcPts val="0"/>
              </a:spcAft>
              <a:buFont typeface="Times New Roman" panose="02020603050405020304" pitchFamily="18" charset="0"/>
              <a:buChar char="•"/>
              <a:tabLst>
                <a:tab pos="457200" algn="l"/>
              </a:tabLst>
            </a:pPr>
            <a:r>
              <a:rPr lang="en-US" dirty="0"/>
              <a:t>Most Java statements can be spread across multiple lines if you place line breaks in appropriate places.</a:t>
            </a:r>
          </a:p>
        </p:txBody>
      </p:sp>
    </p:spTree>
    <p:extLst>
      <p:ext uri="{BB962C8B-B14F-4D97-AF65-F5344CB8AC3E}">
        <p14:creationId xmlns:p14="http://schemas.microsoft.com/office/powerpoint/2010/main" val="1898661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1.4 Analyzing a Java Application that Produces Console Output (3 of 9)</a:t>
            </a:r>
            <a:endParaRPr lang="en-US" dirty="0"/>
          </a:p>
        </p:txBody>
      </p:sp>
      <p:sp>
        <p:nvSpPr>
          <p:cNvPr id="2" name="Text Placeholder 1"/>
          <p:cNvSpPr>
            <a:spLocks noGrp="1"/>
          </p:cNvSpPr>
          <p:nvPr>
            <p:ph type="body" sz="quarter" idx="17"/>
          </p:nvPr>
        </p:nvSpPr>
        <p:spPr/>
        <p:txBody>
          <a:bodyPr/>
          <a:lstStyle/>
          <a:p>
            <a:pPr marL="0" indent="0" eaLnBrk="1" hangingPunct="1">
              <a:buClr>
                <a:srgbClr val="000000"/>
              </a:buClr>
              <a:buNone/>
            </a:pPr>
            <a:r>
              <a:rPr lang="en-US" altLang="en-US" sz="2400" b="1" dirty="0">
                <a:solidFill>
                  <a:srgbClr val="006298"/>
                </a:solidFill>
              </a:rPr>
              <a:t>Literal string</a:t>
            </a:r>
          </a:p>
          <a:p>
            <a:pPr lvl="1" eaLnBrk="1" hangingPunct="1">
              <a:buClr>
                <a:srgbClr val="000000"/>
              </a:buClr>
            </a:pPr>
            <a:r>
              <a:rPr lang="en-US" altLang="en-US" sz="2400" dirty="0">
                <a:solidFill>
                  <a:srgbClr val="000000"/>
                </a:solidFill>
              </a:rPr>
              <a:t>Will appear in output exactly as entered</a:t>
            </a:r>
          </a:p>
          <a:p>
            <a:pPr lvl="1" eaLnBrk="1" hangingPunct="1">
              <a:buClr>
                <a:srgbClr val="000000"/>
              </a:buClr>
            </a:pPr>
            <a:r>
              <a:rPr lang="en-US" altLang="en-US" sz="2400" dirty="0">
                <a:solidFill>
                  <a:srgbClr val="000000"/>
                </a:solidFill>
              </a:rPr>
              <a:t>Written between double quotation marks</a:t>
            </a:r>
          </a:p>
          <a:p>
            <a:pPr marL="0" indent="0" eaLnBrk="1" hangingPunct="1">
              <a:buClr>
                <a:srgbClr val="000000"/>
              </a:buClr>
              <a:buNone/>
            </a:pPr>
            <a:r>
              <a:rPr lang="en-US" altLang="en-US" sz="2400" b="1" dirty="0">
                <a:solidFill>
                  <a:srgbClr val="006298"/>
                </a:solidFill>
              </a:rPr>
              <a:t>Arguments</a:t>
            </a:r>
          </a:p>
          <a:p>
            <a:pPr lvl="1" eaLnBrk="1" hangingPunct="1">
              <a:buClr>
                <a:srgbClr val="000000"/>
              </a:buClr>
            </a:pPr>
            <a:r>
              <a:rPr lang="en-US" altLang="en-US" sz="2400" dirty="0">
                <a:solidFill>
                  <a:srgbClr val="000000"/>
                </a:solidFill>
              </a:rPr>
              <a:t>Pieces of information passed to a method</a:t>
            </a:r>
          </a:p>
          <a:p>
            <a:pPr marL="0" indent="0" eaLnBrk="1" hangingPunct="1">
              <a:buClr>
                <a:srgbClr val="000000"/>
              </a:buClr>
              <a:buNone/>
            </a:pPr>
            <a:r>
              <a:rPr lang="en-US" altLang="en-US" sz="2400" b="1" dirty="0">
                <a:solidFill>
                  <a:srgbClr val="006298"/>
                </a:solidFill>
              </a:rPr>
              <a:t>Method</a:t>
            </a:r>
            <a:r>
              <a:rPr lang="en-US" altLang="en-US" dirty="0"/>
              <a:t> </a:t>
            </a:r>
          </a:p>
          <a:p>
            <a:pPr lvl="1" eaLnBrk="1" hangingPunct="1">
              <a:buClr>
                <a:srgbClr val="000000"/>
              </a:buClr>
            </a:pPr>
            <a:r>
              <a:rPr lang="en-US" altLang="en-US" sz="2400" dirty="0">
                <a:solidFill>
                  <a:srgbClr val="000000"/>
                </a:solidFill>
              </a:rPr>
              <a:t>Requires information to perform its task</a:t>
            </a:r>
          </a:p>
          <a:p>
            <a:pPr marL="0" indent="0" eaLnBrk="1" hangingPunct="1">
              <a:buClr>
                <a:srgbClr val="000000"/>
              </a:buClr>
              <a:buNone/>
            </a:pPr>
            <a:r>
              <a:rPr lang="en-US" altLang="en-US" sz="2400" b="1" dirty="0">
                <a:solidFill>
                  <a:schemeClr val="tx2"/>
                </a:solidFill>
                <a:latin typeface="Courier New" charset="0"/>
                <a:cs typeface="Courier New" charset="0"/>
              </a:rPr>
              <a:t>out</a:t>
            </a:r>
            <a:r>
              <a:rPr lang="en-US" altLang="en-US" dirty="0"/>
              <a:t> </a:t>
            </a:r>
          </a:p>
          <a:p>
            <a:pPr lvl="1" eaLnBrk="1" hangingPunct="1">
              <a:buClr>
                <a:srgbClr val="000000"/>
              </a:buClr>
            </a:pPr>
            <a:r>
              <a:rPr lang="en-US" altLang="en-US" sz="2400" dirty="0">
                <a:solidFill>
                  <a:srgbClr val="000000"/>
                </a:solidFill>
              </a:rPr>
              <a:t>Is an object, that is property of the system class</a:t>
            </a:r>
          </a:p>
          <a:p>
            <a:pPr lvl="1" eaLnBrk="1" hangingPunct="1">
              <a:buClr>
                <a:srgbClr val="000000"/>
              </a:buClr>
            </a:pPr>
            <a:r>
              <a:rPr lang="en-US" altLang="en-US" sz="2400" dirty="0">
                <a:solidFill>
                  <a:srgbClr val="000000"/>
                </a:solidFill>
              </a:rPr>
              <a:t>Refers to the standard output device for a system</a:t>
            </a:r>
          </a:p>
        </p:txBody>
      </p:sp>
    </p:spTree>
    <p:extLst>
      <p:ext uri="{BB962C8B-B14F-4D97-AF65-F5344CB8AC3E}">
        <p14:creationId xmlns:p14="http://schemas.microsoft.com/office/powerpoint/2010/main" val="652124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1.4 Analyzing a Java Application that Produces Console Output (4 of 9)</a:t>
            </a:r>
            <a:endParaRPr lang="en-US" dirty="0"/>
          </a:p>
        </p:txBody>
      </p:sp>
      <p:sp>
        <p:nvSpPr>
          <p:cNvPr id="2" name="Text Placeholder 1"/>
          <p:cNvSpPr>
            <a:spLocks noGrp="1"/>
          </p:cNvSpPr>
          <p:nvPr>
            <p:ph type="body" sz="quarter" idx="17"/>
          </p:nvPr>
        </p:nvSpPr>
        <p:spPr/>
        <p:txBody>
          <a:bodyPr>
            <a:normAutofit/>
          </a:bodyPr>
          <a:lstStyle/>
          <a:p>
            <a:pPr eaLnBrk="1" hangingPunct="1">
              <a:buClr>
                <a:srgbClr val="000000"/>
              </a:buClr>
            </a:pPr>
            <a:r>
              <a:rPr lang="en-US" altLang="en-US" sz="2400" dirty="0"/>
              <a:t>Everything used within a Java program must be part of a class</a:t>
            </a:r>
          </a:p>
          <a:p>
            <a:pPr eaLnBrk="1" hangingPunct="1">
              <a:buClr>
                <a:srgbClr val="000000"/>
              </a:buClr>
            </a:pPr>
            <a:r>
              <a:rPr lang="en-US" altLang="en-US" sz="2400" dirty="0"/>
              <a:t>Define a Java class using any name or identifier </a:t>
            </a:r>
          </a:p>
          <a:p>
            <a:pPr>
              <a:buClr>
                <a:srgbClr val="000000"/>
              </a:buClr>
            </a:pPr>
            <a:r>
              <a:rPr lang="en-US" altLang="en-US" sz="2400" b="1" dirty="0">
                <a:solidFill>
                  <a:srgbClr val="006298"/>
                </a:solidFill>
              </a:rPr>
              <a:t>Upper Camel casing (Pascal casing)</a:t>
            </a:r>
          </a:p>
          <a:p>
            <a:pPr lvl="1">
              <a:buClr>
                <a:srgbClr val="000000"/>
              </a:buClr>
            </a:pPr>
            <a:r>
              <a:rPr lang="en-US" altLang="en-US" sz="2600" dirty="0">
                <a:solidFill>
                  <a:srgbClr val="000000"/>
                </a:solidFill>
              </a:rPr>
              <a:t>Each word of an identifier begins with uppercase letter</a:t>
            </a:r>
          </a:p>
          <a:p>
            <a:pPr lvl="2"/>
            <a:r>
              <a:rPr lang="en-US" altLang="en-US" dirty="0" err="1">
                <a:latin typeface="Courier New" panose="02070309020205020404" pitchFamily="49" charset="0"/>
                <a:cs typeface="Courier New" panose="02070309020205020404" pitchFamily="49" charset="0"/>
              </a:rPr>
              <a:t>UnderGradStudent</a:t>
            </a:r>
            <a:endParaRPr lang="en-US" altLang="en-US" dirty="0">
              <a:latin typeface="Courier New" panose="02070309020205020404" pitchFamily="49" charset="0"/>
              <a:cs typeface="Courier New" panose="02070309020205020404" pitchFamily="49" charset="0"/>
            </a:endParaRPr>
          </a:p>
          <a:p>
            <a:pPr lvl="2"/>
            <a:r>
              <a:rPr lang="en-US" altLang="en-US" dirty="0" err="1">
                <a:latin typeface="Courier New" panose="02070309020205020404" pitchFamily="49" charset="0"/>
                <a:cs typeface="Courier New" panose="02070309020205020404" pitchFamily="49" charset="0"/>
              </a:rPr>
              <a:t>InventoryItem</a:t>
            </a:r>
            <a:endParaRPr lang="en-US" altLang="en-US" dirty="0">
              <a:latin typeface="Courier New" panose="02070309020205020404" pitchFamily="49" charset="0"/>
              <a:cs typeface="Courier New" panose="02070309020205020404" pitchFamily="49" charset="0"/>
            </a:endParaRPr>
          </a:p>
          <a:p>
            <a:pPr eaLnBrk="1" hangingPunct="1">
              <a:buClr>
                <a:srgbClr val="000000"/>
              </a:buClr>
            </a:pPr>
            <a:r>
              <a:rPr lang="en-US" altLang="en-US" sz="2600" b="1" dirty="0">
                <a:solidFill>
                  <a:srgbClr val="006298"/>
                </a:solidFill>
              </a:rPr>
              <a:t>Access specifier</a:t>
            </a:r>
          </a:p>
          <a:p>
            <a:pPr lvl="1">
              <a:buClr>
                <a:srgbClr val="000000"/>
              </a:buClr>
            </a:pPr>
            <a:r>
              <a:rPr lang="en-US" altLang="en-US" dirty="0"/>
              <a:t> </a:t>
            </a:r>
            <a:r>
              <a:rPr lang="en-US" altLang="en-US" sz="2600" dirty="0">
                <a:solidFill>
                  <a:srgbClr val="000000"/>
                </a:solidFill>
              </a:rPr>
              <a:t>Defines how a class can be accessed </a:t>
            </a:r>
          </a:p>
          <a:p>
            <a:pPr eaLnBrk="1" hangingPunct="1">
              <a:buClr>
                <a:srgbClr val="000000"/>
              </a:buClr>
            </a:pPr>
            <a:endParaRPr lang="en-US" altLang="en-US" sz="2400" dirty="0">
              <a:solidFill>
                <a:srgbClr val="000000"/>
              </a:solidFill>
            </a:endParaRPr>
          </a:p>
        </p:txBody>
      </p:sp>
    </p:spTree>
    <p:extLst>
      <p:ext uri="{BB962C8B-B14F-4D97-AF65-F5344CB8AC3E}">
        <p14:creationId xmlns:p14="http://schemas.microsoft.com/office/powerpoint/2010/main" val="1662143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1.4 Analyzing a Java Application that Produces Console Output (5 of 9)</a:t>
            </a:r>
            <a:endParaRPr lang="en-US" dirty="0"/>
          </a:p>
        </p:txBody>
      </p:sp>
      <p:sp>
        <p:nvSpPr>
          <p:cNvPr id="2" name="Text Placeholder 1">
            <a:extLst>
              <a:ext uri="{FF2B5EF4-FFF2-40B4-BE49-F238E27FC236}">
                <a16:creationId xmlns:a16="http://schemas.microsoft.com/office/drawing/2014/main" id="{04ACFCC5-1303-426B-B686-B40BC8FE4932}"/>
              </a:ext>
            </a:extLst>
          </p:cNvPr>
          <p:cNvSpPr>
            <a:spLocks noGrp="1"/>
          </p:cNvSpPr>
          <p:nvPr>
            <p:ph type="body" sz="quarter" idx="15"/>
          </p:nvPr>
        </p:nvSpPr>
        <p:spPr>
          <a:xfrm>
            <a:off x="838200" y="1396010"/>
            <a:ext cx="10711543" cy="3732692"/>
          </a:xfrm>
        </p:spPr>
        <p:txBody>
          <a:bodyPr/>
          <a:lstStyle/>
          <a:p>
            <a:pPr marL="457200" marR="0" indent="-228600">
              <a:spcBef>
                <a:spcPts val="0"/>
              </a:spcBef>
              <a:spcAft>
                <a:spcPts val="0"/>
              </a:spcAft>
              <a:tabLst>
                <a:tab pos="457200" algn="l"/>
              </a:tabLst>
            </a:pPr>
            <a:r>
              <a:rPr lang="en-US" sz="1100" dirty="0">
                <a:effectLst/>
                <a:latin typeface="Calibri" panose="020F0502020204030204" pitchFamily="34" charset="0"/>
                <a:ea typeface="Calibri" panose="020F0502020204030204" pitchFamily="34" charset="0"/>
              </a:rPr>
              <a:t> </a:t>
            </a:r>
          </a:p>
          <a:p>
            <a:pPr marR="0" lvl="0">
              <a:spcBef>
                <a:spcPts val="0"/>
              </a:spcBef>
              <a:spcAft>
                <a:spcPts val="0"/>
              </a:spcAft>
              <a:tabLst>
                <a:tab pos="457200" algn="l"/>
              </a:tabLst>
            </a:pPr>
            <a:r>
              <a:rPr lang="en-US" b="1" dirty="0">
                <a:solidFill>
                  <a:srgbClr val="006298"/>
                </a:solidFill>
              </a:rPr>
              <a:t>Identifiers must begin with one of the following:</a:t>
            </a:r>
          </a:p>
          <a:p>
            <a:pPr marL="742950" marR="0" lvl="1" indent="-285750">
              <a:spcAft>
                <a:spcPts val="0"/>
              </a:spcAft>
              <a:buFont typeface="Times New Roman" panose="02020603050405020304" pitchFamily="18" charset="0"/>
              <a:buChar char="•"/>
              <a:tabLst>
                <a:tab pos="914400" algn="l"/>
              </a:tabLst>
            </a:pPr>
            <a:r>
              <a:rPr lang="en-US" dirty="0">
                <a:latin typeface="Arial" charset="0"/>
                <a:cs typeface="Arial" charset="0"/>
              </a:rPr>
              <a:t>Letter of the English alphabet </a:t>
            </a:r>
          </a:p>
          <a:p>
            <a:pPr marL="742950" marR="0" lvl="1" indent="-285750">
              <a:spcAft>
                <a:spcPts val="0"/>
              </a:spcAft>
              <a:buFont typeface="Times New Roman" panose="02020603050405020304" pitchFamily="18" charset="0"/>
              <a:buChar char="•"/>
              <a:tabLst>
                <a:tab pos="914400" algn="l"/>
              </a:tabLst>
            </a:pPr>
            <a:r>
              <a:rPr lang="en-US" dirty="0">
                <a:latin typeface="Arial" charset="0"/>
                <a:cs typeface="Arial" charset="0"/>
              </a:rPr>
              <a:t>Non-English letter (such as α or π)</a:t>
            </a:r>
          </a:p>
          <a:p>
            <a:pPr marL="742950" marR="0" lvl="1" indent="-285750">
              <a:spcAft>
                <a:spcPts val="0"/>
              </a:spcAft>
              <a:buFont typeface="Times New Roman" panose="02020603050405020304" pitchFamily="18" charset="0"/>
              <a:buChar char="•"/>
              <a:tabLst>
                <a:tab pos="914400" algn="l"/>
              </a:tabLst>
            </a:pPr>
            <a:r>
              <a:rPr lang="en-US" dirty="0">
                <a:latin typeface="Arial" charset="0"/>
                <a:cs typeface="Arial" charset="0"/>
              </a:rPr>
              <a:t>Underscore</a:t>
            </a:r>
          </a:p>
          <a:p>
            <a:pPr marL="742950" marR="0" lvl="1" indent="-285750">
              <a:spcAft>
                <a:spcPts val="0"/>
              </a:spcAft>
              <a:buFont typeface="Times New Roman" panose="02020603050405020304" pitchFamily="18" charset="0"/>
              <a:buChar char="•"/>
              <a:tabLst>
                <a:tab pos="914400" algn="l"/>
              </a:tabLst>
            </a:pPr>
            <a:r>
              <a:rPr lang="en-US" dirty="0">
                <a:latin typeface="Arial" charset="0"/>
                <a:cs typeface="Arial" charset="0"/>
              </a:rPr>
              <a:t>Dollar sign</a:t>
            </a:r>
          </a:p>
          <a:p>
            <a:pPr marR="0" lvl="0">
              <a:spcBef>
                <a:spcPts val="0"/>
              </a:spcBef>
              <a:spcAft>
                <a:spcPts val="0"/>
              </a:spcAft>
              <a:tabLst>
                <a:tab pos="457200" algn="l"/>
              </a:tabLst>
            </a:pPr>
            <a:endParaRPr lang="en-US" b="1" dirty="0">
              <a:solidFill>
                <a:srgbClr val="006298"/>
              </a:solidFill>
            </a:endParaRPr>
          </a:p>
          <a:p>
            <a:pPr marR="0" lvl="0">
              <a:spcBef>
                <a:spcPts val="0"/>
              </a:spcBef>
              <a:spcAft>
                <a:spcPts val="0"/>
              </a:spcAft>
              <a:tabLst>
                <a:tab pos="457200" algn="l"/>
              </a:tabLst>
            </a:pPr>
            <a:r>
              <a:rPr lang="en-US" b="1" dirty="0">
                <a:solidFill>
                  <a:srgbClr val="006298"/>
                </a:solidFill>
              </a:rPr>
              <a:t>Identifiers can only contain:</a:t>
            </a:r>
          </a:p>
          <a:p>
            <a:pPr marL="742950" lvl="1" indent="-285750">
              <a:spcAft>
                <a:spcPts val="0"/>
              </a:spcAft>
              <a:buFont typeface="Times New Roman" panose="02020603050405020304" pitchFamily="18" charset="0"/>
              <a:buChar char="•"/>
              <a:tabLst>
                <a:tab pos="914400" algn="l"/>
              </a:tabLst>
            </a:pPr>
            <a:r>
              <a:rPr lang="en-US" dirty="0">
                <a:latin typeface="Arial" charset="0"/>
                <a:cs typeface="Arial" charset="0"/>
              </a:rPr>
              <a:t>Letters</a:t>
            </a:r>
          </a:p>
          <a:p>
            <a:pPr marL="742950" lvl="1" indent="-285750">
              <a:spcAft>
                <a:spcPts val="0"/>
              </a:spcAft>
              <a:buFont typeface="Times New Roman" panose="02020603050405020304" pitchFamily="18" charset="0"/>
              <a:buChar char="•"/>
              <a:tabLst>
                <a:tab pos="914400" algn="l"/>
              </a:tabLst>
            </a:pPr>
            <a:r>
              <a:rPr lang="en-US" dirty="0">
                <a:latin typeface="Arial" charset="0"/>
                <a:cs typeface="Arial" charset="0"/>
              </a:rPr>
              <a:t>Digits</a:t>
            </a:r>
          </a:p>
          <a:p>
            <a:pPr marL="742950" lvl="1" indent="-285750">
              <a:spcAft>
                <a:spcPts val="0"/>
              </a:spcAft>
              <a:buFont typeface="Times New Roman" panose="02020603050405020304" pitchFamily="18" charset="0"/>
              <a:buChar char="•"/>
              <a:tabLst>
                <a:tab pos="914400" algn="l"/>
              </a:tabLst>
            </a:pPr>
            <a:r>
              <a:rPr lang="en-US" dirty="0">
                <a:latin typeface="Arial" charset="0"/>
                <a:cs typeface="Arial" charset="0"/>
              </a:rPr>
              <a:t>Underscores</a:t>
            </a:r>
          </a:p>
          <a:p>
            <a:pPr marL="742950" lvl="1" indent="-285750">
              <a:spcAft>
                <a:spcPts val="0"/>
              </a:spcAft>
              <a:buFont typeface="Times New Roman" panose="02020603050405020304" pitchFamily="18" charset="0"/>
              <a:buChar char="•"/>
              <a:tabLst>
                <a:tab pos="914400" algn="l"/>
              </a:tabLst>
            </a:pPr>
            <a:r>
              <a:rPr lang="en-US" dirty="0">
                <a:latin typeface="Arial" charset="0"/>
                <a:cs typeface="Arial" charset="0"/>
              </a:rPr>
              <a:t>Dollar signs</a:t>
            </a:r>
          </a:p>
        </p:txBody>
      </p:sp>
    </p:spTree>
    <p:extLst>
      <p:ext uri="{BB962C8B-B14F-4D97-AF65-F5344CB8AC3E}">
        <p14:creationId xmlns:p14="http://schemas.microsoft.com/office/powerpoint/2010/main" val="214622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Objectives</a:t>
            </a:r>
          </a:p>
        </p:txBody>
      </p:sp>
      <p:sp>
        <p:nvSpPr>
          <p:cNvPr id="2" name="Text Placeholder 1"/>
          <p:cNvSpPr>
            <a:spLocks noGrp="1"/>
          </p:cNvSpPr>
          <p:nvPr>
            <p:ph type="body" sz="quarter" idx="15"/>
          </p:nvPr>
        </p:nvSpPr>
        <p:spPr/>
        <p:txBody>
          <a:bodyPr/>
          <a:lstStyle/>
          <a:p>
            <a:pPr marL="571500" marR="0" indent="-571500">
              <a:spcBef>
                <a:spcPts val="0"/>
              </a:spcBef>
              <a:spcAft>
                <a:spcPts val="1200"/>
              </a:spcAft>
              <a:tabLst>
                <a:tab pos="571500" algn="l"/>
              </a:tabLst>
            </a:pPr>
            <a:r>
              <a:rPr lang="en-US" dirty="0"/>
              <a:t>By the end of this chapter, you should be able to:</a:t>
            </a:r>
          </a:p>
          <a:p>
            <a:pPr marL="571500" marR="0" indent="-571500">
              <a:spcBef>
                <a:spcPts val="0"/>
              </a:spcBef>
              <a:spcAft>
                <a:spcPts val="1200"/>
              </a:spcAft>
              <a:tabLst>
                <a:tab pos="571500" algn="l"/>
              </a:tabLst>
            </a:pPr>
            <a:r>
              <a:rPr lang="en-US" dirty="0"/>
              <a:t>01.01	Define basic programming terminology</a:t>
            </a:r>
          </a:p>
          <a:p>
            <a:pPr marL="571500" marR="0" indent="-571500">
              <a:spcBef>
                <a:spcPts val="0"/>
              </a:spcBef>
              <a:spcAft>
                <a:spcPts val="1200"/>
              </a:spcAft>
              <a:tabLst>
                <a:tab pos="571500" algn="l"/>
              </a:tabLst>
            </a:pPr>
            <a:r>
              <a:rPr lang="en-US" dirty="0"/>
              <a:t>01.02 	Compare procedural and object-oriented programming</a:t>
            </a:r>
          </a:p>
          <a:p>
            <a:pPr marL="571500" marR="0" indent="-571500">
              <a:spcBef>
                <a:spcPts val="0"/>
              </a:spcBef>
              <a:spcAft>
                <a:spcPts val="1200"/>
              </a:spcAft>
              <a:tabLst>
                <a:tab pos="571500" algn="l"/>
              </a:tabLst>
            </a:pPr>
            <a:r>
              <a:rPr lang="en-US" dirty="0"/>
              <a:t>01.03	Describe the features of the Java programming language</a:t>
            </a:r>
          </a:p>
          <a:p>
            <a:pPr marL="571500" marR="0" indent="-571500">
              <a:spcBef>
                <a:spcPts val="0"/>
              </a:spcBef>
              <a:spcAft>
                <a:spcPts val="1200"/>
              </a:spcAft>
              <a:tabLst>
                <a:tab pos="571500" algn="l"/>
              </a:tabLst>
            </a:pPr>
            <a:r>
              <a:rPr lang="en-US" dirty="0"/>
              <a:t>01.04 	Analyze a Java application that produces console output</a:t>
            </a:r>
          </a:p>
          <a:p>
            <a:pPr marL="571500" marR="0" indent="-571500">
              <a:spcBef>
                <a:spcPts val="0"/>
              </a:spcBef>
              <a:spcAft>
                <a:spcPts val="1200"/>
              </a:spcAft>
              <a:tabLst>
                <a:tab pos="571500" algn="l"/>
              </a:tabLst>
            </a:pPr>
            <a:r>
              <a:rPr lang="en-US" dirty="0"/>
              <a:t>01.05 	Compile a Java class and correct syntax errors</a:t>
            </a:r>
          </a:p>
          <a:p>
            <a:pPr marL="571500" marR="0" indent="-571500">
              <a:spcBef>
                <a:spcPts val="0"/>
              </a:spcBef>
              <a:spcAft>
                <a:spcPts val="1200"/>
              </a:spcAft>
              <a:tabLst>
                <a:tab pos="571500" algn="l"/>
              </a:tabLst>
            </a:pPr>
            <a:r>
              <a:rPr lang="en-US" dirty="0"/>
              <a:t>01.06 	Run a Java application and correct logic errors</a:t>
            </a:r>
          </a:p>
          <a:p>
            <a:pPr marL="571500" marR="0" indent="-571500">
              <a:spcBef>
                <a:spcPts val="0"/>
              </a:spcBef>
              <a:spcAft>
                <a:spcPts val="1200"/>
              </a:spcAft>
              <a:tabLst>
                <a:tab pos="571500" algn="l"/>
              </a:tabLst>
            </a:pPr>
            <a:r>
              <a:rPr lang="en-US" dirty="0"/>
              <a:t>01.07 	Add comments to a Java class</a:t>
            </a:r>
          </a:p>
          <a:p>
            <a:pPr marL="571500" marR="0" indent="-571500">
              <a:spcBef>
                <a:spcPts val="0"/>
              </a:spcBef>
              <a:spcAft>
                <a:spcPts val="1200"/>
              </a:spcAft>
              <a:tabLst>
                <a:tab pos="571500" algn="l"/>
              </a:tabLst>
            </a:pPr>
            <a:r>
              <a:rPr lang="en-US" dirty="0"/>
              <a:t>01.08 	Create a Java application that produces GUI output</a:t>
            </a:r>
          </a:p>
          <a:p>
            <a:pPr marL="571500" marR="0" indent="-571500">
              <a:spcBef>
                <a:spcPts val="0"/>
              </a:spcBef>
              <a:spcAft>
                <a:spcPts val="1200"/>
              </a:spcAft>
              <a:tabLst>
                <a:tab pos="571500" algn="l"/>
              </a:tabLst>
            </a:pPr>
            <a:r>
              <a:rPr lang="en-US" dirty="0"/>
              <a:t>01.09	Identify and consult resources to help develop Java programming skills</a:t>
            </a:r>
          </a:p>
        </p:txBody>
      </p:sp>
    </p:spTree>
    <p:extLst>
      <p:ext uri="{BB962C8B-B14F-4D97-AF65-F5344CB8AC3E}">
        <p14:creationId xmlns:p14="http://schemas.microsoft.com/office/powerpoint/2010/main" val="825804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1.4 Analyzing a Java Application that Produces Console Output (6 of 9)</a:t>
            </a:r>
            <a:endParaRPr lang="en-US" dirty="0"/>
          </a:p>
        </p:txBody>
      </p:sp>
      <p:sp>
        <p:nvSpPr>
          <p:cNvPr id="2" name="Text Placeholder 1">
            <a:extLst>
              <a:ext uri="{FF2B5EF4-FFF2-40B4-BE49-F238E27FC236}">
                <a16:creationId xmlns:a16="http://schemas.microsoft.com/office/drawing/2014/main" id="{04ACFCC5-1303-426B-B686-B40BC8FE4932}"/>
              </a:ext>
            </a:extLst>
          </p:cNvPr>
          <p:cNvSpPr>
            <a:spLocks noGrp="1"/>
          </p:cNvSpPr>
          <p:nvPr>
            <p:ph type="body" sz="quarter" idx="15"/>
          </p:nvPr>
        </p:nvSpPr>
        <p:spPr>
          <a:xfrm>
            <a:off x="740228" y="1562654"/>
            <a:ext cx="10711543" cy="3732692"/>
          </a:xfrm>
        </p:spPr>
        <p:txBody>
          <a:bodyPr/>
          <a:lstStyle/>
          <a:p>
            <a:pPr marL="457200" marR="0" indent="-228600">
              <a:spcBef>
                <a:spcPts val="0"/>
              </a:spcBef>
              <a:spcAft>
                <a:spcPts val="0"/>
              </a:spcAft>
              <a:tabLst>
                <a:tab pos="457200" algn="l"/>
              </a:tabLst>
            </a:pPr>
            <a:r>
              <a:rPr lang="en-US" sz="1100" dirty="0">
                <a:effectLst/>
                <a:latin typeface="Calibri" panose="020F0502020204030204" pitchFamily="34" charset="0"/>
                <a:ea typeface="Calibri" panose="020F0502020204030204" pitchFamily="34" charset="0"/>
              </a:rPr>
              <a:t> </a:t>
            </a:r>
          </a:p>
          <a:p>
            <a:pPr marR="0" lvl="0">
              <a:spcBef>
                <a:spcPts val="0"/>
              </a:spcBef>
              <a:spcAft>
                <a:spcPts val="0"/>
              </a:spcAft>
              <a:tabLst>
                <a:tab pos="457200" algn="l"/>
              </a:tabLst>
            </a:pPr>
            <a:r>
              <a:rPr lang="en-US" b="1" dirty="0">
                <a:solidFill>
                  <a:srgbClr val="006298"/>
                </a:solidFill>
              </a:rPr>
              <a:t>Identifiers cannot: </a:t>
            </a:r>
          </a:p>
          <a:p>
            <a:pPr marL="742950" lvl="1" indent="-285750">
              <a:spcAft>
                <a:spcPts val="0"/>
              </a:spcAft>
              <a:buFont typeface="Times New Roman" panose="02020603050405020304" pitchFamily="18" charset="0"/>
              <a:buChar char="•"/>
              <a:tabLst>
                <a:tab pos="914400" algn="l"/>
              </a:tabLst>
            </a:pPr>
            <a:r>
              <a:rPr lang="en-US" dirty="0">
                <a:latin typeface="Arial" charset="0"/>
                <a:cs typeface="Arial" charset="0"/>
              </a:rPr>
              <a:t>be a Java reserved keyword</a:t>
            </a:r>
          </a:p>
          <a:p>
            <a:pPr marL="742950" lvl="1" indent="-285750">
              <a:spcAft>
                <a:spcPts val="0"/>
              </a:spcAft>
              <a:buFont typeface="Times New Roman" panose="02020603050405020304" pitchFamily="18" charset="0"/>
              <a:buChar char="•"/>
              <a:tabLst>
                <a:tab pos="914400" algn="l"/>
              </a:tabLst>
            </a:pPr>
            <a:r>
              <a:rPr lang="en-US" dirty="0">
                <a:latin typeface="Arial" charset="0"/>
                <a:cs typeface="Arial" charset="0"/>
              </a:rPr>
              <a:t>be true, false, or null</a:t>
            </a:r>
          </a:p>
          <a:p>
            <a:pPr marL="742950" lvl="1" indent="-285750">
              <a:spcAft>
                <a:spcPts val="0"/>
              </a:spcAft>
              <a:buFont typeface="Times New Roman" panose="02020603050405020304" pitchFamily="18" charset="0"/>
              <a:buChar char="•"/>
              <a:tabLst>
                <a:tab pos="914400" algn="l"/>
              </a:tabLst>
            </a:pPr>
            <a:r>
              <a:rPr lang="en-US" dirty="0">
                <a:latin typeface="Arial" charset="0"/>
                <a:cs typeface="Arial" charset="0"/>
              </a:rPr>
              <a:t>begin with a digit </a:t>
            </a:r>
          </a:p>
        </p:txBody>
      </p:sp>
    </p:spTree>
    <p:extLst>
      <p:ext uri="{BB962C8B-B14F-4D97-AF65-F5344CB8AC3E}">
        <p14:creationId xmlns:p14="http://schemas.microsoft.com/office/powerpoint/2010/main" val="1841657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1.4 Analyzing a Java Application that Produces Console Output (7 of 9)</a:t>
            </a:r>
            <a:endParaRPr lang="en-US" dirty="0"/>
          </a:p>
        </p:txBody>
      </p:sp>
      <p:sp>
        <p:nvSpPr>
          <p:cNvPr id="2" name="Text Placeholder 1"/>
          <p:cNvSpPr>
            <a:spLocks noGrp="1"/>
          </p:cNvSpPr>
          <p:nvPr>
            <p:ph type="body" sz="quarter" idx="17"/>
          </p:nvPr>
        </p:nvSpPr>
        <p:spPr/>
        <p:txBody>
          <a:bodyPr/>
          <a:lstStyle/>
          <a:p>
            <a:pPr marL="0" indent="0" eaLnBrk="1" hangingPunct="1">
              <a:buClr>
                <a:srgbClr val="000000"/>
              </a:buClr>
              <a:buNone/>
            </a:pPr>
            <a:r>
              <a:rPr lang="en-US" altLang="en-US" sz="2400" b="1" dirty="0">
                <a:solidFill>
                  <a:srgbClr val="006298"/>
                </a:solidFill>
              </a:rPr>
              <a:t>Method header</a:t>
            </a:r>
          </a:p>
          <a:p>
            <a:pPr lvl="1">
              <a:buClr>
                <a:srgbClr val="000000"/>
              </a:buClr>
            </a:pPr>
            <a:r>
              <a:rPr lang="en-US" altLang="en-US" sz="2400" dirty="0">
                <a:solidFill>
                  <a:srgbClr val="000000"/>
                </a:solidFill>
              </a:rPr>
              <a:t>The first line in a method</a:t>
            </a:r>
          </a:p>
          <a:p>
            <a:pPr lvl="1">
              <a:buClr>
                <a:srgbClr val="000000"/>
              </a:buClr>
            </a:pPr>
            <a:r>
              <a:rPr lang="en-US" altLang="en-US" sz="2400" dirty="0">
                <a:solidFill>
                  <a:srgbClr val="000000"/>
                </a:solidFill>
              </a:rPr>
              <a:t>Contains information about how other methods can interact with it</a:t>
            </a:r>
          </a:p>
          <a:p>
            <a:pPr marL="0" lvl="1" indent="0">
              <a:spcBef>
                <a:spcPts val="1000"/>
              </a:spcBef>
              <a:buClr>
                <a:srgbClr val="000000"/>
              </a:buClr>
              <a:buNone/>
            </a:pPr>
            <a:r>
              <a:rPr lang="en-US" altLang="en-US" sz="2400" b="1" dirty="0">
                <a:solidFill>
                  <a:srgbClr val="006298"/>
                </a:solidFill>
                <a:latin typeface="Courier New" panose="02070309020205020404" pitchFamily="49" charset="0"/>
                <a:cs typeface="Courier New" panose="02070309020205020404" pitchFamily="49" charset="0"/>
              </a:rPr>
              <a:t>String</a:t>
            </a:r>
            <a:r>
              <a:rPr lang="en-US" altLang="en-US" sz="2400" b="1" dirty="0">
                <a:solidFill>
                  <a:srgbClr val="006298"/>
                </a:solidFill>
              </a:rPr>
              <a:t> class</a:t>
            </a:r>
          </a:p>
          <a:p>
            <a:pPr lvl="1">
              <a:buClr>
                <a:srgbClr val="000000"/>
              </a:buClr>
            </a:pPr>
            <a:r>
              <a:rPr lang="en-US" altLang="en-US" sz="2400" dirty="0">
                <a:solidFill>
                  <a:srgbClr val="000000"/>
                </a:solidFill>
              </a:rPr>
              <a:t>Java class used to hold character strings</a:t>
            </a:r>
          </a:p>
        </p:txBody>
      </p:sp>
    </p:spTree>
    <p:extLst>
      <p:ext uri="{BB962C8B-B14F-4D97-AF65-F5344CB8AC3E}">
        <p14:creationId xmlns:p14="http://schemas.microsoft.com/office/powerpoint/2010/main" val="2190481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1.4 Analyzing a Java Application that Produces Console Output (8 of 9)</a:t>
            </a:r>
            <a:endParaRPr lang="en-US" dirty="0"/>
          </a:p>
        </p:txBody>
      </p:sp>
      <p:sp>
        <p:nvSpPr>
          <p:cNvPr id="2" name="Text Placeholder 1"/>
          <p:cNvSpPr>
            <a:spLocks noGrp="1"/>
          </p:cNvSpPr>
          <p:nvPr>
            <p:ph type="body" sz="quarter" idx="17"/>
          </p:nvPr>
        </p:nvSpPr>
        <p:spPr/>
        <p:txBody>
          <a:bodyPr/>
          <a:lstStyle/>
          <a:p>
            <a:pPr marL="0" indent="0" eaLnBrk="1" hangingPunct="1">
              <a:buNone/>
            </a:pPr>
            <a:r>
              <a:rPr lang="en-US" altLang="en-US" sz="2800" b="1" dirty="0">
                <a:solidFill>
                  <a:schemeClr val="tx2"/>
                </a:solidFill>
                <a:latin typeface="Courier New" charset="0"/>
                <a:cs typeface="Courier New" charset="0"/>
              </a:rPr>
              <a:t>static</a:t>
            </a:r>
            <a:endParaRPr lang="en-US" altLang="en-US" b="1" dirty="0">
              <a:solidFill>
                <a:schemeClr val="tx2"/>
              </a:solidFill>
              <a:latin typeface="Courier New" charset="0"/>
              <a:cs typeface="Courier New" charset="0"/>
            </a:endParaRPr>
          </a:p>
          <a:p>
            <a:pPr lvl="1" eaLnBrk="1" hangingPunct="1">
              <a:buClr>
                <a:srgbClr val="000000"/>
              </a:buClr>
            </a:pPr>
            <a:r>
              <a:rPr lang="en-US" altLang="en-US" sz="2400" dirty="0">
                <a:solidFill>
                  <a:srgbClr val="000000"/>
                </a:solidFill>
              </a:rPr>
              <a:t>A reserved keyword </a:t>
            </a:r>
          </a:p>
          <a:p>
            <a:pPr lvl="1" eaLnBrk="1" hangingPunct="1">
              <a:buClr>
                <a:srgbClr val="000000"/>
              </a:buClr>
            </a:pPr>
            <a:r>
              <a:rPr lang="en-US" altLang="en-US" sz="2400" dirty="0">
                <a:solidFill>
                  <a:srgbClr val="000000"/>
                </a:solidFill>
              </a:rPr>
              <a:t>Means the method is accessible and usable even though no objects of the class exist </a:t>
            </a:r>
          </a:p>
          <a:p>
            <a:pPr marL="0" indent="0" eaLnBrk="1" hangingPunct="1">
              <a:buNone/>
            </a:pPr>
            <a:r>
              <a:rPr lang="en-US" altLang="en-US" sz="2800" b="1" dirty="0">
                <a:solidFill>
                  <a:schemeClr val="tx2"/>
                </a:solidFill>
                <a:latin typeface="Courier New" charset="0"/>
                <a:cs typeface="Courier New" charset="0"/>
              </a:rPr>
              <a:t>void</a:t>
            </a:r>
            <a:r>
              <a:rPr lang="en-US" altLang="en-US" dirty="0">
                <a:latin typeface="Courier New" charset="0"/>
                <a:cs typeface="Courier New" charset="0"/>
              </a:rPr>
              <a:t> </a:t>
            </a:r>
          </a:p>
          <a:p>
            <a:pPr lvl="1" eaLnBrk="1" hangingPunct="1">
              <a:buClr>
                <a:srgbClr val="000000"/>
              </a:buClr>
            </a:pPr>
            <a:r>
              <a:rPr lang="en-US" altLang="en-US" sz="2400" dirty="0">
                <a:solidFill>
                  <a:srgbClr val="000000"/>
                </a:solidFill>
              </a:rPr>
              <a:t>Use in the </a:t>
            </a:r>
            <a:r>
              <a:rPr lang="en-US" altLang="en-US" sz="2400" dirty="0">
                <a:solidFill>
                  <a:srgbClr val="000000"/>
                </a:solidFill>
                <a:latin typeface="Courier New" charset="0"/>
                <a:cs typeface="Courier New" charset="0"/>
              </a:rPr>
              <a:t>main()</a:t>
            </a:r>
            <a:r>
              <a:rPr lang="en-US" altLang="en-US" sz="2400" dirty="0">
                <a:solidFill>
                  <a:srgbClr val="000000"/>
                </a:solidFill>
              </a:rPr>
              <a:t> method header</a:t>
            </a:r>
          </a:p>
          <a:p>
            <a:pPr lvl="1" eaLnBrk="1" hangingPunct="1">
              <a:buClr>
                <a:srgbClr val="000000"/>
              </a:buClr>
            </a:pPr>
            <a:r>
              <a:rPr lang="en-US" altLang="en-US" sz="2400" dirty="0">
                <a:solidFill>
                  <a:srgbClr val="000000"/>
                </a:solidFill>
              </a:rPr>
              <a:t>Does not indicate the </a:t>
            </a:r>
            <a:r>
              <a:rPr lang="en-US" altLang="en-US" sz="2400" dirty="0">
                <a:solidFill>
                  <a:srgbClr val="000000"/>
                </a:solidFill>
                <a:latin typeface="Courier New" charset="0"/>
                <a:cs typeface="Courier New" charset="0"/>
              </a:rPr>
              <a:t>main()</a:t>
            </a:r>
            <a:r>
              <a:rPr lang="en-US" altLang="en-US" sz="2400" dirty="0">
                <a:solidFill>
                  <a:srgbClr val="000000"/>
                </a:solidFill>
                <a:cs typeface="Courier New" charset="0"/>
              </a:rPr>
              <a:t> </a:t>
            </a:r>
            <a:r>
              <a:rPr lang="en-US" altLang="en-US" sz="2400" dirty="0">
                <a:solidFill>
                  <a:srgbClr val="000000"/>
                </a:solidFill>
              </a:rPr>
              <a:t>method is empty</a:t>
            </a:r>
          </a:p>
          <a:p>
            <a:pPr lvl="1" eaLnBrk="1" hangingPunct="1">
              <a:buClr>
                <a:srgbClr val="000000"/>
              </a:buClr>
            </a:pPr>
            <a:r>
              <a:rPr lang="en-US" altLang="en-US" sz="2400" dirty="0">
                <a:solidFill>
                  <a:srgbClr val="000000"/>
                </a:solidFill>
              </a:rPr>
              <a:t>Does not mean that </a:t>
            </a:r>
            <a:r>
              <a:rPr lang="en-US" altLang="en-US" sz="2400" dirty="0">
                <a:solidFill>
                  <a:srgbClr val="000000"/>
                </a:solidFill>
                <a:latin typeface="Courier New" charset="0"/>
                <a:cs typeface="Courier New" charset="0"/>
              </a:rPr>
              <a:t>main()</a:t>
            </a:r>
            <a:r>
              <a:rPr lang="en-US" altLang="en-US" sz="2400" dirty="0">
                <a:solidFill>
                  <a:srgbClr val="000000"/>
                </a:solidFill>
                <a:cs typeface="Courier New" charset="0"/>
              </a:rPr>
              <a:t> </a:t>
            </a:r>
            <a:r>
              <a:rPr lang="en-US" altLang="en-US" sz="2400" dirty="0">
                <a:solidFill>
                  <a:srgbClr val="000000"/>
                </a:solidFill>
              </a:rPr>
              <a:t>doesn’t produce output</a:t>
            </a:r>
          </a:p>
          <a:p>
            <a:pPr lvl="1">
              <a:buClr>
                <a:srgbClr val="000000"/>
              </a:buClr>
            </a:pPr>
            <a:r>
              <a:rPr lang="en-US" altLang="en-US" sz="2400" dirty="0">
                <a:solidFill>
                  <a:srgbClr val="000000"/>
                </a:solidFill>
              </a:rPr>
              <a:t>Indicates the </a:t>
            </a:r>
            <a:r>
              <a:rPr lang="en-US" altLang="en-US" sz="2400" dirty="0">
                <a:solidFill>
                  <a:srgbClr val="000000"/>
                </a:solidFill>
                <a:latin typeface="Courier New" charset="0"/>
                <a:cs typeface="Courier New" charset="0"/>
              </a:rPr>
              <a:t>main()</a:t>
            </a:r>
            <a:r>
              <a:rPr lang="en-US" altLang="en-US" sz="2400" dirty="0">
                <a:solidFill>
                  <a:srgbClr val="000000"/>
                </a:solidFill>
              </a:rPr>
              <a:t> method does not return a value when called</a:t>
            </a:r>
          </a:p>
          <a:p>
            <a:pPr lvl="1" eaLnBrk="1" hangingPunct="1">
              <a:buClr>
                <a:srgbClr val="000000"/>
              </a:buClr>
            </a:pPr>
            <a:endParaRPr lang="en-US" altLang="en-US" sz="2400" dirty="0">
              <a:solidFill>
                <a:srgbClr val="000000"/>
              </a:solidFill>
            </a:endParaRPr>
          </a:p>
        </p:txBody>
      </p:sp>
    </p:spTree>
    <p:extLst>
      <p:ext uri="{BB962C8B-B14F-4D97-AF65-F5344CB8AC3E}">
        <p14:creationId xmlns:p14="http://schemas.microsoft.com/office/powerpoint/2010/main" val="156632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1.4 Analyzing a Java Application that Produces Console Output (9 of 9)</a:t>
            </a:r>
            <a:endParaRPr lang="en-US" dirty="0"/>
          </a:p>
        </p:txBody>
      </p:sp>
      <p:sp>
        <p:nvSpPr>
          <p:cNvPr id="2" name="Text Placeholder 1"/>
          <p:cNvSpPr>
            <a:spLocks noGrp="1"/>
          </p:cNvSpPr>
          <p:nvPr>
            <p:ph type="body" sz="quarter" idx="17"/>
          </p:nvPr>
        </p:nvSpPr>
        <p:spPr/>
        <p:txBody>
          <a:bodyPr/>
          <a:lstStyle/>
          <a:p>
            <a:pPr marL="0" indent="0" eaLnBrk="1" hangingPunct="1">
              <a:buClr>
                <a:srgbClr val="000000"/>
              </a:buClr>
              <a:buNone/>
            </a:pPr>
            <a:r>
              <a:rPr lang="en-US" altLang="en-US" sz="2400" b="1" dirty="0">
                <a:solidFill>
                  <a:srgbClr val="006298"/>
                </a:solidFill>
              </a:rPr>
              <a:t>Indent Style </a:t>
            </a:r>
          </a:p>
          <a:p>
            <a:pPr lvl="1">
              <a:buClr>
                <a:srgbClr val="000000"/>
              </a:buClr>
            </a:pPr>
            <a:r>
              <a:rPr lang="en-US" altLang="en-US" sz="2400" dirty="0">
                <a:solidFill>
                  <a:srgbClr val="000000"/>
                </a:solidFill>
              </a:rPr>
              <a:t>Use whitespace to organize code and improve readability</a:t>
            </a:r>
          </a:p>
          <a:p>
            <a:pPr lvl="1">
              <a:buClr>
                <a:srgbClr val="000000"/>
              </a:buClr>
            </a:pPr>
            <a:r>
              <a:rPr lang="en-US" altLang="en-US" sz="2400" dirty="0">
                <a:solidFill>
                  <a:srgbClr val="000000"/>
                </a:solidFill>
              </a:rPr>
              <a:t>For every opening curly brace ( { ) in a Java program, there must be a corresponding closing curly brace </a:t>
            </a:r>
          </a:p>
          <a:p>
            <a:pPr lvl="1">
              <a:buNone/>
            </a:pPr>
            <a:r>
              <a:rPr lang="en-US" altLang="en-US" sz="2400" dirty="0">
                <a:solidFill>
                  <a:srgbClr val="000000"/>
                </a:solidFill>
              </a:rPr>
              <a:t>	( } )</a:t>
            </a:r>
          </a:p>
          <a:p>
            <a:pPr lvl="1">
              <a:buClr>
                <a:srgbClr val="000000"/>
              </a:buClr>
            </a:pPr>
            <a:r>
              <a:rPr lang="en-US" altLang="en-US" sz="2400" dirty="0">
                <a:solidFill>
                  <a:srgbClr val="000000"/>
                </a:solidFill>
              </a:rPr>
              <a:t>Placement of the opening and closing curly braces is not important to the compiler</a:t>
            </a:r>
          </a:p>
          <a:p>
            <a:pPr lvl="1">
              <a:buClr>
                <a:srgbClr val="000000"/>
              </a:buClr>
            </a:pPr>
            <a:r>
              <a:rPr lang="en-US" altLang="en-US" sz="2400" dirty="0">
                <a:solidFill>
                  <a:srgbClr val="000000"/>
                </a:solidFill>
              </a:rPr>
              <a:t>Allman style used in text</a:t>
            </a:r>
          </a:p>
          <a:p>
            <a:pPr marL="0" indent="0" eaLnBrk="1" hangingPunct="1">
              <a:buNone/>
            </a:pPr>
            <a:r>
              <a:rPr lang="en-US" altLang="en-US" sz="2400" b="1" dirty="0">
                <a:solidFill>
                  <a:srgbClr val="006298"/>
                </a:solidFill>
              </a:rPr>
              <a:t>To save a Java class</a:t>
            </a:r>
          </a:p>
          <a:p>
            <a:pPr lvl="1" eaLnBrk="1" hangingPunct="1">
              <a:buClr>
                <a:srgbClr val="000000"/>
              </a:buClr>
            </a:pPr>
            <a:r>
              <a:rPr lang="en-US" altLang="en-US" sz="2400" dirty="0">
                <a:solidFill>
                  <a:srgbClr val="000000"/>
                </a:solidFill>
              </a:rPr>
              <a:t>Save the class in a file with exactly the same name and .java extension</a:t>
            </a:r>
          </a:p>
          <a:p>
            <a:pPr lvl="1" eaLnBrk="1" hangingPunct="1">
              <a:buClr>
                <a:srgbClr val="000000"/>
              </a:buClr>
            </a:pPr>
            <a:r>
              <a:rPr lang="en-US" altLang="en-US" sz="2400" dirty="0">
                <a:solidFill>
                  <a:srgbClr val="000000"/>
                </a:solidFill>
              </a:rPr>
              <a:t>For public classes, class name and filename must match exactly</a:t>
            </a:r>
          </a:p>
          <a:p>
            <a:pPr eaLnBrk="1" hangingPunct="1"/>
            <a:endParaRPr lang="en-US" altLang="en-US" sz="2400" dirty="0"/>
          </a:p>
          <a:p>
            <a:pPr lvl="1">
              <a:buClr>
                <a:srgbClr val="000000"/>
              </a:buClr>
            </a:pPr>
            <a:endParaRPr lang="en-US" altLang="en-US" sz="2400" dirty="0">
              <a:solidFill>
                <a:srgbClr val="000000"/>
              </a:solidFill>
            </a:endParaRPr>
          </a:p>
          <a:p>
            <a:pPr eaLnBrk="1" hangingPunct="1"/>
            <a:endParaRPr lang="en-US" altLang="en-US" dirty="0"/>
          </a:p>
        </p:txBody>
      </p:sp>
    </p:spTree>
    <p:extLst>
      <p:ext uri="{BB962C8B-B14F-4D97-AF65-F5344CB8AC3E}">
        <p14:creationId xmlns:p14="http://schemas.microsoft.com/office/powerpoint/2010/main" val="3117270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1.5 Compiling a Java Class and Correcting Syntax Errors (1 of 4)</a:t>
            </a:r>
            <a:endParaRPr lang="en-US" dirty="0"/>
          </a:p>
        </p:txBody>
      </p:sp>
      <p:sp>
        <p:nvSpPr>
          <p:cNvPr id="2" name="Text Placeholder 1"/>
          <p:cNvSpPr>
            <a:spLocks noGrp="1"/>
          </p:cNvSpPr>
          <p:nvPr>
            <p:ph type="body" sz="quarter" idx="17"/>
          </p:nvPr>
        </p:nvSpPr>
        <p:spPr/>
        <p:txBody>
          <a:bodyPr/>
          <a:lstStyle/>
          <a:p>
            <a:pPr eaLnBrk="1" hangingPunct="1">
              <a:buClr>
                <a:srgbClr val="000000"/>
              </a:buClr>
            </a:pPr>
            <a:r>
              <a:rPr lang="en-US" altLang="en-US" sz="2400" b="1" dirty="0">
                <a:solidFill>
                  <a:srgbClr val="006298"/>
                </a:solidFill>
              </a:rPr>
              <a:t>Compiling a Java class</a:t>
            </a:r>
          </a:p>
          <a:p>
            <a:pPr lvl="1" eaLnBrk="1" hangingPunct="1">
              <a:buClr>
                <a:srgbClr val="000000"/>
              </a:buClr>
            </a:pPr>
            <a:r>
              <a:rPr lang="en-US" altLang="en-US" sz="2400" dirty="0">
                <a:solidFill>
                  <a:srgbClr val="000000"/>
                </a:solidFill>
              </a:rPr>
              <a:t>Compile the source code into bytecode</a:t>
            </a:r>
          </a:p>
          <a:p>
            <a:pPr lvl="1" eaLnBrk="1" hangingPunct="1">
              <a:buClr>
                <a:srgbClr val="000000"/>
              </a:buClr>
            </a:pPr>
            <a:r>
              <a:rPr lang="en-US" altLang="en-US" sz="2400" dirty="0">
                <a:solidFill>
                  <a:srgbClr val="000000"/>
                </a:solidFill>
              </a:rPr>
              <a:t>Translate the bytecode into executable statements using a Java interpreter</a:t>
            </a:r>
          </a:p>
          <a:p>
            <a:pPr lvl="1" eaLnBrk="1" hangingPunct="1">
              <a:buClr>
                <a:srgbClr val="000000"/>
              </a:buClr>
            </a:pPr>
            <a:r>
              <a:rPr lang="en-US" altLang="en-US" sz="2400" dirty="0">
                <a:solidFill>
                  <a:srgbClr val="000000"/>
                </a:solidFill>
              </a:rPr>
              <a:t>Type</a:t>
            </a:r>
            <a:r>
              <a:rPr lang="en-US" altLang="en-US" dirty="0"/>
              <a:t> </a:t>
            </a:r>
            <a:r>
              <a:rPr lang="en-US" altLang="en-US" sz="2400" dirty="0" err="1">
                <a:solidFill>
                  <a:srgbClr val="000000"/>
                </a:solidFill>
                <a:latin typeface="Courier New" charset="0"/>
                <a:cs typeface="Courier New" charset="0"/>
              </a:rPr>
              <a:t>javac</a:t>
            </a:r>
            <a:r>
              <a:rPr lang="en-US" altLang="en-US" sz="2400" dirty="0">
                <a:solidFill>
                  <a:srgbClr val="000000"/>
                </a:solidFill>
                <a:latin typeface="Courier New" charset="0"/>
                <a:cs typeface="Courier New" charset="0"/>
              </a:rPr>
              <a:t> First.java</a:t>
            </a:r>
            <a:endParaRPr lang="en-US" altLang="en-US" dirty="0">
              <a:solidFill>
                <a:srgbClr val="000000"/>
              </a:solidFill>
              <a:latin typeface="Courier New" charset="0"/>
              <a:cs typeface="Courier New" charset="0"/>
            </a:endParaRPr>
          </a:p>
          <a:p>
            <a:pPr eaLnBrk="1" hangingPunct="1">
              <a:buClr>
                <a:srgbClr val="000000"/>
              </a:buClr>
              <a:buFont typeface="Arial" panose="020B0604020202020204" pitchFamily="34" charset="0"/>
              <a:buChar char="•"/>
            </a:pPr>
            <a:r>
              <a:rPr lang="en-US" altLang="en-US" sz="2400" b="1" dirty="0">
                <a:solidFill>
                  <a:srgbClr val="006298"/>
                </a:solidFill>
              </a:rPr>
              <a:t>Compilation outcomes</a:t>
            </a:r>
          </a:p>
          <a:p>
            <a:pPr lvl="1" eaLnBrk="1" hangingPunct="1">
              <a:buClr>
                <a:srgbClr val="000000"/>
              </a:buClr>
            </a:pPr>
            <a:r>
              <a:rPr lang="en-US" altLang="en-US" sz="2400" dirty="0" err="1">
                <a:solidFill>
                  <a:srgbClr val="000000"/>
                </a:solidFill>
                <a:latin typeface="Courier New" charset="0"/>
                <a:cs typeface="Courier New" charset="0"/>
              </a:rPr>
              <a:t>javac</a:t>
            </a:r>
            <a:r>
              <a:rPr lang="en-US" altLang="en-US" dirty="0"/>
              <a:t> </a:t>
            </a:r>
            <a:r>
              <a:rPr lang="en-US" altLang="en-US" sz="2400" dirty="0">
                <a:solidFill>
                  <a:srgbClr val="000000"/>
                </a:solidFill>
              </a:rPr>
              <a:t>is an unrecognized command</a:t>
            </a:r>
          </a:p>
          <a:p>
            <a:pPr lvl="1" eaLnBrk="1" hangingPunct="1">
              <a:buClr>
                <a:srgbClr val="000000"/>
              </a:buClr>
            </a:pPr>
            <a:r>
              <a:rPr lang="en-US" altLang="en-US" sz="2400" dirty="0">
                <a:solidFill>
                  <a:srgbClr val="000000"/>
                </a:solidFill>
              </a:rPr>
              <a:t>Program language error messages</a:t>
            </a:r>
          </a:p>
          <a:p>
            <a:pPr lvl="1" eaLnBrk="1" hangingPunct="1">
              <a:buClr>
                <a:srgbClr val="000000"/>
              </a:buClr>
            </a:pPr>
            <a:r>
              <a:rPr lang="en-US" altLang="en-US" sz="2400" dirty="0">
                <a:solidFill>
                  <a:srgbClr val="000000"/>
                </a:solidFill>
              </a:rPr>
              <a:t>No messages indicating successful completion</a:t>
            </a:r>
          </a:p>
        </p:txBody>
      </p:sp>
    </p:spTree>
    <p:extLst>
      <p:ext uri="{BB962C8B-B14F-4D97-AF65-F5344CB8AC3E}">
        <p14:creationId xmlns:p14="http://schemas.microsoft.com/office/powerpoint/2010/main" val="2254359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1.5 Compiling a Java Class and Correcting Syntax Errors (2 of 4)</a:t>
            </a:r>
            <a:endParaRPr lang="en-US" dirty="0"/>
          </a:p>
        </p:txBody>
      </p:sp>
      <p:sp>
        <p:nvSpPr>
          <p:cNvPr id="2" name="Text Placeholder 1">
            <a:extLst>
              <a:ext uri="{FF2B5EF4-FFF2-40B4-BE49-F238E27FC236}">
                <a16:creationId xmlns:a16="http://schemas.microsoft.com/office/drawing/2014/main" id="{87BDA243-DA91-4CC4-AD0A-19D11DCF9311}"/>
              </a:ext>
            </a:extLst>
          </p:cNvPr>
          <p:cNvSpPr>
            <a:spLocks noGrp="1"/>
          </p:cNvSpPr>
          <p:nvPr>
            <p:ph type="body" sz="quarter" idx="15"/>
          </p:nvPr>
        </p:nvSpPr>
        <p:spPr>
          <a:xfrm>
            <a:off x="743576" y="1831944"/>
            <a:ext cx="10711543" cy="3732692"/>
          </a:xfrm>
        </p:spPr>
        <p:txBody>
          <a:bodyPr/>
          <a:lstStyle/>
          <a:p>
            <a:pPr lvl="0"/>
            <a:r>
              <a:rPr lang="en-US" b="1" dirty="0">
                <a:solidFill>
                  <a:srgbClr val="006298"/>
                </a:solidFill>
              </a:rPr>
              <a:t>Reasons for error messages</a:t>
            </a:r>
          </a:p>
          <a:p>
            <a:pPr lvl="1"/>
            <a:r>
              <a:rPr lang="en-US" dirty="0">
                <a:latin typeface="Arial" charset="0"/>
                <a:cs typeface="Arial" charset="0"/>
              </a:rPr>
              <a:t>Misspelled the command </a:t>
            </a:r>
            <a:r>
              <a:rPr lang="en-US" dirty="0" err="1">
                <a:latin typeface="Courier New" panose="02070309020205020404" pitchFamily="49" charset="0"/>
                <a:cs typeface="Courier New" panose="02070309020205020404" pitchFamily="49" charset="0"/>
              </a:rPr>
              <a:t>javac</a:t>
            </a:r>
            <a:endParaRPr lang="en-US" dirty="0">
              <a:latin typeface="Courier New" panose="02070309020205020404" pitchFamily="49" charset="0"/>
              <a:cs typeface="Courier New" panose="02070309020205020404" pitchFamily="49" charset="0"/>
            </a:endParaRPr>
          </a:p>
          <a:p>
            <a:pPr lvl="1"/>
            <a:r>
              <a:rPr lang="en-US" dirty="0">
                <a:latin typeface="Arial" charset="0"/>
                <a:cs typeface="Arial" charset="0"/>
              </a:rPr>
              <a:t>A misspelled filename</a:t>
            </a:r>
          </a:p>
          <a:p>
            <a:pPr lvl="1"/>
            <a:r>
              <a:rPr lang="en-US" dirty="0">
                <a:latin typeface="Arial" charset="0"/>
                <a:cs typeface="Arial" charset="0"/>
              </a:rPr>
              <a:t>Not within the correct subfolder or subdirectory on the command line</a:t>
            </a:r>
          </a:p>
          <a:p>
            <a:pPr lvl="1"/>
            <a:r>
              <a:rPr lang="en-US" dirty="0">
                <a:latin typeface="Arial" charset="0"/>
                <a:cs typeface="Arial" charset="0"/>
              </a:rPr>
              <a:t>Improper installation of Java</a:t>
            </a:r>
          </a:p>
        </p:txBody>
      </p:sp>
    </p:spTree>
    <p:extLst>
      <p:ext uri="{BB962C8B-B14F-4D97-AF65-F5344CB8AC3E}">
        <p14:creationId xmlns:p14="http://schemas.microsoft.com/office/powerpoint/2010/main" val="3529284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1.5 Compiling a Java Class and Correcting Syntax Errors (3 of 4)</a:t>
            </a:r>
            <a:endParaRPr lang="en-US" dirty="0"/>
          </a:p>
        </p:txBody>
      </p:sp>
      <p:sp>
        <p:nvSpPr>
          <p:cNvPr id="2" name="Text Placeholder 1">
            <a:extLst>
              <a:ext uri="{FF2B5EF4-FFF2-40B4-BE49-F238E27FC236}">
                <a16:creationId xmlns:a16="http://schemas.microsoft.com/office/drawing/2014/main" id="{A5363D84-D071-4A73-A8B4-A2EA6A4E64B1}"/>
              </a:ext>
            </a:extLst>
          </p:cNvPr>
          <p:cNvSpPr>
            <a:spLocks noGrp="1"/>
          </p:cNvSpPr>
          <p:nvPr>
            <p:ph type="body" sz="quarter" idx="15"/>
          </p:nvPr>
        </p:nvSpPr>
        <p:spPr>
          <a:xfrm>
            <a:off x="743576" y="1562654"/>
            <a:ext cx="10711543" cy="3732692"/>
          </a:xfrm>
        </p:spPr>
        <p:txBody>
          <a:bodyPr/>
          <a:lstStyle/>
          <a:p>
            <a:pPr lvl="0"/>
            <a:r>
              <a:rPr lang="en-US" b="1" dirty="0">
                <a:solidFill>
                  <a:srgbClr val="006298"/>
                </a:solidFill>
              </a:rPr>
              <a:t>The first line of the error message displays:</a:t>
            </a:r>
          </a:p>
          <a:p>
            <a:pPr lvl="1"/>
            <a:r>
              <a:rPr lang="en-US" dirty="0">
                <a:latin typeface="Arial" charset="0"/>
                <a:cs typeface="Arial" charset="0"/>
              </a:rPr>
              <a:t>The name of the file where the error was found</a:t>
            </a:r>
          </a:p>
          <a:p>
            <a:pPr lvl="1"/>
            <a:r>
              <a:rPr lang="en-US" dirty="0">
                <a:latin typeface="Arial" charset="0"/>
                <a:cs typeface="Arial" charset="0"/>
              </a:rPr>
              <a:t>The line number</a:t>
            </a:r>
          </a:p>
          <a:p>
            <a:pPr lvl="1"/>
            <a:r>
              <a:rPr lang="en-US" dirty="0">
                <a:latin typeface="Arial" charset="0"/>
                <a:cs typeface="Arial" charset="0"/>
              </a:rPr>
              <a:t>The nature of the error</a:t>
            </a:r>
          </a:p>
          <a:p>
            <a:pPr lvl="0"/>
            <a:endParaRPr lang="en-US" b="1" dirty="0">
              <a:solidFill>
                <a:srgbClr val="006298"/>
              </a:solidFill>
            </a:endParaRPr>
          </a:p>
          <a:p>
            <a:pPr lvl="0"/>
            <a:r>
              <a:rPr lang="en-US" b="1" dirty="0">
                <a:solidFill>
                  <a:srgbClr val="006298"/>
                </a:solidFill>
              </a:rPr>
              <a:t>Next lines identify:</a:t>
            </a:r>
          </a:p>
          <a:p>
            <a:pPr lvl="1"/>
            <a:r>
              <a:rPr lang="en-US" dirty="0">
                <a:latin typeface="Arial" charset="0"/>
                <a:cs typeface="Arial" charset="0"/>
              </a:rPr>
              <a:t>The symbol </a:t>
            </a:r>
          </a:p>
          <a:p>
            <a:pPr lvl="1"/>
            <a:r>
              <a:rPr lang="en-US" dirty="0">
                <a:latin typeface="Arial" charset="0"/>
                <a:cs typeface="Arial" charset="0"/>
              </a:rPr>
              <a:t>The location </a:t>
            </a:r>
          </a:p>
          <a:p>
            <a:endParaRPr lang="en-US" dirty="0"/>
          </a:p>
        </p:txBody>
      </p:sp>
    </p:spTree>
    <p:extLst>
      <p:ext uri="{BB962C8B-B14F-4D97-AF65-F5344CB8AC3E}">
        <p14:creationId xmlns:p14="http://schemas.microsoft.com/office/powerpoint/2010/main" val="3475766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1.5 Compiling a Java Class and Correcting Syntax Errors (4 of 4)</a:t>
            </a:r>
            <a:endParaRPr lang="en-US" dirty="0"/>
          </a:p>
        </p:txBody>
      </p:sp>
      <p:sp>
        <p:nvSpPr>
          <p:cNvPr id="2" name="Text Placeholder 1">
            <a:extLst>
              <a:ext uri="{FF2B5EF4-FFF2-40B4-BE49-F238E27FC236}">
                <a16:creationId xmlns:a16="http://schemas.microsoft.com/office/drawing/2014/main" id="{A5363D84-D071-4A73-A8B4-A2EA6A4E64B1}"/>
              </a:ext>
            </a:extLst>
          </p:cNvPr>
          <p:cNvSpPr>
            <a:spLocks noGrp="1"/>
          </p:cNvSpPr>
          <p:nvPr>
            <p:ph type="body" sz="quarter" idx="15"/>
          </p:nvPr>
        </p:nvSpPr>
        <p:spPr>
          <a:xfrm>
            <a:off x="838200" y="1704354"/>
            <a:ext cx="10711543" cy="3732692"/>
          </a:xfrm>
        </p:spPr>
        <p:txBody>
          <a:bodyPr/>
          <a:lstStyle/>
          <a:p>
            <a:pPr lvl="0"/>
            <a:r>
              <a:rPr lang="en-US" b="1" dirty="0">
                <a:solidFill>
                  <a:srgbClr val="006298"/>
                </a:solidFill>
              </a:rPr>
              <a:t>Compile-time error</a:t>
            </a:r>
          </a:p>
          <a:p>
            <a:pPr lvl="1"/>
            <a:r>
              <a:rPr lang="en-US" dirty="0">
                <a:latin typeface="Arial" charset="0"/>
                <a:cs typeface="Arial" charset="0"/>
              </a:rPr>
              <a:t>The compiler detects a violation of language rules </a:t>
            </a:r>
          </a:p>
          <a:p>
            <a:pPr lvl="1"/>
            <a:r>
              <a:rPr lang="en-US" dirty="0">
                <a:latin typeface="Arial" charset="0"/>
                <a:cs typeface="Arial" charset="0"/>
              </a:rPr>
              <a:t>Refuses to translate the class to machine code</a:t>
            </a:r>
          </a:p>
          <a:p>
            <a:endParaRPr lang="en-US" dirty="0"/>
          </a:p>
        </p:txBody>
      </p:sp>
    </p:spTree>
    <p:extLst>
      <p:ext uri="{BB962C8B-B14F-4D97-AF65-F5344CB8AC3E}">
        <p14:creationId xmlns:p14="http://schemas.microsoft.com/office/powerpoint/2010/main" val="2432721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1.6 Running a Java Application and Correcting Logical Errors (1 of 4)</a:t>
            </a:r>
            <a:endParaRPr lang="en-US" dirty="0"/>
          </a:p>
        </p:txBody>
      </p:sp>
      <p:sp>
        <p:nvSpPr>
          <p:cNvPr id="2" name="Text Placeholder 1" descr="Figure 1-17: Output of the First application. Line 1: C colon back slash Java, greater than symbol, java First. Line 3: First java application. Line 3: C colon back slash Java, greater than symbol"/>
          <p:cNvSpPr>
            <a:spLocks noGrp="1"/>
          </p:cNvSpPr>
          <p:nvPr>
            <p:ph type="body" sz="quarter" idx="17"/>
          </p:nvPr>
        </p:nvSpPr>
        <p:spPr/>
        <p:txBody>
          <a:bodyPr/>
          <a:lstStyle/>
          <a:p>
            <a:pPr eaLnBrk="1" hangingPunct="1">
              <a:buClr>
                <a:srgbClr val="000000"/>
              </a:buClr>
            </a:pPr>
            <a:r>
              <a:rPr lang="en-US" altLang="en-US" sz="2400" dirty="0"/>
              <a:t>Run the application from the command line</a:t>
            </a:r>
          </a:p>
          <a:p>
            <a:pPr lvl="1" eaLnBrk="1" hangingPunct="1">
              <a:buClr>
                <a:srgbClr val="000000"/>
              </a:buClr>
            </a:pPr>
            <a:r>
              <a:rPr lang="en-US" altLang="en-US" dirty="0">
                <a:solidFill>
                  <a:srgbClr val="000000"/>
                </a:solidFill>
              </a:rPr>
              <a:t>Type </a:t>
            </a:r>
            <a:r>
              <a:rPr lang="en-US" altLang="en-US" dirty="0">
                <a:solidFill>
                  <a:srgbClr val="000000"/>
                </a:solidFill>
                <a:latin typeface="Courier New" charset="0"/>
                <a:cs typeface="Courier New" charset="0"/>
              </a:rPr>
              <a:t>java First</a:t>
            </a:r>
          </a:p>
          <a:p>
            <a:pPr eaLnBrk="1" hangingPunct="1">
              <a:buClr>
                <a:srgbClr val="000000"/>
              </a:buClr>
              <a:buFont typeface="Arial" panose="020B0604020202020204" pitchFamily="34" charset="0"/>
              <a:buChar char="•"/>
            </a:pPr>
            <a:r>
              <a:rPr lang="en-US" altLang="en-US" sz="2400" dirty="0"/>
              <a:t>Shows the application’s output in the command window</a:t>
            </a:r>
          </a:p>
          <a:p>
            <a:pPr eaLnBrk="1" hangingPunct="1">
              <a:buClr>
                <a:srgbClr val="000000"/>
              </a:buClr>
              <a:buFont typeface="Arial" panose="020B0604020202020204" pitchFamily="34" charset="0"/>
              <a:buChar char="•"/>
            </a:pPr>
            <a:r>
              <a:rPr lang="en-US" altLang="en-US" sz="2400" dirty="0"/>
              <a:t>The class is stored in a folder named Java on the C drive</a:t>
            </a:r>
          </a:p>
          <a:p>
            <a:pPr eaLnBrk="1" hangingPunct="1"/>
            <a:endParaRPr lang="en-US" altLang="en-US" dirty="0"/>
          </a:p>
          <a:p>
            <a:endParaRPr lang="en-US" dirty="0"/>
          </a:p>
        </p:txBody>
      </p:sp>
      <p:pic>
        <p:nvPicPr>
          <p:cNvPr id="5" name="Content Placeholder 5" descr="The command window. Line 1. C, colon, back slash, java, right angle bracket, java first. Line 2. First java application. Line 3. C, colon, back slash, java, right angle bracket.">
            <a:extLst>
              <a:ext uri="{FF2B5EF4-FFF2-40B4-BE49-F238E27FC236}">
                <a16:creationId xmlns:a16="http://schemas.microsoft.com/office/drawing/2014/main" id="{D169621E-FD44-4D4F-9D8E-8356A48BF76D}"/>
              </a:ext>
            </a:extLst>
          </p:cNvPr>
          <p:cNvPicPr>
            <a:picLocks noChangeAspect="1"/>
          </p:cNvPicPr>
          <p:nvPr/>
        </p:nvPicPr>
        <p:blipFill>
          <a:blip r:embed="rId3"/>
          <a:srcRect/>
          <a:stretch/>
        </p:blipFill>
        <p:spPr>
          <a:xfrm>
            <a:off x="3120737" y="3426916"/>
            <a:ext cx="5212773" cy="2067134"/>
          </a:xfrm>
          <a:prstGeom prst="rect">
            <a:avLst/>
          </a:prstGeom>
        </p:spPr>
      </p:pic>
      <p:sp>
        <p:nvSpPr>
          <p:cNvPr id="6" name="TextBox 5">
            <a:extLst>
              <a:ext uri="{FF2B5EF4-FFF2-40B4-BE49-F238E27FC236}">
                <a16:creationId xmlns:a16="http://schemas.microsoft.com/office/drawing/2014/main" id="{742F0064-EF1E-44A7-9488-31B1881ECED3}"/>
              </a:ext>
            </a:extLst>
          </p:cNvPr>
          <p:cNvSpPr txBox="1"/>
          <p:nvPr/>
        </p:nvSpPr>
        <p:spPr>
          <a:xfrm>
            <a:off x="3120737" y="5603260"/>
            <a:ext cx="6591300" cy="353943"/>
          </a:xfrm>
          <a:prstGeom prst="rect">
            <a:avLst/>
          </a:prstGeom>
          <a:noFill/>
          <a:effectLst/>
        </p:spPr>
        <p:txBody>
          <a:bodyPr wrap="square" lIns="0" tIns="0" rIns="0" rtlCol="0" anchor="b">
            <a:spAutoFit/>
          </a:bodyPr>
          <a:lstStyle/>
          <a:p>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Figure 1-18 Output of the </a:t>
            </a:r>
            <a:r>
              <a:rPr lang="en-US" sz="2000" dirty="0">
                <a:solidFill>
                  <a:srgbClr val="004A78"/>
                </a:solidFill>
                <a:latin typeface="Courier New" panose="02070309020205020404" pitchFamily="49" charset="0"/>
                <a:ea typeface="Open Sans" panose="020B0606030504020204" pitchFamily="34" charset="0"/>
                <a:cs typeface="Courier New" panose="02070309020205020404" pitchFamily="49" charset="0"/>
              </a:rPr>
              <a:t>First</a:t>
            </a:r>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 application</a:t>
            </a:r>
          </a:p>
        </p:txBody>
      </p:sp>
    </p:spTree>
    <p:extLst>
      <p:ext uri="{BB962C8B-B14F-4D97-AF65-F5344CB8AC3E}">
        <p14:creationId xmlns:p14="http://schemas.microsoft.com/office/powerpoint/2010/main" val="1781503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1.6 Running a Java Application and Correcting Logical Errors (2 of 4)</a:t>
            </a:r>
            <a:endParaRPr lang="en-US" dirty="0"/>
          </a:p>
        </p:txBody>
      </p:sp>
      <p:sp>
        <p:nvSpPr>
          <p:cNvPr id="2" name="Text Placeholder 1">
            <a:extLst>
              <a:ext uri="{FF2B5EF4-FFF2-40B4-BE49-F238E27FC236}">
                <a16:creationId xmlns:a16="http://schemas.microsoft.com/office/drawing/2014/main" id="{202F0DD5-DC81-4A8B-B69B-26EF3CBF5C5D}"/>
              </a:ext>
            </a:extLst>
          </p:cNvPr>
          <p:cNvSpPr>
            <a:spLocks noGrp="1"/>
          </p:cNvSpPr>
          <p:nvPr>
            <p:ph type="body" sz="quarter" idx="15"/>
          </p:nvPr>
        </p:nvSpPr>
        <p:spPr>
          <a:xfrm>
            <a:off x="740228" y="2012698"/>
            <a:ext cx="10711543" cy="3732692"/>
          </a:xfrm>
        </p:spPr>
        <p:txBody>
          <a:bodyPr/>
          <a:lstStyle/>
          <a:p>
            <a:pPr marL="457200" lvl="0" indent="-457200">
              <a:buFont typeface="+mj-lt"/>
              <a:buAutoNum type="arabicPeriod"/>
            </a:pPr>
            <a:r>
              <a:rPr lang="en-US" dirty="0"/>
              <a:t>Modify the text file that contains the existing class</a:t>
            </a:r>
          </a:p>
          <a:p>
            <a:pPr marL="457200" lvl="0" indent="-457200">
              <a:buFont typeface="+mj-lt"/>
              <a:buAutoNum type="arabicPeriod"/>
            </a:pPr>
            <a:r>
              <a:rPr lang="en-US" dirty="0"/>
              <a:t>Save the file with changes using the same filename</a:t>
            </a:r>
          </a:p>
          <a:p>
            <a:pPr marL="457200" lvl="0" indent="-457200">
              <a:buFont typeface="+mj-lt"/>
              <a:buAutoNum type="arabicPeriod"/>
            </a:pPr>
            <a:r>
              <a:rPr lang="en-US" dirty="0"/>
              <a:t>Compile the class with the </a:t>
            </a:r>
            <a:r>
              <a:rPr lang="en-US" dirty="0" err="1">
                <a:latin typeface="Courier New" panose="02070309020205020404" pitchFamily="49" charset="0"/>
                <a:cs typeface="Courier New" panose="02070309020205020404" pitchFamily="49" charset="0"/>
              </a:rPr>
              <a:t>javac</a:t>
            </a:r>
            <a:r>
              <a:rPr lang="en-US" dirty="0"/>
              <a:t> command</a:t>
            </a:r>
          </a:p>
          <a:p>
            <a:pPr marL="457200" lvl="0" indent="-457200">
              <a:buFont typeface="+mj-lt"/>
              <a:buAutoNum type="arabicPeriod"/>
            </a:pPr>
            <a:r>
              <a:rPr lang="en-US" dirty="0"/>
              <a:t>Interpret the class bytecode and execute the class using the </a:t>
            </a:r>
            <a:r>
              <a:rPr lang="en-US" dirty="0">
                <a:latin typeface="Courier New" panose="02070309020205020404" pitchFamily="49" charset="0"/>
                <a:cs typeface="Courier New" panose="02070309020205020404" pitchFamily="49" charset="0"/>
              </a:rPr>
              <a:t>java</a:t>
            </a:r>
            <a:r>
              <a:rPr lang="en-US" dirty="0"/>
              <a:t> command</a:t>
            </a:r>
          </a:p>
          <a:p>
            <a:pPr marL="457200" indent="-457200">
              <a:buFont typeface="+mj-lt"/>
              <a:buAutoNum type="arabicPeriod"/>
            </a:pPr>
            <a:endParaRPr lang="en-US" dirty="0"/>
          </a:p>
        </p:txBody>
      </p:sp>
    </p:spTree>
    <p:extLst>
      <p:ext uri="{BB962C8B-B14F-4D97-AF65-F5344CB8AC3E}">
        <p14:creationId xmlns:p14="http://schemas.microsoft.com/office/powerpoint/2010/main" val="175214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25A2-C529-480C-BB04-C6665EEAC3AE}"/>
              </a:ext>
            </a:extLst>
          </p:cNvPr>
          <p:cNvSpPr>
            <a:spLocks noGrp="1"/>
          </p:cNvSpPr>
          <p:nvPr>
            <p:ph type="title"/>
          </p:nvPr>
        </p:nvSpPr>
        <p:spPr/>
        <p:txBody>
          <a:bodyPr/>
          <a:lstStyle/>
          <a:p>
            <a:r>
              <a:rPr lang="en-US" dirty="0"/>
              <a:t>1.1 Learning Programming Terminology (1 of 3)</a:t>
            </a:r>
          </a:p>
        </p:txBody>
      </p:sp>
      <p:sp>
        <p:nvSpPr>
          <p:cNvPr id="3" name="Text Placeholder 2">
            <a:extLst>
              <a:ext uri="{FF2B5EF4-FFF2-40B4-BE49-F238E27FC236}">
                <a16:creationId xmlns:a16="http://schemas.microsoft.com/office/drawing/2014/main" id="{C4C0EBFA-B903-4ED8-8FC3-DF5216EAB5F3}"/>
              </a:ext>
            </a:extLst>
          </p:cNvPr>
          <p:cNvSpPr>
            <a:spLocks noGrp="1"/>
          </p:cNvSpPr>
          <p:nvPr>
            <p:ph type="body" sz="quarter" idx="15"/>
          </p:nvPr>
        </p:nvSpPr>
        <p:spPr>
          <a:xfrm>
            <a:off x="670004" y="900801"/>
            <a:ext cx="11133114" cy="4900909"/>
          </a:xfrm>
        </p:spPr>
        <p:txBody>
          <a:bodyPr/>
          <a:lstStyle/>
          <a:p>
            <a:pPr eaLnBrk="1" hangingPunct="1"/>
            <a:r>
              <a:rPr lang="en-US" altLang="en-US" b="1" dirty="0">
                <a:solidFill>
                  <a:srgbClr val="006298"/>
                </a:solidFill>
              </a:rPr>
              <a:t>Computer program </a:t>
            </a:r>
          </a:p>
          <a:p>
            <a:pPr lvl="1" eaLnBrk="1" hangingPunct="1"/>
            <a:r>
              <a:rPr lang="en-US" altLang="en-US" dirty="0">
                <a:latin typeface="Arial" charset="0"/>
                <a:cs typeface="Arial" charset="0"/>
              </a:rPr>
              <a:t>A</a:t>
            </a:r>
            <a:r>
              <a:rPr lang="en-US" altLang="en-US" dirty="0"/>
              <a:t> </a:t>
            </a:r>
            <a:r>
              <a:rPr lang="en-US" altLang="en-US" dirty="0">
                <a:latin typeface="Arial" charset="0"/>
                <a:cs typeface="Arial" charset="0"/>
              </a:rPr>
              <a:t>set of written instructions that tells the computer what to do</a:t>
            </a:r>
          </a:p>
          <a:p>
            <a:r>
              <a:rPr lang="en-US" altLang="en-US" b="1" dirty="0">
                <a:solidFill>
                  <a:srgbClr val="006298"/>
                </a:solidFill>
              </a:rPr>
              <a:t>High-level programming language </a:t>
            </a:r>
          </a:p>
          <a:p>
            <a:pPr lvl="1"/>
            <a:r>
              <a:rPr lang="en-US" altLang="en-US" dirty="0">
                <a:latin typeface="Arial" charset="0"/>
                <a:cs typeface="Arial" charset="0"/>
              </a:rPr>
              <a:t>Allows you to use a vocabulary of reasonable terms</a:t>
            </a:r>
          </a:p>
          <a:p>
            <a:r>
              <a:rPr lang="en-US" altLang="en-US" b="1" dirty="0">
                <a:solidFill>
                  <a:srgbClr val="006298"/>
                </a:solidFill>
              </a:rPr>
              <a:t>Low-level programming language</a:t>
            </a:r>
          </a:p>
          <a:p>
            <a:pPr marL="1028700" lvl="1" indent="-342900">
              <a:buFont typeface="Arial" panose="020B0604020202020204" pitchFamily="34" charset="0"/>
              <a:buChar char="•"/>
            </a:pPr>
            <a:r>
              <a:rPr lang="en-US" altLang="en-US" dirty="0">
                <a:latin typeface="Arial" charset="0"/>
                <a:cs typeface="Arial" charset="0"/>
              </a:rPr>
              <a:t>Corresponds closely to a computer’s circuitry</a:t>
            </a:r>
          </a:p>
          <a:p>
            <a:pPr marL="1028700" lvl="1" indent="-342900">
              <a:buFont typeface="Arial" panose="020B0604020202020204" pitchFamily="34" charset="0"/>
              <a:buChar char="•"/>
            </a:pPr>
            <a:r>
              <a:rPr lang="en-US" altLang="en-US" dirty="0">
                <a:latin typeface="Arial" charset="0"/>
                <a:cs typeface="Arial" charset="0"/>
              </a:rPr>
              <a:t>Not easily read or understood</a:t>
            </a:r>
          </a:p>
          <a:p>
            <a:pPr marL="1028700" lvl="1" indent="-342900">
              <a:buFont typeface="Arial" panose="020B0604020202020204" pitchFamily="34" charset="0"/>
              <a:buChar char="•"/>
            </a:pPr>
            <a:r>
              <a:rPr lang="en-US" altLang="en-US" dirty="0">
                <a:latin typeface="Arial" charset="0"/>
                <a:cs typeface="Arial" charset="0"/>
              </a:rPr>
              <a:t>Must be customized for every type of machine on which a program runs</a:t>
            </a:r>
          </a:p>
          <a:p>
            <a:r>
              <a:rPr lang="en-US" altLang="en-US" b="1" dirty="0">
                <a:solidFill>
                  <a:srgbClr val="006298"/>
                </a:solidFill>
              </a:rPr>
              <a:t>Machine language </a:t>
            </a:r>
          </a:p>
          <a:p>
            <a:pPr lvl="1"/>
            <a:r>
              <a:rPr lang="en-US" altLang="en-US" dirty="0">
                <a:latin typeface="Arial" charset="0"/>
                <a:cs typeface="Arial" charset="0"/>
              </a:rPr>
              <a:t>A lowest-level programming language</a:t>
            </a:r>
          </a:p>
          <a:p>
            <a:pPr lvl="1" eaLnBrk="1" hangingPunct="1"/>
            <a:r>
              <a:rPr lang="en-US" altLang="en-US" dirty="0">
                <a:latin typeface="Arial" charset="0"/>
                <a:cs typeface="Arial" charset="0"/>
              </a:rPr>
              <a:t>The most basic set of instructions that a computer can execute</a:t>
            </a:r>
          </a:p>
          <a:p>
            <a:pPr lvl="1" eaLnBrk="1" hangingPunct="1"/>
            <a:r>
              <a:rPr lang="en-US" altLang="en-US" dirty="0">
                <a:latin typeface="Arial" charset="0"/>
                <a:cs typeface="Arial" charset="0"/>
              </a:rPr>
              <a:t>Every processor has its own set of machine language instructions</a:t>
            </a:r>
          </a:p>
          <a:p>
            <a:pPr lvl="1" eaLnBrk="1" hangingPunct="1"/>
            <a:r>
              <a:rPr lang="en-US" dirty="0">
                <a:latin typeface="Arial" charset="0"/>
                <a:cs typeface="Arial" charset="0"/>
              </a:rPr>
              <a:t>All programs get translated into machine language</a:t>
            </a:r>
          </a:p>
          <a:p>
            <a:pPr lvl="1" eaLnBrk="1" hangingPunct="1"/>
            <a:endParaRPr lang="en-US" dirty="0"/>
          </a:p>
        </p:txBody>
      </p:sp>
    </p:spTree>
    <p:extLst>
      <p:ext uri="{BB962C8B-B14F-4D97-AF65-F5344CB8AC3E}">
        <p14:creationId xmlns:p14="http://schemas.microsoft.com/office/powerpoint/2010/main" val="1674245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1.6 Running a Java Application and Correcting Logical Errors (3 of 4)</a:t>
            </a:r>
            <a:endParaRPr lang="en-US" dirty="0"/>
          </a:p>
        </p:txBody>
      </p:sp>
      <p:pic>
        <p:nvPicPr>
          <p:cNvPr id="5" name="Content Placeholder 5" descr="Figure 1-18: First class containing output modified from the original version">
            <a:extLst>
              <a:ext uri="{FF2B5EF4-FFF2-40B4-BE49-F238E27FC236}">
                <a16:creationId xmlns:a16="http://schemas.microsoft.com/office/drawing/2014/main" id="{FF8A4C9B-A12F-4092-9845-4625A4F215CC}"/>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98986" y="2277687"/>
            <a:ext cx="7794028" cy="2718262"/>
          </a:xfrm>
        </p:spPr>
      </p:pic>
      <p:pic>
        <p:nvPicPr>
          <p:cNvPr id="6" name="Content Placeholder 5" descr="Program code. In the code, the words in the variable names are merged. Line 1. Public class, first. Line 2. Left brace. Line 3, indented once. Public static void, main, left parenthesis, string, left bracket, right bracket, space, a r g s, right parenthesis. Line 4, indented once. Left brace. Line 5, indented twice. System, dot, out, dot, print l n, left parenthesis, open quotes, my, space, new, space, and, space, improved, close quotes, right parenthesis, semicolon. Line 6, indented twice. System, dot, out, dot, print l n, left parenthesis, open quotes, java, space, application, close quotes, right parenthesis, semicolon. Line 7, indented once. Right brace. Line 8. Right brace.">
            <a:extLst>
              <a:ext uri="{FF2B5EF4-FFF2-40B4-BE49-F238E27FC236}">
                <a16:creationId xmlns:a16="http://schemas.microsoft.com/office/drawing/2014/main" id="{6D466632-360D-48C4-A727-17BAB67BEAC1}"/>
              </a:ext>
            </a:extLst>
          </p:cNvPr>
          <p:cNvPicPr>
            <a:picLocks noChangeAspect="1"/>
          </p:cNvPicPr>
          <p:nvPr/>
        </p:nvPicPr>
        <p:blipFill>
          <a:blip r:embed="rId4"/>
          <a:srcRect/>
          <a:stretch/>
        </p:blipFill>
        <p:spPr>
          <a:xfrm>
            <a:off x="3142933" y="2277687"/>
            <a:ext cx="5906134" cy="2180013"/>
          </a:xfrm>
          <a:prstGeom prst="rect">
            <a:avLst/>
          </a:prstGeom>
        </p:spPr>
      </p:pic>
      <p:sp>
        <p:nvSpPr>
          <p:cNvPr id="7" name="TextBox 6">
            <a:extLst>
              <a:ext uri="{FF2B5EF4-FFF2-40B4-BE49-F238E27FC236}">
                <a16:creationId xmlns:a16="http://schemas.microsoft.com/office/drawing/2014/main" id="{27FD3D1F-9B86-4CED-BD7A-C91ABBA89439}"/>
              </a:ext>
            </a:extLst>
          </p:cNvPr>
          <p:cNvSpPr txBox="1"/>
          <p:nvPr/>
        </p:nvSpPr>
        <p:spPr>
          <a:xfrm>
            <a:off x="2198986" y="4716132"/>
            <a:ext cx="6591300" cy="661720"/>
          </a:xfrm>
          <a:prstGeom prst="rect">
            <a:avLst/>
          </a:prstGeom>
          <a:noFill/>
          <a:effectLst/>
        </p:spPr>
        <p:txBody>
          <a:bodyPr wrap="square" lIns="0" tIns="0" rIns="0" rtlCol="0" anchor="b">
            <a:spAutoFit/>
          </a:bodyPr>
          <a:lstStyle/>
          <a:p>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Figure 1-19 </a:t>
            </a:r>
            <a:r>
              <a:rPr lang="en-US" sz="2000" dirty="0">
                <a:solidFill>
                  <a:srgbClr val="004A78"/>
                </a:solidFill>
                <a:latin typeface="Courier New" panose="02070309020205020404" pitchFamily="49" charset="0"/>
                <a:ea typeface="Open Sans" panose="020B0606030504020204" pitchFamily="34" charset="0"/>
                <a:cs typeface="Courier New" panose="02070309020205020404" pitchFamily="49" charset="0"/>
              </a:rPr>
              <a:t>First </a:t>
            </a:r>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class containing output modified from the original version</a:t>
            </a:r>
          </a:p>
        </p:txBody>
      </p:sp>
    </p:spTree>
    <p:extLst>
      <p:ext uri="{BB962C8B-B14F-4D97-AF65-F5344CB8AC3E}">
        <p14:creationId xmlns:p14="http://schemas.microsoft.com/office/powerpoint/2010/main" val="1773856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1.6 Running a Java Application and Correcting Logical Errors (4 of 4)</a:t>
            </a:r>
            <a:endParaRPr lang="en-US" dirty="0"/>
          </a:p>
        </p:txBody>
      </p:sp>
      <p:sp>
        <p:nvSpPr>
          <p:cNvPr id="2" name="Text Placeholder 1">
            <a:extLst>
              <a:ext uri="{FF2B5EF4-FFF2-40B4-BE49-F238E27FC236}">
                <a16:creationId xmlns:a16="http://schemas.microsoft.com/office/drawing/2014/main" id="{AFB0EC12-5184-490C-B278-0DDC5E0B7FDF}"/>
              </a:ext>
            </a:extLst>
          </p:cNvPr>
          <p:cNvSpPr>
            <a:spLocks noGrp="1"/>
          </p:cNvSpPr>
          <p:nvPr>
            <p:ph type="body" sz="quarter" idx="15"/>
          </p:nvPr>
        </p:nvSpPr>
        <p:spPr>
          <a:xfrm>
            <a:off x="642257" y="1640558"/>
            <a:ext cx="10711543" cy="3732692"/>
          </a:xfrm>
        </p:spPr>
        <p:txBody>
          <a:bodyPr/>
          <a:lstStyle/>
          <a:p>
            <a:pPr lvl="0"/>
            <a:r>
              <a:rPr lang="en-US" b="1" dirty="0">
                <a:solidFill>
                  <a:srgbClr val="006298"/>
                </a:solidFill>
              </a:rPr>
              <a:t>Logic error</a:t>
            </a:r>
          </a:p>
          <a:p>
            <a:pPr lvl="1"/>
            <a:r>
              <a:rPr lang="en-US" dirty="0">
                <a:latin typeface="Arial" charset="0"/>
                <a:cs typeface="Arial" charset="0"/>
              </a:rPr>
              <a:t>The syntax is correct but incorrect results were produced when executed</a:t>
            </a:r>
          </a:p>
          <a:p>
            <a:pPr lvl="0"/>
            <a:r>
              <a:rPr lang="en-US" b="1" dirty="0">
                <a:solidFill>
                  <a:srgbClr val="006298"/>
                </a:solidFill>
              </a:rPr>
              <a:t>Run-time error</a:t>
            </a:r>
          </a:p>
          <a:p>
            <a:pPr lvl="1"/>
            <a:r>
              <a:rPr lang="en-US" dirty="0">
                <a:latin typeface="Arial" charset="0"/>
                <a:cs typeface="Arial" charset="0"/>
              </a:rPr>
              <a:t>Not detected until execution</a:t>
            </a:r>
          </a:p>
          <a:p>
            <a:pPr lvl="1"/>
            <a:r>
              <a:rPr lang="en-US" dirty="0">
                <a:latin typeface="Arial" charset="0"/>
                <a:cs typeface="Arial" charset="0"/>
              </a:rPr>
              <a:t>Often difficult to find and resolve</a:t>
            </a:r>
          </a:p>
          <a:p>
            <a:endParaRPr lang="en-US" dirty="0"/>
          </a:p>
        </p:txBody>
      </p:sp>
    </p:spTree>
    <p:extLst>
      <p:ext uri="{BB962C8B-B14F-4D97-AF65-F5344CB8AC3E}">
        <p14:creationId xmlns:p14="http://schemas.microsoft.com/office/powerpoint/2010/main" val="3844240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1.7 Adding Comments to a Java Class (1 of 3)</a:t>
            </a:r>
            <a:endParaRPr lang="en-US" dirty="0"/>
          </a:p>
        </p:txBody>
      </p:sp>
      <p:sp>
        <p:nvSpPr>
          <p:cNvPr id="2" name="Text Placeholder 1"/>
          <p:cNvSpPr>
            <a:spLocks noGrp="1"/>
          </p:cNvSpPr>
          <p:nvPr>
            <p:ph type="body" sz="quarter" idx="17"/>
          </p:nvPr>
        </p:nvSpPr>
        <p:spPr/>
        <p:txBody>
          <a:bodyPr/>
          <a:lstStyle/>
          <a:p>
            <a:pPr marL="0" indent="0" eaLnBrk="1" hangingPunct="1">
              <a:buNone/>
            </a:pPr>
            <a:r>
              <a:rPr lang="en-US" altLang="en-US" sz="2400" b="1" dirty="0">
                <a:solidFill>
                  <a:srgbClr val="006298"/>
                </a:solidFill>
              </a:rPr>
              <a:t>Program comments</a:t>
            </a:r>
          </a:p>
          <a:p>
            <a:pPr lvl="1" eaLnBrk="1" hangingPunct="1">
              <a:buClr>
                <a:srgbClr val="000000"/>
              </a:buClr>
            </a:pPr>
            <a:r>
              <a:rPr lang="en-US" altLang="en-US" sz="2400" dirty="0">
                <a:solidFill>
                  <a:srgbClr val="000000"/>
                </a:solidFill>
              </a:rPr>
              <a:t>Nonexecuting statements added to a program for documentation</a:t>
            </a:r>
          </a:p>
          <a:p>
            <a:pPr lvl="1" eaLnBrk="1" hangingPunct="1">
              <a:buClr>
                <a:srgbClr val="000000"/>
              </a:buClr>
            </a:pPr>
            <a:r>
              <a:rPr lang="en-US" altLang="en-US" sz="2400" dirty="0">
                <a:solidFill>
                  <a:srgbClr val="000000"/>
                </a:solidFill>
              </a:rPr>
              <a:t>Use to leave notes for yourself or others</a:t>
            </a:r>
          </a:p>
          <a:p>
            <a:pPr lvl="1" eaLnBrk="1" hangingPunct="1">
              <a:buClr>
                <a:srgbClr val="000000"/>
              </a:buClr>
            </a:pPr>
            <a:r>
              <a:rPr lang="en-US" altLang="en-US" sz="2400" dirty="0">
                <a:solidFill>
                  <a:srgbClr val="000000"/>
                </a:solidFill>
              </a:rPr>
              <a:t>Include the author, date, and class’s name or function</a:t>
            </a:r>
          </a:p>
          <a:p>
            <a:pPr marL="0" indent="0" eaLnBrk="1" hangingPunct="1">
              <a:buNone/>
            </a:pPr>
            <a:r>
              <a:rPr lang="en-US" altLang="en-US" sz="2400" b="1" dirty="0">
                <a:solidFill>
                  <a:srgbClr val="006298"/>
                </a:solidFill>
              </a:rPr>
              <a:t>Comment out a statement</a:t>
            </a:r>
          </a:p>
          <a:p>
            <a:pPr lvl="1" eaLnBrk="1" hangingPunct="1">
              <a:buClr>
                <a:srgbClr val="000000"/>
              </a:buClr>
            </a:pPr>
            <a:r>
              <a:rPr lang="en-US" altLang="en-US" sz="2400" dirty="0">
                <a:solidFill>
                  <a:srgbClr val="000000"/>
                </a:solidFill>
              </a:rPr>
              <a:t>Turn it into a comment </a:t>
            </a:r>
          </a:p>
          <a:p>
            <a:pPr lvl="1" eaLnBrk="1" hangingPunct="1">
              <a:buClr>
                <a:srgbClr val="000000"/>
              </a:buClr>
            </a:pPr>
            <a:r>
              <a:rPr lang="en-US" altLang="en-US" sz="2400" dirty="0">
                <a:solidFill>
                  <a:srgbClr val="000000"/>
                </a:solidFill>
              </a:rPr>
              <a:t>The compiler does not translate, and the JVM does not execute its command</a:t>
            </a:r>
          </a:p>
          <a:p>
            <a:endParaRPr lang="en-US" dirty="0"/>
          </a:p>
        </p:txBody>
      </p:sp>
    </p:spTree>
    <p:extLst>
      <p:ext uri="{BB962C8B-B14F-4D97-AF65-F5344CB8AC3E}">
        <p14:creationId xmlns:p14="http://schemas.microsoft.com/office/powerpoint/2010/main" val="2040749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1.7 Adding Comments to a Java Class (2 of 3)</a:t>
            </a:r>
            <a:endParaRPr lang="en-US" dirty="0"/>
          </a:p>
        </p:txBody>
      </p:sp>
      <p:sp>
        <p:nvSpPr>
          <p:cNvPr id="2" name="Text Placeholder 1">
            <a:extLst>
              <a:ext uri="{FF2B5EF4-FFF2-40B4-BE49-F238E27FC236}">
                <a16:creationId xmlns:a16="http://schemas.microsoft.com/office/drawing/2014/main" id="{E58BCE3D-FD5A-4B1F-B959-7F5EC38DD476}"/>
              </a:ext>
            </a:extLst>
          </p:cNvPr>
          <p:cNvSpPr>
            <a:spLocks noGrp="1"/>
          </p:cNvSpPr>
          <p:nvPr>
            <p:ph type="body" sz="quarter" idx="15"/>
          </p:nvPr>
        </p:nvSpPr>
        <p:spPr/>
        <p:txBody>
          <a:bodyPr/>
          <a:lstStyle/>
          <a:p>
            <a:pPr lvl="0"/>
            <a:r>
              <a:rPr lang="en-US" b="1" dirty="0">
                <a:solidFill>
                  <a:srgbClr val="006298"/>
                </a:solidFill>
              </a:rPr>
              <a:t>Line comments </a:t>
            </a:r>
          </a:p>
          <a:p>
            <a:pPr lvl="1"/>
            <a:r>
              <a:rPr lang="en-US" dirty="0">
                <a:latin typeface="Arial" charset="0"/>
                <a:cs typeface="Arial" charset="0"/>
              </a:rPr>
              <a:t>Start with two forward slashes (//) </a:t>
            </a:r>
          </a:p>
          <a:p>
            <a:pPr lvl="1"/>
            <a:r>
              <a:rPr lang="en-US" dirty="0">
                <a:latin typeface="Arial" charset="0"/>
                <a:cs typeface="Arial" charset="0"/>
              </a:rPr>
              <a:t>Continue to the end of the current line </a:t>
            </a:r>
          </a:p>
          <a:p>
            <a:pPr lvl="1"/>
            <a:r>
              <a:rPr lang="en-US" dirty="0">
                <a:latin typeface="Arial" charset="0"/>
                <a:cs typeface="Arial" charset="0"/>
              </a:rPr>
              <a:t>Do not require an ending symbol</a:t>
            </a:r>
          </a:p>
          <a:p>
            <a:pPr lvl="0"/>
            <a:r>
              <a:rPr lang="en-US" b="1" dirty="0">
                <a:solidFill>
                  <a:srgbClr val="006298"/>
                </a:solidFill>
              </a:rPr>
              <a:t>Block comments </a:t>
            </a:r>
          </a:p>
          <a:p>
            <a:pPr lvl="1"/>
            <a:r>
              <a:rPr lang="en-US" dirty="0">
                <a:latin typeface="Arial" charset="0"/>
                <a:cs typeface="Arial" charset="0"/>
              </a:rPr>
              <a:t>Start with a forward slash and an asterisk (/*)</a:t>
            </a:r>
          </a:p>
          <a:p>
            <a:pPr lvl="1"/>
            <a:r>
              <a:rPr lang="en-US" dirty="0">
                <a:latin typeface="Arial" charset="0"/>
                <a:cs typeface="Arial" charset="0"/>
              </a:rPr>
              <a:t>End with an asterisk and a forward slash (*/)</a:t>
            </a:r>
          </a:p>
          <a:p>
            <a:pPr lvl="0"/>
            <a:r>
              <a:rPr lang="en-US" b="1" dirty="0">
                <a:solidFill>
                  <a:srgbClr val="006298"/>
                </a:solidFill>
                <a:latin typeface="Courier New" panose="02070309020205020404" pitchFamily="49" charset="0"/>
                <a:cs typeface="Courier New" panose="02070309020205020404" pitchFamily="49" charset="0"/>
              </a:rPr>
              <a:t>Javadoc</a:t>
            </a:r>
            <a:r>
              <a:rPr lang="en-US" b="1" dirty="0">
                <a:solidFill>
                  <a:srgbClr val="006298"/>
                </a:solidFill>
              </a:rPr>
              <a:t> comments </a:t>
            </a:r>
          </a:p>
          <a:p>
            <a:pPr lvl="1"/>
            <a:r>
              <a:rPr lang="en-US" dirty="0">
                <a:latin typeface="Arial" charset="0"/>
                <a:cs typeface="Arial" charset="0"/>
              </a:rPr>
              <a:t>A special case of block comments</a:t>
            </a:r>
          </a:p>
          <a:p>
            <a:pPr lvl="1"/>
            <a:r>
              <a:rPr lang="en-US" dirty="0">
                <a:latin typeface="Arial" charset="0"/>
                <a:cs typeface="Arial" charset="0"/>
              </a:rPr>
              <a:t>Begin with a slash and two asterisks (/**) </a:t>
            </a:r>
          </a:p>
          <a:p>
            <a:pPr lvl="1"/>
            <a:r>
              <a:rPr lang="en-US" dirty="0">
                <a:latin typeface="Arial" charset="0"/>
                <a:cs typeface="Arial" charset="0"/>
              </a:rPr>
              <a:t>End with an asterisk and a forward slash (*/)</a:t>
            </a:r>
          </a:p>
          <a:p>
            <a:pPr lvl="1"/>
            <a:r>
              <a:rPr lang="en-US" dirty="0">
                <a:latin typeface="Arial" charset="0"/>
                <a:cs typeface="Arial" charset="0"/>
              </a:rPr>
              <a:t>Use to generate documentation </a:t>
            </a:r>
          </a:p>
          <a:p>
            <a:endParaRPr lang="en-US" dirty="0"/>
          </a:p>
        </p:txBody>
      </p:sp>
    </p:spTree>
    <p:extLst>
      <p:ext uri="{BB962C8B-B14F-4D97-AF65-F5344CB8AC3E}">
        <p14:creationId xmlns:p14="http://schemas.microsoft.com/office/powerpoint/2010/main" val="3961916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1.7 Adding Comments to a Java Class (3 of 3)</a:t>
            </a:r>
            <a:endParaRPr lang="en-US" dirty="0"/>
          </a:p>
        </p:txBody>
      </p:sp>
      <p:pic>
        <p:nvPicPr>
          <p:cNvPr id="5" name="Content Placeholder 5" descr="Program code. In the code, the words in the variable names are merged. Line 1. Forward slash, forward slash, demonstrating, space, comments. Line 2. Forward slash, asterisk, this, space, shows. Line 3, indented once. That, space, these, space, comments. Line 4, indented once. Don’t, space, matter, space, asterisk, forward slash. Line 5. System, dot, out, dot, print l n, left parenthesis, open quotes, hello, close quotes, right parenthesis, semicolon, space, forward slash, forward slash, this, space, line, space, executes. Line 6, indented once. Forward slash, forward slash, up, space, to, space, where, space, the, space, comment, space, started. Line 7. Forward slash, asterisk, space, everything, space, but, space, the, space, print l n, left parenthesis, right parenthesis. Line 8, indented twice. Is, space, a, space, comment, space, asterisk, forward slash.">
            <a:extLst>
              <a:ext uri="{FF2B5EF4-FFF2-40B4-BE49-F238E27FC236}">
                <a16:creationId xmlns:a16="http://schemas.microsoft.com/office/drawing/2014/main" id="{D9E88A64-9611-4284-BF8C-64B54DFFA2EC}"/>
              </a:ext>
            </a:extLst>
          </p:cNvPr>
          <p:cNvPicPr>
            <a:picLocks noChangeAspect="1"/>
          </p:cNvPicPr>
          <p:nvPr/>
        </p:nvPicPr>
        <p:blipFill>
          <a:blip r:embed="rId3"/>
          <a:srcRect/>
          <a:stretch/>
        </p:blipFill>
        <p:spPr>
          <a:xfrm>
            <a:off x="2520029" y="2159513"/>
            <a:ext cx="7151942" cy="2541745"/>
          </a:xfrm>
          <a:prstGeom prst="rect">
            <a:avLst/>
          </a:prstGeom>
        </p:spPr>
      </p:pic>
      <p:sp>
        <p:nvSpPr>
          <p:cNvPr id="6" name="TextBox 5">
            <a:extLst>
              <a:ext uri="{FF2B5EF4-FFF2-40B4-BE49-F238E27FC236}">
                <a16:creationId xmlns:a16="http://schemas.microsoft.com/office/drawing/2014/main" id="{A15F667A-1EE8-42F7-BC9A-E6716F5DF28B}"/>
              </a:ext>
            </a:extLst>
          </p:cNvPr>
          <p:cNvSpPr txBox="1"/>
          <p:nvPr/>
        </p:nvSpPr>
        <p:spPr>
          <a:xfrm>
            <a:off x="2520029" y="4868532"/>
            <a:ext cx="6591300" cy="661720"/>
          </a:xfrm>
          <a:prstGeom prst="rect">
            <a:avLst/>
          </a:prstGeom>
          <a:noFill/>
          <a:effectLst/>
        </p:spPr>
        <p:txBody>
          <a:bodyPr wrap="square" lIns="0" tIns="0" rIns="0" rtlCol="0" anchor="b">
            <a:spAutoFit/>
          </a:bodyPr>
          <a:lstStyle/>
          <a:p>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Figure 1-22 A program segment containing several comments</a:t>
            </a:r>
          </a:p>
        </p:txBody>
      </p:sp>
    </p:spTree>
    <p:extLst>
      <p:ext uri="{BB962C8B-B14F-4D97-AF65-F5344CB8AC3E}">
        <p14:creationId xmlns:p14="http://schemas.microsoft.com/office/powerpoint/2010/main" val="1663590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1.8 Creating a Java Application that Produces GUI Output (1 of 3)</a:t>
            </a:r>
            <a:endParaRPr lang="en-US" dirty="0"/>
          </a:p>
        </p:txBody>
      </p:sp>
      <p:sp>
        <p:nvSpPr>
          <p:cNvPr id="2" name="Text Placeholder 1"/>
          <p:cNvSpPr>
            <a:spLocks noGrp="1"/>
          </p:cNvSpPr>
          <p:nvPr>
            <p:ph type="body" sz="quarter" idx="17"/>
          </p:nvPr>
        </p:nvSpPr>
        <p:spPr/>
        <p:txBody>
          <a:bodyPr/>
          <a:lstStyle/>
          <a:p>
            <a:pPr marL="0" indent="0" eaLnBrk="1" hangingPunct="1">
              <a:buNone/>
            </a:pPr>
            <a:r>
              <a:rPr lang="en-US" altLang="en-US" sz="2400" b="1" dirty="0">
                <a:solidFill>
                  <a:srgbClr val="006298"/>
                </a:solidFill>
              </a:rPr>
              <a:t>Dialog box </a:t>
            </a:r>
          </a:p>
          <a:p>
            <a:pPr lvl="1" eaLnBrk="1" hangingPunct="1">
              <a:buClr>
                <a:srgbClr val="000000"/>
              </a:buClr>
            </a:pPr>
            <a:r>
              <a:rPr lang="en-US" altLang="en-US" sz="2400" dirty="0">
                <a:solidFill>
                  <a:srgbClr val="000000"/>
                </a:solidFill>
              </a:rPr>
              <a:t>A GUI object resembling a window</a:t>
            </a:r>
          </a:p>
          <a:p>
            <a:pPr lvl="1" eaLnBrk="1" hangingPunct="1">
              <a:buClr>
                <a:srgbClr val="000000"/>
              </a:buClr>
            </a:pPr>
            <a:r>
              <a:rPr lang="en-US" altLang="en-US" sz="2400" dirty="0">
                <a:solidFill>
                  <a:srgbClr val="000000"/>
                </a:solidFill>
              </a:rPr>
              <a:t>Messages placed for display</a:t>
            </a:r>
          </a:p>
          <a:p>
            <a:pPr lvl="1">
              <a:buClr>
                <a:srgbClr val="000000"/>
              </a:buClr>
            </a:pPr>
            <a:r>
              <a:rPr lang="en-US" altLang="en-US" sz="2400" dirty="0" err="1">
                <a:latin typeface="Courier New" charset="0"/>
                <a:cs typeface="Courier New" charset="0"/>
              </a:rPr>
              <a:t>JOptionPane</a:t>
            </a:r>
            <a:r>
              <a:rPr lang="en-US" altLang="en-US" sz="2400" dirty="0">
                <a:latin typeface="Courier New" charset="0"/>
                <a:cs typeface="Courier New" charset="0"/>
              </a:rPr>
              <a:t> class </a:t>
            </a:r>
            <a:r>
              <a:rPr lang="en-US" altLang="en-US" sz="2400" dirty="0">
                <a:solidFill>
                  <a:srgbClr val="000000"/>
                </a:solidFill>
              </a:rPr>
              <a:t>is used to produce</a:t>
            </a:r>
          </a:p>
          <a:p>
            <a:pPr marL="0" indent="0" eaLnBrk="1" hangingPunct="1">
              <a:buNone/>
            </a:pPr>
            <a:r>
              <a:rPr lang="en-US" altLang="en-US" sz="2400" b="1" dirty="0">
                <a:solidFill>
                  <a:schemeClr val="tx2"/>
                </a:solidFill>
                <a:latin typeface="Courier New" charset="0"/>
                <a:cs typeface="Courier New" charset="0"/>
              </a:rPr>
              <a:t>import</a:t>
            </a:r>
            <a:r>
              <a:rPr lang="en-US" altLang="en-US" b="1" dirty="0"/>
              <a:t> </a:t>
            </a:r>
            <a:r>
              <a:rPr lang="en-US" altLang="en-US" sz="2400" b="1" dirty="0">
                <a:solidFill>
                  <a:srgbClr val="006298"/>
                </a:solidFill>
              </a:rPr>
              <a:t>statement</a:t>
            </a:r>
          </a:p>
          <a:p>
            <a:pPr lvl="1" eaLnBrk="1" hangingPunct="1">
              <a:buClr>
                <a:srgbClr val="000000"/>
              </a:buClr>
            </a:pPr>
            <a:r>
              <a:rPr lang="en-US" altLang="en-US" sz="2400" dirty="0">
                <a:solidFill>
                  <a:srgbClr val="000000"/>
                </a:solidFill>
              </a:rPr>
              <a:t>Use to access a built-in Java class that is contained in a package</a:t>
            </a:r>
          </a:p>
          <a:p>
            <a:pPr marL="0" indent="0" eaLnBrk="1" hangingPunct="1">
              <a:buNone/>
            </a:pPr>
            <a:r>
              <a:rPr lang="en-US" altLang="en-US" sz="2400" b="1" dirty="0">
                <a:solidFill>
                  <a:srgbClr val="006298"/>
                </a:solidFill>
              </a:rPr>
              <a:t>Package</a:t>
            </a:r>
          </a:p>
          <a:p>
            <a:pPr lvl="1" eaLnBrk="1" hangingPunct="1">
              <a:buClr>
                <a:srgbClr val="000000"/>
              </a:buClr>
            </a:pPr>
            <a:r>
              <a:rPr lang="en-US" altLang="en-US" sz="2400" dirty="0">
                <a:solidFill>
                  <a:srgbClr val="000000"/>
                </a:solidFill>
              </a:rPr>
              <a:t>A group of classes</a:t>
            </a:r>
          </a:p>
          <a:p>
            <a:endParaRPr lang="en-US" dirty="0"/>
          </a:p>
        </p:txBody>
      </p:sp>
    </p:spTree>
    <p:extLst>
      <p:ext uri="{BB962C8B-B14F-4D97-AF65-F5344CB8AC3E}">
        <p14:creationId xmlns:p14="http://schemas.microsoft.com/office/powerpoint/2010/main" val="876786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1.8 Creating a Java Application that Produces GUI Output (2 of 3)</a:t>
            </a:r>
            <a:endParaRPr lang="en-US" dirty="0"/>
          </a:p>
        </p:txBody>
      </p:sp>
      <p:pic>
        <p:nvPicPr>
          <p:cNvPr id="5" name="Content Placeholder 5" descr="Program code. In the code, the words in the variable names are merged. Line 1. Import, java x, dot, swing, dot, j option pane, semicolon. Line 2. Public class, first dialog. Line 3. Left brace. Line 4, indented once. Public static void, main, left parenthesis, string, left bracket, right bracket, space, a r g s, right parenthesis. Line 5, indented once. Left brace. Line 6, indented twice. J option pane, dot, show message dialog, left parenthesis, null, comma, space, open quotes, first, space, java, space, dialog, close quotes, right parenthesis, semicolon. Line 7, indented once. Right brace. Line 8. Right brace. Note. Only line 1 and line 6 are new to you.">
            <a:extLst>
              <a:ext uri="{FF2B5EF4-FFF2-40B4-BE49-F238E27FC236}">
                <a16:creationId xmlns:a16="http://schemas.microsoft.com/office/drawing/2014/main" id="{1A706456-A0E5-4EEB-A9C5-4DE4EBAD52D1}"/>
              </a:ext>
            </a:extLst>
          </p:cNvPr>
          <p:cNvPicPr>
            <a:picLocks noChangeAspect="1"/>
          </p:cNvPicPr>
          <p:nvPr/>
        </p:nvPicPr>
        <p:blipFill>
          <a:blip r:embed="rId3"/>
          <a:srcRect/>
          <a:stretch/>
        </p:blipFill>
        <p:spPr>
          <a:xfrm>
            <a:off x="1891215" y="1941241"/>
            <a:ext cx="8409569" cy="2436575"/>
          </a:xfrm>
          <a:prstGeom prst="rect">
            <a:avLst/>
          </a:prstGeom>
        </p:spPr>
      </p:pic>
      <p:sp>
        <p:nvSpPr>
          <p:cNvPr id="6" name="TextBox 5">
            <a:extLst>
              <a:ext uri="{FF2B5EF4-FFF2-40B4-BE49-F238E27FC236}">
                <a16:creationId xmlns:a16="http://schemas.microsoft.com/office/drawing/2014/main" id="{4AE616D5-CC82-454A-A79B-2ED536696424}"/>
              </a:ext>
            </a:extLst>
          </p:cNvPr>
          <p:cNvSpPr txBox="1"/>
          <p:nvPr/>
        </p:nvSpPr>
        <p:spPr>
          <a:xfrm>
            <a:off x="2012029" y="4731809"/>
            <a:ext cx="6591300" cy="353943"/>
          </a:xfrm>
          <a:prstGeom prst="rect">
            <a:avLst/>
          </a:prstGeom>
          <a:noFill/>
          <a:effectLst/>
        </p:spPr>
        <p:txBody>
          <a:bodyPr wrap="square" lIns="0" tIns="0" rIns="0" rtlCol="0" anchor="b">
            <a:spAutoFit/>
          </a:bodyPr>
          <a:lstStyle/>
          <a:p>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Figure 1-23 The </a:t>
            </a:r>
            <a:r>
              <a:rPr lang="en-US" sz="2000" dirty="0" err="1">
                <a:solidFill>
                  <a:srgbClr val="004A78"/>
                </a:solidFill>
                <a:latin typeface="Courier New" panose="02070309020205020404" pitchFamily="49" charset="0"/>
                <a:ea typeface="Open Sans" panose="020B0606030504020204" pitchFamily="34" charset="0"/>
                <a:cs typeface="Courier New" panose="02070309020205020404" pitchFamily="49" charset="0"/>
              </a:rPr>
              <a:t>FirstDialog</a:t>
            </a:r>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 class</a:t>
            </a:r>
          </a:p>
        </p:txBody>
      </p:sp>
    </p:spTree>
    <p:extLst>
      <p:ext uri="{BB962C8B-B14F-4D97-AF65-F5344CB8AC3E}">
        <p14:creationId xmlns:p14="http://schemas.microsoft.com/office/powerpoint/2010/main" val="1825736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1.8 Creating a Java Application that Produces GUI Output (3 of 3)</a:t>
            </a:r>
            <a:endParaRPr lang="en-US" dirty="0"/>
          </a:p>
        </p:txBody>
      </p:sp>
      <p:pic>
        <p:nvPicPr>
          <p:cNvPr id="5" name="Content Placeholder 5" descr="Screenshot of the output of the first dialog application. Message is written on the menu bar of the dialog box. In the content area is the following text beside an information icon: first java dialog. Below the text is a button to click ok.">
            <a:extLst>
              <a:ext uri="{FF2B5EF4-FFF2-40B4-BE49-F238E27FC236}">
                <a16:creationId xmlns:a16="http://schemas.microsoft.com/office/drawing/2014/main" id="{23E0B873-C1BE-4F44-A215-37810B09D9D7}"/>
              </a:ext>
            </a:extLst>
          </p:cNvPr>
          <p:cNvPicPr>
            <a:picLocks noChangeAspect="1"/>
          </p:cNvPicPr>
          <p:nvPr/>
        </p:nvPicPr>
        <p:blipFill>
          <a:blip r:embed="rId3"/>
          <a:srcRect l="2100" r="2100"/>
          <a:stretch/>
        </p:blipFill>
        <p:spPr>
          <a:xfrm>
            <a:off x="3556947" y="2033154"/>
            <a:ext cx="5078105" cy="2559628"/>
          </a:xfrm>
          <a:prstGeom prst="rect">
            <a:avLst/>
          </a:prstGeom>
          <a:ln w="12700">
            <a:solidFill>
              <a:schemeClr val="tx1"/>
            </a:solidFill>
          </a:ln>
        </p:spPr>
      </p:pic>
      <p:sp>
        <p:nvSpPr>
          <p:cNvPr id="6" name="TextBox 5">
            <a:extLst>
              <a:ext uri="{FF2B5EF4-FFF2-40B4-BE49-F238E27FC236}">
                <a16:creationId xmlns:a16="http://schemas.microsoft.com/office/drawing/2014/main" id="{E0F10EB4-2FDD-4399-AD9F-BE19AB0D3BFE}"/>
              </a:ext>
            </a:extLst>
          </p:cNvPr>
          <p:cNvSpPr txBox="1"/>
          <p:nvPr/>
        </p:nvSpPr>
        <p:spPr>
          <a:xfrm>
            <a:off x="3556947" y="4908780"/>
            <a:ext cx="6591300" cy="353943"/>
          </a:xfrm>
          <a:prstGeom prst="rect">
            <a:avLst/>
          </a:prstGeom>
          <a:noFill/>
          <a:effectLst/>
        </p:spPr>
        <p:txBody>
          <a:bodyPr wrap="square" lIns="0" tIns="0" rIns="0" rtlCol="0" anchor="b">
            <a:spAutoFit/>
          </a:bodyPr>
          <a:lstStyle/>
          <a:p>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Figure 1-24 Output of the </a:t>
            </a:r>
            <a:r>
              <a:rPr lang="en-US" sz="2000" dirty="0" err="1">
                <a:solidFill>
                  <a:srgbClr val="004A78"/>
                </a:solidFill>
                <a:latin typeface="Courier New" panose="02070309020205020404" pitchFamily="49" charset="0"/>
                <a:ea typeface="Open Sans" panose="020B0606030504020204" pitchFamily="34" charset="0"/>
                <a:cs typeface="Courier New" panose="02070309020205020404" pitchFamily="49" charset="0"/>
              </a:rPr>
              <a:t>FirstDialog</a:t>
            </a:r>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 application</a:t>
            </a:r>
          </a:p>
        </p:txBody>
      </p:sp>
    </p:spTree>
    <p:extLst>
      <p:ext uri="{BB962C8B-B14F-4D97-AF65-F5344CB8AC3E}">
        <p14:creationId xmlns:p14="http://schemas.microsoft.com/office/powerpoint/2010/main" val="12405955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1.9 Finding Help (1 of 3)</a:t>
            </a:r>
            <a:endParaRPr lang="en-US" dirty="0"/>
          </a:p>
        </p:txBody>
      </p:sp>
      <p:sp>
        <p:nvSpPr>
          <p:cNvPr id="2" name="Text Placeholder 1"/>
          <p:cNvSpPr>
            <a:spLocks noGrp="1"/>
          </p:cNvSpPr>
          <p:nvPr>
            <p:ph type="body" sz="quarter" idx="17"/>
          </p:nvPr>
        </p:nvSpPr>
        <p:spPr/>
        <p:txBody>
          <a:bodyPr/>
          <a:lstStyle/>
          <a:p>
            <a:pPr marL="0" indent="0" eaLnBrk="1" hangingPunct="1">
              <a:buNone/>
            </a:pPr>
            <a:r>
              <a:rPr lang="en-US" altLang="en-US" sz="2400" b="1" dirty="0">
                <a:solidFill>
                  <a:srgbClr val="006298"/>
                </a:solidFill>
              </a:rPr>
              <a:t>Java API </a:t>
            </a:r>
          </a:p>
          <a:p>
            <a:pPr lvl="1" eaLnBrk="1" hangingPunct="1">
              <a:buClr>
                <a:srgbClr val="000000"/>
              </a:buClr>
            </a:pPr>
            <a:r>
              <a:rPr lang="en-US" altLang="en-US" sz="2400" dirty="0">
                <a:solidFill>
                  <a:srgbClr val="000000"/>
                </a:solidFill>
              </a:rPr>
              <a:t>Also called the Java class library</a:t>
            </a:r>
          </a:p>
          <a:p>
            <a:pPr lvl="1" eaLnBrk="1" hangingPunct="1">
              <a:buClr>
                <a:srgbClr val="000000"/>
              </a:buClr>
            </a:pPr>
            <a:r>
              <a:rPr lang="en-US" altLang="en-US" sz="2400" dirty="0">
                <a:solidFill>
                  <a:srgbClr val="000000"/>
                </a:solidFill>
              </a:rPr>
              <a:t>Provides prewritten information about Java classes</a:t>
            </a:r>
          </a:p>
          <a:p>
            <a:pPr marL="0" indent="0" eaLnBrk="1" hangingPunct="1">
              <a:buNone/>
            </a:pPr>
            <a:r>
              <a:rPr lang="en-US" altLang="en-US" sz="2400" b="1" dirty="0">
                <a:solidFill>
                  <a:srgbClr val="006298"/>
                </a:solidFill>
              </a:rPr>
              <a:t>FAQs on the Java Web site</a:t>
            </a:r>
          </a:p>
          <a:p>
            <a:pPr marL="0" indent="0" eaLnBrk="1" hangingPunct="1">
              <a:buNone/>
            </a:pPr>
            <a:r>
              <a:rPr lang="en-US" altLang="en-US" sz="2400" b="1" dirty="0">
                <a:solidFill>
                  <a:srgbClr val="006298"/>
                </a:solidFill>
              </a:rPr>
              <a:t>Java Development Kit (JDK)</a:t>
            </a:r>
          </a:p>
          <a:p>
            <a:pPr lvl="1" eaLnBrk="1" hangingPunct="1">
              <a:buClr>
                <a:srgbClr val="000000"/>
              </a:buClr>
            </a:pPr>
            <a:r>
              <a:rPr lang="en-US" altLang="en-US" sz="2400" dirty="0">
                <a:solidFill>
                  <a:srgbClr val="000000"/>
                </a:solidFill>
              </a:rPr>
              <a:t>A software development kit (SDK) of programming tools</a:t>
            </a:r>
          </a:p>
          <a:p>
            <a:pPr lvl="1" eaLnBrk="1" hangingPunct="1">
              <a:buClr>
                <a:srgbClr val="000000"/>
              </a:buClr>
            </a:pPr>
            <a:r>
              <a:rPr lang="en-US" altLang="en-US" sz="2400" dirty="0">
                <a:solidFill>
                  <a:srgbClr val="000000"/>
                </a:solidFill>
              </a:rPr>
              <a:t>Free to download</a:t>
            </a:r>
          </a:p>
          <a:p>
            <a:endParaRPr lang="en-US" dirty="0"/>
          </a:p>
        </p:txBody>
      </p:sp>
    </p:spTree>
    <p:extLst>
      <p:ext uri="{BB962C8B-B14F-4D97-AF65-F5344CB8AC3E}">
        <p14:creationId xmlns:p14="http://schemas.microsoft.com/office/powerpoint/2010/main" val="957040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1.9 Finding Help (2 of 3)</a:t>
            </a:r>
            <a:endParaRPr lang="en-US" dirty="0"/>
          </a:p>
        </p:txBody>
      </p:sp>
      <p:sp>
        <p:nvSpPr>
          <p:cNvPr id="2" name="Text Placeholder 1">
            <a:extLst>
              <a:ext uri="{FF2B5EF4-FFF2-40B4-BE49-F238E27FC236}">
                <a16:creationId xmlns:a16="http://schemas.microsoft.com/office/drawing/2014/main" id="{81BAB3EF-7C9E-429D-A3BF-4A08F5BCCB8D}"/>
              </a:ext>
            </a:extLst>
          </p:cNvPr>
          <p:cNvSpPr>
            <a:spLocks noGrp="1"/>
          </p:cNvSpPr>
          <p:nvPr>
            <p:ph type="body" sz="quarter" idx="15"/>
          </p:nvPr>
        </p:nvSpPr>
        <p:spPr>
          <a:xfrm>
            <a:off x="743576" y="1562654"/>
            <a:ext cx="10711543" cy="3732692"/>
          </a:xfrm>
        </p:spPr>
        <p:txBody>
          <a:bodyPr/>
          <a:lstStyle/>
          <a:p>
            <a:pPr lvl="0"/>
            <a:r>
              <a:rPr lang="en-US" b="1" dirty="0">
                <a:solidFill>
                  <a:srgbClr val="006298"/>
                </a:solidFill>
              </a:rPr>
              <a:t>Don’t forget</a:t>
            </a:r>
          </a:p>
          <a:p>
            <a:pPr lvl="1"/>
            <a:r>
              <a:rPr lang="en-US" dirty="0">
                <a:latin typeface="Arial" charset="0"/>
                <a:cs typeface="Arial" charset="0"/>
              </a:rPr>
              <a:t>The file’s name must match the class name</a:t>
            </a:r>
          </a:p>
          <a:p>
            <a:pPr lvl="1"/>
            <a:r>
              <a:rPr lang="en-US" dirty="0">
                <a:latin typeface="Arial" charset="0"/>
                <a:cs typeface="Arial" charset="0"/>
              </a:rPr>
              <a:t>To end a block comment</a:t>
            </a:r>
          </a:p>
          <a:p>
            <a:pPr lvl="1"/>
            <a:r>
              <a:rPr lang="en-US" dirty="0">
                <a:latin typeface="Arial" charset="0"/>
                <a:cs typeface="Arial" charset="0"/>
              </a:rPr>
              <a:t>Java is case sensitive</a:t>
            </a:r>
          </a:p>
          <a:p>
            <a:pPr lvl="1"/>
            <a:r>
              <a:rPr lang="en-US" dirty="0">
                <a:latin typeface="Arial" charset="0"/>
                <a:cs typeface="Arial" charset="0"/>
              </a:rPr>
              <a:t>To end every statement with a semicolon</a:t>
            </a:r>
          </a:p>
          <a:p>
            <a:pPr lvl="1"/>
            <a:r>
              <a:rPr lang="en-US" dirty="0">
                <a:latin typeface="Arial" charset="0"/>
                <a:cs typeface="Arial" charset="0"/>
              </a:rPr>
              <a:t>To recompile when making changes</a:t>
            </a:r>
          </a:p>
          <a:p>
            <a:endParaRPr lang="en-US" dirty="0"/>
          </a:p>
        </p:txBody>
      </p:sp>
    </p:spTree>
    <p:extLst>
      <p:ext uri="{BB962C8B-B14F-4D97-AF65-F5344CB8AC3E}">
        <p14:creationId xmlns:p14="http://schemas.microsoft.com/office/powerpoint/2010/main" val="3426904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25A2-C529-480C-BB04-C6665EEAC3AE}"/>
              </a:ext>
            </a:extLst>
          </p:cNvPr>
          <p:cNvSpPr>
            <a:spLocks noGrp="1"/>
          </p:cNvSpPr>
          <p:nvPr>
            <p:ph type="title"/>
          </p:nvPr>
        </p:nvSpPr>
        <p:spPr/>
        <p:txBody>
          <a:bodyPr/>
          <a:lstStyle/>
          <a:p>
            <a:r>
              <a:rPr lang="en-US" dirty="0"/>
              <a:t>1.1 Learning Programming Terminology (2 of 3)</a:t>
            </a:r>
          </a:p>
        </p:txBody>
      </p:sp>
      <p:sp>
        <p:nvSpPr>
          <p:cNvPr id="3" name="Text Placeholder 2">
            <a:extLst>
              <a:ext uri="{FF2B5EF4-FFF2-40B4-BE49-F238E27FC236}">
                <a16:creationId xmlns:a16="http://schemas.microsoft.com/office/drawing/2014/main" id="{C4C0EBFA-B903-4ED8-8FC3-DF5216EAB5F3}"/>
              </a:ext>
            </a:extLst>
          </p:cNvPr>
          <p:cNvSpPr>
            <a:spLocks noGrp="1"/>
          </p:cNvSpPr>
          <p:nvPr>
            <p:ph type="body" sz="quarter" idx="15"/>
          </p:nvPr>
        </p:nvSpPr>
        <p:spPr>
          <a:xfrm>
            <a:off x="743576" y="1302209"/>
            <a:ext cx="10993312" cy="4735335"/>
          </a:xfrm>
        </p:spPr>
        <p:txBody>
          <a:bodyPr/>
          <a:lstStyle/>
          <a:p>
            <a:pPr eaLnBrk="1" hangingPunct="1"/>
            <a:r>
              <a:rPr lang="en-US" altLang="en-US" b="1" dirty="0">
                <a:solidFill>
                  <a:srgbClr val="006298"/>
                </a:solidFill>
              </a:rPr>
              <a:t>Syntax</a:t>
            </a:r>
          </a:p>
          <a:p>
            <a:pPr lvl="1" eaLnBrk="1" hangingPunct="1"/>
            <a:r>
              <a:rPr lang="en-US" altLang="en-US" dirty="0">
                <a:latin typeface="Arial" charset="0"/>
                <a:cs typeface="Arial" charset="0"/>
              </a:rPr>
              <a:t>A specific set of rules for the language</a:t>
            </a:r>
          </a:p>
          <a:p>
            <a:pPr eaLnBrk="1" hangingPunct="1"/>
            <a:r>
              <a:rPr lang="en-US" altLang="en-US" b="1" dirty="0">
                <a:solidFill>
                  <a:srgbClr val="006298"/>
                </a:solidFill>
              </a:rPr>
              <a:t>Keywords</a:t>
            </a:r>
          </a:p>
          <a:p>
            <a:pPr marL="1028700" lvl="1" indent="-342900"/>
            <a:r>
              <a:rPr lang="en-US" altLang="en-US" dirty="0">
                <a:latin typeface="Arial" charset="0"/>
                <a:cs typeface="Arial" charset="0"/>
              </a:rPr>
              <a:t>vocabulary</a:t>
            </a:r>
          </a:p>
          <a:p>
            <a:pPr eaLnBrk="1" hangingPunct="1"/>
            <a:r>
              <a:rPr lang="en-US" altLang="en-US" b="1" dirty="0">
                <a:solidFill>
                  <a:srgbClr val="006298"/>
                </a:solidFill>
              </a:rPr>
              <a:t>Program statements</a:t>
            </a:r>
          </a:p>
          <a:p>
            <a:pPr lvl="1" eaLnBrk="1" hangingPunct="1"/>
            <a:r>
              <a:rPr lang="en-US" altLang="en-US" dirty="0">
                <a:latin typeface="Arial" charset="0"/>
                <a:cs typeface="Arial" charset="0"/>
              </a:rPr>
              <a:t>Similar to English sentences</a:t>
            </a:r>
          </a:p>
          <a:p>
            <a:pPr lvl="1" eaLnBrk="1" hangingPunct="1"/>
            <a:r>
              <a:rPr lang="en-US" altLang="en-US" dirty="0">
                <a:latin typeface="Arial" charset="0"/>
                <a:cs typeface="Arial" charset="0"/>
              </a:rPr>
              <a:t>Commands to carry out program tasks</a:t>
            </a:r>
          </a:p>
          <a:p>
            <a:r>
              <a:rPr lang="en-US" altLang="en-US" b="1" dirty="0">
                <a:solidFill>
                  <a:srgbClr val="006298"/>
                </a:solidFill>
              </a:rPr>
              <a:t>Compiler or interpreter  </a:t>
            </a:r>
          </a:p>
          <a:p>
            <a:pPr lvl="1"/>
            <a:r>
              <a:rPr lang="en-US" altLang="en-US" dirty="0">
                <a:latin typeface="Arial" charset="0"/>
                <a:cs typeface="Arial" charset="0"/>
              </a:rPr>
              <a:t>Translates language statements into machine code</a:t>
            </a:r>
          </a:p>
          <a:p>
            <a:r>
              <a:rPr lang="en-US" altLang="en-US" b="1" dirty="0">
                <a:solidFill>
                  <a:srgbClr val="006298"/>
                </a:solidFill>
              </a:rPr>
              <a:t>Debugging</a:t>
            </a:r>
          </a:p>
          <a:p>
            <a:pPr lvl="1"/>
            <a:r>
              <a:rPr lang="en-US" altLang="en-US" dirty="0">
                <a:latin typeface="Arial" charset="0"/>
                <a:cs typeface="Arial" charset="0"/>
              </a:rPr>
              <a:t>Freeing program of all errors</a:t>
            </a:r>
          </a:p>
        </p:txBody>
      </p:sp>
    </p:spTree>
    <p:extLst>
      <p:ext uri="{BB962C8B-B14F-4D97-AF65-F5344CB8AC3E}">
        <p14:creationId xmlns:p14="http://schemas.microsoft.com/office/powerpoint/2010/main" val="818894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1.9 Finding Help (3 of 3)</a:t>
            </a:r>
            <a:endParaRPr lang="en-US" dirty="0"/>
          </a:p>
        </p:txBody>
      </p:sp>
      <p:sp>
        <p:nvSpPr>
          <p:cNvPr id="2" name="Text Placeholder 1">
            <a:extLst>
              <a:ext uri="{FF2B5EF4-FFF2-40B4-BE49-F238E27FC236}">
                <a16:creationId xmlns:a16="http://schemas.microsoft.com/office/drawing/2014/main" id="{D4B86013-238C-4905-BA7E-7BF82C6274BD}"/>
              </a:ext>
            </a:extLst>
          </p:cNvPr>
          <p:cNvSpPr>
            <a:spLocks noGrp="1"/>
          </p:cNvSpPr>
          <p:nvPr>
            <p:ph type="body" sz="quarter" idx="15"/>
          </p:nvPr>
        </p:nvSpPr>
        <p:spPr>
          <a:xfrm>
            <a:off x="477762" y="1289684"/>
            <a:ext cx="10711543" cy="3732692"/>
          </a:xfrm>
        </p:spPr>
        <p:txBody>
          <a:bodyPr/>
          <a:lstStyle/>
          <a:p>
            <a:pPr marL="342900" lvl="0" indent="-342900">
              <a:buFont typeface="Arial" panose="020B0604020202020204" pitchFamily="34" charset="0"/>
              <a:buChar char="•"/>
            </a:pPr>
            <a:r>
              <a:rPr lang="en-US" dirty="0"/>
              <a:t>Don’t confuse these terms: Parentheses, braces, brackets, curly braces, square brackets, and angle brackets</a:t>
            </a:r>
          </a:p>
          <a:p>
            <a:pPr marL="342900" lvl="0" indent="-342900">
              <a:buFont typeface="Arial" panose="020B0604020202020204" pitchFamily="34" charset="0"/>
              <a:buChar char="•"/>
            </a:pPr>
            <a:r>
              <a:rPr lang="en-US" dirty="0"/>
              <a:t>Do not end class or method headers with a semicolon</a:t>
            </a:r>
          </a:p>
          <a:p>
            <a:pPr marL="342900" lvl="0" indent="-342900">
              <a:buFont typeface="Arial" panose="020B0604020202020204" pitchFamily="34" charset="0"/>
              <a:buChar char="•"/>
            </a:pPr>
            <a:r>
              <a:rPr lang="en-US" dirty="0"/>
              <a:t>Don’t panic when you see a lot of compiler error messages</a:t>
            </a:r>
          </a:p>
          <a:p>
            <a:pPr marL="342900" lvl="0" indent="-342900">
              <a:buFont typeface="Arial" panose="020B0604020202020204" pitchFamily="34" charset="0"/>
              <a:buChar char="•"/>
            </a:pPr>
            <a:r>
              <a:rPr lang="en-US" dirty="0"/>
              <a:t>Don’t assume your program is perfect when all compiler errors are eliminated</a:t>
            </a:r>
          </a:p>
        </p:txBody>
      </p:sp>
    </p:spTree>
    <p:extLst>
      <p:ext uri="{BB962C8B-B14F-4D97-AF65-F5344CB8AC3E}">
        <p14:creationId xmlns:p14="http://schemas.microsoft.com/office/powerpoint/2010/main" val="4652916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17B2-FE6D-44F1-B606-FD4E689B5FBF}"/>
              </a:ext>
            </a:extLst>
          </p:cNvPr>
          <p:cNvSpPr>
            <a:spLocks noGrp="1"/>
          </p:cNvSpPr>
          <p:nvPr>
            <p:ph type="title"/>
          </p:nvPr>
        </p:nvSpPr>
        <p:spPr/>
        <p:txBody>
          <a:bodyPr/>
          <a:lstStyle/>
          <a:p>
            <a:r>
              <a:rPr lang="en-US" dirty="0"/>
              <a:t>Self-Assessment</a:t>
            </a:r>
          </a:p>
        </p:txBody>
      </p:sp>
      <p:sp>
        <p:nvSpPr>
          <p:cNvPr id="3" name="Text Placeholder 2">
            <a:extLst>
              <a:ext uri="{FF2B5EF4-FFF2-40B4-BE49-F238E27FC236}">
                <a16:creationId xmlns:a16="http://schemas.microsoft.com/office/drawing/2014/main" id="{C141C2FE-9E5B-45DA-ADBE-E4F8B71FFDFD}"/>
              </a:ext>
            </a:extLst>
          </p:cNvPr>
          <p:cNvSpPr>
            <a:spLocks noGrp="1"/>
          </p:cNvSpPr>
          <p:nvPr>
            <p:ph type="body" sz="quarter" idx="17"/>
          </p:nvPr>
        </p:nvSpPr>
        <p:spPr/>
        <p:txBody>
          <a:bodyPr/>
          <a:lstStyle/>
          <a:p>
            <a:r>
              <a:rPr lang="en-US" sz="2400" dirty="0"/>
              <a:t>How would you differentiate between procedural and object-oriented programming? </a:t>
            </a:r>
          </a:p>
          <a:p>
            <a:endParaRPr lang="en-US" sz="2400" dirty="0"/>
          </a:p>
          <a:p>
            <a:r>
              <a:rPr lang="en-US" sz="2400" dirty="0"/>
              <a:t>Why is it important to identify logic errors if the program can run without fixing them? Why is it so difficult to identify logic errors?</a:t>
            </a:r>
          </a:p>
          <a:p>
            <a:endParaRPr lang="en-US" sz="2400" dirty="0"/>
          </a:p>
          <a:p>
            <a:r>
              <a:rPr lang="en-US" sz="2400" dirty="0"/>
              <a:t>Why is it important to add comments to a Java class? What types of comments are most useful, and why? </a:t>
            </a:r>
          </a:p>
          <a:p>
            <a:endParaRPr lang="en-US" sz="2400" dirty="0"/>
          </a:p>
          <a:p>
            <a:r>
              <a:rPr lang="en-US" sz="2400" dirty="0"/>
              <a:t>What resources can you use to further develop your Java programming skills? Where can you locate these resources? </a:t>
            </a:r>
          </a:p>
        </p:txBody>
      </p:sp>
    </p:spTree>
    <p:extLst>
      <p:ext uri="{BB962C8B-B14F-4D97-AF65-F5344CB8AC3E}">
        <p14:creationId xmlns:p14="http://schemas.microsoft.com/office/powerpoint/2010/main" val="33957160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Summary</a:t>
            </a:r>
            <a:endParaRPr lang="en-US" dirty="0"/>
          </a:p>
        </p:txBody>
      </p:sp>
      <p:sp>
        <p:nvSpPr>
          <p:cNvPr id="2" name="Text Placeholder 1"/>
          <p:cNvSpPr>
            <a:spLocks noGrp="1"/>
          </p:cNvSpPr>
          <p:nvPr>
            <p:ph type="body" sz="quarter" idx="17"/>
          </p:nvPr>
        </p:nvSpPr>
        <p:spPr/>
        <p:txBody>
          <a:bodyPr/>
          <a:lstStyle/>
          <a:p>
            <a:pPr marL="0" lvl="1" indent="0">
              <a:spcBef>
                <a:spcPts val="1000"/>
              </a:spcBef>
              <a:buClr>
                <a:srgbClr val="000000"/>
              </a:buClr>
              <a:buNone/>
              <a:tabLst>
                <a:tab pos="914400" algn="l"/>
              </a:tabLst>
            </a:pPr>
            <a:r>
              <a:rPr lang="en-US" altLang="en-US" sz="2400" dirty="0">
                <a:solidFill>
                  <a:srgbClr val="000000"/>
                </a:solidFill>
                <a:latin typeface="+mn-lt"/>
                <a:cs typeface="Courier New" panose="02070309020205020404" pitchFamily="49" charset="0"/>
              </a:rPr>
              <a:t>Click the link to review the objectives for this presentation.</a:t>
            </a:r>
          </a:p>
          <a:p>
            <a:pPr marL="0" lvl="1" indent="0">
              <a:spcBef>
                <a:spcPts val="1000"/>
              </a:spcBef>
              <a:buClr>
                <a:srgbClr val="000000"/>
              </a:buClr>
              <a:buNone/>
              <a:tabLst>
                <a:tab pos="914400" algn="l"/>
              </a:tabLst>
            </a:pPr>
            <a:r>
              <a:rPr lang="en-US" altLang="en-US" sz="2400" dirty="0">
                <a:solidFill>
                  <a:srgbClr val="000000"/>
                </a:solidFill>
                <a:latin typeface="+mn-lt"/>
                <a:cs typeface="Courier New" panose="02070309020205020404" pitchFamily="49" charset="0"/>
                <a:hlinkClick r:id="rId3" action="ppaction://hlinksldjump"/>
              </a:rPr>
              <a:t>Link to Objectives</a:t>
            </a:r>
            <a:endParaRPr lang="en-US" altLang="en-US" sz="2400" dirty="0">
              <a:solidFill>
                <a:srgbClr val="000000"/>
              </a:solidFill>
              <a:latin typeface="+mn-lt"/>
              <a:cs typeface="Courier New" panose="02070309020205020404" pitchFamily="49" charset="0"/>
            </a:endParaRPr>
          </a:p>
        </p:txBody>
      </p:sp>
    </p:spTree>
    <p:extLst>
      <p:ext uri="{BB962C8B-B14F-4D97-AF65-F5344CB8AC3E}">
        <p14:creationId xmlns:p14="http://schemas.microsoft.com/office/powerpoint/2010/main" val="1031533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25A2-C529-480C-BB04-C6665EEAC3AE}"/>
              </a:ext>
            </a:extLst>
          </p:cNvPr>
          <p:cNvSpPr>
            <a:spLocks noGrp="1"/>
          </p:cNvSpPr>
          <p:nvPr>
            <p:ph type="title"/>
          </p:nvPr>
        </p:nvSpPr>
        <p:spPr/>
        <p:txBody>
          <a:bodyPr/>
          <a:lstStyle/>
          <a:p>
            <a:r>
              <a:rPr lang="en-US" dirty="0"/>
              <a:t>1.1 Learning Programming Terminology (3 of 3)</a:t>
            </a:r>
          </a:p>
        </p:txBody>
      </p:sp>
      <p:sp>
        <p:nvSpPr>
          <p:cNvPr id="3" name="Text Placeholder 2">
            <a:extLst>
              <a:ext uri="{FF2B5EF4-FFF2-40B4-BE49-F238E27FC236}">
                <a16:creationId xmlns:a16="http://schemas.microsoft.com/office/drawing/2014/main" id="{CFB255E4-6BD5-47F5-8C65-4764A7A95479}"/>
              </a:ext>
            </a:extLst>
          </p:cNvPr>
          <p:cNvSpPr>
            <a:spLocks noGrp="1"/>
          </p:cNvSpPr>
          <p:nvPr>
            <p:ph type="body" sz="quarter" idx="15"/>
          </p:nvPr>
        </p:nvSpPr>
        <p:spPr/>
        <p:txBody>
          <a:bodyPr/>
          <a:lstStyle/>
          <a:p>
            <a:pPr marL="342900" marR="0" lvl="0" indent="-342900">
              <a:spcBef>
                <a:spcPts val="0"/>
              </a:spcBef>
              <a:spcAft>
                <a:spcPts val="0"/>
              </a:spcAft>
              <a:buClr>
                <a:srgbClr val="000000"/>
              </a:buClr>
              <a:buFont typeface="Times New Roman" panose="02020603050405020304" pitchFamily="18" charset="0"/>
              <a:buChar char="•"/>
              <a:tabLst>
                <a:tab pos="457200" algn="l"/>
              </a:tabLst>
            </a:pPr>
            <a:r>
              <a:rPr lang="en-US" sz="2800" b="1" dirty="0">
                <a:solidFill>
                  <a:srgbClr val="006298"/>
                </a:solidFill>
              </a:rPr>
              <a:t>Syntax error</a:t>
            </a:r>
          </a:p>
          <a:p>
            <a:pPr marR="0" lvl="1">
              <a:tabLst>
                <a:tab pos="914400" algn="l"/>
              </a:tabLst>
            </a:pPr>
            <a:r>
              <a:rPr lang="en-US" sz="2800" dirty="0">
                <a:latin typeface="Arial" charset="0"/>
                <a:cs typeface="Arial" charset="0"/>
              </a:rPr>
              <a:t>Misuse of language rules</a:t>
            </a:r>
          </a:p>
          <a:p>
            <a:pPr marR="0" lvl="1">
              <a:tabLst>
                <a:tab pos="914400" algn="l"/>
              </a:tabLst>
            </a:pPr>
            <a:r>
              <a:rPr lang="en-US" sz="2800" dirty="0">
                <a:latin typeface="Arial" charset="0"/>
                <a:cs typeface="Arial" charset="0"/>
              </a:rPr>
              <a:t>A misspelled programming language word</a:t>
            </a:r>
          </a:p>
          <a:p>
            <a:pPr marL="342900" marR="0" lvl="0" indent="-342900">
              <a:spcBef>
                <a:spcPts val="0"/>
              </a:spcBef>
              <a:spcAft>
                <a:spcPts val="0"/>
              </a:spcAft>
              <a:buClr>
                <a:srgbClr val="000000"/>
              </a:buClr>
              <a:buFont typeface="Times New Roman" panose="02020603050405020304" pitchFamily="18" charset="0"/>
              <a:buChar char="•"/>
              <a:tabLst>
                <a:tab pos="457200" algn="l"/>
              </a:tabLst>
            </a:pPr>
            <a:endParaRPr lang="en-US" sz="2800" b="1" dirty="0">
              <a:solidFill>
                <a:srgbClr val="006298"/>
              </a:solidFill>
            </a:endParaRPr>
          </a:p>
          <a:p>
            <a:pPr marL="342900" marR="0" lvl="0" indent="-342900">
              <a:spcBef>
                <a:spcPts val="0"/>
              </a:spcBef>
              <a:spcAft>
                <a:spcPts val="0"/>
              </a:spcAft>
              <a:buClr>
                <a:srgbClr val="000000"/>
              </a:buClr>
              <a:buFont typeface="Times New Roman" panose="02020603050405020304" pitchFamily="18" charset="0"/>
              <a:buChar char="•"/>
              <a:tabLst>
                <a:tab pos="457200" algn="l"/>
              </a:tabLst>
            </a:pPr>
            <a:r>
              <a:rPr lang="en-US" sz="2800" b="1" dirty="0">
                <a:solidFill>
                  <a:srgbClr val="006298"/>
                </a:solidFill>
              </a:rPr>
              <a:t>Logic errors</a:t>
            </a:r>
          </a:p>
          <a:p>
            <a:pPr marR="0" lvl="1">
              <a:tabLst>
                <a:tab pos="914400" algn="l"/>
              </a:tabLst>
            </a:pPr>
            <a:r>
              <a:rPr lang="en-US" sz="2800" dirty="0">
                <a:latin typeface="Arial" charset="0"/>
                <a:cs typeface="Arial" charset="0"/>
              </a:rPr>
              <a:t>Also called semantic errors</a:t>
            </a:r>
          </a:p>
          <a:p>
            <a:pPr marR="0" lvl="1">
              <a:tabLst>
                <a:tab pos="914400" algn="l"/>
              </a:tabLst>
            </a:pPr>
            <a:r>
              <a:rPr lang="en-US" sz="2800" dirty="0">
                <a:latin typeface="Arial" charset="0"/>
                <a:cs typeface="Arial" charset="0"/>
              </a:rPr>
              <a:t>Incorrect order or procedure</a:t>
            </a:r>
          </a:p>
          <a:p>
            <a:pPr marR="0" lvl="1">
              <a:tabLst>
                <a:tab pos="914400" algn="l"/>
              </a:tabLst>
            </a:pPr>
            <a:r>
              <a:rPr lang="en-US" sz="2800" dirty="0">
                <a:latin typeface="Arial" charset="0"/>
                <a:cs typeface="Arial" charset="0"/>
              </a:rPr>
              <a:t>The program may run but provide inaccurate output</a:t>
            </a:r>
          </a:p>
          <a:p>
            <a:pPr marL="0" marR="0">
              <a:spcBef>
                <a:spcPts val="0"/>
              </a:spcBef>
              <a:spcAft>
                <a:spcPts val="0"/>
              </a:spcAft>
            </a:pPr>
            <a:endParaRPr lang="en-US" sz="11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211320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en-US" dirty="0"/>
              <a:t>1.2 Comparing Procedural and Object-Oriented Programming Concepts (1 of 5)</a:t>
            </a:r>
            <a:endParaRPr lang="en-US" dirty="0"/>
          </a:p>
        </p:txBody>
      </p:sp>
      <p:sp>
        <p:nvSpPr>
          <p:cNvPr id="3" name="Text Placeholder 2">
            <a:extLst>
              <a:ext uri="{FF2B5EF4-FFF2-40B4-BE49-F238E27FC236}">
                <a16:creationId xmlns:a16="http://schemas.microsoft.com/office/drawing/2014/main" id="{F2402522-04CA-4763-B26A-BCC7AA6D75C3}"/>
              </a:ext>
            </a:extLst>
          </p:cNvPr>
          <p:cNvSpPr>
            <a:spLocks noGrp="1"/>
          </p:cNvSpPr>
          <p:nvPr>
            <p:ph type="body" sz="quarter" idx="15"/>
          </p:nvPr>
        </p:nvSpPr>
        <p:spPr>
          <a:xfrm>
            <a:off x="743576" y="1683089"/>
            <a:ext cx="10711543" cy="3732692"/>
          </a:xfrm>
        </p:spPr>
        <p:txBody>
          <a:bodyPr/>
          <a:lstStyle/>
          <a:p>
            <a:pPr marL="0" marR="0">
              <a:spcBef>
                <a:spcPts val="0"/>
              </a:spcBef>
              <a:spcAft>
                <a:spcPts val="0"/>
              </a:spcAft>
            </a:pPr>
            <a:r>
              <a:rPr lang="en-US" b="1" dirty="0">
                <a:solidFill>
                  <a:srgbClr val="006298"/>
                </a:solidFill>
              </a:rPr>
              <a:t>Procedural programming </a:t>
            </a:r>
          </a:p>
          <a:p>
            <a:pPr marL="742950" marR="0" lvl="1" indent="-285750">
              <a:spcAft>
                <a:spcPts val="0"/>
              </a:spcAft>
              <a:buFont typeface="Times New Roman" panose="02020603050405020304" pitchFamily="18" charset="0"/>
              <a:buChar char="•"/>
              <a:tabLst>
                <a:tab pos="914400" algn="l"/>
              </a:tabLst>
            </a:pPr>
            <a:r>
              <a:rPr lang="en-US" dirty="0">
                <a:latin typeface="Arial" charset="0"/>
                <a:cs typeface="Arial" charset="0"/>
              </a:rPr>
              <a:t>Sets of operations executed in sequence</a:t>
            </a:r>
          </a:p>
          <a:p>
            <a:pPr marL="742950" marR="0" lvl="1" indent="-285750">
              <a:spcAft>
                <a:spcPts val="0"/>
              </a:spcAft>
              <a:buFont typeface="Times New Roman" panose="02020603050405020304" pitchFamily="18" charset="0"/>
              <a:buChar char="•"/>
              <a:tabLst>
                <a:tab pos="914400" algn="l"/>
              </a:tabLst>
            </a:pPr>
            <a:r>
              <a:rPr lang="en-US" dirty="0">
                <a:latin typeface="Arial" charset="0"/>
                <a:cs typeface="Arial" charset="0"/>
              </a:rPr>
              <a:t>Variables, named computer memory locations that hold values</a:t>
            </a:r>
          </a:p>
          <a:p>
            <a:pPr marL="742950" marR="0" lvl="1" indent="-285750">
              <a:spcAft>
                <a:spcPts val="0"/>
              </a:spcAft>
              <a:buFont typeface="Times New Roman" panose="02020603050405020304" pitchFamily="18" charset="0"/>
              <a:buChar char="•"/>
              <a:tabLst>
                <a:tab pos="914400" algn="l"/>
              </a:tabLst>
            </a:pPr>
            <a:r>
              <a:rPr lang="en-US" dirty="0">
                <a:latin typeface="Arial" charset="0"/>
                <a:cs typeface="Arial" charset="0"/>
              </a:rPr>
              <a:t>Procedures, Individual operations grouped into logical units</a:t>
            </a:r>
          </a:p>
          <a:p>
            <a:pPr marL="0" marR="0">
              <a:spcBef>
                <a:spcPts val="0"/>
              </a:spcBef>
              <a:spcAft>
                <a:spcPts val="0"/>
              </a:spcAft>
            </a:pPr>
            <a:endParaRPr lang="en-US" b="1" dirty="0">
              <a:solidFill>
                <a:srgbClr val="006298"/>
              </a:solidFill>
            </a:endParaRPr>
          </a:p>
          <a:p>
            <a:pPr marL="0" marR="0">
              <a:spcBef>
                <a:spcPts val="0"/>
              </a:spcBef>
              <a:spcAft>
                <a:spcPts val="0"/>
              </a:spcAft>
            </a:pPr>
            <a:r>
              <a:rPr lang="en-US" b="1" dirty="0">
                <a:solidFill>
                  <a:srgbClr val="006298"/>
                </a:solidFill>
              </a:rPr>
              <a:t>Object-oriented programs </a:t>
            </a:r>
          </a:p>
          <a:p>
            <a:pPr marL="742950" marR="0" lvl="1" indent="-285750">
              <a:spcAft>
                <a:spcPts val="0"/>
              </a:spcAft>
              <a:buFont typeface="Times New Roman" panose="02020603050405020304" pitchFamily="18" charset="0"/>
              <a:buChar char="•"/>
              <a:tabLst>
                <a:tab pos="914400" algn="l"/>
              </a:tabLst>
            </a:pPr>
            <a:r>
              <a:rPr lang="en-US" dirty="0">
                <a:latin typeface="Arial" charset="0"/>
                <a:cs typeface="Arial" charset="0"/>
              </a:rPr>
              <a:t>Create classes, blueprints for an object</a:t>
            </a:r>
          </a:p>
          <a:p>
            <a:pPr marL="742950" marR="0" lvl="1" indent="-285750">
              <a:spcAft>
                <a:spcPts val="0"/>
              </a:spcAft>
              <a:buFont typeface="Times New Roman" panose="02020603050405020304" pitchFamily="18" charset="0"/>
              <a:buChar char="•"/>
              <a:tabLst>
                <a:tab pos="914400" algn="l"/>
              </a:tabLst>
            </a:pPr>
            <a:r>
              <a:rPr lang="en-US" dirty="0">
                <a:latin typeface="Arial" charset="0"/>
                <a:cs typeface="Arial" charset="0"/>
              </a:rPr>
              <a:t>Create objects/instances from classes</a:t>
            </a:r>
          </a:p>
          <a:p>
            <a:pPr marL="742950" marR="0" lvl="1" indent="-285750">
              <a:spcAft>
                <a:spcPts val="0"/>
              </a:spcAft>
              <a:buFont typeface="Times New Roman" panose="02020603050405020304" pitchFamily="18" charset="0"/>
              <a:buChar char="•"/>
              <a:tabLst>
                <a:tab pos="914400" algn="l"/>
              </a:tabLst>
            </a:pPr>
            <a:r>
              <a:rPr lang="en-US" dirty="0">
                <a:latin typeface="Arial" charset="0"/>
                <a:cs typeface="Arial" charset="0"/>
              </a:rPr>
              <a:t>Create applications that manipulate or use those applications</a:t>
            </a:r>
          </a:p>
        </p:txBody>
      </p:sp>
    </p:spTree>
    <p:extLst>
      <p:ext uri="{BB962C8B-B14F-4D97-AF65-F5344CB8AC3E}">
        <p14:creationId xmlns:p14="http://schemas.microsoft.com/office/powerpoint/2010/main" val="208092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1.2 Comparing Procedural and Object-Oriented Programming Concepts (2 of 5)</a:t>
            </a:r>
            <a:endParaRPr lang="en-US" dirty="0"/>
          </a:p>
        </p:txBody>
      </p:sp>
      <p:sp>
        <p:nvSpPr>
          <p:cNvPr id="2" name="Text Placeholder 1"/>
          <p:cNvSpPr>
            <a:spLocks noGrp="1"/>
          </p:cNvSpPr>
          <p:nvPr>
            <p:ph type="body" sz="quarter" idx="17"/>
          </p:nvPr>
        </p:nvSpPr>
        <p:spPr/>
        <p:txBody>
          <a:bodyPr/>
          <a:lstStyle/>
          <a:p>
            <a:r>
              <a:rPr lang="en-US" sz="2400" b="1" dirty="0">
                <a:solidFill>
                  <a:srgbClr val="006298"/>
                </a:solidFill>
              </a:rPr>
              <a:t>Class </a:t>
            </a:r>
          </a:p>
          <a:p>
            <a:pPr lvl="1">
              <a:buClr>
                <a:srgbClr val="000000"/>
              </a:buClr>
            </a:pPr>
            <a:r>
              <a:rPr lang="en-US" sz="2400" dirty="0">
                <a:solidFill>
                  <a:srgbClr val="000000"/>
                </a:solidFill>
              </a:rPr>
              <a:t>Describes objects with common properties</a:t>
            </a:r>
          </a:p>
          <a:p>
            <a:pPr lvl="1">
              <a:buClr>
                <a:srgbClr val="000000"/>
              </a:buClr>
            </a:pPr>
            <a:r>
              <a:rPr lang="en-US" sz="2400" dirty="0">
                <a:solidFill>
                  <a:srgbClr val="000000"/>
                </a:solidFill>
              </a:rPr>
              <a:t>A definition describe attributes and methods</a:t>
            </a:r>
          </a:p>
          <a:p>
            <a:r>
              <a:rPr lang="en-US" sz="2400" b="1" dirty="0">
                <a:solidFill>
                  <a:srgbClr val="006298"/>
                </a:solidFill>
              </a:rPr>
              <a:t>Attributes</a:t>
            </a:r>
          </a:p>
          <a:p>
            <a:pPr lvl="1">
              <a:buClr>
                <a:srgbClr val="000000"/>
              </a:buClr>
            </a:pPr>
            <a:r>
              <a:rPr lang="en-US" sz="2400" dirty="0">
                <a:solidFill>
                  <a:srgbClr val="000000"/>
                </a:solidFill>
              </a:rPr>
              <a:t>Characteristics that define an object</a:t>
            </a:r>
          </a:p>
          <a:p>
            <a:pPr lvl="1">
              <a:buClr>
                <a:srgbClr val="000000"/>
              </a:buClr>
            </a:pPr>
            <a:r>
              <a:rPr lang="en-US" sz="2400" dirty="0">
                <a:solidFill>
                  <a:srgbClr val="000000"/>
                </a:solidFill>
              </a:rPr>
              <a:t>Differentiate objects of the same class</a:t>
            </a:r>
          </a:p>
          <a:p>
            <a:pPr lvl="1">
              <a:buClr>
                <a:srgbClr val="000000"/>
              </a:buClr>
            </a:pPr>
            <a:r>
              <a:rPr lang="en-US" sz="2400" dirty="0">
                <a:solidFill>
                  <a:srgbClr val="000000"/>
                </a:solidFill>
              </a:rPr>
              <a:t>The value of attributes is an object’s state</a:t>
            </a:r>
          </a:p>
          <a:p>
            <a:r>
              <a:rPr lang="en-US" sz="2400" b="1" dirty="0">
                <a:solidFill>
                  <a:srgbClr val="006298"/>
                </a:solidFill>
              </a:rPr>
              <a:t>Objects</a:t>
            </a:r>
          </a:p>
          <a:p>
            <a:pPr lvl="1">
              <a:buClr>
                <a:srgbClr val="000000"/>
              </a:buClr>
            </a:pPr>
            <a:r>
              <a:rPr lang="en-US" sz="2400" dirty="0">
                <a:solidFill>
                  <a:srgbClr val="000000"/>
                </a:solidFill>
              </a:rPr>
              <a:t>Specific, concrete instances of a class </a:t>
            </a:r>
          </a:p>
          <a:p>
            <a:endParaRPr lang="en-US" dirty="0"/>
          </a:p>
        </p:txBody>
      </p:sp>
    </p:spTree>
    <p:extLst>
      <p:ext uri="{BB962C8B-B14F-4D97-AF65-F5344CB8AC3E}">
        <p14:creationId xmlns:p14="http://schemas.microsoft.com/office/powerpoint/2010/main" val="2991582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1.2 Comparing Procedural and Object-Oriented Programming Concepts (3 of 5)</a:t>
            </a:r>
            <a:endParaRPr lang="en-US" dirty="0"/>
          </a:p>
        </p:txBody>
      </p:sp>
      <p:pic>
        <p:nvPicPr>
          <p:cNvPr id="5" name="Content Placeholder 5" descr="Figure 1-2: Dog class definition and some objects created from it. Dog class definition: Every dog will have a name, age, breed, shot status. Three instances of the dog class (objects) are shown: Ginger (6, Akita, up to date); Bowser (2, retriever, up to date); and Roxy (1, beagle, up to date).">
            <a:extLst>
              <a:ext uri="{FF2B5EF4-FFF2-40B4-BE49-F238E27FC236}">
                <a16:creationId xmlns:a16="http://schemas.microsoft.com/office/drawing/2014/main" id="{25E37A67-0E77-4864-8084-055FC9E4FE7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032982" y="1780309"/>
            <a:ext cx="6782144" cy="4024312"/>
          </a:xfrm>
        </p:spPr>
      </p:pic>
      <p:pic>
        <p:nvPicPr>
          <p:cNvPr id="6" name="Content Placeholder 5" descr="A dog class definition. Every dog that is created will have the following. Line 1, name. Line 2, age. Line 3, breed. Line 4, shot status. Three dog class instances or objects created from the dog class definition are as follows. 1. Line 1, Ginger. Line 2, 6. Line 3, Ankita. Line 4, up to date. 2. Line 1, Bowser. Line 2, 2. Line 3, Retriever. Line 4, up to date. 3. Line 1, Roxy. Line 2, 1. Line 3, Beagle. Line 4, up to date.">
            <a:extLst>
              <a:ext uri="{FF2B5EF4-FFF2-40B4-BE49-F238E27FC236}">
                <a16:creationId xmlns:a16="http://schemas.microsoft.com/office/drawing/2014/main" id="{4A1072CA-0B13-43A1-8FE7-D78F6855022A}"/>
              </a:ext>
            </a:extLst>
          </p:cNvPr>
          <p:cNvPicPr>
            <a:picLocks noChangeAspect="1"/>
          </p:cNvPicPr>
          <p:nvPr/>
        </p:nvPicPr>
        <p:blipFill>
          <a:blip r:embed="rId4"/>
          <a:srcRect/>
          <a:stretch/>
        </p:blipFill>
        <p:spPr>
          <a:xfrm>
            <a:off x="819640" y="1638083"/>
            <a:ext cx="7948087" cy="4308764"/>
          </a:xfrm>
          <a:prstGeom prst="rect">
            <a:avLst/>
          </a:prstGeom>
        </p:spPr>
      </p:pic>
      <p:sp>
        <p:nvSpPr>
          <p:cNvPr id="2" name="TextBox 1">
            <a:extLst>
              <a:ext uri="{FF2B5EF4-FFF2-40B4-BE49-F238E27FC236}">
                <a16:creationId xmlns:a16="http://schemas.microsoft.com/office/drawing/2014/main" id="{DA4CD4A1-3D0D-47FD-9A16-CF0E2657DCC3}"/>
              </a:ext>
            </a:extLst>
          </p:cNvPr>
          <p:cNvSpPr txBox="1"/>
          <p:nvPr/>
        </p:nvSpPr>
        <p:spPr>
          <a:xfrm>
            <a:off x="8971878" y="4527348"/>
            <a:ext cx="2381922" cy="1277273"/>
          </a:xfrm>
          <a:prstGeom prst="rect">
            <a:avLst/>
          </a:prstGeom>
          <a:noFill/>
          <a:effectLst/>
        </p:spPr>
        <p:txBody>
          <a:bodyPr wrap="square" lIns="0" tIns="0" rIns="0" rtlCol="0" anchor="b">
            <a:spAutoFit/>
          </a:bodyPr>
          <a:lstStyle/>
          <a:p>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Figure 1-2 </a:t>
            </a:r>
            <a:r>
              <a:rPr lang="en-US" sz="2000" dirty="0">
                <a:solidFill>
                  <a:srgbClr val="004A78"/>
                </a:solidFill>
                <a:latin typeface="Courier New" panose="02070309020205020404" pitchFamily="49" charset="0"/>
                <a:ea typeface="Open Sans" panose="020B0606030504020204" pitchFamily="34" charset="0"/>
                <a:cs typeface="Courier New" panose="02070309020205020404" pitchFamily="49" charset="0"/>
              </a:rPr>
              <a:t>Dog</a:t>
            </a:r>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 class definition and some objects created from it</a:t>
            </a:r>
          </a:p>
        </p:txBody>
      </p:sp>
    </p:spTree>
    <p:extLst>
      <p:ext uri="{BB962C8B-B14F-4D97-AF65-F5344CB8AC3E}">
        <p14:creationId xmlns:p14="http://schemas.microsoft.com/office/powerpoint/2010/main" val="2464895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1.2 Comparing Procedural and Object-Oriented Programming Concepts (4 of 5)</a:t>
            </a:r>
            <a:endParaRPr lang="en-US" dirty="0"/>
          </a:p>
        </p:txBody>
      </p:sp>
      <p:sp>
        <p:nvSpPr>
          <p:cNvPr id="2" name="Text Placeholder 1"/>
          <p:cNvSpPr>
            <a:spLocks noGrp="1"/>
          </p:cNvSpPr>
          <p:nvPr>
            <p:ph type="body" sz="quarter" idx="17"/>
          </p:nvPr>
        </p:nvSpPr>
        <p:spPr/>
        <p:txBody>
          <a:bodyPr/>
          <a:lstStyle/>
          <a:p>
            <a:pPr eaLnBrk="1" hangingPunct="1"/>
            <a:r>
              <a:rPr lang="en-US" altLang="en-US" sz="2400" b="1" dirty="0">
                <a:solidFill>
                  <a:srgbClr val="006298"/>
                </a:solidFill>
              </a:rPr>
              <a:t>Method</a:t>
            </a:r>
            <a:r>
              <a:rPr lang="en-US" altLang="en-US" b="1" dirty="0"/>
              <a:t> </a:t>
            </a:r>
          </a:p>
          <a:p>
            <a:pPr lvl="1">
              <a:buClr>
                <a:srgbClr val="000000"/>
              </a:buClr>
            </a:pPr>
            <a:r>
              <a:rPr lang="en-US" altLang="en-US" sz="2400" dirty="0">
                <a:solidFill>
                  <a:srgbClr val="000000"/>
                </a:solidFill>
              </a:rPr>
              <a:t>A self-contained block of program code that carries out an action</a:t>
            </a:r>
          </a:p>
          <a:p>
            <a:pPr lvl="1">
              <a:buClr>
                <a:srgbClr val="000000"/>
              </a:buClr>
            </a:pPr>
            <a:r>
              <a:rPr lang="en-US" altLang="en-US" sz="2400" dirty="0">
                <a:solidFill>
                  <a:srgbClr val="000000"/>
                </a:solidFill>
              </a:rPr>
              <a:t>Similar to a procedure</a:t>
            </a:r>
          </a:p>
          <a:p>
            <a:pPr eaLnBrk="1" hangingPunct="1"/>
            <a:endParaRPr lang="en-US" altLang="en-US" sz="2400" b="1" dirty="0">
              <a:solidFill>
                <a:srgbClr val="006298"/>
              </a:solidFill>
            </a:endParaRPr>
          </a:p>
          <a:p>
            <a:pPr eaLnBrk="1" hangingPunct="1"/>
            <a:r>
              <a:rPr lang="en-US" altLang="en-US" sz="2400" b="1" dirty="0">
                <a:solidFill>
                  <a:srgbClr val="006298"/>
                </a:solidFill>
              </a:rPr>
              <a:t>Encapsulation</a:t>
            </a:r>
            <a:r>
              <a:rPr lang="en-US" altLang="en-US" b="1" dirty="0"/>
              <a:t> </a:t>
            </a:r>
          </a:p>
          <a:p>
            <a:pPr lvl="1" eaLnBrk="1" hangingPunct="1">
              <a:buClr>
                <a:srgbClr val="000000"/>
              </a:buClr>
            </a:pPr>
            <a:r>
              <a:rPr lang="en-US" altLang="en-US" sz="2400" dirty="0">
                <a:solidFill>
                  <a:srgbClr val="000000"/>
                </a:solidFill>
              </a:rPr>
              <a:t>Conceals internal values and methods from outside sources</a:t>
            </a:r>
          </a:p>
          <a:p>
            <a:pPr lvl="1" eaLnBrk="1" hangingPunct="1">
              <a:buClr>
                <a:srgbClr val="000000"/>
              </a:buClr>
            </a:pPr>
            <a:r>
              <a:rPr lang="en-US" altLang="en-US" sz="2400" dirty="0">
                <a:solidFill>
                  <a:srgbClr val="000000"/>
                </a:solidFill>
              </a:rPr>
              <a:t>Provides security </a:t>
            </a:r>
          </a:p>
          <a:p>
            <a:pPr lvl="1" eaLnBrk="1" hangingPunct="1">
              <a:buClr>
                <a:srgbClr val="000000"/>
              </a:buClr>
            </a:pPr>
            <a:r>
              <a:rPr lang="en-US" altLang="en-US" sz="2400" dirty="0">
                <a:solidFill>
                  <a:srgbClr val="000000"/>
                </a:solidFill>
              </a:rPr>
              <a:t>Keeps data and methods safe from inadvertent changes</a:t>
            </a:r>
          </a:p>
          <a:p>
            <a:pPr lvl="1"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26510769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89A9510EA35640BFF9AA65172B1243" ma:contentTypeVersion="10" ma:contentTypeDescription="Create a new document." ma:contentTypeScope="" ma:versionID="320cf9d96ba60ad326f31ca465b90014">
  <xsd:schema xmlns:xsd="http://www.w3.org/2001/XMLSchema" xmlns:xs="http://www.w3.org/2001/XMLSchema" xmlns:p="http://schemas.microsoft.com/office/2006/metadata/properties" xmlns:ns2="0f302c04-584d-4df5-8948-8b6dd1f3c1a5" xmlns:ns3="48fa25a7-52b6-4e1f-81c8-80356bf0725f" targetNamespace="http://schemas.microsoft.com/office/2006/metadata/properties" ma:root="true" ma:fieldsID="b2b56c629f8f824a699d99d0a50051e2" ns2:_="" ns3:_="">
    <xsd:import namespace="0f302c04-584d-4df5-8948-8b6dd1f3c1a5"/>
    <xsd:import namespace="48fa25a7-52b6-4e1f-81c8-80356bf072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02c04-584d-4df5-8948-8b6dd1f3c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Status" ma:index="15" nillable="true" ma:displayName="Status" ma:default="1. In development" ma:format="Dropdown" ma:internalName="Status">
      <xsd:simpleType>
        <xsd:restriction base="dms:Choice">
          <xsd:enumeration value="1. In development"/>
          <xsd:enumeration value="2. COH complete"/>
          <xsd:enumeration value="3. Under LCoE Review"/>
          <xsd:enumeration value="4. Ingested into Atlas"/>
        </xsd:restriction>
      </xsd:simpleType>
    </xsd:element>
  </xsd:schema>
  <xsd:schema xmlns:xsd="http://www.w3.org/2001/XMLSchema" xmlns:xs="http://www.w3.org/2001/XMLSchema" xmlns:dms="http://schemas.microsoft.com/office/2006/documentManagement/types" xmlns:pc="http://schemas.microsoft.com/office/infopath/2007/PartnerControls" targetNamespace="48fa25a7-52b6-4e1f-81c8-80356bf072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48fa25a7-52b6-4e1f-81c8-80356bf0725f">
      <UserInfo>
        <DisplayName/>
        <AccountId xsi:nil="true"/>
        <AccountType/>
      </UserInfo>
    </SharedWithUsers>
    <Status xmlns="0f302c04-584d-4df5-8948-8b6dd1f3c1a5">1. In development</Status>
  </documentManagement>
</p:properties>
</file>

<file path=customXml/item4.xml><?xml version="1.0" encoding="utf-8"?>
<sisl xmlns:xsd="http://www.w3.org/2001/XMLSchema" xmlns:xsi="http://www.w3.org/2001/XMLSchema-instance" xmlns="http://www.boldonjames.com/2008/01/sie/internal/label" sislVersion="0" policy="a66f0b0a-e2d4-4059-810c-127573d4cb4e" origin="userSelected"/>
</file>

<file path=customXml/itemProps1.xml><?xml version="1.0" encoding="utf-8"?>
<ds:datastoreItem xmlns:ds="http://schemas.openxmlformats.org/officeDocument/2006/customXml" ds:itemID="{385D83D5-733A-4FD2-B124-BEA55F840D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302c04-584d-4df5-8948-8b6dd1f3c1a5"/>
    <ds:schemaRef ds:uri="48fa25a7-52b6-4e1f-81c8-80356bf072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BA9BA192-EF86-48DF-982C-2C526A268392}">
  <ds:schemaRefs>
    <ds:schemaRef ds:uri="0f302c04-584d-4df5-8948-8b6dd1f3c1a5"/>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48fa25a7-52b6-4e1f-81c8-80356bf0725f"/>
    <ds:schemaRef ds:uri="http://www.w3.org/XML/1998/namespace"/>
  </ds:schemaRefs>
</ds:datastoreItem>
</file>

<file path=customXml/itemProps4.xml><?xml version="1.0" encoding="utf-8"?>
<ds:datastoreItem xmlns:ds="http://schemas.openxmlformats.org/officeDocument/2006/customXml" ds:itemID="{B2173CFC-ED2B-4427-B10D-F16D049D115F}">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9900</TotalTime>
  <Words>2231</Words>
  <Application>Microsoft Office PowerPoint</Application>
  <PresentationFormat>Widescreen</PresentationFormat>
  <Paragraphs>356</Paragraphs>
  <Slides>42</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Arial</vt:lpstr>
      <vt:lpstr>Calibri</vt:lpstr>
      <vt:lpstr>Courier New</vt:lpstr>
      <vt:lpstr>Helvetica</vt:lpstr>
      <vt:lpstr>Open Sans</vt:lpstr>
      <vt:lpstr>Summer Font</vt:lpstr>
      <vt:lpstr>Times New Roman</vt:lpstr>
      <vt:lpstr>Office Theme</vt:lpstr>
      <vt:lpstr>Java Programming, 10e</vt:lpstr>
      <vt:lpstr>Chapter Objectives</vt:lpstr>
      <vt:lpstr>1.1 Learning Programming Terminology (1 of 3)</vt:lpstr>
      <vt:lpstr>1.1 Learning Programming Terminology (2 of 3)</vt:lpstr>
      <vt:lpstr>1.1 Learning Programming Terminology (3 of 3)</vt:lpstr>
      <vt:lpstr>1.2 Comparing Procedural and Object-Oriented Programming Concepts (1 of 5)</vt:lpstr>
      <vt:lpstr>1.2 Comparing Procedural and Object-Oriented Programming Concepts (2 of 5)</vt:lpstr>
      <vt:lpstr>1.2 Comparing Procedural and Object-Oriented Programming Concepts (3 of 5)</vt:lpstr>
      <vt:lpstr>1.2 Comparing Procedural and Object-Oriented Programming Concepts (4 of 5)</vt:lpstr>
      <vt:lpstr>1.2 Comparing Procedural and Object-Oriented Programming Concepts (5 of 5)</vt:lpstr>
      <vt:lpstr>1.3 Features of the Java Programming Language (1 of 4)</vt:lpstr>
      <vt:lpstr>1.3 Features of the Java Programming Language (2 of 4)</vt:lpstr>
      <vt:lpstr>1.3 Features of the Java Programming Language (3 of 4)</vt:lpstr>
      <vt:lpstr>1.3 Features of the Java Programming Language (4 of 4)</vt:lpstr>
      <vt:lpstr>1.4 Analyzing a Java Application that Produces Console Output (1 of 9)</vt:lpstr>
      <vt:lpstr>1.4 Analyzing a Java Application that Produces Console Output (2 of 9)</vt:lpstr>
      <vt:lpstr>1.4 Analyzing a Java Application that Produces Console Output (3 of 9)</vt:lpstr>
      <vt:lpstr>1.4 Analyzing a Java Application that Produces Console Output (4 of 9)</vt:lpstr>
      <vt:lpstr>1.4 Analyzing a Java Application that Produces Console Output (5 of 9)</vt:lpstr>
      <vt:lpstr>1.4 Analyzing a Java Application that Produces Console Output (6 of 9)</vt:lpstr>
      <vt:lpstr>1.4 Analyzing a Java Application that Produces Console Output (7 of 9)</vt:lpstr>
      <vt:lpstr>1.4 Analyzing a Java Application that Produces Console Output (8 of 9)</vt:lpstr>
      <vt:lpstr>1.4 Analyzing a Java Application that Produces Console Output (9 of 9)</vt:lpstr>
      <vt:lpstr>1.5 Compiling a Java Class and Correcting Syntax Errors (1 of 4)</vt:lpstr>
      <vt:lpstr>1.5 Compiling a Java Class and Correcting Syntax Errors (2 of 4)</vt:lpstr>
      <vt:lpstr>1.5 Compiling a Java Class and Correcting Syntax Errors (3 of 4)</vt:lpstr>
      <vt:lpstr>1.5 Compiling a Java Class and Correcting Syntax Errors (4 of 4)</vt:lpstr>
      <vt:lpstr>1.6 Running a Java Application and Correcting Logical Errors (1 of 4)</vt:lpstr>
      <vt:lpstr>1.6 Running a Java Application and Correcting Logical Errors (2 of 4)</vt:lpstr>
      <vt:lpstr>1.6 Running a Java Application and Correcting Logical Errors (3 of 4)</vt:lpstr>
      <vt:lpstr>1.6 Running a Java Application and Correcting Logical Errors (4 of 4)</vt:lpstr>
      <vt:lpstr>1.7 Adding Comments to a Java Class (1 of 3)</vt:lpstr>
      <vt:lpstr>1.7 Adding Comments to a Java Class (2 of 3)</vt:lpstr>
      <vt:lpstr>1.7 Adding Comments to a Java Class (3 of 3)</vt:lpstr>
      <vt:lpstr>1.8 Creating a Java Application that Produces GUI Output (1 of 3)</vt:lpstr>
      <vt:lpstr>1.8 Creating a Java Application that Produces GUI Output (2 of 3)</vt:lpstr>
      <vt:lpstr>1.8 Creating a Java Application that Produces GUI Output (3 of 3)</vt:lpstr>
      <vt:lpstr>1.9 Finding Help (1 of 3)</vt:lpstr>
      <vt:lpstr>1.9 Finding Help (2 of 3)</vt:lpstr>
      <vt:lpstr>1.9 Finding Help (3 of 3)</vt:lpstr>
      <vt:lpstr>Self-Assessment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Kimberley Grove</dc:creator>
  <cp:lastModifiedBy>Bashir, Mehwish</cp:lastModifiedBy>
  <cp:revision>55</cp:revision>
  <cp:lastPrinted>2016-10-03T15:29:39Z</cp:lastPrinted>
  <dcterms:created xsi:type="dcterms:W3CDTF">2019-11-14T21:20:16Z</dcterms:created>
  <dcterms:modified xsi:type="dcterms:W3CDTF">2023-09-07T12:39:08Z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0x0101003689A9510EA35640BFF9AA65172B1243</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docIndexRef">
    <vt:lpwstr>243e623f-57d6-4baf-9231-6e9f177f5e77</vt:lpwstr>
  </property>
  <property fmtid="{D5CDD505-2E9C-101B-9397-08002B2CF9AE}" pid="13" name="bjDocumentSecurityLabel">
    <vt:lpwstr>This item has no classification</vt:lpwstr>
  </property>
  <property fmtid="{D5CDD505-2E9C-101B-9397-08002B2CF9AE}" pid="14" name="bjClsUserRVM">
    <vt:lpwstr>[]</vt:lpwstr>
  </property>
  <property fmtid="{D5CDD505-2E9C-101B-9397-08002B2CF9AE}" pid="15" name="bjSaver">
    <vt:lpwstr>LLGGG5/sCxlNXkHtRfdo7HBlZ0Lw8up2</vt:lpwstr>
  </property>
</Properties>
</file>