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36" r:id="rId6"/>
    <p:sldId id="269" r:id="rId7"/>
    <p:sldId id="695" r:id="rId8"/>
    <p:sldId id="697" r:id="rId9"/>
    <p:sldId id="700" r:id="rId10"/>
    <p:sldId id="698" r:id="rId11"/>
    <p:sldId id="314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Garguilo, Maria" initials="GM" lastIdx="88" clrIdx="1">
    <p:extLst>
      <p:ext uri="{19B8F6BF-5375-455C-9EA6-DF929625EA0E}">
        <p15:presenceInfo xmlns:p15="http://schemas.microsoft.com/office/powerpoint/2012/main" userId="S::maria.garguilo@cengage.com::f492c7e0-8838-4738-aa5f-1173468a535a" providerId="AD"/>
      </p:ext>
    </p:extLst>
  </p:cmAuthor>
  <p:cmAuthor id="3" name="Your Name" initials="YN" lastIdx="46" clrIdx="2">
    <p:extLst>
      <p:ext uri="{19B8F6BF-5375-455C-9EA6-DF929625EA0E}">
        <p15:presenceInfo xmlns:p15="http://schemas.microsoft.com/office/powerpoint/2012/main" userId="9252b8fd17e1143e" providerId="Windows Live"/>
      </p:ext>
    </p:extLst>
  </p:cmAuthor>
  <p:cmAuthor id="4" name="Maria Garguilo" initials="MG" lastIdx="6" clrIdx="3">
    <p:extLst>
      <p:ext uri="{19B8F6BF-5375-455C-9EA6-DF929625EA0E}">
        <p15:presenceInfo xmlns:p15="http://schemas.microsoft.com/office/powerpoint/2012/main" userId="hW/smd6gc4bK2FXdG5nqn827kdqZl60puQvp7CnrnqI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A78"/>
    <a:srgbClr val="006298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F1AA9-B65E-456C-B220-29CE77EB78F0}" v="5" dt="2022-01-04T16:38:53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8" autoAdjust="0"/>
    <p:restoredTop sz="86429"/>
  </p:normalViewPr>
  <p:slideViewPr>
    <p:cSldViewPr snapToGrid="0" snapToObjects="1">
      <p:cViewPr varScale="1">
        <p:scale>
          <a:sx n="75" d="100"/>
          <a:sy n="75" d="100"/>
        </p:scale>
        <p:origin x="46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Campbell" userId="9252b8fd17e1143e" providerId="LiveId" clId="{BE7F1AA9-B65E-456C-B220-29CE77EB78F0}"/>
    <pc:docChg chg="modSld">
      <pc:chgData name="Jennifer Campbell" userId="9252b8fd17e1143e" providerId="LiveId" clId="{BE7F1AA9-B65E-456C-B220-29CE77EB78F0}" dt="2022-01-04T16:39:04.693" v="15" actId="962"/>
      <pc:docMkLst>
        <pc:docMk/>
      </pc:docMkLst>
      <pc:sldChg chg="modSp mod">
        <pc:chgData name="Jennifer Campbell" userId="9252b8fd17e1143e" providerId="LiveId" clId="{BE7F1AA9-B65E-456C-B220-29CE77EB78F0}" dt="2022-01-04T16:38:10.993" v="9" actId="962"/>
        <pc:sldMkLst>
          <pc:docMk/>
          <pc:sldMk cId="110857860" sldId="687"/>
        </pc:sldMkLst>
        <pc:picChg chg="mod">
          <ac:chgData name="Jennifer Campbell" userId="9252b8fd17e1143e" providerId="LiveId" clId="{BE7F1AA9-B65E-456C-B220-29CE77EB78F0}" dt="2022-01-04T16:38:10.993" v="9" actId="962"/>
          <ac:picMkLst>
            <pc:docMk/>
            <pc:sldMk cId="110857860" sldId="687"/>
            <ac:picMk id="7" creationId="{51BD934C-7DFE-4B6B-A55C-523FE9DB053F}"/>
          </ac:picMkLst>
        </pc:picChg>
      </pc:sldChg>
      <pc:sldChg chg="modSp mod">
        <pc:chgData name="Jennifer Campbell" userId="9252b8fd17e1143e" providerId="LiveId" clId="{BE7F1AA9-B65E-456C-B220-29CE77EB78F0}" dt="2022-01-04T16:37:32.666" v="6" actId="962"/>
        <pc:sldMkLst>
          <pc:docMk/>
          <pc:sldMk cId="441875184" sldId="700"/>
        </pc:sldMkLst>
        <pc:picChg chg="mod">
          <ac:chgData name="Jennifer Campbell" userId="9252b8fd17e1143e" providerId="LiveId" clId="{BE7F1AA9-B65E-456C-B220-29CE77EB78F0}" dt="2022-01-04T16:37:32.666" v="6" actId="962"/>
          <ac:picMkLst>
            <pc:docMk/>
            <pc:sldMk cId="441875184" sldId="700"/>
            <ac:picMk id="3" creationId="{ABE22D3A-CFE9-4317-86BA-4FDEDEF4936C}"/>
          </ac:picMkLst>
        </pc:picChg>
        <pc:picChg chg="mod">
          <ac:chgData name="Jennifer Campbell" userId="9252b8fd17e1143e" providerId="LiveId" clId="{BE7F1AA9-B65E-456C-B220-29CE77EB78F0}" dt="2022-01-04T16:37:14.045" v="2" actId="962"/>
          <ac:picMkLst>
            <pc:docMk/>
            <pc:sldMk cId="441875184" sldId="700"/>
            <ac:picMk id="8" creationId="{8935F334-791A-47B1-9482-782ED143302D}"/>
          </ac:picMkLst>
        </pc:picChg>
      </pc:sldChg>
      <pc:sldChg chg="modSp mod">
        <pc:chgData name="Jennifer Campbell" userId="9252b8fd17e1143e" providerId="LiveId" clId="{BE7F1AA9-B65E-456C-B220-29CE77EB78F0}" dt="2022-01-04T16:38:41.118" v="12" actId="962"/>
        <pc:sldMkLst>
          <pc:docMk/>
          <pc:sldMk cId="1461362771" sldId="705"/>
        </pc:sldMkLst>
        <pc:picChg chg="mod">
          <ac:chgData name="Jennifer Campbell" userId="9252b8fd17e1143e" providerId="LiveId" clId="{BE7F1AA9-B65E-456C-B220-29CE77EB78F0}" dt="2022-01-04T16:38:41.118" v="12" actId="962"/>
          <ac:picMkLst>
            <pc:docMk/>
            <pc:sldMk cId="1461362771" sldId="705"/>
            <ac:picMk id="3" creationId="{AF8091B9-A966-4DDF-8FCB-08C50970AFDE}"/>
          </ac:picMkLst>
        </pc:picChg>
      </pc:sldChg>
      <pc:sldChg chg="modSp mod">
        <pc:chgData name="Jennifer Campbell" userId="9252b8fd17e1143e" providerId="LiveId" clId="{BE7F1AA9-B65E-456C-B220-29CE77EB78F0}" dt="2022-01-04T16:39:04.693" v="15" actId="962"/>
        <pc:sldMkLst>
          <pc:docMk/>
          <pc:sldMk cId="1139368534" sldId="707"/>
        </pc:sldMkLst>
        <pc:picChg chg="mod">
          <ac:chgData name="Jennifer Campbell" userId="9252b8fd17e1143e" providerId="LiveId" clId="{BE7F1AA9-B65E-456C-B220-29CE77EB78F0}" dt="2022-01-04T16:39:04.693" v="15" actId="962"/>
          <ac:picMkLst>
            <pc:docMk/>
            <pc:sldMk cId="1139368534" sldId="707"/>
            <ac:picMk id="3" creationId="{968A096B-A3EB-49D4-AA49-77BF2F314F9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11/2/2023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b="0" dirty="0"/>
              <a:t>Briefly review with students the major concepts you will be covering during this class. There is one objective for every major A-Head section of the chapter.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8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Instructions:</a:t>
            </a:r>
          </a:p>
          <a:p>
            <a:r>
              <a:rPr lang="en-US" b="0" dirty="0"/>
              <a:t>Reiterate the learning objectives for the lesson. Students should use this information to guide their studies and reinforcement of new concepts.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5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o/Video 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85870" y="3744802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298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sed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dolore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03015E1C-DFA4-4FD8-8364-EF8871E55EBF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838200" y="1530350"/>
            <a:ext cx="6297613" cy="4373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11th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11th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6E9E33-E057-4A6F-9659-AD275C648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" y="-7874"/>
            <a:ext cx="12191807" cy="686587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Name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367956C9-0A63-4A7F-B986-4D823905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0" y="6444486"/>
            <a:ext cx="1261872" cy="28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0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11th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1pPr>
            <a:lvl2pPr marL="457200" indent="0">
              <a:buClr>
                <a:srgbClr val="004A78"/>
              </a:buClr>
              <a:buFont typeface="Arial" charset="0"/>
              <a:buNone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85870" y="3744802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298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sed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dolore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5" r:id="rId10"/>
    <p:sldLayoutId id="2147483723" r:id="rId11"/>
    <p:sldLayoutId id="2147483724" r:id="rId12"/>
    <p:sldLayoutId id="2147483713" r:id="rId13"/>
    <p:sldLayoutId id="2147483717" r:id="rId14"/>
    <p:sldLayoutId id="2147483726" r:id="rId15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C8DF-AE7F-4188-B6A6-1ED5AEEDC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Programming, 11e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BF534DD-7D92-4D2F-90B8-4B872CAE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Chapter 13: Collections and Generics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253DBDA-4849-468C-885A-D94D0EB6F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49" y="546356"/>
            <a:ext cx="4086359" cy="5224207"/>
          </a:xfr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0A8A6823-BD2C-40AC-B713-7E200B128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3120" y="6355080"/>
            <a:ext cx="896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11th Edition. © 2023 Cengage.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42257" y="1014481"/>
            <a:ext cx="10711543" cy="3732692"/>
          </a:xfrm>
        </p:spPr>
        <p:txBody>
          <a:bodyPr/>
          <a:lstStyle/>
          <a:p>
            <a:pPr marL="571500" marR="0" indent="-571500">
              <a:spcBef>
                <a:spcPts val="0"/>
              </a:spcBef>
              <a:spcAft>
                <a:spcPts val="1200"/>
              </a:spcAft>
              <a:tabLst>
                <a:tab pos="571500" algn="l"/>
              </a:tabLst>
            </a:pPr>
            <a:r>
              <a:rPr lang="en-US" dirty="0"/>
              <a:t>By the end of this chapter, you should be able to:</a:t>
            </a:r>
          </a:p>
          <a:p>
            <a:pPr algn="l"/>
            <a:r>
              <a:rPr lang="en-US" dirty="0"/>
              <a:t>13.3	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82580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9938" y="365125"/>
            <a:ext cx="11069610" cy="672105"/>
          </a:xfrm>
        </p:spPr>
        <p:txBody>
          <a:bodyPr/>
          <a:lstStyle/>
          <a:p>
            <a:r>
              <a:rPr lang="en-US" dirty="0"/>
              <a:t>13.3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Class (1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Concrete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Extends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dirty="0">
                <a:latin typeface="Arial" charset="0"/>
                <a:cs typeface="Arial" charset="0"/>
              </a:rPr>
              <a:t> abstract classes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Descends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AbstractList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Used to create containers that store lists of objects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0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9938" y="365125"/>
            <a:ext cx="11069610" cy="672105"/>
          </a:xfrm>
        </p:spPr>
        <p:txBody>
          <a:bodyPr/>
          <a:lstStyle/>
          <a:p>
            <a:r>
              <a:rPr lang="en-US" dirty="0"/>
              <a:t>13.3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Class (2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Advantage of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6298"/>
                </a:solidFill>
              </a:rPr>
              <a:t> over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Arial" charset="0"/>
                <a:cs typeface="Arial" charset="0"/>
              </a:rPr>
              <a:t> is dynamically resizable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You can add or remove an item at any point and the array size changes to accommodate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Capacity of an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Number of items it can hold without having to increase its size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Capacity is greater than or equal to its size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You can specify a capacity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3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1348" cy="672105"/>
          </a:xfrm>
        </p:spPr>
        <p:txBody>
          <a:bodyPr/>
          <a:lstStyle/>
          <a:p>
            <a:r>
              <a:rPr lang="en-US" dirty="0"/>
              <a:t>13.3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Class (3 of 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43984-AAED-4183-8ACC-A3A110A0C092}"/>
              </a:ext>
            </a:extLst>
          </p:cNvPr>
          <p:cNvSpPr txBox="1"/>
          <p:nvPr/>
        </p:nvSpPr>
        <p:spPr>
          <a:xfrm>
            <a:off x="1297789" y="5016313"/>
            <a:ext cx="4720239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4A78"/>
                </a:solidFill>
                <a:latin typeface="Open Sans"/>
                <a:ea typeface="Open Sans"/>
                <a:cs typeface="Open Sans"/>
              </a:rPr>
              <a:t>Figure 13-1: The </a:t>
            </a:r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ArrayListDemo</a:t>
            </a:r>
            <a:r>
              <a:rPr lang="en-US" sz="1800" dirty="0">
                <a:solidFill>
                  <a:srgbClr val="004A78"/>
                </a:solidFill>
                <a:latin typeface="Open Sans"/>
                <a:ea typeface="Open Sans"/>
                <a:cs typeface="Open Sans"/>
              </a:rPr>
              <a:t> application</a:t>
            </a:r>
          </a:p>
        </p:txBody>
      </p:sp>
      <p:pic>
        <p:nvPicPr>
          <p:cNvPr id="8" name="Picture 7" descr="Program code. In the code, the words in the variable names are merged.&#10;Line 1. import java, period, util, period, Array List, semi-colon. &#10;Line 2. public class Array List Demo. &#10;Line 3. left brace. &#10;Line 4. Indented three times, public static void main, left parenthesis, String, left bracket, right bracket, a r g s, right parenthesis. &#10;Line 5. Indented three times, left brace. &#10;Line 6. Indented more than three times, Array List, left arrow, String, right arrow, names, equals, new Array List, left arrow, String, right arrow, left parenthesis, right parenthesis, semi-colon. &#10;Line 7. Indented more than three times, names, period, add, left parenthesis, left double quotation mark, Anee, right double quotation mark, right parenthesis, semi-colon. &#10;Line 8. Indented more than three times, display, left parenthesis, names, right parenthesis, semi-colon. &#10;Line 9. Indented more than three times, names, period, add, left parenthesis, left double quotation mark, Brian, right double quotation mark, right parenthesis, semi-colon. &#10;Line 10. Indented more than three times, display, left parenthesis, names, right parenthesis, semi-colon. &#10;Line 11. Indented more than three times, names, period, add, left parenthesis, left double quotation mark, Zelda, right double quotation mark, right parenthesis, semi-colon. &#10;Line 12. Indented more than three times, display, left parenthesis, names, right parenthesis, semi-colon. &#10;Line 13. Indented more than three times, names, period, add, left parenthesis, 2, comma,  left double quotation mark, Juan, right double quotation mark, right parenthesis, semi-colon. &#10;Line 14. Indented more than three times, display, left parenthesis, names, right parenthesis, semi-colon. &#10;Line 15. Indented more than three times, names, period, remove, left parenthesis, 1, right parenthesis, semi-colon. &#10;Line 16. Indented more than three times, display, left parenthesis, names, right parenthesis, semi-colon. &#10;Line 17. Indented more than three times, names, period, set, left parenthesis, 0, comma,  left double quotation mark, Dinh, right double quotation mark, right parenthesis, semi-colon. &#10;Line 18. Indented more than three times, display, left parenthesis, names, right parenthesis, semi-colon. &#10;Line 19. Indented more than three times, names, period, add, left parenthesis, left double quotation mark, Lee, right double quotation mark, right parenthesis, semi-colon. &#10;Line 20. Indented more than three times, display, left parenthesis, names, right parenthesis, semi-colon. &#10;Line 21. Indented three times, right brace. &#10;Line 22. Indented three times, public static void display, left parenthesis, Array List, open angular bracket, String, close angular bracket, names, right parenthesis. &#10;Line 23. Indented three times, left brace. &#10;Line 24. Indented more than three times, System, period, out, period, print l n, left parenthesis, left double quotation mark, back slash, n The size of the list is, right double quotation mark, plus, names, period, size, left parenthesis, right parenthesis, right parenthesis, semi-colon. &#10;Line 25. Indented more than three times, System, period, out, period, print l n, left parenthesis, names, right parenthesis, semi-colon. &#10;Line 26. Indented three times, right brace. &#10;Line 27. right brace.">
            <a:extLst>
              <a:ext uri="{FF2B5EF4-FFF2-40B4-BE49-F238E27FC236}">
                <a16:creationId xmlns:a16="http://schemas.microsoft.com/office/drawing/2014/main" id="{8935F334-791A-47B1-9482-782ED14330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2270" y="1195356"/>
            <a:ext cx="5251704" cy="3863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7333B-67D1-41A1-B25C-C4FD76445AF0}"/>
              </a:ext>
            </a:extLst>
          </p:cNvPr>
          <p:cNvSpPr txBox="1"/>
          <p:nvPr/>
        </p:nvSpPr>
        <p:spPr>
          <a:xfrm>
            <a:off x="7137935" y="5138741"/>
            <a:ext cx="4720239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4A78"/>
                </a:solidFill>
                <a:latin typeface="Open Sans"/>
                <a:ea typeface="Open Sans"/>
                <a:cs typeface="Open Sans"/>
              </a:rPr>
              <a:t>Figure 13-2: Execution of the </a:t>
            </a:r>
            <a:r>
              <a:rPr lang="en-US" sz="1800" dirty="0">
                <a:solidFill>
                  <a:srgbClr val="004A78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ArrayListDemo</a:t>
            </a:r>
            <a:r>
              <a:rPr lang="en-US" sz="1800" dirty="0">
                <a:solidFill>
                  <a:srgbClr val="004A78"/>
                </a:solidFill>
                <a:latin typeface="Open Sans"/>
                <a:ea typeface="Open Sans"/>
                <a:cs typeface="Open Sans"/>
              </a:rPr>
              <a:t> application</a:t>
            </a:r>
          </a:p>
        </p:txBody>
      </p:sp>
      <p:pic>
        <p:nvPicPr>
          <p:cNvPr id="3" name="Picture 2" descr="Program code. In the code, the words in the variable names are merged.&#10;Line 1. The size of the list is 1. &#10;Line 2. left bracket, Anee, right bracket. &#10;Line 3. The size of the list is 2. &#10;Line 4. left bracket, Anee, comma, Brain, right bracket. &#10;Line 5. The size of the list is 3. &#10;Line 6. left bracket, Anee, comma, Brain, comma, Zelda, right bracket. &#10;Line 7. The size of the list is 4. &#10;Line 8. left bracket, Anee, comma, Brain, comma, Juan, comma, Zelda, right bracket. &#10;Line 9. The size of the list is 3. &#10;Line 10. left bracket, Anee, comma, Juan, comma, Zelda, right bracket. &#10;Line 11. The size of the list is 3. &#10;Line 12. left bracket, Dinh, comma, Juan, comma, Zelda, right bracket. &#10;Line 13. The size of the list is 4. &#10;Line 14. left bracket, Dinh, comma, Juan, comma, Zelda, comma, Lee, right bracket.">
            <a:extLst>
              <a:ext uri="{FF2B5EF4-FFF2-40B4-BE49-F238E27FC236}">
                <a16:creationId xmlns:a16="http://schemas.microsoft.com/office/drawing/2014/main" id="{ABE22D3A-CFE9-4317-86BA-4FDEDEF493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45791" y="1237966"/>
            <a:ext cx="2597541" cy="39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7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9938" y="365125"/>
            <a:ext cx="11069610" cy="672105"/>
          </a:xfrm>
        </p:spPr>
        <p:txBody>
          <a:bodyPr/>
          <a:lstStyle/>
          <a:p>
            <a:r>
              <a:rPr lang="en-US" dirty="0"/>
              <a:t>13.3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/>
              <a:t> Class (4 of 4)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847998" y="1289684"/>
            <a:ext cx="10711543" cy="3732692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6298"/>
                </a:solidFill>
              </a:rPr>
              <a:t>Using the </a:t>
            </a:r>
            <a:r>
              <a:rPr lang="en-US" b="1" dirty="0">
                <a:solidFill>
                  <a:srgbClr val="0062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6298"/>
                </a:solidFill>
              </a:rPr>
              <a:t> class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Can hold any reference type, but not a primitive type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Can use with objects instantiated from your own classes</a:t>
            </a:r>
          </a:p>
          <a:p>
            <a:pPr marL="0" lvl="1" indent="0">
              <a:spcBef>
                <a:spcPts val="1000"/>
              </a:spcBef>
              <a:buNone/>
              <a:tabLst>
                <a:tab pos="914400" algn="l"/>
              </a:tabLst>
            </a:pPr>
            <a:r>
              <a:rPr lang="en-US" b="1" dirty="0">
                <a:solidFill>
                  <a:srgbClr val="006298"/>
                </a:solidFill>
                <a:latin typeface="Arial" charset="0"/>
                <a:cs typeface="Arial" charset="0"/>
              </a:rPr>
              <a:t>Class natural ordering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Arial" charset="0"/>
                <a:cs typeface="Arial" charset="0"/>
              </a:rPr>
              <a:t>Sort,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charset="0"/>
                <a:cs typeface="Arial" charset="0"/>
              </a:rPr>
              <a:t> to alphabetical order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compareTo() </a:t>
            </a:r>
            <a:r>
              <a:rPr lang="en-US" dirty="0">
                <a:latin typeface="Arial" charset="0"/>
                <a:cs typeface="Arial" charset="0"/>
              </a:rPr>
              <a:t>method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Must be named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compareTo()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, accept parameter that indicates comparison object type, return an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8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rgbClr val="000000"/>
              </a:buClr>
              <a:buNone/>
              <a:tabLst>
                <a:tab pos="914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Click the link to review the objectives for this presentation.</a:t>
            </a:r>
          </a:p>
          <a:p>
            <a:pPr marL="0" lvl="1" indent="0">
              <a:spcBef>
                <a:spcPts val="1000"/>
              </a:spcBef>
              <a:buClr>
                <a:srgbClr val="000000"/>
              </a:buClr>
              <a:buNone/>
              <a:tabLst>
                <a:tab pos="9144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  <a:hlinkClick r:id="rId3" action="ppaction://hlinksldjump"/>
              </a:rPr>
              <a:t>Link to Objectives</a:t>
            </a:r>
            <a:endParaRPr lang="en-US" altLang="en-US" sz="24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33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fa25a7-52b6-4e1f-81c8-80356bf0725f">
      <UserInfo>
        <DisplayName/>
        <AccountId xsi:nil="true"/>
        <AccountType/>
      </UserInfo>
    </SharedWithUsers>
    <Status xmlns="0f302c04-584d-4df5-8948-8b6dd1f3c1a5">1. In development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9A9510EA35640BFF9AA65172B1243" ma:contentTypeVersion="10" ma:contentTypeDescription="Create a new document." ma:contentTypeScope="" ma:versionID="320cf9d96ba60ad326f31ca465b90014">
  <xsd:schema xmlns:xsd="http://www.w3.org/2001/XMLSchema" xmlns:xs="http://www.w3.org/2001/XMLSchema" xmlns:p="http://schemas.microsoft.com/office/2006/metadata/properties" xmlns:ns2="0f302c04-584d-4df5-8948-8b6dd1f3c1a5" xmlns:ns3="48fa25a7-52b6-4e1f-81c8-80356bf0725f" targetNamespace="http://schemas.microsoft.com/office/2006/metadata/properties" ma:root="true" ma:fieldsID="b2b56c629f8f824a699d99d0a50051e2" ns2:_="" ns3:_="">
    <xsd:import namespace="0f302c04-584d-4df5-8948-8b6dd1f3c1a5"/>
    <xsd:import namespace="48fa25a7-52b6-4e1f-81c8-80356bf07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02c04-584d-4df5-8948-8b6dd1f3c1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us" ma:index="15" nillable="true" ma:displayName="Status" ma:default="1. In development" ma:format="Dropdown" ma:internalName="Status">
      <xsd:simpleType>
        <xsd:restriction base="dms:Choice">
          <xsd:enumeration value="1. In development"/>
          <xsd:enumeration value="2. COH complete"/>
          <xsd:enumeration value="3. Under LCoE Review"/>
          <xsd:enumeration value="4. Ingested into Atla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a25a7-52b6-4e1f-81c8-80356bf072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isl xmlns:xsd="http://www.w3.org/2001/XMLSchema" xmlns:xsi="http://www.w3.org/2001/XMLSchema-instance" xmlns="http://www.boldonjames.com/2008/01/sie/internal/label" sislVersion="0" policy="a66f0b0a-e2d4-4059-810c-127573d4cb4e" origin="userSelected"/>
</file>

<file path=customXml/itemProps1.xml><?xml version="1.0" encoding="utf-8"?>
<ds:datastoreItem xmlns:ds="http://schemas.openxmlformats.org/officeDocument/2006/customXml" ds:itemID="{BA9BA192-EF86-48DF-982C-2C526A26839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0f302c04-584d-4df5-8948-8b6dd1f3c1a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fa25a7-52b6-4e1f-81c8-80356bf0725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5D83D5-733A-4FD2-B124-BEA55F840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302c04-584d-4df5-8948-8b6dd1f3c1a5"/>
    <ds:schemaRef ds:uri="48fa25a7-52b6-4e1f-81c8-80356bf07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DA67751-A368-484A-B9AD-6E41F448B99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</TotalTime>
  <Words>331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Courier New</vt:lpstr>
      <vt:lpstr>Helvetica</vt:lpstr>
      <vt:lpstr>Open Sans</vt:lpstr>
      <vt:lpstr>Summer Font</vt:lpstr>
      <vt:lpstr>Office Theme</vt:lpstr>
      <vt:lpstr>Java Programming, 11e</vt:lpstr>
      <vt:lpstr>Chapter Objectives</vt:lpstr>
      <vt:lpstr>13.3 Using the ArrayList Class (1 of 4)</vt:lpstr>
      <vt:lpstr>13.3 Using the ArrayList Class (2 of 4)</vt:lpstr>
      <vt:lpstr>13.3 Using the ArrayList Class (3 of 4)</vt:lpstr>
      <vt:lpstr>13.3 Using the ArrayList Class (4 of 4)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Grove</dc:creator>
  <cp:lastModifiedBy>Bashir, Mehwish</cp:lastModifiedBy>
  <cp:revision>43</cp:revision>
  <cp:lastPrinted>2016-10-03T15:29:39Z</cp:lastPrinted>
  <dcterms:created xsi:type="dcterms:W3CDTF">2019-11-14T21:20:16Z</dcterms:created>
  <dcterms:modified xsi:type="dcterms:W3CDTF">2023-11-02T12:48:13Z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0x0101003689A9510EA35640BFF9AA65172B1243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docIndexRef">
    <vt:lpwstr>65a465fa-9c9b-4dce-98d6-b135c9e26502</vt:lpwstr>
  </property>
  <property fmtid="{D5CDD505-2E9C-101B-9397-08002B2CF9AE}" pid="13" name="bjDocumentSecurityLabel">
    <vt:lpwstr>This item has no classification</vt:lpwstr>
  </property>
  <property fmtid="{D5CDD505-2E9C-101B-9397-08002B2CF9AE}" pid="14" name="bjClsUserRVM">
    <vt:lpwstr>[]</vt:lpwstr>
  </property>
  <property fmtid="{D5CDD505-2E9C-101B-9397-08002B2CF9AE}" pid="15" name="bjSaver">
    <vt:lpwstr>LLGGG5/sCxlNXkHtRfdo7HBlZ0Lw8up2</vt:lpwstr>
  </property>
</Properties>
</file>