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5"/>
  </p:notesMasterIdLst>
  <p:handoutMasterIdLst>
    <p:handoutMasterId r:id="rId36"/>
  </p:handoutMasterIdLst>
  <p:sldIdLst>
    <p:sldId id="336" r:id="rId6"/>
    <p:sldId id="269" r:id="rId7"/>
    <p:sldId id="257" r:id="rId8"/>
    <p:sldId id="378" r:id="rId9"/>
    <p:sldId id="379" r:id="rId10"/>
    <p:sldId id="382" r:id="rId11"/>
    <p:sldId id="403" r:id="rId12"/>
    <p:sldId id="383" r:id="rId13"/>
    <p:sldId id="385" r:id="rId14"/>
    <p:sldId id="389" r:id="rId15"/>
    <p:sldId id="387" r:id="rId16"/>
    <p:sldId id="404" r:id="rId17"/>
    <p:sldId id="397" r:id="rId18"/>
    <p:sldId id="394" r:id="rId19"/>
    <p:sldId id="405" r:id="rId20"/>
    <p:sldId id="398" r:id="rId21"/>
    <p:sldId id="406" r:id="rId22"/>
    <p:sldId id="402" r:id="rId23"/>
    <p:sldId id="400" r:id="rId24"/>
    <p:sldId id="407" r:id="rId25"/>
    <p:sldId id="408" r:id="rId26"/>
    <p:sldId id="409" r:id="rId27"/>
    <p:sldId id="410" r:id="rId28"/>
    <p:sldId id="412" r:id="rId29"/>
    <p:sldId id="414" r:id="rId30"/>
    <p:sldId id="417" r:id="rId31"/>
    <p:sldId id="420" r:id="rId32"/>
    <p:sldId id="373" r:id="rId33"/>
    <p:sldId id="314"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Garguilo, Maria" initials="GM" lastIdx="51" clrIdx="1">
    <p:extLst>
      <p:ext uri="{19B8F6BF-5375-455C-9EA6-DF929625EA0E}">
        <p15:presenceInfo xmlns:p15="http://schemas.microsoft.com/office/powerpoint/2012/main" userId="S::maria.garguilo@cengage.com::f492c7e0-8838-4738-aa5f-1173468a535a" providerId="AD"/>
      </p:ext>
    </p:extLst>
  </p:cmAuthor>
  <p:cmAuthor id="3" name="Your Name" initials="YN" lastIdx="22" clrIdx="2">
    <p:extLst>
      <p:ext uri="{19B8F6BF-5375-455C-9EA6-DF929625EA0E}">
        <p15:presenceInfo xmlns:p15="http://schemas.microsoft.com/office/powerpoint/2012/main" userId="9252b8fd17e1143e" providerId="Windows Live"/>
      </p:ext>
    </p:extLst>
  </p:cmAuthor>
  <p:cmAuthor id="4" name="Maria Garguilo" initials="MG" lastIdx="6" clrIdx="3">
    <p:extLst>
      <p:ext uri="{19B8F6BF-5375-455C-9EA6-DF929625EA0E}">
        <p15:presenceInfo xmlns:p15="http://schemas.microsoft.com/office/powerpoint/2012/main" userId="hW/smd6gc4bK2FXdG5nqn827kdqZl60puQvp7Cnrn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6298"/>
    <a:srgbClr val="000000"/>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63D310-F150-403D-A301-D30DF13D76E0}" v="3" dt="2022-01-04T15:55:43.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02" autoAdjust="0"/>
    <p:restoredTop sz="86429"/>
  </p:normalViewPr>
  <p:slideViewPr>
    <p:cSldViewPr snapToGrid="0" snapToObjects="1">
      <p:cViewPr varScale="1">
        <p:scale>
          <a:sx n="74" d="100"/>
          <a:sy n="74" d="100"/>
        </p:scale>
        <p:origin x="859"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Campbell" userId="9252b8fd17e1143e" providerId="LiveId" clId="{53709F91-A1CD-4B00-B9C7-CCBA69BBC0AB}"/>
    <pc:docChg chg="custSel addSld modSld">
      <pc:chgData name="Jennifer Campbell" userId="9252b8fd17e1143e" providerId="LiveId" clId="{53709F91-A1CD-4B00-B9C7-CCBA69BBC0AB}" dt="2021-06-09T20:48:04.328" v="26"/>
      <pc:docMkLst>
        <pc:docMk/>
      </pc:docMkLst>
      <pc:sldChg chg="modSp new mod addCm modCm">
        <pc:chgData name="Jennifer Campbell" userId="9252b8fd17e1143e" providerId="LiveId" clId="{53709F91-A1CD-4B00-B9C7-CCBA69BBC0AB}" dt="2021-06-09T20:48:04.328" v="26"/>
        <pc:sldMkLst>
          <pc:docMk/>
          <pc:sldMk cId="4147956701" sldId="420"/>
        </pc:sldMkLst>
        <pc:spChg chg="mod">
          <ac:chgData name="Jennifer Campbell" userId="9252b8fd17e1143e" providerId="LiveId" clId="{53709F91-A1CD-4B00-B9C7-CCBA69BBC0AB}" dt="2021-06-09T20:46:59.307" v="18" actId="20577"/>
          <ac:spMkLst>
            <pc:docMk/>
            <pc:sldMk cId="4147956701" sldId="420"/>
            <ac:spMk id="2" creationId="{25493D73-DB7C-48CE-A9B2-0174980CE26E}"/>
          </ac:spMkLst>
        </pc:spChg>
        <pc:spChg chg="mod">
          <ac:chgData name="Jennifer Campbell" userId="9252b8fd17e1143e" providerId="LiveId" clId="{53709F91-A1CD-4B00-B9C7-CCBA69BBC0AB}" dt="2021-06-09T20:47:59.570" v="24" actId="404"/>
          <ac:spMkLst>
            <pc:docMk/>
            <pc:sldMk cId="4147956701" sldId="420"/>
            <ac:spMk id="3" creationId="{0B377B1E-616C-4FC2-A8A0-C3C6374B5CC6}"/>
          </ac:spMkLst>
        </pc:spChg>
      </pc:sldChg>
    </pc:docChg>
  </pc:docChgLst>
  <pc:docChgLst>
    <pc:chgData name="Jennifer Campbell" userId="9252b8fd17e1143e" providerId="LiveId" clId="{E163D310-F150-403D-A301-D30DF13D76E0}"/>
    <pc:docChg chg="modSld">
      <pc:chgData name="Jennifer Campbell" userId="9252b8fd17e1143e" providerId="LiveId" clId="{E163D310-F150-403D-A301-D30DF13D76E0}" dt="2022-01-04T15:55:52.596" v="8" actId="962"/>
      <pc:docMkLst>
        <pc:docMk/>
      </pc:docMkLst>
      <pc:sldChg chg="modSp mod">
        <pc:chgData name="Jennifer Campbell" userId="9252b8fd17e1143e" providerId="LiveId" clId="{E163D310-F150-403D-A301-D30DF13D76E0}" dt="2022-01-04T15:54:49.430" v="2" actId="962"/>
        <pc:sldMkLst>
          <pc:docMk/>
          <pc:sldMk cId="2650591983" sldId="378"/>
        </pc:sldMkLst>
        <pc:picChg chg="mod">
          <ac:chgData name="Jennifer Campbell" userId="9252b8fd17e1143e" providerId="LiveId" clId="{E163D310-F150-403D-A301-D30DF13D76E0}" dt="2022-01-04T15:54:49.430" v="2" actId="962"/>
          <ac:picMkLst>
            <pc:docMk/>
            <pc:sldMk cId="2650591983" sldId="378"/>
            <ac:picMk id="10" creationId="{ABB28795-C083-4F45-A10E-0F2DD15A1CC5}"/>
          </ac:picMkLst>
        </pc:picChg>
      </pc:sldChg>
      <pc:sldChg chg="modSp mod">
        <pc:chgData name="Jennifer Campbell" userId="9252b8fd17e1143e" providerId="LiveId" clId="{E163D310-F150-403D-A301-D30DF13D76E0}" dt="2022-01-04T15:55:31.275" v="5" actId="962"/>
        <pc:sldMkLst>
          <pc:docMk/>
          <pc:sldMk cId="3404977298" sldId="408"/>
        </pc:sldMkLst>
        <pc:picChg chg="mod">
          <ac:chgData name="Jennifer Campbell" userId="9252b8fd17e1143e" providerId="LiveId" clId="{E163D310-F150-403D-A301-D30DF13D76E0}" dt="2022-01-04T15:55:31.275" v="5" actId="962"/>
          <ac:picMkLst>
            <pc:docMk/>
            <pc:sldMk cId="3404977298" sldId="408"/>
            <ac:picMk id="5" creationId="{23A94556-6BB4-441D-AB11-1E278A002527}"/>
          </ac:picMkLst>
        </pc:picChg>
      </pc:sldChg>
      <pc:sldChg chg="modSp mod">
        <pc:chgData name="Jennifer Campbell" userId="9252b8fd17e1143e" providerId="LiveId" clId="{E163D310-F150-403D-A301-D30DF13D76E0}" dt="2022-01-04T15:55:52.596" v="8" actId="962"/>
        <pc:sldMkLst>
          <pc:docMk/>
          <pc:sldMk cId="2561316794" sldId="414"/>
        </pc:sldMkLst>
        <pc:picChg chg="mod">
          <ac:chgData name="Jennifer Campbell" userId="9252b8fd17e1143e" providerId="LiveId" clId="{E163D310-F150-403D-A301-D30DF13D76E0}" dt="2022-01-04T15:55:52.596" v="8" actId="962"/>
          <ac:picMkLst>
            <pc:docMk/>
            <pc:sldMk cId="2561316794" sldId="414"/>
            <ac:picMk id="5" creationId="{B980320C-DD37-4DD2-881B-241FA4C9659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9/10/2024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9/10/2024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3836910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3188694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2917969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1778160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1065749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1269286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2804001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1804008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3185889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4158197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Briefly review with students the major concepts you will be covering during this class. There is one objective for every major A-Head section of the chapter.</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5673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2521232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3923139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22</a:t>
            </a:fld>
            <a:endParaRPr lang="en-US" dirty="0"/>
          </a:p>
        </p:txBody>
      </p:sp>
    </p:spTree>
    <p:extLst>
      <p:ext uri="{BB962C8B-B14F-4D97-AF65-F5344CB8AC3E}">
        <p14:creationId xmlns:p14="http://schemas.microsoft.com/office/powerpoint/2010/main" val="3672863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23</a:t>
            </a:fld>
            <a:endParaRPr lang="en-US" dirty="0"/>
          </a:p>
        </p:txBody>
      </p:sp>
    </p:spTree>
    <p:extLst>
      <p:ext uri="{BB962C8B-B14F-4D97-AF65-F5344CB8AC3E}">
        <p14:creationId xmlns:p14="http://schemas.microsoft.com/office/powerpoint/2010/main" val="3658439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24</a:t>
            </a:fld>
            <a:endParaRPr lang="en-US" dirty="0"/>
          </a:p>
        </p:txBody>
      </p:sp>
    </p:spTree>
    <p:extLst>
      <p:ext uri="{BB962C8B-B14F-4D97-AF65-F5344CB8AC3E}">
        <p14:creationId xmlns:p14="http://schemas.microsoft.com/office/powerpoint/2010/main" val="830121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1723913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3019869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2701231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Self-Assessment question to encourage students to evaluate their progress or goals in the course, as well as determine how they might apply their learning or grow as an individual.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28511356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Reiterate the learning objectives for the lesson. Students should use this information to guide their studies and reinforcement of new concepts.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3469055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a:t>
            </a:fld>
            <a:endParaRPr lang="en-US" dirty="0"/>
          </a:p>
        </p:txBody>
      </p:sp>
    </p:spTree>
    <p:extLst>
      <p:ext uri="{BB962C8B-B14F-4D97-AF65-F5344CB8AC3E}">
        <p14:creationId xmlns:p14="http://schemas.microsoft.com/office/powerpoint/2010/main" val="3182596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4</a:t>
            </a:fld>
            <a:endParaRPr lang="en-US" dirty="0"/>
          </a:p>
        </p:txBody>
      </p:sp>
    </p:spTree>
    <p:extLst>
      <p:ext uri="{BB962C8B-B14F-4D97-AF65-F5344CB8AC3E}">
        <p14:creationId xmlns:p14="http://schemas.microsoft.com/office/powerpoint/2010/main" val="130663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5</a:t>
            </a:fld>
            <a:endParaRPr lang="en-US" dirty="0"/>
          </a:p>
        </p:txBody>
      </p:sp>
    </p:spTree>
    <p:extLst>
      <p:ext uri="{BB962C8B-B14F-4D97-AF65-F5344CB8AC3E}">
        <p14:creationId xmlns:p14="http://schemas.microsoft.com/office/powerpoint/2010/main" val="3818337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2252193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722957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1954918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4043834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dio/Video Embedd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
        <p:nvSpPr>
          <p:cNvPr id="4" name="Media Placeholder 3">
            <a:extLst>
              <a:ext uri="{FF2B5EF4-FFF2-40B4-BE49-F238E27FC236}">
                <a16:creationId xmlns:a16="http://schemas.microsoft.com/office/drawing/2014/main" id="{03015E1C-DFA4-4FD8-8364-EF8871E55EBF}"/>
              </a:ext>
            </a:extLst>
          </p:cNvPr>
          <p:cNvSpPr>
            <a:spLocks noGrp="1"/>
          </p:cNvSpPr>
          <p:nvPr>
            <p:ph type="media" sz="quarter" idx="12"/>
          </p:nvPr>
        </p:nvSpPr>
        <p:spPr>
          <a:xfrm>
            <a:off x="838200" y="1530350"/>
            <a:ext cx="6297613" cy="4373563"/>
          </a:xfrm>
        </p:spPr>
        <p:txBody>
          <a:bodyPr/>
          <a:lstStyle/>
          <a:p>
            <a:endParaRPr lang="en-US" dirty="0"/>
          </a:p>
        </p:txBody>
      </p:sp>
    </p:spTree>
    <p:extLst>
      <p:ext uri="{BB962C8B-B14F-4D97-AF65-F5344CB8AC3E}">
        <p14:creationId xmlns:p14="http://schemas.microsoft.com/office/powerpoint/2010/main" val="2285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Firs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46E9E33-E057-4A6F-9659-AD275C64899C}"/>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93" y="-7874"/>
            <a:ext cx="12191807" cy="6865874"/>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Chapter Number</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Name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1">
                <a:solidFill>
                  <a:schemeClr val="bg1"/>
                </a:solidFill>
              </a:defRPr>
            </a:lvl1pPr>
          </a:lstStyle>
          <a:p>
            <a:r>
              <a:rPr lang="en-US" dirty="0"/>
              <a:t>Add Image Here</a:t>
            </a:r>
          </a:p>
        </p:txBody>
      </p:sp>
      <p:pic>
        <p:nvPicPr>
          <p:cNvPr id="14" name="Picture 7">
            <a:extLst>
              <a:ext uri="{FF2B5EF4-FFF2-40B4-BE49-F238E27FC236}">
                <a16:creationId xmlns:a16="http://schemas.microsoft.com/office/drawing/2014/main" id="{367956C9-0A63-4A7F-B986-4D823905D53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24860" y="6444486"/>
            <a:ext cx="1261872" cy="28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
    </p:custDataLst>
    <p:extLst>
      <p:ext uri="{BB962C8B-B14F-4D97-AF65-F5344CB8AC3E}">
        <p14:creationId xmlns:p14="http://schemas.microsoft.com/office/powerpoint/2010/main" val="30520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5" r:id="rId10"/>
    <p:sldLayoutId id="2147483723" r:id="rId11"/>
    <p:sldLayoutId id="2147483724" r:id="rId12"/>
    <p:sldLayoutId id="2147483713" r:id="rId13"/>
    <p:sldLayoutId id="2147483717" r:id="rId14"/>
    <p:sldLayoutId id="2147483726"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C8DF-AE7F-4188-B6A6-1ED5AEEDCCEB}"/>
              </a:ext>
            </a:extLst>
          </p:cNvPr>
          <p:cNvSpPr>
            <a:spLocks noGrp="1"/>
          </p:cNvSpPr>
          <p:nvPr>
            <p:ph type="ctrTitle"/>
          </p:nvPr>
        </p:nvSpPr>
        <p:spPr/>
        <p:txBody>
          <a:bodyPr/>
          <a:lstStyle/>
          <a:p>
            <a:r>
              <a:rPr lang="en-US" dirty="0"/>
              <a:t>Java Programming, 10e</a:t>
            </a:r>
          </a:p>
        </p:txBody>
      </p:sp>
      <p:sp>
        <p:nvSpPr>
          <p:cNvPr id="6" name="Subtitle 5">
            <a:extLst>
              <a:ext uri="{FF2B5EF4-FFF2-40B4-BE49-F238E27FC236}">
                <a16:creationId xmlns:a16="http://schemas.microsoft.com/office/drawing/2014/main" id="{FBF534DD-7D92-4D2F-90B8-4B872CAEFDCA}"/>
              </a:ext>
            </a:extLst>
          </p:cNvPr>
          <p:cNvSpPr>
            <a:spLocks noGrp="1"/>
          </p:cNvSpPr>
          <p:nvPr>
            <p:ph type="subTitle" idx="1"/>
          </p:nvPr>
        </p:nvSpPr>
        <p:spPr/>
        <p:txBody>
          <a:bodyPr/>
          <a:lstStyle/>
          <a:p>
            <a:r>
              <a:rPr lang="en-US" dirty="0">
                <a:latin typeface="Arial"/>
                <a:cs typeface="Arial"/>
              </a:rPr>
              <a:t>Chapter 03: Using Methods</a:t>
            </a:r>
          </a:p>
        </p:txBody>
      </p:sp>
      <p:pic>
        <p:nvPicPr>
          <p:cNvPr id="11" name="Picture Placeholder 10">
            <a:extLst>
              <a:ext uri="{FF2B5EF4-FFF2-40B4-BE49-F238E27FC236}">
                <a16:creationId xmlns:a16="http://schemas.microsoft.com/office/drawing/2014/main" id="{A253DBDA-4849-468C-885A-D94D0EB6FCF5}"/>
              </a:ext>
              <a:ext uri="{C183D7F6-B498-43B3-948B-1728B52AA6E4}">
                <adec:decorative xmlns:adec="http://schemas.microsoft.com/office/drawing/2017/decorative" val="1"/>
              </a:ext>
            </a:extLst>
          </p:cNvPr>
          <p:cNvPicPr>
            <a:picLocks noGrp="1" noChangeAspect="1"/>
          </p:cNvPicPr>
          <p:nvPr>
            <p:ph type="pic" sz="quarter" idx="11"/>
          </p:nvPr>
        </p:nvPicPr>
        <p:blipFill>
          <a:blip r:embed="rId4"/>
          <a:stretch>
            <a:fillRect/>
          </a:stretch>
        </p:blipFill>
        <p:spPr>
          <a:xfrm>
            <a:off x="475249" y="546356"/>
            <a:ext cx="4086359" cy="5224207"/>
          </a:xfrm>
        </p:spPr>
      </p:pic>
      <p:sp>
        <p:nvSpPr>
          <p:cNvPr id="7" name="Copyright">
            <a:extLst>
              <a:ext uri="{FF2B5EF4-FFF2-40B4-BE49-F238E27FC236}">
                <a16:creationId xmlns:a16="http://schemas.microsoft.com/office/drawing/2014/main" id="{0A8A6823-BD2C-40AC-B713-7E200B128239}"/>
              </a:ext>
              <a:ext uri="{C183D7F6-B498-43B3-948B-1728B52AA6E4}">
                <adec:decorative xmlns:adec="http://schemas.microsoft.com/office/drawing/2017/decorative" val="1"/>
              </a:ext>
            </a:extLst>
          </p:cNvPr>
          <p:cNvSpPr txBox="1"/>
          <p:nvPr/>
        </p:nvSpPr>
        <p:spPr>
          <a:xfrm>
            <a:off x="2103120" y="6355080"/>
            <a:ext cx="8961120"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3.2 Understanding Method Construction (5 of 5)</a:t>
            </a:r>
          </a:p>
        </p:txBody>
      </p:sp>
      <p:sp>
        <p:nvSpPr>
          <p:cNvPr id="2" name="Text Placeholder 1"/>
          <p:cNvSpPr>
            <a:spLocks noGrp="1"/>
          </p:cNvSpPr>
          <p:nvPr>
            <p:ph type="body" sz="quarter" idx="15"/>
          </p:nvPr>
        </p:nvSpPr>
        <p:spPr/>
        <p:txBody>
          <a:bodyPr/>
          <a:lstStyle/>
          <a:p>
            <a:r>
              <a:rPr lang="en-US" b="1" dirty="0">
                <a:solidFill>
                  <a:srgbClr val="006298"/>
                </a:solidFill>
              </a:rPr>
              <a:t>Parentheses</a:t>
            </a:r>
          </a:p>
          <a:p>
            <a:pPr marL="342900" indent="-342900">
              <a:buFont typeface="Arial" panose="020B0604020202020204" pitchFamily="34" charset="0"/>
              <a:buChar char="•"/>
            </a:pPr>
            <a:r>
              <a:rPr lang="en-US" dirty="0"/>
              <a:t>Every method header contains a set of parentheses that follow the identifier</a:t>
            </a:r>
          </a:p>
          <a:p>
            <a:pPr marL="342900" indent="-342900">
              <a:buFont typeface="Arial" panose="020B0604020202020204" pitchFamily="34" charset="0"/>
              <a:buChar char="•"/>
            </a:pPr>
            <a:r>
              <a:rPr lang="en-US" dirty="0"/>
              <a:t>May contain data to be sent to the method</a:t>
            </a:r>
          </a:p>
          <a:p>
            <a:pPr marL="342900" indent="-342900">
              <a:buFont typeface="Arial" panose="020B0604020202020204" pitchFamily="34" charset="0"/>
              <a:buChar char="•"/>
            </a:pPr>
            <a:r>
              <a:rPr lang="en-US" dirty="0"/>
              <a:t>Fully qualified identifier</a:t>
            </a:r>
          </a:p>
          <a:p>
            <a:pPr marL="342900" indent="-342900">
              <a:buFont typeface="Arial" panose="020B0604020202020204" pitchFamily="34" charset="0"/>
              <a:buChar char="•"/>
            </a:pPr>
            <a:r>
              <a:rPr lang="en-US" dirty="0"/>
              <a:t>A complete name that includes the class</a:t>
            </a:r>
          </a:p>
          <a:p>
            <a:endParaRPr lang="en-US" dirty="0"/>
          </a:p>
        </p:txBody>
      </p:sp>
      <p:pic>
        <p:nvPicPr>
          <p:cNvPr id="5" name="Content Placeholder 1" descr="Figure 3-8: Return types for two methods">
            <a:extLst>
              <a:ext uri="{FF2B5EF4-FFF2-40B4-BE49-F238E27FC236}">
                <a16:creationId xmlns:a16="http://schemas.microsoft.com/office/drawing/2014/main" id="{E62AE16B-8CD0-4A8E-B8CC-A681627872E3}"/>
              </a:ext>
            </a:extLst>
          </p:cNvPr>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1110212" y="1895147"/>
            <a:ext cx="6923576" cy="3067706"/>
          </a:xfrm>
        </p:spPr>
      </p:pic>
    </p:spTree>
    <p:extLst>
      <p:ext uri="{BB962C8B-B14F-4D97-AF65-F5344CB8AC3E}">
        <p14:creationId xmlns:p14="http://schemas.microsoft.com/office/powerpoint/2010/main" val="21243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3.3 Adding Parameters to Methods (1 of 5)</a:t>
            </a:r>
          </a:p>
        </p:txBody>
      </p:sp>
      <p:sp>
        <p:nvSpPr>
          <p:cNvPr id="2" name="Text Placeholder 1"/>
          <p:cNvSpPr>
            <a:spLocks noGrp="1"/>
          </p:cNvSpPr>
          <p:nvPr>
            <p:ph type="body" sz="quarter" idx="15"/>
          </p:nvPr>
        </p:nvSpPr>
        <p:spPr/>
        <p:txBody>
          <a:bodyPr/>
          <a:lstStyle/>
          <a:p>
            <a:r>
              <a:rPr lang="en-US" b="1" dirty="0">
                <a:solidFill>
                  <a:srgbClr val="006298"/>
                </a:solidFill>
              </a:rPr>
              <a:t>Arguments</a:t>
            </a:r>
          </a:p>
          <a:p>
            <a:pPr marL="342900" indent="-342900">
              <a:buFont typeface="Arial" panose="020B0604020202020204" pitchFamily="34" charset="0"/>
              <a:buChar char="•"/>
            </a:pPr>
            <a:r>
              <a:rPr lang="en-US" dirty="0"/>
              <a:t>Data items you use in a call to a method</a:t>
            </a:r>
          </a:p>
          <a:p>
            <a:r>
              <a:rPr lang="en-US" b="1" dirty="0">
                <a:solidFill>
                  <a:srgbClr val="006298"/>
                </a:solidFill>
              </a:rPr>
              <a:t>Parameters</a:t>
            </a:r>
          </a:p>
          <a:p>
            <a:pPr marL="342900" indent="-342900">
              <a:buFont typeface="Arial" panose="020B0604020202020204" pitchFamily="34" charset="0"/>
              <a:buChar char="•"/>
            </a:pPr>
            <a:r>
              <a:rPr lang="en-US" dirty="0"/>
              <a:t>Data items received by the method</a:t>
            </a:r>
          </a:p>
          <a:p>
            <a:pPr marL="342900" indent="-342900">
              <a:buFont typeface="Arial" panose="020B0604020202020204" pitchFamily="34" charset="0"/>
              <a:buChar char="•"/>
            </a:pPr>
            <a:r>
              <a:rPr lang="en-US" dirty="0"/>
              <a:t>Methods that receive data produce different results depending on data received</a:t>
            </a:r>
          </a:p>
          <a:p>
            <a:endParaRPr lang="en-US" dirty="0"/>
          </a:p>
        </p:txBody>
      </p:sp>
    </p:spTree>
    <p:extLst>
      <p:ext uri="{BB962C8B-B14F-4D97-AF65-F5344CB8AC3E}">
        <p14:creationId xmlns:p14="http://schemas.microsoft.com/office/powerpoint/2010/main" val="353877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3.3 Adding Parameters to Methods (2 of 5)</a:t>
            </a:r>
          </a:p>
        </p:txBody>
      </p:sp>
      <p:sp>
        <p:nvSpPr>
          <p:cNvPr id="2" name="Text Placeholder 1"/>
          <p:cNvSpPr>
            <a:spLocks noGrp="1"/>
          </p:cNvSpPr>
          <p:nvPr>
            <p:ph type="body" sz="quarter" idx="15"/>
          </p:nvPr>
        </p:nvSpPr>
        <p:spPr/>
        <p:txBody>
          <a:bodyPr/>
          <a:lstStyle/>
          <a:p>
            <a:r>
              <a:rPr lang="en-US" b="1" dirty="0">
                <a:solidFill>
                  <a:srgbClr val="006298"/>
                </a:solidFill>
              </a:rPr>
              <a:t>Implementation</a:t>
            </a:r>
            <a:r>
              <a:rPr lang="en-US" dirty="0"/>
              <a:t> </a:t>
            </a:r>
            <a:r>
              <a:rPr lang="en-US" b="1" dirty="0">
                <a:solidFill>
                  <a:srgbClr val="006298"/>
                </a:solidFill>
              </a:rPr>
              <a:t>hiding</a:t>
            </a:r>
          </a:p>
          <a:p>
            <a:pPr marL="342900" indent="-342900">
              <a:buFont typeface="Arial" panose="020B0604020202020204" pitchFamily="34" charset="0"/>
              <a:buChar char="•"/>
            </a:pPr>
            <a:r>
              <a:rPr lang="en-US" dirty="0"/>
              <a:t>Encapsulation of method details within a class</a:t>
            </a:r>
          </a:p>
          <a:p>
            <a:pPr marL="342900" indent="-342900">
              <a:buFont typeface="Arial" panose="020B0604020202020204" pitchFamily="34" charset="0"/>
              <a:buChar char="•"/>
            </a:pPr>
            <a:r>
              <a:rPr lang="en-US" dirty="0"/>
              <a:t>The calling method needs to understand only the interface to the called method</a:t>
            </a:r>
          </a:p>
          <a:p>
            <a:r>
              <a:rPr lang="en-US" b="1" dirty="0">
                <a:solidFill>
                  <a:srgbClr val="006298"/>
                </a:solidFill>
              </a:rPr>
              <a:t>Interface</a:t>
            </a:r>
          </a:p>
          <a:p>
            <a:pPr marL="342900" indent="-342900">
              <a:buFont typeface="Arial" panose="020B0604020202020204" pitchFamily="34" charset="0"/>
              <a:buChar char="•"/>
            </a:pPr>
            <a:r>
              <a:rPr lang="en-US" dirty="0"/>
              <a:t>The only part of a method that the client sees or with which it interacts</a:t>
            </a:r>
          </a:p>
          <a:p>
            <a:endParaRPr lang="en-US" dirty="0"/>
          </a:p>
          <a:p>
            <a:endParaRPr lang="en-US" dirty="0"/>
          </a:p>
        </p:txBody>
      </p:sp>
    </p:spTree>
    <p:extLst>
      <p:ext uri="{BB962C8B-B14F-4D97-AF65-F5344CB8AC3E}">
        <p14:creationId xmlns:p14="http://schemas.microsoft.com/office/powerpoint/2010/main" val="3749338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3.3 Adding Parameters to Methods (3 of 5)</a:t>
            </a:r>
          </a:p>
        </p:txBody>
      </p:sp>
      <p:sp>
        <p:nvSpPr>
          <p:cNvPr id="2" name="Text Placeholder 1"/>
          <p:cNvSpPr>
            <a:spLocks noGrp="1"/>
          </p:cNvSpPr>
          <p:nvPr>
            <p:ph type="body" sz="quarter" idx="15"/>
          </p:nvPr>
        </p:nvSpPr>
        <p:spPr/>
        <p:txBody>
          <a:bodyPr/>
          <a:lstStyle/>
          <a:p>
            <a:r>
              <a:rPr lang="en-US" b="1" dirty="0">
                <a:solidFill>
                  <a:srgbClr val="006298"/>
                </a:solidFill>
              </a:rPr>
              <a:t>Creating a method that receives a single parameter </a:t>
            </a:r>
          </a:p>
          <a:p>
            <a:pPr marL="342900" indent="-342900">
              <a:buFont typeface="Arial" panose="020B0604020202020204" pitchFamily="34" charset="0"/>
              <a:buChar char="•"/>
            </a:pPr>
            <a:r>
              <a:rPr lang="en-US" dirty="0"/>
              <a:t>If a method receives a parameter, two additional items are required within the parentheses:</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Parameter type</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Local name for parameter</a:t>
            </a:r>
          </a:p>
          <a:p>
            <a:r>
              <a:rPr lang="en-US" b="1" dirty="0">
                <a:solidFill>
                  <a:srgbClr val="006298"/>
                </a:solidFill>
              </a:rPr>
              <a:t>Local variable</a:t>
            </a:r>
          </a:p>
          <a:p>
            <a:pPr marL="342900" indent="-342900">
              <a:buFont typeface="Arial" panose="020B0604020202020204" pitchFamily="34" charset="0"/>
              <a:buChar char="•"/>
            </a:pPr>
            <a:r>
              <a:rPr lang="en-US" dirty="0"/>
              <a:t>Known only within the boundaries of the method</a:t>
            </a:r>
          </a:p>
          <a:p>
            <a:endParaRPr lang="en-US" dirty="0"/>
          </a:p>
          <a:p>
            <a:endParaRPr lang="en-US" dirty="0"/>
          </a:p>
        </p:txBody>
      </p:sp>
    </p:spTree>
    <p:extLst>
      <p:ext uri="{BB962C8B-B14F-4D97-AF65-F5344CB8AC3E}">
        <p14:creationId xmlns:p14="http://schemas.microsoft.com/office/powerpoint/2010/main" val="292261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3.3 Adding Parameters to Methods (4 of 5)</a:t>
            </a:r>
          </a:p>
        </p:txBody>
      </p:sp>
      <p:sp>
        <p:nvSpPr>
          <p:cNvPr id="2" name="Text Placeholder 1"/>
          <p:cNvSpPr>
            <a:spLocks noGrp="1"/>
          </p:cNvSpPr>
          <p:nvPr>
            <p:ph type="body" sz="quarter" idx="15"/>
          </p:nvPr>
        </p:nvSpPr>
        <p:spPr>
          <a:xfrm>
            <a:off x="743576" y="1205705"/>
            <a:ext cx="10711543" cy="3732692"/>
          </a:xfrm>
        </p:spPr>
        <p:txBody>
          <a:bodyPr/>
          <a:lstStyle/>
          <a:p>
            <a:r>
              <a:rPr lang="en-US" b="1" dirty="0">
                <a:solidFill>
                  <a:srgbClr val="006298"/>
                </a:solidFill>
              </a:rPr>
              <a:t>Creating a Method That Requires Multiple Parameters </a:t>
            </a:r>
          </a:p>
          <a:p>
            <a:pPr marL="342900" indent="-342900">
              <a:buFont typeface="Arial" panose="020B0604020202020204" pitchFamily="34" charset="0"/>
              <a:buChar char="•"/>
            </a:pPr>
            <a:r>
              <a:rPr lang="en-US" dirty="0"/>
              <a:t>A method can require more than one parameter</a:t>
            </a:r>
          </a:p>
          <a:p>
            <a:pPr marL="342900" indent="-342900">
              <a:buFont typeface="Arial" panose="020B0604020202020204" pitchFamily="34" charset="0"/>
              <a:buChar char="•"/>
            </a:pPr>
            <a:r>
              <a:rPr lang="en-US" dirty="0"/>
              <a:t>List the arguments within the call to the method </a:t>
            </a:r>
          </a:p>
          <a:p>
            <a:pPr marL="342900" indent="-342900">
              <a:buFont typeface="Arial" panose="020B0604020202020204" pitchFamily="34" charset="0"/>
              <a:buChar char="•"/>
            </a:pPr>
            <a:r>
              <a:rPr lang="en-US" dirty="0"/>
              <a:t>Separate with commas</a:t>
            </a:r>
          </a:p>
          <a:p>
            <a:pPr marL="342900" indent="-342900">
              <a:buFont typeface="Arial" panose="020B0604020202020204" pitchFamily="34" charset="0"/>
              <a:buChar char="•"/>
            </a:pPr>
            <a:r>
              <a:rPr lang="en-US" dirty="0"/>
              <a:t>Each parameter requires a data type and identifier</a:t>
            </a:r>
          </a:p>
          <a:p>
            <a:r>
              <a:rPr lang="en-US" b="1" dirty="0">
                <a:solidFill>
                  <a:srgbClr val="006298"/>
                </a:solidFill>
              </a:rPr>
              <a:t>Signature</a:t>
            </a:r>
          </a:p>
          <a:p>
            <a:pPr marL="342900" indent="-342900">
              <a:buFont typeface="Arial" panose="020B0604020202020204" pitchFamily="34" charset="0"/>
              <a:buChar char="•"/>
            </a:pPr>
            <a:r>
              <a:rPr lang="en-US" dirty="0"/>
              <a:t>Combination of method name and number, types, and order of arguments</a:t>
            </a:r>
          </a:p>
          <a:p>
            <a:endParaRPr lang="en-US" dirty="0"/>
          </a:p>
        </p:txBody>
      </p:sp>
    </p:spTree>
    <p:extLst>
      <p:ext uri="{BB962C8B-B14F-4D97-AF65-F5344CB8AC3E}">
        <p14:creationId xmlns:p14="http://schemas.microsoft.com/office/powerpoint/2010/main" val="39389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3.3 Adding Parameters to Methods (5 of 5)</a:t>
            </a:r>
          </a:p>
        </p:txBody>
      </p:sp>
      <p:sp>
        <p:nvSpPr>
          <p:cNvPr id="2" name="Text Placeholder 1"/>
          <p:cNvSpPr>
            <a:spLocks noGrp="1"/>
          </p:cNvSpPr>
          <p:nvPr>
            <p:ph type="body" sz="quarter" idx="15"/>
          </p:nvPr>
        </p:nvSpPr>
        <p:spPr>
          <a:xfrm>
            <a:off x="743576" y="1205705"/>
            <a:ext cx="10711543" cy="3732692"/>
          </a:xfrm>
        </p:spPr>
        <p:txBody>
          <a:bodyPr/>
          <a:lstStyle/>
          <a:p>
            <a:r>
              <a:rPr lang="en-US" b="1" dirty="0">
                <a:solidFill>
                  <a:srgbClr val="006298"/>
                </a:solidFill>
              </a:rPr>
              <a:t>Arguments sent to the method must match the parameters listed in the method declaration by:</a:t>
            </a:r>
          </a:p>
          <a:p>
            <a:pPr marL="342900" indent="-342900">
              <a:buFont typeface="Arial" panose="020B0604020202020204" pitchFamily="34" charset="0"/>
              <a:buChar char="•"/>
            </a:pPr>
            <a:r>
              <a:rPr lang="en-US" dirty="0"/>
              <a:t>Number </a:t>
            </a:r>
          </a:p>
          <a:p>
            <a:pPr marL="342900" indent="-342900">
              <a:buFont typeface="Arial" panose="020B0604020202020204" pitchFamily="34" charset="0"/>
              <a:buChar char="•"/>
            </a:pPr>
            <a:r>
              <a:rPr lang="en-US" dirty="0"/>
              <a:t>Type</a:t>
            </a:r>
          </a:p>
          <a:p>
            <a:pPr marL="342900" indent="-342900">
              <a:buFont typeface="Arial" panose="020B0604020202020204" pitchFamily="34" charset="0"/>
              <a:buChar char="•"/>
            </a:pPr>
            <a:r>
              <a:rPr lang="en-US" dirty="0"/>
              <a:t>Method signature</a:t>
            </a:r>
          </a:p>
          <a:p>
            <a:pPr marL="342900" indent="-342900">
              <a:buFont typeface="Arial" panose="020B0604020202020204" pitchFamily="34" charset="0"/>
              <a:buChar char="•"/>
            </a:pPr>
            <a:r>
              <a:rPr lang="en-US" dirty="0"/>
              <a:t>Method name</a:t>
            </a:r>
          </a:p>
          <a:p>
            <a:pPr marL="342900" indent="-342900">
              <a:buFont typeface="Arial" panose="020B0604020202020204" pitchFamily="34" charset="0"/>
              <a:buChar char="•"/>
            </a:pPr>
            <a:r>
              <a:rPr lang="en-US" dirty="0"/>
              <a:t>Number, types, and order of the arguments</a:t>
            </a:r>
          </a:p>
          <a:p>
            <a:endParaRPr lang="en-US" dirty="0"/>
          </a:p>
          <a:p>
            <a:endParaRPr lang="en-US" dirty="0"/>
          </a:p>
        </p:txBody>
      </p:sp>
    </p:spTree>
    <p:extLst>
      <p:ext uri="{BB962C8B-B14F-4D97-AF65-F5344CB8AC3E}">
        <p14:creationId xmlns:p14="http://schemas.microsoft.com/office/powerpoint/2010/main" val="3221265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3.4 Creating Methods That Return Values (1 of 3)</a:t>
            </a:r>
          </a:p>
        </p:txBody>
      </p:sp>
      <p:sp>
        <p:nvSpPr>
          <p:cNvPr id="2" name="Text Placeholder 1"/>
          <p:cNvSpPr>
            <a:spLocks noGrp="1"/>
          </p:cNvSpPr>
          <p:nvPr>
            <p:ph type="body" sz="quarter" idx="15"/>
          </p:nvPr>
        </p:nvSpPr>
        <p:spPr/>
        <p:txBody>
          <a:bodyPr/>
          <a:lstStyle/>
          <a:p>
            <a:r>
              <a:rPr lang="en-US" b="1" dirty="0">
                <a:solidFill>
                  <a:srgbClr val="006298"/>
                </a:solidFill>
              </a:rPr>
              <a:t>A</a:t>
            </a:r>
            <a:r>
              <a:rPr lang="en-US" dirty="0"/>
              <a:t> </a:t>
            </a:r>
            <a:r>
              <a:rPr lang="en-US" b="1" dirty="0">
                <a:solidFill>
                  <a:srgbClr val="006298"/>
                </a:solidFill>
              </a:rPr>
              <a:t>method ends when any of the following events occur:</a:t>
            </a:r>
          </a:p>
          <a:p>
            <a:pPr marL="342900" indent="-342900">
              <a:buFont typeface="Arial" panose="020B0604020202020204" pitchFamily="34" charset="0"/>
              <a:buChar char="•"/>
            </a:pPr>
            <a:r>
              <a:rPr lang="en-US" dirty="0"/>
              <a:t>Method completes all of its statements</a:t>
            </a:r>
          </a:p>
          <a:p>
            <a:pPr marL="342900" indent="-342900">
              <a:buFont typeface="Arial" panose="020B0604020202020204" pitchFamily="34" charset="0"/>
              <a:buChar char="•"/>
            </a:pPr>
            <a:r>
              <a:rPr lang="en-US" dirty="0"/>
              <a:t>Method throws an exception</a:t>
            </a:r>
          </a:p>
          <a:p>
            <a:pPr marL="342900" indent="-342900">
              <a:buFont typeface="Arial" panose="020B0604020202020204" pitchFamily="34" charset="0"/>
              <a:buChar char="•"/>
            </a:pPr>
            <a:r>
              <a:rPr lang="en-US" dirty="0"/>
              <a:t>Method reaches a </a:t>
            </a:r>
            <a:r>
              <a:rPr lang="en-US" dirty="0">
                <a:latin typeface="Courier New" panose="02070309020205020404" pitchFamily="49" charset="0"/>
                <a:cs typeface="Courier New" panose="02070309020205020404" pitchFamily="49" charset="0"/>
              </a:rPr>
              <a:t>return</a:t>
            </a:r>
            <a:r>
              <a:rPr lang="en-US" dirty="0"/>
              <a:t> statement</a:t>
            </a:r>
          </a:p>
        </p:txBody>
      </p:sp>
    </p:spTree>
    <p:extLst>
      <p:ext uri="{BB962C8B-B14F-4D97-AF65-F5344CB8AC3E}">
        <p14:creationId xmlns:p14="http://schemas.microsoft.com/office/powerpoint/2010/main" val="3839210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3.4 Creating Methods That Return Values (2 of 3)</a:t>
            </a:r>
          </a:p>
        </p:txBody>
      </p:sp>
      <p:sp>
        <p:nvSpPr>
          <p:cNvPr id="2" name="Text Placeholder 1"/>
          <p:cNvSpPr>
            <a:spLocks noGrp="1"/>
          </p:cNvSpPr>
          <p:nvPr>
            <p:ph type="body" sz="quarter" idx="15"/>
          </p:nvPr>
        </p:nvSpPr>
        <p:spPr/>
        <p:txBody>
          <a:bodyPr/>
          <a:lstStyle/>
          <a:p>
            <a:r>
              <a:rPr lang="en-US" b="1" dirty="0">
                <a:solidFill>
                  <a:srgbClr val="006298"/>
                </a:solidFill>
              </a:rPr>
              <a:t>Return statement </a:t>
            </a:r>
          </a:p>
          <a:p>
            <a:pPr marL="342900" indent="-342900">
              <a:buFont typeface="Arial" panose="020B0604020202020204" pitchFamily="34" charset="0"/>
              <a:buChar char="•"/>
            </a:pPr>
            <a:r>
              <a:rPr lang="en-US" dirty="0"/>
              <a:t>Causes a value to be sent from the called method back to the calling method</a:t>
            </a:r>
          </a:p>
          <a:p>
            <a:pPr marL="342900" indent="-342900">
              <a:buFont typeface="Arial" panose="020B0604020202020204" pitchFamily="34" charset="0"/>
              <a:buChar char="•"/>
            </a:pPr>
            <a:r>
              <a:rPr lang="en-US" dirty="0"/>
              <a:t>The return type can be any type used in Java</a:t>
            </a:r>
          </a:p>
          <a:p>
            <a:r>
              <a:rPr lang="en-US" b="1" dirty="0">
                <a:solidFill>
                  <a:srgbClr val="006298"/>
                </a:solidFill>
              </a:rPr>
              <a:t>Method’s type</a:t>
            </a:r>
          </a:p>
          <a:p>
            <a:pPr marL="342900" indent="-342900">
              <a:buFont typeface="Arial" panose="020B0604020202020204" pitchFamily="34" charset="0"/>
              <a:buChar char="•"/>
            </a:pPr>
            <a:r>
              <a:rPr lang="en-US" dirty="0"/>
              <a:t>Common name for method’s return type</a:t>
            </a:r>
          </a:p>
        </p:txBody>
      </p:sp>
    </p:spTree>
    <p:extLst>
      <p:ext uri="{BB962C8B-B14F-4D97-AF65-F5344CB8AC3E}">
        <p14:creationId xmlns:p14="http://schemas.microsoft.com/office/powerpoint/2010/main" val="411089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3.4 Creating Methods That Return Values (3 of 3)</a:t>
            </a:r>
          </a:p>
        </p:txBody>
      </p:sp>
      <p:sp>
        <p:nvSpPr>
          <p:cNvPr id="2" name="Text Placeholder 1"/>
          <p:cNvSpPr>
            <a:spLocks noGrp="1"/>
          </p:cNvSpPr>
          <p:nvPr>
            <p:ph type="body" sz="quarter" idx="15"/>
          </p:nvPr>
        </p:nvSpPr>
        <p:spPr/>
        <p:txBody>
          <a:bodyPr/>
          <a:lstStyle/>
          <a:p>
            <a:r>
              <a:rPr lang="en-US" b="1" dirty="0">
                <a:solidFill>
                  <a:srgbClr val="006298"/>
                </a:solidFill>
              </a:rPr>
              <a:t>Unreachable statements</a:t>
            </a:r>
          </a:p>
          <a:p>
            <a:pPr marL="342900" indent="-342900">
              <a:buFont typeface="Arial" panose="020B0604020202020204" pitchFamily="34" charset="0"/>
              <a:buChar char="•"/>
            </a:pPr>
            <a:r>
              <a:rPr lang="en-US" dirty="0"/>
              <a:t>A statement placed after a method’s </a:t>
            </a:r>
            <a:r>
              <a:rPr lang="en-US" dirty="0">
                <a:latin typeface="Courier New" panose="02070309020205020404" pitchFamily="49" charset="0"/>
                <a:cs typeface="Courier New" panose="02070309020205020404" pitchFamily="49" charset="0"/>
              </a:rPr>
              <a:t>return</a:t>
            </a:r>
            <a:r>
              <a:rPr lang="en-US" dirty="0"/>
              <a:t> statement</a:t>
            </a:r>
          </a:p>
          <a:p>
            <a:pPr marL="342900" indent="-342900">
              <a:buFont typeface="Arial" panose="020B0604020202020204" pitchFamily="34" charset="0"/>
              <a:buChar char="•"/>
            </a:pPr>
            <a:r>
              <a:rPr lang="en-US" dirty="0"/>
              <a:t>Can never execute</a:t>
            </a:r>
          </a:p>
          <a:p>
            <a:pPr marL="342900" indent="-342900">
              <a:buFont typeface="Arial" panose="020B0604020202020204" pitchFamily="34" charset="0"/>
              <a:buChar char="•"/>
            </a:pPr>
            <a:r>
              <a:rPr lang="en-US" dirty="0"/>
              <a:t>Dead code</a:t>
            </a:r>
          </a:p>
          <a:p>
            <a:endParaRPr lang="en-US" dirty="0"/>
          </a:p>
          <a:p>
            <a:endParaRPr lang="en-US" dirty="0"/>
          </a:p>
        </p:txBody>
      </p:sp>
    </p:spTree>
    <p:extLst>
      <p:ext uri="{BB962C8B-B14F-4D97-AF65-F5344CB8AC3E}">
        <p14:creationId xmlns:p14="http://schemas.microsoft.com/office/powerpoint/2010/main" val="842685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3.5 Understanding Blocks and Scope  (1 of 5)</a:t>
            </a:r>
          </a:p>
        </p:txBody>
      </p:sp>
      <p:sp>
        <p:nvSpPr>
          <p:cNvPr id="2" name="Text Placeholder 1"/>
          <p:cNvSpPr>
            <a:spLocks noGrp="1"/>
          </p:cNvSpPr>
          <p:nvPr>
            <p:ph type="body" sz="quarter" idx="15"/>
          </p:nvPr>
        </p:nvSpPr>
        <p:spPr/>
        <p:txBody>
          <a:bodyPr/>
          <a:lstStyle/>
          <a:p>
            <a:r>
              <a:rPr lang="en-US" b="1" dirty="0">
                <a:solidFill>
                  <a:srgbClr val="006298"/>
                </a:solidFill>
              </a:rPr>
              <a:t>Block of code</a:t>
            </a:r>
          </a:p>
          <a:p>
            <a:pPr marL="342900" indent="-342900">
              <a:buFont typeface="Arial" panose="020B0604020202020204" pitchFamily="34" charset="0"/>
              <a:buChar char="•"/>
            </a:pPr>
            <a:r>
              <a:rPr lang="en-US" dirty="0"/>
              <a:t>Any code between a pair of curly braces</a:t>
            </a:r>
          </a:p>
          <a:p>
            <a:pPr marL="342900" indent="-342900">
              <a:buFont typeface="Arial" panose="020B0604020202020204" pitchFamily="34" charset="0"/>
              <a:buChar char="•"/>
            </a:pPr>
            <a:r>
              <a:rPr lang="en-US" dirty="0"/>
              <a:t>Also called a block</a:t>
            </a:r>
          </a:p>
        </p:txBody>
      </p:sp>
    </p:spTree>
    <p:extLst>
      <p:ext uri="{BB962C8B-B14F-4D97-AF65-F5344CB8AC3E}">
        <p14:creationId xmlns:p14="http://schemas.microsoft.com/office/powerpoint/2010/main" val="380667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Objectives</a:t>
            </a:r>
          </a:p>
        </p:txBody>
      </p:sp>
      <p:sp>
        <p:nvSpPr>
          <p:cNvPr id="2" name="Text Placeholder 1"/>
          <p:cNvSpPr>
            <a:spLocks noGrp="1"/>
          </p:cNvSpPr>
          <p:nvPr>
            <p:ph type="body" sz="quarter" idx="15"/>
          </p:nvPr>
        </p:nvSpPr>
        <p:spPr/>
        <p:txBody>
          <a:bodyPr/>
          <a:lstStyle/>
          <a:p>
            <a:pPr marL="571500" marR="0" indent="-571500">
              <a:spcBef>
                <a:spcPts val="0"/>
              </a:spcBef>
              <a:spcAft>
                <a:spcPts val="1200"/>
              </a:spcAft>
              <a:tabLst>
                <a:tab pos="571500" algn="l"/>
              </a:tabLst>
            </a:pPr>
            <a:r>
              <a:rPr lang="en-US" dirty="0"/>
              <a:t>By the end of this chapter, you should be able to:</a:t>
            </a:r>
          </a:p>
          <a:p>
            <a:pPr marL="0" marR="0">
              <a:lnSpc>
                <a:spcPct val="107000"/>
              </a:lnSpc>
              <a:spcBef>
                <a:spcPts val="0"/>
              </a:spcBef>
              <a:spcAft>
                <a:spcPts val="0"/>
              </a:spcAft>
            </a:pPr>
            <a:r>
              <a:rPr lang="en-US" dirty="0"/>
              <a:t>03.01	Describe method calls and placement</a:t>
            </a:r>
          </a:p>
          <a:p>
            <a:pPr marL="0" marR="0">
              <a:lnSpc>
                <a:spcPct val="107000"/>
              </a:lnSpc>
              <a:spcBef>
                <a:spcPts val="0"/>
              </a:spcBef>
              <a:spcAft>
                <a:spcPts val="0"/>
              </a:spcAft>
            </a:pPr>
            <a:r>
              <a:rPr lang="en-US" dirty="0"/>
              <a:t>03.02	Identify the parts of a method</a:t>
            </a:r>
          </a:p>
          <a:p>
            <a:pPr marL="0" marR="0">
              <a:lnSpc>
                <a:spcPct val="107000"/>
              </a:lnSpc>
              <a:spcBef>
                <a:spcPts val="0"/>
              </a:spcBef>
              <a:spcAft>
                <a:spcPts val="0"/>
              </a:spcAft>
            </a:pPr>
            <a:r>
              <a:rPr lang="en-US" dirty="0"/>
              <a:t>03.03	Add parameters to methods</a:t>
            </a:r>
          </a:p>
          <a:p>
            <a:pPr marL="0" marR="0">
              <a:lnSpc>
                <a:spcPct val="107000"/>
              </a:lnSpc>
              <a:spcBef>
                <a:spcPts val="0"/>
              </a:spcBef>
              <a:spcAft>
                <a:spcPts val="0"/>
              </a:spcAft>
            </a:pPr>
            <a:r>
              <a:rPr lang="en-US" dirty="0"/>
              <a:t>03.04	Create methods that return values</a:t>
            </a:r>
          </a:p>
          <a:p>
            <a:pPr marL="0" marR="0">
              <a:lnSpc>
                <a:spcPct val="107000"/>
              </a:lnSpc>
              <a:spcBef>
                <a:spcPts val="0"/>
              </a:spcBef>
              <a:spcAft>
                <a:spcPts val="0"/>
              </a:spcAft>
            </a:pPr>
            <a:r>
              <a:rPr lang="en-US" dirty="0"/>
              <a:t>03.05	Describe blocks and scope</a:t>
            </a:r>
          </a:p>
          <a:p>
            <a:pPr marL="0" marR="0">
              <a:lnSpc>
                <a:spcPct val="107000"/>
              </a:lnSpc>
              <a:spcBef>
                <a:spcPts val="0"/>
              </a:spcBef>
              <a:spcAft>
                <a:spcPts val="0"/>
              </a:spcAft>
            </a:pPr>
            <a:r>
              <a:rPr lang="en-US" dirty="0"/>
              <a:t>03.06	Overload a method</a:t>
            </a:r>
          </a:p>
          <a:p>
            <a:pPr marL="0" marR="0">
              <a:lnSpc>
                <a:spcPct val="107000"/>
              </a:lnSpc>
              <a:spcBef>
                <a:spcPts val="0"/>
              </a:spcBef>
              <a:spcAft>
                <a:spcPts val="0"/>
              </a:spcAft>
            </a:pPr>
            <a:r>
              <a:rPr lang="en-US" dirty="0"/>
              <a:t>03.07	Avoid ambiguity</a:t>
            </a:r>
          </a:p>
        </p:txBody>
      </p:sp>
    </p:spTree>
    <p:extLst>
      <p:ext uri="{BB962C8B-B14F-4D97-AF65-F5344CB8AC3E}">
        <p14:creationId xmlns:p14="http://schemas.microsoft.com/office/powerpoint/2010/main" val="825804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3.5 Understanding Blocks and Scope  (2 of 5)</a:t>
            </a:r>
          </a:p>
        </p:txBody>
      </p:sp>
      <p:sp>
        <p:nvSpPr>
          <p:cNvPr id="2" name="Text Placeholder 1"/>
          <p:cNvSpPr>
            <a:spLocks noGrp="1"/>
          </p:cNvSpPr>
          <p:nvPr>
            <p:ph type="body" sz="quarter" idx="15"/>
          </p:nvPr>
        </p:nvSpPr>
        <p:spPr/>
        <p:txBody>
          <a:bodyPr/>
          <a:lstStyle/>
          <a:p>
            <a:r>
              <a:rPr lang="en-US" b="1" dirty="0">
                <a:solidFill>
                  <a:srgbClr val="006298"/>
                </a:solidFill>
              </a:rPr>
              <a:t>Outer block</a:t>
            </a:r>
          </a:p>
          <a:p>
            <a:pPr marL="342900" indent="-342900">
              <a:buFont typeface="Arial" panose="020B0604020202020204" pitchFamily="34" charset="0"/>
              <a:buChar char="•"/>
            </a:pPr>
            <a:r>
              <a:rPr lang="en-US" dirty="0"/>
              <a:t>Begins at first opening curly brace</a:t>
            </a:r>
          </a:p>
          <a:p>
            <a:pPr marL="342900" indent="-342900">
              <a:buFont typeface="Arial" panose="020B0604020202020204" pitchFamily="34" charset="0"/>
              <a:buChar char="•"/>
            </a:pPr>
            <a:r>
              <a:rPr lang="en-US" dirty="0"/>
              <a:t>Ends at last closing curly brace at end of method</a:t>
            </a:r>
          </a:p>
          <a:p>
            <a:r>
              <a:rPr lang="en-US" b="1" dirty="0">
                <a:solidFill>
                  <a:srgbClr val="006298"/>
                </a:solidFill>
              </a:rPr>
              <a:t>Inner block</a:t>
            </a:r>
          </a:p>
          <a:p>
            <a:pPr marL="342900" indent="-342900">
              <a:buFont typeface="Arial" panose="020B0604020202020204" pitchFamily="34" charset="0"/>
              <a:buChar char="•"/>
            </a:pPr>
            <a:r>
              <a:rPr lang="en-US" dirty="0"/>
              <a:t>Begins with second opening curly brace</a:t>
            </a:r>
          </a:p>
          <a:p>
            <a:pPr marL="342900" indent="-342900">
              <a:buFont typeface="Arial" panose="020B0604020202020204" pitchFamily="34" charset="0"/>
              <a:buChar char="•"/>
            </a:pPr>
            <a:r>
              <a:rPr lang="en-US" dirty="0"/>
              <a:t>Ends with first closing curly brace</a:t>
            </a:r>
          </a:p>
          <a:p>
            <a:pPr marL="342900" indent="-342900">
              <a:buFont typeface="Arial" panose="020B0604020202020204" pitchFamily="34" charset="0"/>
              <a:buChar char="•"/>
            </a:pPr>
            <a:r>
              <a:rPr lang="en-US" dirty="0"/>
              <a:t>Contains two executable statements:</a:t>
            </a:r>
          </a:p>
          <a:p>
            <a:pPr marL="342900" indent="-342900">
              <a:buFont typeface="Arial" panose="020B0604020202020204" pitchFamily="34" charset="0"/>
              <a:buChar char="•"/>
            </a:pPr>
            <a:r>
              <a:rPr lang="en-US" dirty="0"/>
              <a:t>Nested within outer block</a:t>
            </a:r>
          </a:p>
        </p:txBody>
      </p:sp>
    </p:spTree>
    <p:extLst>
      <p:ext uri="{BB962C8B-B14F-4D97-AF65-F5344CB8AC3E}">
        <p14:creationId xmlns:p14="http://schemas.microsoft.com/office/powerpoint/2010/main" val="3742889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3.5 Understanding Blocks and Scope  (3 of 5)</a:t>
            </a:r>
          </a:p>
        </p:txBody>
      </p:sp>
      <p:pic>
        <p:nvPicPr>
          <p:cNvPr id="5" name="Picture 4" descr="Program code. In the code, the words in the variable names are merged. &#10;Line 1. public static void method With Nested Blocks,left parenthesis, right parenthesis.&#10;Line 2. left brace. Note: Outer block starts with opening brace.&#10;Line 3. i n t a Number, equals, 10, semi-colon. Note: a Number comes into existence. &#10;Line 4. System, period, out, period, print l n . &#10;Line 5. left parenthesis, left double quotation mark, In outer block, comma, a Number is, right double quotation mark, plus, a Number, right parenthesis, semi-colon. &#10;Line 6. left brace. Note: Inner block starts with opening brace. &#10;Line 7. i n t another Number, equals, 512, semi-colon. Note: another Number comes inot existence. &#10;Line 8. System, period, out, period, print l n . &#10;Line 9. left parenthesis, left double quotation mark, In inner block, comma, a Number is, right double quotation mark, plus. &#10;Line 10. a Number, plus, left double quotation mark, and another number is, right double quotation mark, plus. &#10;Line 11. another Number, right parenthesis, semi-colon. &#10;Line 12. right brace. Note: Inner block ends. Note: another Number ceases to exist, semi-colon, it goes out of scope.&#10;Line 13. System, period, out, period, print l n , left parenthesis, left double quotation mark, In outer block, comma, a Number is, right double quotation mark, plus, a Number, right parenthesis, semi-colon. &#10;Line 14. right brace. Note: Outer block ends. Note: a Number ceases to exist, semi-colon,it goes out of scope.">
            <a:extLst>
              <a:ext uri="{FF2B5EF4-FFF2-40B4-BE49-F238E27FC236}">
                <a16:creationId xmlns:a16="http://schemas.microsoft.com/office/drawing/2014/main" id="{23A94556-6BB4-441D-AB11-1E278A002527}"/>
              </a:ext>
            </a:extLst>
          </p:cNvPr>
          <p:cNvPicPr>
            <a:picLocks noChangeAspect="1"/>
          </p:cNvPicPr>
          <p:nvPr/>
        </p:nvPicPr>
        <p:blipFill>
          <a:blip r:embed="rId3"/>
          <a:srcRect/>
          <a:stretch/>
        </p:blipFill>
        <p:spPr>
          <a:xfrm>
            <a:off x="2010878" y="1512597"/>
            <a:ext cx="8170243" cy="3832806"/>
          </a:xfrm>
          <a:prstGeom prst="rect">
            <a:avLst/>
          </a:prstGeom>
        </p:spPr>
      </p:pic>
      <p:sp>
        <p:nvSpPr>
          <p:cNvPr id="6" name="TextBox 5">
            <a:extLst>
              <a:ext uri="{FF2B5EF4-FFF2-40B4-BE49-F238E27FC236}">
                <a16:creationId xmlns:a16="http://schemas.microsoft.com/office/drawing/2014/main" id="{AA1E97B2-FBCC-4D2F-9D02-042EA516D0D7}"/>
              </a:ext>
            </a:extLst>
          </p:cNvPr>
          <p:cNvSpPr txBox="1"/>
          <p:nvPr/>
        </p:nvSpPr>
        <p:spPr>
          <a:xfrm>
            <a:off x="2081683" y="5299237"/>
            <a:ext cx="5767754" cy="35394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3-20: A method with nested blocks</a:t>
            </a:r>
          </a:p>
        </p:txBody>
      </p:sp>
    </p:spTree>
    <p:extLst>
      <p:ext uri="{BB962C8B-B14F-4D97-AF65-F5344CB8AC3E}">
        <p14:creationId xmlns:p14="http://schemas.microsoft.com/office/powerpoint/2010/main" val="3404977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3.5 Understanding Blocks and Scope  (4 of 5)</a:t>
            </a:r>
          </a:p>
        </p:txBody>
      </p:sp>
      <p:sp>
        <p:nvSpPr>
          <p:cNvPr id="2" name="Text Placeholder 1"/>
          <p:cNvSpPr>
            <a:spLocks noGrp="1"/>
          </p:cNvSpPr>
          <p:nvPr>
            <p:ph type="body" sz="quarter" idx="15"/>
          </p:nvPr>
        </p:nvSpPr>
        <p:spPr/>
        <p:txBody>
          <a:bodyPr/>
          <a:lstStyle/>
          <a:p>
            <a:r>
              <a:rPr lang="en-US" b="1" dirty="0">
                <a:solidFill>
                  <a:srgbClr val="006298"/>
                </a:solidFill>
              </a:rPr>
              <a:t>Come into scope</a:t>
            </a:r>
          </a:p>
          <a:p>
            <a:pPr marL="342900" indent="-342900">
              <a:buFont typeface="Arial" panose="020B0604020202020204" pitchFamily="34" charset="0"/>
              <a:buChar char="•"/>
            </a:pPr>
            <a:r>
              <a:rPr lang="en-US" dirty="0"/>
              <a:t>When a variable comes into existence</a:t>
            </a:r>
          </a:p>
          <a:p>
            <a:pPr marL="342900" indent="-342900">
              <a:buFont typeface="Arial" panose="020B0604020202020204" pitchFamily="34" charset="0"/>
              <a:buChar char="•"/>
            </a:pPr>
            <a:r>
              <a:rPr lang="en-US" dirty="0"/>
              <a:t>After it is declared</a:t>
            </a:r>
          </a:p>
          <a:p>
            <a:r>
              <a:rPr lang="en-US" b="1" dirty="0">
                <a:solidFill>
                  <a:srgbClr val="006298"/>
                </a:solidFill>
              </a:rPr>
              <a:t>Goes out of scope</a:t>
            </a:r>
          </a:p>
          <a:p>
            <a:pPr marL="342900" indent="-342900">
              <a:buFont typeface="Arial" panose="020B0604020202020204" pitchFamily="34" charset="0"/>
              <a:buChar char="•"/>
            </a:pPr>
            <a:r>
              <a:rPr lang="en-US" dirty="0"/>
              <a:t>At the end of the block in which it is declared</a:t>
            </a:r>
          </a:p>
          <a:p>
            <a:r>
              <a:rPr lang="en-US" b="1" dirty="0">
                <a:solidFill>
                  <a:srgbClr val="006298"/>
                </a:solidFill>
              </a:rPr>
              <a:t>Scope level</a:t>
            </a:r>
          </a:p>
          <a:p>
            <a:pPr marL="342900" indent="-342900">
              <a:buFont typeface="Arial" panose="020B0604020202020204" pitchFamily="34" charset="0"/>
              <a:buChar char="•"/>
            </a:pPr>
            <a:r>
              <a:rPr lang="en-US" dirty="0"/>
              <a:t>A variable’s block</a:t>
            </a:r>
          </a:p>
        </p:txBody>
      </p:sp>
    </p:spTree>
    <p:extLst>
      <p:ext uri="{BB962C8B-B14F-4D97-AF65-F5344CB8AC3E}">
        <p14:creationId xmlns:p14="http://schemas.microsoft.com/office/powerpoint/2010/main" val="3887372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3.5 Understanding Blocks and Scope  (5 of 5)</a:t>
            </a:r>
          </a:p>
        </p:txBody>
      </p:sp>
      <p:sp>
        <p:nvSpPr>
          <p:cNvPr id="2" name="Text Placeholder 1"/>
          <p:cNvSpPr>
            <a:spLocks noGrp="1"/>
          </p:cNvSpPr>
          <p:nvPr>
            <p:ph type="body" sz="quarter" idx="15"/>
          </p:nvPr>
        </p:nvSpPr>
        <p:spPr/>
        <p:txBody>
          <a:bodyPr/>
          <a:lstStyle/>
          <a:p>
            <a:r>
              <a:rPr lang="en-US" b="1" dirty="0">
                <a:solidFill>
                  <a:srgbClr val="006298"/>
                </a:solidFill>
              </a:rPr>
              <a:t>Redeclare a variable</a:t>
            </a:r>
          </a:p>
          <a:p>
            <a:pPr marL="342900" indent="-342900">
              <a:buFont typeface="Arial" panose="020B0604020202020204" pitchFamily="34" charset="0"/>
              <a:buChar char="•"/>
            </a:pPr>
            <a:r>
              <a:rPr lang="en-US" dirty="0"/>
              <a:t>Declare a variable more than once in a block</a:t>
            </a:r>
          </a:p>
          <a:p>
            <a:pPr marL="342900" indent="-342900">
              <a:buFont typeface="Arial" panose="020B0604020202020204" pitchFamily="34" charset="0"/>
              <a:buChar char="•"/>
            </a:pPr>
            <a:r>
              <a:rPr lang="en-US" dirty="0"/>
              <a:t>Illegal action</a:t>
            </a:r>
          </a:p>
          <a:p>
            <a:pPr marL="342900" indent="-342900">
              <a:buFont typeface="Arial" panose="020B0604020202020204" pitchFamily="34" charset="0"/>
              <a:buChar char="•"/>
            </a:pPr>
            <a:r>
              <a:rPr lang="en-US" dirty="0"/>
              <a:t>You can declare a variable within one method of a class and use the same variable name in another method of the class</a:t>
            </a:r>
          </a:p>
        </p:txBody>
      </p:sp>
    </p:spTree>
    <p:extLst>
      <p:ext uri="{BB962C8B-B14F-4D97-AF65-F5344CB8AC3E}">
        <p14:creationId xmlns:p14="http://schemas.microsoft.com/office/powerpoint/2010/main" val="3401908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3.6 Overloading a Method (1 of 2)</a:t>
            </a:r>
          </a:p>
        </p:txBody>
      </p:sp>
      <p:sp>
        <p:nvSpPr>
          <p:cNvPr id="2" name="Text Placeholder 1"/>
          <p:cNvSpPr>
            <a:spLocks noGrp="1"/>
          </p:cNvSpPr>
          <p:nvPr>
            <p:ph type="body" sz="quarter" idx="15"/>
          </p:nvPr>
        </p:nvSpPr>
        <p:spPr/>
        <p:txBody>
          <a:bodyPr/>
          <a:lstStyle/>
          <a:p>
            <a:r>
              <a:rPr lang="en-US" b="1" dirty="0">
                <a:solidFill>
                  <a:srgbClr val="006298"/>
                </a:solidFill>
              </a:rPr>
              <a:t>Overloading</a:t>
            </a:r>
          </a:p>
          <a:p>
            <a:pPr marL="342900" indent="-342900">
              <a:buFont typeface="Arial" panose="020B0604020202020204" pitchFamily="34" charset="0"/>
              <a:buChar char="•"/>
            </a:pPr>
            <a:r>
              <a:rPr lang="en-US" dirty="0"/>
              <a:t>Allows you to use one identifier to execute diverse tasks</a:t>
            </a:r>
          </a:p>
          <a:p>
            <a:pPr marL="342900" indent="-342900">
              <a:buFont typeface="Arial" panose="020B0604020202020204" pitchFamily="34" charset="0"/>
              <a:buChar char="•"/>
            </a:pPr>
            <a:r>
              <a:rPr lang="en-US" dirty="0"/>
              <a:t>Writing multiple methods in the same scope with the same name but different parameter lists</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Lists must have different numbers of parameters</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Lists must have parameter data types in different orders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Multiple methods share a name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Compiler understands which to use based on arguments in the method call</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4805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3.6 Overloading a Method (2 of 2)</a:t>
            </a:r>
          </a:p>
        </p:txBody>
      </p:sp>
      <p:pic>
        <p:nvPicPr>
          <p:cNvPr id="5" name="Picture 4" descr="Program code. In the code, the words in the variable names are merged. Line 1. public static void calculate Interest, left parenthesis, double b a l, comma, double rate, right parenthesis. Line 2. left brace. Line 3. Indented three times, double interest, semi-colon. Line 4. Indented three times, interest, equals, b a l, asterisk, rate, semi-colon. Line 5. Indented three times, System, period, out, period, print l n , left parenthesis, left double quotation mark, Simple interest on, dollar sign, right double quotation mark, plus, b a l, plus. Line 6. Indented more than three times, left double quotation mark, at, right double quotation mark, plus, rate, plus, right double quotation mark, percentage, rate is, right double quotation mark, plus interest, right parenthesis, semi-colon. Line 7. right brace.">
            <a:extLst>
              <a:ext uri="{FF2B5EF4-FFF2-40B4-BE49-F238E27FC236}">
                <a16:creationId xmlns:a16="http://schemas.microsoft.com/office/drawing/2014/main" id="{B980320C-DD37-4DD2-881B-241FA4C96591}"/>
              </a:ext>
            </a:extLst>
          </p:cNvPr>
          <p:cNvPicPr>
            <a:picLocks noChangeAspect="1"/>
          </p:cNvPicPr>
          <p:nvPr/>
        </p:nvPicPr>
        <p:blipFill>
          <a:blip r:embed="rId3"/>
          <a:srcRect/>
          <a:stretch/>
        </p:blipFill>
        <p:spPr>
          <a:xfrm>
            <a:off x="770964" y="1507787"/>
            <a:ext cx="10361949" cy="1921213"/>
          </a:xfrm>
          <a:prstGeom prst="rect">
            <a:avLst/>
          </a:prstGeom>
        </p:spPr>
      </p:pic>
      <p:sp>
        <p:nvSpPr>
          <p:cNvPr id="6" name="TextBox 5">
            <a:extLst>
              <a:ext uri="{FF2B5EF4-FFF2-40B4-BE49-F238E27FC236}">
                <a16:creationId xmlns:a16="http://schemas.microsoft.com/office/drawing/2014/main" id="{0FBB34F4-3D79-478B-9527-E2BCAAC5F9C2}"/>
              </a:ext>
            </a:extLst>
          </p:cNvPr>
          <p:cNvSpPr txBox="1"/>
          <p:nvPr/>
        </p:nvSpPr>
        <p:spPr>
          <a:xfrm>
            <a:off x="2520222" y="4149762"/>
            <a:ext cx="5767754" cy="661720"/>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3-28: The </a:t>
            </a:r>
            <a:r>
              <a:rPr lang="en-US" sz="2000" dirty="0">
                <a:solidFill>
                  <a:srgbClr val="004A78"/>
                </a:solidFill>
                <a:latin typeface="Courier New" panose="02070309020205020404" pitchFamily="49" charset="0"/>
                <a:ea typeface="Open Sans" panose="020B0606030504020204" pitchFamily="34" charset="0"/>
                <a:cs typeface="Courier New" panose="02070309020205020404" pitchFamily="49" charset="0"/>
              </a:rPr>
              <a:t>calculateInterest()</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method with two </a:t>
            </a:r>
            <a:r>
              <a:rPr lang="en-US" sz="2000" dirty="0">
                <a:solidFill>
                  <a:srgbClr val="004A78"/>
                </a:solidFill>
                <a:latin typeface="Courier New" panose="02070309020205020404" pitchFamily="49" charset="0"/>
                <a:ea typeface="Open Sans" panose="020B0606030504020204" pitchFamily="34" charset="0"/>
                <a:cs typeface="Courier New" panose="02070309020205020404" pitchFamily="49" charset="0"/>
              </a:rPr>
              <a:t>double</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parameters</a:t>
            </a:r>
          </a:p>
        </p:txBody>
      </p:sp>
    </p:spTree>
    <p:extLst>
      <p:ext uri="{BB962C8B-B14F-4D97-AF65-F5344CB8AC3E}">
        <p14:creationId xmlns:p14="http://schemas.microsoft.com/office/powerpoint/2010/main" val="2561316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3.7 Learning about Ambiguity (1 of 1)</a:t>
            </a:r>
          </a:p>
        </p:txBody>
      </p:sp>
      <p:sp>
        <p:nvSpPr>
          <p:cNvPr id="2" name="Text Placeholder 1"/>
          <p:cNvSpPr>
            <a:spLocks noGrp="1"/>
          </p:cNvSpPr>
          <p:nvPr>
            <p:ph type="body" sz="quarter" idx="15"/>
          </p:nvPr>
        </p:nvSpPr>
        <p:spPr/>
        <p:txBody>
          <a:bodyPr/>
          <a:lstStyle/>
          <a:p>
            <a:r>
              <a:rPr lang="en-US" b="1" dirty="0">
                <a:solidFill>
                  <a:srgbClr val="006298"/>
                </a:solidFill>
              </a:rPr>
              <a:t>Ambiguous situation</a:t>
            </a:r>
          </a:p>
          <a:p>
            <a:pPr marL="342900" indent="-342900">
              <a:buFont typeface="Arial" panose="020B0604020202020204" pitchFamily="34" charset="0"/>
              <a:buChar char="•"/>
            </a:pPr>
            <a:r>
              <a:rPr lang="en-US" dirty="0"/>
              <a:t>Where the compiler cannot determine which method to use</a:t>
            </a:r>
          </a:p>
          <a:p>
            <a:pPr marL="342900" indent="-342900">
              <a:buFont typeface="Arial" panose="020B0604020202020204" pitchFamily="34" charset="0"/>
              <a:buChar char="•"/>
            </a:pPr>
            <a:r>
              <a:rPr lang="en-US" dirty="0"/>
              <a:t>Caused by overloading</a:t>
            </a:r>
          </a:p>
          <a:p>
            <a:pPr marL="342900" indent="-342900">
              <a:buFont typeface="Arial" panose="020B0604020202020204" pitchFamily="34" charset="0"/>
              <a:buChar char="•"/>
            </a:pPr>
            <a:r>
              <a:rPr lang="en-US" dirty="0"/>
              <a:t>If a program contains potentially ambiguous situations, it will run problem-free if you do not make ambiguous method calls</a:t>
            </a:r>
          </a:p>
        </p:txBody>
      </p:sp>
    </p:spTree>
    <p:extLst>
      <p:ext uri="{BB962C8B-B14F-4D97-AF65-F5344CB8AC3E}">
        <p14:creationId xmlns:p14="http://schemas.microsoft.com/office/powerpoint/2010/main" val="2109703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3D73-DB7C-48CE-A9B2-0174980CE26E}"/>
              </a:ext>
            </a:extLst>
          </p:cNvPr>
          <p:cNvSpPr>
            <a:spLocks noGrp="1"/>
          </p:cNvSpPr>
          <p:nvPr>
            <p:ph type="title"/>
          </p:nvPr>
        </p:nvSpPr>
        <p:spPr/>
        <p:txBody>
          <a:bodyPr/>
          <a:lstStyle/>
          <a:p>
            <a:r>
              <a:rPr lang="en-US" dirty="0"/>
              <a:t>Don’t Do It</a:t>
            </a:r>
          </a:p>
        </p:txBody>
      </p:sp>
      <p:sp>
        <p:nvSpPr>
          <p:cNvPr id="3" name="Text Placeholder 2">
            <a:extLst>
              <a:ext uri="{FF2B5EF4-FFF2-40B4-BE49-F238E27FC236}">
                <a16:creationId xmlns:a16="http://schemas.microsoft.com/office/drawing/2014/main" id="{0B377B1E-616C-4FC2-A8A0-C3C6374B5CC6}"/>
              </a:ext>
            </a:extLst>
          </p:cNvPr>
          <p:cNvSpPr>
            <a:spLocks noGrp="1"/>
          </p:cNvSpPr>
          <p:nvPr>
            <p:ph type="body" sz="quarter" idx="17"/>
          </p:nvPr>
        </p:nvSpPr>
        <p:spPr/>
        <p:txBody>
          <a:bodyPr>
            <a:normAutofit/>
          </a:bodyPr>
          <a:lstStyle/>
          <a:p>
            <a:pPr>
              <a:buFont typeface="Arial" panose="020B0604020202020204" pitchFamily="34" charset="0"/>
              <a:buChar char="•"/>
            </a:pPr>
            <a:r>
              <a:rPr lang="en-US" sz="2400" dirty="0"/>
              <a:t>Don’t place a semicolon at the end of a method header. </a:t>
            </a:r>
          </a:p>
          <a:p>
            <a:pPr>
              <a:buFont typeface="Arial" panose="020B0604020202020204" pitchFamily="34" charset="0"/>
              <a:buChar char="•"/>
            </a:pPr>
            <a:r>
              <a:rPr lang="en-US" sz="2400" dirty="0"/>
              <a:t>Don’t try to use a variable that is out of scope.</a:t>
            </a:r>
          </a:p>
          <a:p>
            <a:pPr>
              <a:buFont typeface="Arial" panose="020B0604020202020204" pitchFamily="34" charset="0"/>
              <a:buChar char="•"/>
            </a:pPr>
            <a:r>
              <a:rPr lang="en-US" sz="2400" dirty="0"/>
              <a:t>Don’t assume that a constant is still a constant when passed to a method’s parameter. </a:t>
            </a:r>
          </a:p>
          <a:p>
            <a:pPr>
              <a:buFont typeface="Arial" panose="020B0604020202020204" pitchFamily="34" charset="0"/>
              <a:buChar char="•"/>
            </a:pPr>
            <a:r>
              <a:rPr lang="en-US" sz="2400" dirty="0"/>
              <a:t>Don’t try to overload methods by giving them different return types. </a:t>
            </a:r>
          </a:p>
        </p:txBody>
      </p:sp>
    </p:spTree>
    <p:extLst>
      <p:ext uri="{BB962C8B-B14F-4D97-AF65-F5344CB8AC3E}">
        <p14:creationId xmlns:p14="http://schemas.microsoft.com/office/powerpoint/2010/main" val="4147956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17B2-FE6D-44F1-B606-FD4E689B5FBF}"/>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C141C2FE-9E5B-45DA-ADBE-E4F8B71FFDFD}"/>
              </a:ext>
            </a:extLst>
          </p:cNvPr>
          <p:cNvSpPr>
            <a:spLocks noGrp="1"/>
          </p:cNvSpPr>
          <p:nvPr>
            <p:ph type="body" sz="quarter" idx="17"/>
          </p:nvPr>
        </p:nvSpPr>
        <p:spPr/>
        <p:txBody>
          <a:bodyPr/>
          <a:lstStyle/>
          <a:p>
            <a:r>
              <a:rPr lang="en-US" sz="2400" dirty="0"/>
              <a:t>Does the order in which methods appear in a class affect the order in which methods are called or executed?</a:t>
            </a:r>
          </a:p>
          <a:p>
            <a:r>
              <a:rPr lang="en-US" sz="2400" dirty="0"/>
              <a:t>What type of information should you include in the method header?</a:t>
            </a:r>
          </a:p>
          <a:p>
            <a:r>
              <a:rPr lang="en-US" sz="2400" dirty="0"/>
              <a:t>How does creating a method that receives a single parameter differ from creating a method that receives multiple parameters?</a:t>
            </a:r>
          </a:p>
          <a:p>
            <a:r>
              <a:rPr lang="en-US" sz="2400" dirty="0"/>
              <a:t>What makes a statement an unreachable statement? Why should you avoid them?</a:t>
            </a:r>
          </a:p>
          <a:p>
            <a:r>
              <a:rPr lang="en-US" sz="2400" dirty="0"/>
              <a:t>What happens when you redeclare a variable?</a:t>
            </a:r>
          </a:p>
        </p:txBody>
      </p:sp>
    </p:spTree>
    <p:extLst>
      <p:ext uri="{BB962C8B-B14F-4D97-AF65-F5344CB8AC3E}">
        <p14:creationId xmlns:p14="http://schemas.microsoft.com/office/powerpoint/2010/main" val="3395716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Summary</a:t>
            </a:r>
            <a:endParaRPr lang="en-US" dirty="0"/>
          </a:p>
        </p:txBody>
      </p:sp>
      <p:sp>
        <p:nvSpPr>
          <p:cNvPr id="2" name="Text Placeholder 1"/>
          <p:cNvSpPr>
            <a:spLocks noGrp="1"/>
          </p:cNvSpPr>
          <p:nvPr>
            <p:ph type="body" sz="quarter" idx="17"/>
          </p:nvPr>
        </p:nvSpPr>
        <p:spPr/>
        <p:txBody>
          <a:bodyPr/>
          <a:lstStyle/>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rPr>
              <a:t>Click the link to review the objectives for this presentation.</a:t>
            </a:r>
          </a:p>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hlinkClick r:id="rId3" action="ppaction://hlinksldjump"/>
              </a:rPr>
              <a:t>Link to Objectives</a:t>
            </a:r>
            <a:endParaRPr lang="en-US" altLang="en-US" sz="2400" dirty="0">
              <a:solidFill>
                <a:srgbClr val="000000"/>
              </a:solidFill>
              <a:latin typeface="+mn-lt"/>
              <a:cs typeface="Courier New" panose="02070309020205020404" pitchFamily="49" charset="0"/>
            </a:endParaRPr>
          </a:p>
          <a:p>
            <a:pPr marL="0" indent="0" eaLnBrk="1" hangingPunct="1">
              <a:buNone/>
            </a:pPr>
            <a:endParaRPr lang="en-US" altLang="en-US" sz="2400" dirty="0">
              <a:solidFill>
                <a:srgbClr val="000000"/>
              </a:solidFill>
            </a:endParaRPr>
          </a:p>
        </p:txBody>
      </p:sp>
    </p:spTree>
    <p:extLst>
      <p:ext uri="{BB962C8B-B14F-4D97-AF65-F5344CB8AC3E}">
        <p14:creationId xmlns:p14="http://schemas.microsoft.com/office/powerpoint/2010/main" val="103153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3.1 Understanding Method Calls and Placement (1 of 3)</a:t>
            </a:r>
          </a:p>
        </p:txBody>
      </p:sp>
      <p:sp>
        <p:nvSpPr>
          <p:cNvPr id="2" name="Text Placeholder 1"/>
          <p:cNvSpPr>
            <a:spLocks noGrp="1"/>
          </p:cNvSpPr>
          <p:nvPr>
            <p:ph type="body" sz="quarter" idx="15"/>
          </p:nvPr>
        </p:nvSpPr>
        <p:spPr/>
        <p:txBody>
          <a:bodyPr/>
          <a:lstStyle/>
          <a:p>
            <a:r>
              <a:rPr lang="en-US" b="1" dirty="0">
                <a:solidFill>
                  <a:srgbClr val="006298"/>
                </a:solidFill>
              </a:rPr>
              <a:t>Method</a:t>
            </a:r>
            <a:r>
              <a:rPr lang="en-US" dirty="0"/>
              <a:t> </a:t>
            </a:r>
          </a:p>
          <a:p>
            <a:pPr marL="342900" indent="-342900">
              <a:buFont typeface="Arial" panose="020B0604020202020204" pitchFamily="34" charset="0"/>
              <a:buChar char="•"/>
            </a:pPr>
            <a:r>
              <a:rPr lang="en-US" dirty="0"/>
              <a:t>A program module </a:t>
            </a:r>
          </a:p>
          <a:p>
            <a:pPr marL="342900" indent="-342900">
              <a:buFont typeface="Arial" panose="020B0604020202020204" pitchFamily="34" charset="0"/>
              <a:buChar char="•"/>
            </a:pPr>
            <a:r>
              <a:rPr lang="en-US" dirty="0"/>
              <a:t>Contains a series of statements </a:t>
            </a:r>
          </a:p>
          <a:p>
            <a:pPr marL="342900" indent="-342900">
              <a:buFont typeface="Arial" panose="020B0604020202020204" pitchFamily="34" charset="0"/>
              <a:buChar char="•"/>
            </a:pPr>
            <a:r>
              <a:rPr lang="en-US" dirty="0"/>
              <a:t>Carries out a task</a:t>
            </a:r>
          </a:p>
          <a:p>
            <a:r>
              <a:rPr lang="en-US" b="1" dirty="0">
                <a:solidFill>
                  <a:srgbClr val="006298"/>
                </a:solidFill>
              </a:rPr>
              <a:t>Execute a method</a:t>
            </a:r>
          </a:p>
          <a:p>
            <a:pPr marL="342900" indent="-342900">
              <a:buFont typeface="Arial" panose="020B0604020202020204" pitchFamily="34" charset="0"/>
              <a:buChar char="•"/>
            </a:pPr>
            <a:r>
              <a:rPr lang="en-US" dirty="0"/>
              <a:t>Invoke or call from another method</a:t>
            </a:r>
          </a:p>
          <a:p>
            <a:pPr marL="342900" indent="-342900">
              <a:buFont typeface="Arial" panose="020B0604020202020204" pitchFamily="34" charset="0"/>
              <a:buChar char="•"/>
            </a:pPr>
            <a:r>
              <a:rPr lang="en-US" dirty="0"/>
              <a:t>Calling method (client method)</a:t>
            </a:r>
          </a:p>
          <a:p>
            <a:pPr marL="342900" indent="-342900">
              <a:buFont typeface="Arial" panose="020B0604020202020204" pitchFamily="34" charset="0"/>
              <a:buChar char="•"/>
            </a:pPr>
            <a:r>
              <a:rPr lang="en-US" dirty="0"/>
              <a:t>Makes a method call</a:t>
            </a:r>
          </a:p>
          <a:p>
            <a:r>
              <a:rPr lang="en-US" b="1" dirty="0">
                <a:solidFill>
                  <a:srgbClr val="006298"/>
                </a:solidFill>
              </a:rPr>
              <a:t>Called method</a:t>
            </a:r>
          </a:p>
          <a:p>
            <a:pPr marL="342900" indent="-342900">
              <a:buFont typeface="Arial" panose="020B0604020202020204" pitchFamily="34" charset="0"/>
              <a:buChar char="•"/>
            </a:pPr>
            <a:r>
              <a:rPr lang="en-US" dirty="0"/>
              <a:t>Invoked by a calling method</a:t>
            </a:r>
          </a:p>
          <a:p>
            <a:endParaRPr lang="en-US" dirty="0"/>
          </a:p>
        </p:txBody>
      </p:sp>
    </p:spTree>
    <p:extLst>
      <p:ext uri="{BB962C8B-B14F-4D97-AF65-F5344CB8AC3E}">
        <p14:creationId xmlns:p14="http://schemas.microsoft.com/office/powerpoint/2010/main" val="13063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3.1 Understanding Method Calls and Placement (2 of 3)</a:t>
            </a:r>
          </a:p>
        </p:txBody>
      </p:sp>
      <p:sp>
        <p:nvSpPr>
          <p:cNvPr id="7" name="TextBox 6">
            <a:extLst>
              <a:ext uri="{FF2B5EF4-FFF2-40B4-BE49-F238E27FC236}">
                <a16:creationId xmlns:a16="http://schemas.microsoft.com/office/drawing/2014/main" id="{6F6E777A-17AE-46E8-8125-D700AB28CB81}"/>
              </a:ext>
            </a:extLst>
          </p:cNvPr>
          <p:cNvSpPr txBox="1"/>
          <p:nvPr/>
        </p:nvSpPr>
        <p:spPr>
          <a:xfrm>
            <a:off x="3443952" y="4462176"/>
            <a:ext cx="5767754" cy="661720"/>
          </a:xfrm>
          <a:prstGeom prst="rect">
            <a:avLst/>
          </a:prstGeom>
          <a:noFill/>
          <a:effectLst/>
        </p:spPr>
        <p:txBody>
          <a:bodyPr wrap="square" lIns="0" tIns="0" rIns="0" bIns="45720" rtlCol="0" anchor="b">
            <a:spAutoFit/>
          </a:bodyPr>
          <a:lstStyle/>
          <a:p>
            <a:r>
              <a:rPr lang="en-US" sz="2000" dirty="0">
                <a:solidFill>
                  <a:srgbClr val="004A78"/>
                </a:solidFill>
                <a:latin typeface="Open Sans"/>
                <a:ea typeface="Open Sans"/>
                <a:cs typeface="Open Sans"/>
              </a:rPr>
              <a:t>Figure 3-3: </a:t>
            </a:r>
            <a:r>
              <a:rPr lang="en-US" sz="2000" dirty="0">
                <a:solidFill>
                  <a:srgbClr val="004A78"/>
                </a:solidFill>
                <a:latin typeface="Courier New"/>
                <a:ea typeface="Open Sans"/>
                <a:cs typeface="Courier New"/>
              </a:rPr>
              <a:t>CompanyInfo</a:t>
            </a:r>
            <a:r>
              <a:rPr lang="en-US" sz="2000" dirty="0">
                <a:solidFill>
                  <a:srgbClr val="004A78"/>
                </a:solidFill>
                <a:latin typeface="Open Sans"/>
                <a:ea typeface="Open Sans"/>
                <a:cs typeface="Open Sans"/>
              </a:rPr>
              <a:t> class that calls the </a:t>
            </a:r>
            <a:r>
              <a:rPr lang="en-US" sz="2000" dirty="0">
                <a:solidFill>
                  <a:srgbClr val="004A78"/>
                </a:solidFill>
                <a:latin typeface="Courier New"/>
                <a:ea typeface="Open Sans"/>
                <a:cs typeface="Courier New"/>
              </a:rPr>
              <a:t>displayHours</a:t>
            </a:r>
            <a:r>
              <a:rPr lang="en-US" sz="2000" dirty="0">
                <a:solidFill>
                  <a:srgbClr val="004A78"/>
                </a:solidFill>
                <a:latin typeface="Open Sans"/>
                <a:ea typeface="Open Sans"/>
                <a:cs typeface="Open Sans"/>
              </a:rPr>
              <a:t>() method</a:t>
            </a:r>
          </a:p>
        </p:txBody>
      </p:sp>
      <p:pic>
        <p:nvPicPr>
          <p:cNvPr id="10" name="Picture 9" descr="Program code. In the code, the words in the variable names are merged. Line 1. public class Company Info. Line 2. left brace. Line 3. indented more than three times, public static void main, left parenthesis, String, left bracket, right bracket, a r g s, right parenthesis. Line 4. indented more than three times, left brace. Line 5. indented more than three times, System, period, out, period, print l n , left parenthesis, left double quotation mark, Smart Electronics, right double quotation mark, right parenthesis, semi-colon. Line 6. indented more than three times, display Hours, left parenthesis, right parenthesis, semi-colon. Note: Call to display Hours, left parenthesis, right parenthesis, method. Line 7. indented more than three times, right brace. Line 8. right brace.">
            <a:extLst>
              <a:ext uri="{FF2B5EF4-FFF2-40B4-BE49-F238E27FC236}">
                <a16:creationId xmlns:a16="http://schemas.microsoft.com/office/drawing/2014/main" id="{ABB28795-C083-4F45-A10E-0F2DD15A1CC5}"/>
              </a:ext>
            </a:extLst>
          </p:cNvPr>
          <p:cNvPicPr>
            <a:picLocks noChangeAspect="1"/>
          </p:cNvPicPr>
          <p:nvPr/>
        </p:nvPicPr>
        <p:blipFill>
          <a:blip r:embed="rId3"/>
          <a:srcRect/>
          <a:stretch/>
        </p:blipFill>
        <p:spPr>
          <a:xfrm>
            <a:off x="1866899" y="1465564"/>
            <a:ext cx="7664037" cy="2742754"/>
          </a:xfrm>
          <a:prstGeom prst="rect">
            <a:avLst/>
          </a:prstGeom>
        </p:spPr>
      </p:pic>
    </p:spTree>
    <p:extLst>
      <p:ext uri="{BB962C8B-B14F-4D97-AF65-F5344CB8AC3E}">
        <p14:creationId xmlns:p14="http://schemas.microsoft.com/office/powerpoint/2010/main" val="265059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3.1 Understanding Method Calls and Placement (3 of 3)</a:t>
            </a:r>
          </a:p>
        </p:txBody>
      </p:sp>
      <p:sp>
        <p:nvSpPr>
          <p:cNvPr id="2" name="Text Placeholder 1"/>
          <p:cNvSpPr>
            <a:spLocks noGrp="1"/>
          </p:cNvSpPr>
          <p:nvPr>
            <p:ph type="body" sz="quarter" idx="15"/>
          </p:nvPr>
        </p:nvSpPr>
        <p:spPr/>
        <p:txBody>
          <a:bodyPr/>
          <a:lstStyle/>
          <a:p>
            <a:r>
              <a:rPr lang="en-US" altLang="en-US" b="1" dirty="0">
                <a:solidFill>
                  <a:srgbClr val="006298"/>
                </a:solidFill>
              </a:rPr>
              <a:t>The advantages to creating a separate method instead of adding a statement to the original application include:</a:t>
            </a:r>
          </a:p>
          <a:p>
            <a:endParaRPr lang="en-US" altLang="en-US" b="1" dirty="0">
              <a:solidFill>
                <a:srgbClr val="006298"/>
              </a:solidFill>
            </a:endParaRPr>
          </a:p>
          <a:p>
            <a:pPr marL="342900" indent="-342900">
              <a:buFont typeface="Arial" panose="020B0604020202020204" pitchFamily="34" charset="0"/>
              <a:buChar char="•"/>
            </a:pPr>
            <a:r>
              <a:rPr lang="en-US" altLang="en-US" dirty="0"/>
              <a:t>Keeps the </a:t>
            </a:r>
            <a:r>
              <a:rPr lang="en-US" altLang="en-US" dirty="0">
                <a:latin typeface="Courier New" panose="02070309020205020404" pitchFamily="49" charset="0"/>
                <a:cs typeface="Courier New" panose="02070309020205020404" pitchFamily="49" charset="0"/>
              </a:rPr>
              <a:t>main</a:t>
            </a:r>
            <a:r>
              <a:rPr lang="en-US" altLang="en-US" dirty="0"/>
              <a:t> () method short and easy to follow</a:t>
            </a:r>
          </a:p>
          <a:p>
            <a:pPr marL="342900" indent="-342900">
              <a:buFont typeface="Arial" panose="020B0604020202020204" pitchFamily="34" charset="0"/>
              <a:buChar char="•"/>
            </a:pPr>
            <a:r>
              <a:rPr lang="en-US" altLang="en-US" dirty="0"/>
              <a:t>Using a well-named method makes it easy to see the overall intent</a:t>
            </a:r>
          </a:p>
          <a:p>
            <a:pPr marL="342900" indent="-342900">
              <a:buFont typeface="Arial" panose="020B0604020202020204" pitchFamily="34" charset="0"/>
              <a:buChar char="•"/>
            </a:pPr>
            <a:r>
              <a:rPr lang="en-US" altLang="en-US" dirty="0"/>
              <a:t>A method is easily reusable</a:t>
            </a:r>
          </a:p>
          <a:p>
            <a:endParaRPr lang="en-US" dirty="0"/>
          </a:p>
        </p:txBody>
      </p:sp>
    </p:spTree>
    <p:extLst>
      <p:ext uri="{BB962C8B-B14F-4D97-AF65-F5344CB8AC3E}">
        <p14:creationId xmlns:p14="http://schemas.microsoft.com/office/powerpoint/2010/main" val="159929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3.2 Understanding Method Construction (1 of 5)</a:t>
            </a:r>
          </a:p>
        </p:txBody>
      </p:sp>
      <p:sp>
        <p:nvSpPr>
          <p:cNvPr id="2" name="Text Placeholder 1"/>
          <p:cNvSpPr>
            <a:spLocks noGrp="1"/>
          </p:cNvSpPr>
          <p:nvPr>
            <p:ph type="body" sz="quarter" idx="15"/>
          </p:nvPr>
        </p:nvSpPr>
        <p:spPr/>
        <p:txBody>
          <a:bodyPr/>
          <a:lstStyle/>
          <a:p>
            <a:r>
              <a:rPr lang="en-US" b="1" dirty="0">
                <a:solidFill>
                  <a:srgbClr val="006298"/>
                </a:solidFill>
              </a:rPr>
              <a:t>Every method must include two parts:</a:t>
            </a:r>
          </a:p>
          <a:p>
            <a:pPr marL="342900" indent="-342900">
              <a:buFont typeface="Arial" panose="020B0604020202020204" pitchFamily="34" charset="0"/>
              <a:buChar char="•"/>
            </a:pPr>
            <a:r>
              <a:rPr lang="en-US" dirty="0"/>
              <a:t>Method header</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Provides information about how other methods can interact with it</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Also called method declaration</a:t>
            </a:r>
          </a:p>
          <a:p>
            <a:pPr marL="342900" indent="-342900">
              <a:buFont typeface="Arial" panose="020B0604020202020204" pitchFamily="34" charset="0"/>
              <a:buChar char="•"/>
            </a:pPr>
            <a:r>
              <a:rPr lang="en-US" dirty="0"/>
              <a:t>Method body</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Contains statements that carry out the work of the method</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Between a pair of curly braces </a:t>
            </a:r>
          </a:p>
          <a:p>
            <a:pPr marL="10287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Called its implementation</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94168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3.2 Understanding Method Construction (2 of 5)</a:t>
            </a:r>
          </a:p>
        </p:txBody>
      </p:sp>
      <p:sp>
        <p:nvSpPr>
          <p:cNvPr id="2" name="Text Placeholder 1"/>
          <p:cNvSpPr>
            <a:spLocks noGrp="1"/>
          </p:cNvSpPr>
          <p:nvPr>
            <p:ph type="body" sz="quarter" idx="15"/>
          </p:nvPr>
        </p:nvSpPr>
        <p:spPr/>
        <p:txBody>
          <a:bodyPr/>
          <a:lstStyle/>
          <a:p>
            <a:r>
              <a:rPr lang="en-US" b="1" dirty="0">
                <a:solidFill>
                  <a:srgbClr val="006298"/>
                </a:solidFill>
              </a:rPr>
              <a:t>Method header</a:t>
            </a:r>
          </a:p>
          <a:p>
            <a:pPr marL="342900" indent="-342900">
              <a:buFont typeface="Arial" panose="020B0604020202020204" pitchFamily="34" charset="0"/>
              <a:buChar char="•"/>
            </a:pPr>
            <a:r>
              <a:rPr lang="en-US" dirty="0"/>
              <a:t>Optional access specifiers</a:t>
            </a:r>
          </a:p>
          <a:p>
            <a:pPr marL="342900" indent="-342900">
              <a:buFont typeface="Arial" panose="020B0604020202020204" pitchFamily="34" charset="0"/>
              <a:buChar char="•"/>
            </a:pPr>
            <a:r>
              <a:rPr lang="en-US" dirty="0"/>
              <a:t>Optional </a:t>
            </a:r>
            <a:r>
              <a:rPr lang="en-US" dirty="0">
                <a:latin typeface="Courier New" panose="02070309020205020404" pitchFamily="49" charset="0"/>
                <a:cs typeface="Courier New" panose="02070309020205020404" pitchFamily="49" charset="0"/>
              </a:rPr>
              <a:t>static</a:t>
            </a:r>
            <a:r>
              <a:rPr lang="en-US" dirty="0"/>
              <a:t> modifier</a:t>
            </a:r>
          </a:p>
          <a:p>
            <a:pPr marL="342900" indent="-342900">
              <a:buFont typeface="Arial" panose="020B0604020202020204" pitchFamily="34" charset="0"/>
              <a:buChar char="•"/>
            </a:pPr>
            <a:r>
              <a:rPr lang="en-US" dirty="0"/>
              <a:t>A return type</a:t>
            </a:r>
          </a:p>
          <a:p>
            <a:pPr marL="342900" indent="-342900">
              <a:buFont typeface="Arial" panose="020B0604020202020204" pitchFamily="34" charset="0"/>
              <a:buChar char="•"/>
            </a:pPr>
            <a:r>
              <a:rPr lang="en-US" dirty="0"/>
              <a:t>An identifier</a:t>
            </a:r>
          </a:p>
          <a:p>
            <a:pPr marL="342900" indent="-342900">
              <a:buFont typeface="Arial" panose="020B0604020202020204" pitchFamily="34" charset="0"/>
              <a:buChar char="•"/>
            </a:pPr>
            <a:r>
              <a:rPr lang="en-US" dirty="0"/>
              <a:t>Parentheses (may or may not be empty)</a:t>
            </a:r>
          </a:p>
          <a:p>
            <a:endParaRPr lang="en-US" dirty="0"/>
          </a:p>
        </p:txBody>
      </p:sp>
    </p:spTree>
    <p:extLst>
      <p:ext uri="{BB962C8B-B14F-4D97-AF65-F5344CB8AC3E}">
        <p14:creationId xmlns:p14="http://schemas.microsoft.com/office/powerpoint/2010/main" val="346851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3.2 Understanding Method Construction (3 of 5)</a:t>
            </a:r>
          </a:p>
        </p:txBody>
      </p:sp>
      <p:sp>
        <p:nvSpPr>
          <p:cNvPr id="2" name="Text Placeholder 1"/>
          <p:cNvSpPr>
            <a:spLocks noGrp="1"/>
          </p:cNvSpPr>
          <p:nvPr>
            <p:ph type="body" sz="quarter" idx="15"/>
          </p:nvPr>
        </p:nvSpPr>
        <p:spPr/>
        <p:txBody>
          <a:bodyPr/>
          <a:lstStyle/>
          <a:p>
            <a:r>
              <a:rPr lang="en-US" b="1" dirty="0">
                <a:solidFill>
                  <a:srgbClr val="006298"/>
                </a:solidFill>
              </a:rPr>
              <a:t>Access Specifiers</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public</a:t>
            </a:r>
            <a:r>
              <a:rPr lang="en-US" dirty="0"/>
              <a:t>, </a:t>
            </a:r>
            <a:r>
              <a:rPr lang="en-US" dirty="0">
                <a:latin typeface="Courier New" panose="02070309020205020404" pitchFamily="49" charset="0"/>
                <a:cs typeface="Courier New" panose="02070309020205020404" pitchFamily="49" charset="0"/>
              </a:rPr>
              <a:t>private</a:t>
            </a:r>
            <a:r>
              <a:rPr lang="en-US" dirty="0"/>
              <a:t>, </a:t>
            </a:r>
            <a:r>
              <a:rPr lang="en-US" dirty="0">
                <a:latin typeface="Courier New" panose="02070309020205020404" pitchFamily="49" charset="0"/>
                <a:cs typeface="Courier New" panose="02070309020205020404" pitchFamily="49" charset="0"/>
              </a:rPr>
              <a:t>protected</a:t>
            </a:r>
            <a:r>
              <a:rPr lang="en-US" dirty="0"/>
              <a:t>, or </a:t>
            </a:r>
            <a:r>
              <a:rPr lang="en-US" dirty="0">
                <a:latin typeface="Courier New" panose="02070309020205020404" pitchFamily="49" charset="0"/>
                <a:cs typeface="Courier New" panose="02070309020205020404" pitchFamily="49" charset="0"/>
              </a:rPr>
              <a:t>package</a:t>
            </a:r>
            <a:r>
              <a:rPr lang="en-US" dirty="0"/>
              <a:t> (default)</a:t>
            </a:r>
          </a:p>
          <a:p>
            <a:pPr marL="342900" indent="-342900">
              <a:buFont typeface="Arial" panose="020B0604020202020204" pitchFamily="34" charset="0"/>
              <a:buChar char="•"/>
            </a:pPr>
            <a:r>
              <a:rPr lang="en-US" dirty="0"/>
              <a:t>Any method that can be used without instantiation an object requires the </a:t>
            </a:r>
            <a:r>
              <a:rPr lang="en-US" dirty="0">
                <a:latin typeface="Courier New" panose="02070309020205020404" pitchFamily="49" charset="0"/>
                <a:cs typeface="Courier New" panose="02070309020205020404" pitchFamily="49" charset="0"/>
              </a:rPr>
              <a:t>static</a:t>
            </a:r>
            <a:r>
              <a:rPr lang="en-US" dirty="0"/>
              <a:t> modifier</a:t>
            </a:r>
          </a:p>
          <a:p>
            <a:endParaRPr lang="en-US" dirty="0"/>
          </a:p>
        </p:txBody>
      </p:sp>
    </p:spTree>
    <p:extLst>
      <p:ext uri="{BB962C8B-B14F-4D97-AF65-F5344CB8AC3E}">
        <p14:creationId xmlns:p14="http://schemas.microsoft.com/office/powerpoint/2010/main" val="2934858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3.2 Understanding Method Construction (4 of 5)</a:t>
            </a:r>
          </a:p>
        </p:txBody>
      </p:sp>
      <p:sp>
        <p:nvSpPr>
          <p:cNvPr id="2" name="Text Placeholder 1"/>
          <p:cNvSpPr>
            <a:spLocks noGrp="1"/>
          </p:cNvSpPr>
          <p:nvPr>
            <p:ph type="body" sz="quarter" idx="15"/>
          </p:nvPr>
        </p:nvSpPr>
        <p:spPr/>
        <p:txBody>
          <a:bodyPr/>
          <a:lstStyle/>
          <a:p>
            <a:r>
              <a:rPr lang="en-US" b="1" dirty="0">
                <a:solidFill>
                  <a:srgbClr val="006298"/>
                </a:solidFill>
              </a:rPr>
              <a:t>Return Type</a:t>
            </a:r>
          </a:p>
          <a:p>
            <a:pPr marL="342900" indent="-342900">
              <a:buFont typeface="Arial" panose="020B0604020202020204" pitchFamily="34" charset="0"/>
              <a:buChar char="•"/>
            </a:pPr>
            <a:r>
              <a:rPr lang="en-US" dirty="0"/>
              <a:t>Describes the type of data the method sends back to the calling method</a:t>
            </a:r>
          </a:p>
          <a:p>
            <a:pPr marL="342900" indent="-342900">
              <a:buFont typeface="Arial" panose="020B0604020202020204" pitchFamily="34" charset="0"/>
              <a:buChar char="•"/>
            </a:pPr>
            <a:r>
              <a:rPr lang="en-US" dirty="0"/>
              <a:t>If no data is returned to the method, the return value is </a:t>
            </a:r>
            <a:r>
              <a:rPr lang="en-US" dirty="0">
                <a:latin typeface="Courier New" panose="02070309020205020404" pitchFamily="49" charset="0"/>
                <a:cs typeface="Courier New" panose="02070309020205020404" pitchFamily="49" charset="0"/>
              </a:rPr>
              <a:t>void</a:t>
            </a:r>
          </a:p>
          <a:p>
            <a:r>
              <a:rPr lang="en-US" b="1" dirty="0">
                <a:solidFill>
                  <a:srgbClr val="006298"/>
                </a:solidFill>
              </a:rPr>
              <a:t>Method Name</a:t>
            </a:r>
          </a:p>
          <a:p>
            <a:pPr marL="342900" indent="-342900">
              <a:buFont typeface="Arial" panose="020B0604020202020204" pitchFamily="34" charset="0"/>
              <a:buChar char="•"/>
            </a:pPr>
            <a:r>
              <a:rPr lang="en-US" dirty="0"/>
              <a:t>Can be any legal identifier </a:t>
            </a:r>
          </a:p>
          <a:p>
            <a:pPr marL="342900" indent="-342900">
              <a:buFont typeface="Arial" panose="020B0604020202020204" pitchFamily="34" charset="0"/>
              <a:buChar char="•"/>
            </a:pPr>
            <a:r>
              <a:rPr lang="en-US" dirty="0"/>
              <a:t>Must be one word</a:t>
            </a:r>
          </a:p>
          <a:p>
            <a:pPr marL="342900" indent="-342900">
              <a:buFont typeface="Arial" panose="020B0604020202020204" pitchFamily="34" charset="0"/>
              <a:buChar char="•"/>
            </a:pPr>
            <a:r>
              <a:rPr lang="en-US" dirty="0"/>
              <a:t>No embedded spaces</a:t>
            </a:r>
          </a:p>
          <a:p>
            <a:pPr marL="342900" indent="-342900">
              <a:buFont typeface="Arial" panose="020B0604020202020204" pitchFamily="34" charset="0"/>
              <a:buChar char="•"/>
            </a:pPr>
            <a:r>
              <a:rPr lang="en-US" dirty="0"/>
              <a:t>Cannot be a Java keyword</a:t>
            </a:r>
          </a:p>
          <a:p>
            <a:endParaRPr lang="en-US" dirty="0"/>
          </a:p>
          <a:p>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7999263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sisl xmlns:xsd="http://www.w3.org/2001/XMLSchema" xmlns:xsi="http://www.w3.org/2001/XMLSchema-instance" xmlns="http://www.boldonjames.com/2008/01/sie/internal/label" sislVersion="0" policy="a66f0b0a-e2d4-4059-810c-127573d4cb4e" origin="userSelected"/>
</file>

<file path=customXml/item4.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BA4D67-AA18-44E8-A2A3-ADE2676DB125}">
  <ds:schemaRefs>
    <ds:schemaRef ds:uri="http://www.w3.org/2001/XMLSchema"/>
    <ds:schemaRef ds:uri="http://www.boldonjames.com/2008/01/sie/internal/label"/>
  </ds:schemaRefs>
</ds:datastoreItem>
</file>

<file path=customXml/itemProps4.xml><?xml version="1.0" encoding="utf-8"?>
<ds:datastoreItem xmlns:ds="http://schemas.openxmlformats.org/officeDocument/2006/customXml" ds:itemID="{BA9BA192-EF86-48DF-982C-2C526A268392}">
  <ds:schemaRefs>
    <ds:schemaRef ds:uri="http://schemas.microsoft.com/office/2006/documentManagement/types"/>
    <ds:schemaRef ds:uri="http://purl.org/dc/elements/1.1/"/>
    <ds:schemaRef ds:uri="http://schemas.microsoft.com/office/2006/metadata/properties"/>
    <ds:schemaRef ds:uri="http://purl.org/dc/dcmitype/"/>
    <ds:schemaRef ds:uri="http://purl.org/dc/terms/"/>
    <ds:schemaRef ds:uri="48fa25a7-52b6-4e1f-81c8-80356bf0725f"/>
    <ds:schemaRef ds:uri="http://www.w3.org/XML/1998/namespace"/>
    <ds:schemaRef ds:uri="http://schemas.microsoft.com/office/infopath/2007/PartnerControls"/>
    <ds:schemaRef ds:uri="http://schemas.openxmlformats.org/package/2006/metadata/core-properties"/>
    <ds:schemaRef ds:uri="0f302c04-584d-4df5-8948-8b6dd1f3c1a5"/>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506</TotalTime>
  <Words>1379</Words>
  <Application>Microsoft Office PowerPoint</Application>
  <PresentationFormat>Widescreen</PresentationFormat>
  <Paragraphs>209</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vt:lpstr>
      <vt:lpstr>Calibri</vt:lpstr>
      <vt:lpstr>Courier New</vt:lpstr>
      <vt:lpstr>Helvetica</vt:lpstr>
      <vt:lpstr>Open Sans</vt:lpstr>
      <vt:lpstr>Summer Font</vt:lpstr>
      <vt:lpstr>Office Theme</vt:lpstr>
      <vt:lpstr>Java Programming, 10e</vt:lpstr>
      <vt:lpstr>Chapter Objectives</vt:lpstr>
      <vt:lpstr>3.1 Understanding Method Calls and Placement (1 of 3)</vt:lpstr>
      <vt:lpstr>3.1 Understanding Method Calls and Placement (2 of 3)</vt:lpstr>
      <vt:lpstr>3.1 Understanding Method Calls and Placement (3 of 3)</vt:lpstr>
      <vt:lpstr>3.2 Understanding Method Construction (1 of 5)</vt:lpstr>
      <vt:lpstr>3.2 Understanding Method Construction (2 of 5)</vt:lpstr>
      <vt:lpstr>3.2 Understanding Method Construction (3 of 5)</vt:lpstr>
      <vt:lpstr>3.2 Understanding Method Construction (4 of 5)</vt:lpstr>
      <vt:lpstr>3.2 Understanding Method Construction (5 of 5)</vt:lpstr>
      <vt:lpstr>3.3 Adding Parameters to Methods (1 of 5)</vt:lpstr>
      <vt:lpstr>3.3 Adding Parameters to Methods (2 of 5)</vt:lpstr>
      <vt:lpstr>3.3 Adding Parameters to Methods (3 of 5)</vt:lpstr>
      <vt:lpstr>3.3 Adding Parameters to Methods (4 of 5)</vt:lpstr>
      <vt:lpstr>3.3 Adding Parameters to Methods (5 of 5)</vt:lpstr>
      <vt:lpstr>3.4 Creating Methods That Return Values (1 of 3)</vt:lpstr>
      <vt:lpstr>3.4 Creating Methods That Return Values (2 of 3)</vt:lpstr>
      <vt:lpstr>3.4 Creating Methods That Return Values (3 of 3)</vt:lpstr>
      <vt:lpstr>3.5 Understanding Blocks and Scope  (1 of 5)</vt:lpstr>
      <vt:lpstr>3.5 Understanding Blocks and Scope  (2 of 5)</vt:lpstr>
      <vt:lpstr>3.5 Understanding Blocks and Scope  (3 of 5)</vt:lpstr>
      <vt:lpstr>3.5 Understanding Blocks and Scope  (4 of 5)</vt:lpstr>
      <vt:lpstr>3.5 Understanding Blocks and Scope  (5 of 5)</vt:lpstr>
      <vt:lpstr>3.6 Overloading a Method (1 of 2)</vt:lpstr>
      <vt:lpstr>3.6 Overloading a Method (2 of 2)</vt:lpstr>
      <vt:lpstr>3.7 Learning about Ambiguity (1 of 1)</vt:lpstr>
      <vt:lpstr>Don’t Do It</vt:lpstr>
      <vt:lpstr>Self-Assessment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Bashir, Mehwish</cp:lastModifiedBy>
  <cp:revision>27</cp:revision>
  <cp:lastPrinted>2016-10-03T15:29:39Z</cp:lastPrinted>
  <dcterms:created xsi:type="dcterms:W3CDTF">2019-11-14T21:20:16Z</dcterms:created>
  <dcterms:modified xsi:type="dcterms:W3CDTF">2024-09-10T20:49:55Z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docIndexRef">
    <vt:lpwstr>bbb32217-15d7-4178-be9d-5d7d83a719d4</vt:lpwstr>
  </property>
  <property fmtid="{D5CDD505-2E9C-101B-9397-08002B2CF9AE}" pid="13" name="bjDocumentSecurityLabel">
    <vt:lpwstr>This item has no classification</vt:lpwstr>
  </property>
  <property fmtid="{D5CDD505-2E9C-101B-9397-08002B2CF9AE}" pid="14" name="bjClsUserRVM">
    <vt:lpwstr>[]</vt:lpwstr>
  </property>
  <property fmtid="{D5CDD505-2E9C-101B-9397-08002B2CF9AE}" pid="15" name="bjSaver">
    <vt:lpwstr>LLGGG5/sCxlNXkHtRfdo7HBlZ0Lw8up2</vt:lpwstr>
  </property>
</Properties>
</file>