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1"/>
  </p:notesMasterIdLst>
  <p:handoutMasterIdLst>
    <p:handoutMasterId r:id="rId42"/>
  </p:handoutMasterIdLst>
  <p:sldIdLst>
    <p:sldId id="336" r:id="rId6"/>
    <p:sldId id="269" r:id="rId7"/>
    <p:sldId id="257" r:id="rId8"/>
    <p:sldId id="486" r:id="rId9"/>
    <p:sldId id="487" r:id="rId10"/>
    <p:sldId id="490" r:id="rId11"/>
    <p:sldId id="512" r:id="rId12"/>
    <p:sldId id="510" r:id="rId13"/>
    <p:sldId id="514" r:id="rId14"/>
    <p:sldId id="511" r:id="rId15"/>
    <p:sldId id="513" r:id="rId16"/>
    <p:sldId id="491" r:id="rId17"/>
    <p:sldId id="515" r:id="rId18"/>
    <p:sldId id="516" r:id="rId19"/>
    <p:sldId id="492" r:id="rId20"/>
    <p:sldId id="518" r:id="rId21"/>
    <p:sldId id="517" r:id="rId22"/>
    <p:sldId id="497" r:id="rId23"/>
    <p:sldId id="500" r:id="rId24"/>
    <p:sldId id="527" r:id="rId25"/>
    <p:sldId id="528" r:id="rId26"/>
    <p:sldId id="501" r:id="rId27"/>
    <p:sldId id="519" r:id="rId28"/>
    <p:sldId id="502" r:id="rId29"/>
    <p:sldId id="522" r:id="rId30"/>
    <p:sldId id="521" r:id="rId31"/>
    <p:sldId id="524" r:id="rId32"/>
    <p:sldId id="523" r:id="rId33"/>
    <p:sldId id="525" r:id="rId34"/>
    <p:sldId id="503" r:id="rId35"/>
    <p:sldId id="504" r:id="rId36"/>
    <p:sldId id="526" r:id="rId37"/>
    <p:sldId id="452" r:id="rId38"/>
    <p:sldId id="373" r:id="rId39"/>
    <p:sldId id="314" r:id="rId4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rguilo, Maria" initials="GM" lastIdx="52" clrIdx="1">
    <p:extLst>
      <p:ext uri="{19B8F6BF-5375-455C-9EA6-DF929625EA0E}">
        <p15:presenceInfo xmlns:p15="http://schemas.microsoft.com/office/powerpoint/2012/main" userId="S::maria.garguilo@cengage.com::f492c7e0-8838-4738-aa5f-1173468a535a" providerId="AD"/>
      </p:ext>
    </p:extLst>
  </p:cmAuthor>
  <p:cmAuthor id="3" name="Your Name" initials="YN" lastIdx="28" clrIdx="2">
    <p:extLst>
      <p:ext uri="{19B8F6BF-5375-455C-9EA6-DF929625EA0E}">
        <p15:presenceInfo xmlns:p15="http://schemas.microsoft.com/office/powerpoint/2012/main" userId="9252b8fd17e1143e" providerId="Windows Live"/>
      </p:ext>
    </p:extLst>
  </p:cmAuthor>
  <p:cmAuthor id="4" name="Maria Garguilo" initials="MG" lastIdx="6" clrIdx="3">
    <p:extLst>
      <p:ext uri="{19B8F6BF-5375-455C-9EA6-DF929625EA0E}">
        <p15:presenceInfo xmlns:p15="http://schemas.microsoft.com/office/powerpoint/2012/main" userId="hW/smd6gc4bK2FXdG5nqn827kdqZl60puQvp7Cnrn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5981CD-47D3-405F-82FF-4E2A862D2A8A}" v="3" dt="2022-01-04T16:05:56.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3" autoAdjust="0"/>
    <p:restoredTop sz="86429"/>
  </p:normalViewPr>
  <p:slideViewPr>
    <p:cSldViewPr snapToGrid="0" snapToObjects="1">
      <p:cViewPr varScale="1">
        <p:scale>
          <a:sx n="75" d="100"/>
          <a:sy n="75" d="100"/>
        </p:scale>
        <p:origin x="797"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Campbell" userId="9252b8fd17e1143e" providerId="LiveId" clId="{6B5981CD-47D3-405F-82FF-4E2A862D2A8A}"/>
    <pc:docChg chg="modSld">
      <pc:chgData name="Jennifer Campbell" userId="9252b8fd17e1143e" providerId="LiveId" clId="{6B5981CD-47D3-405F-82FF-4E2A862D2A8A}" dt="2022-01-04T16:06:05.640" v="9" actId="962"/>
      <pc:docMkLst>
        <pc:docMk/>
      </pc:docMkLst>
      <pc:sldChg chg="modSp mod">
        <pc:chgData name="Jennifer Campbell" userId="9252b8fd17e1143e" providerId="LiveId" clId="{6B5981CD-47D3-405F-82FF-4E2A862D2A8A}" dt="2022-01-04T16:04:14.180" v="2" actId="962"/>
        <pc:sldMkLst>
          <pc:docMk/>
          <pc:sldMk cId="2665260349" sldId="487"/>
        </pc:sldMkLst>
        <pc:picChg chg="mod">
          <ac:chgData name="Jennifer Campbell" userId="9252b8fd17e1143e" providerId="LiveId" clId="{6B5981CD-47D3-405F-82FF-4E2A862D2A8A}" dt="2022-01-04T16:04:14.180" v="2" actId="962"/>
          <ac:picMkLst>
            <pc:docMk/>
            <pc:sldMk cId="2665260349" sldId="487"/>
            <ac:picMk id="7" creationId="{9FA7C83A-65F8-4CC7-A33F-B440A90E89C9}"/>
          </ac:picMkLst>
        </pc:picChg>
      </pc:sldChg>
      <pc:sldChg chg="modSp mod">
        <pc:chgData name="Jennifer Campbell" userId="9252b8fd17e1143e" providerId="LiveId" clId="{6B5981CD-47D3-405F-82FF-4E2A862D2A8A}" dt="2022-01-04T16:05:03.811" v="6" actId="962"/>
        <pc:sldMkLst>
          <pc:docMk/>
          <pc:sldMk cId="937719027" sldId="522"/>
        </pc:sldMkLst>
        <pc:picChg chg="mod">
          <ac:chgData name="Jennifer Campbell" userId="9252b8fd17e1143e" providerId="LiveId" clId="{6B5981CD-47D3-405F-82FF-4E2A862D2A8A}" dt="2022-01-04T16:05:03.811" v="6" actId="962"/>
          <ac:picMkLst>
            <pc:docMk/>
            <pc:sldMk cId="937719027" sldId="522"/>
            <ac:picMk id="6" creationId="{EFEF5DA7-432C-4C2A-9AD5-93695EFE14BC}"/>
          </ac:picMkLst>
        </pc:picChg>
      </pc:sldChg>
      <pc:sldChg chg="modSp mod">
        <pc:chgData name="Jennifer Campbell" userId="9252b8fd17e1143e" providerId="LiveId" clId="{6B5981CD-47D3-405F-82FF-4E2A862D2A8A}" dt="2022-01-04T16:06:05.640" v="9" actId="962"/>
        <pc:sldMkLst>
          <pc:docMk/>
          <pc:sldMk cId="2400431144" sldId="524"/>
        </pc:sldMkLst>
        <pc:picChg chg="mod">
          <ac:chgData name="Jennifer Campbell" userId="9252b8fd17e1143e" providerId="LiveId" clId="{6B5981CD-47D3-405F-82FF-4E2A862D2A8A}" dt="2022-01-04T16:06:05.640" v="9" actId="962"/>
          <ac:picMkLst>
            <pc:docMk/>
            <pc:sldMk cId="2400431144" sldId="524"/>
            <ac:picMk id="5" creationId="{FBB52B01-5CED-44E9-A690-3F6B0100BB9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10/4/2023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210656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188355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386611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141205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3454511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20119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2520974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3893795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4171401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56873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Briefly review with students the major concepts you will be covering during this class. There is one objective for every major A-Head section of the chapter.</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5673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4217503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1252551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3515381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4271414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43672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3756568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1584714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2879702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243315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421907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429058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1634594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131407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400087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4096562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dirty="0"/>
              <a:t>Use the Self-Assessment question to encourage students to evaluate their progress or goals in the course, as well as determine how they might apply their learning or grow as an individual. </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2851135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Instructions:</a:t>
            </a:r>
          </a:p>
          <a:p>
            <a:r>
              <a:rPr lang="en-US" b="0" dirty="0"/>
              <a:t>Reiterate the learning objectives for the lesson. Students should use this information to guide their studies and reinforcement of new concepts.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346905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327640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43594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3766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4173427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95804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625706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dio/Video Embedd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
        <p:nvSpPr>
          <p:cNvPr id="4" name="Media Placeholder 3">
            <a:extLst>
              <a:ext uri="{FF2B5EF4-FFF2-40B4-BE49-F238E27FC236}">
                <a16:creationId xmlns:a16="http://schemas.microsoft.com/office/drawing/2014/main" id="{03015E1C-DFA4-4FD8-8364-EF8871E55EBF}"/>
              </a:ext>
            </a:extLst>
          </p:cNvPr>
          <p:cNvSpPr>
            <a:spLocks noGrp="1"/>
          </p:cNvSpPr>
          <p:nvPr>
            <p:ph type="media" sz="quarter" idx="12"/>
          </p:nvPr>
        </p:nvSpPr>
        <p:spPr>
          <a:xfrm>
            <a:off x="838200" y="1530350"/>
            <a:ext cx="6297613" cy="4373563"/>
          </a:xfrm>
        </p:spPr>
        <p:txBody>
          <a:bodyPr/>
          <a:lstStyle/>
          <a:p>
            <a:endParaRPr lang="en-US" dirty="0"/>
          </a:p>
        </p:txBody>
      </p:sp>
    </p:spTree>
    <p:extLst>
      <p:ext uri="{BB962C8B-B14F-4D97-AF65-F5344CB8AC3E}">
        <p14:creationId xmlns:p14="http://schemas.microsoft.com/office/powerpoint/2010/main" val="22856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Firs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6E9E33-E057-4A6F-9659-AD275C64899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3" y="-7874"/>
            <a:ext cx="12191807" cy="6865874"/>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1">
                <a:solidFill>
                  <a:schemeClr val="bg1"/>
                </a:solidFill>
              </a:defRPr>
            </a:lvl1pPr>
          </a:lstStyle>
          <a:p>
            <a:r>
              <a:rPr lang="en-US" dirty="0"/>
              <a:t>Add Image Here</a:t>
            </a:r>
          </a:p>
        </p:txBody>
      </p:sp>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
    </p:custDataLst>
    <p:extLst>
      <p:ext uri="{BB962C8B-B14F-4D97-AF65-F5344CB8AC3E}">
        <p14:creationId xmlns:p14="http://schemas.microsoft.com/office/powerpoint/2010/main" val="30520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sz="1400" dirty="0">
                <a:solidFill>
                  <a:srgbClr val="004A78"/>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85870" y="3744802"/>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5" r:id="rId10"/>
    <p:sldLayoutId id="2147483723" r:id="rId11"/>
    <p:sldLayoutId id="2147483724" r:id="rId12"/>
    <p:sldLayoutId id="2147483713" r:id="rId13"/>
    <p:sldLayoutId id="2147483717" r:id="rId14"/>
    <p:sldLayoutId id="2147483726"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r>
              <a:rPr lang="en-US" dirty="0"/>
              <a:t>Java Programming, 10e</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latin typeface="Arial"/>
                <a:cs typeface="Arial"/>
              </a:rPr>
              <a:t>Chapter 06: Looping</a:t>
            </a:r>
          </a:p>
        </p:txBody>
      </p:sp>
      <p:pic>
        <p:nvPicPr>
          <p:cNvPr id="11" name="Picture Placeholder 10">
            <a:extLst>
              <a:ext uri="{FF2B5EF4-FFF2-40B4-BE49-F238E27FC236}">
                <a16:creationId xmlns:a16="http://schemas.microsoft.com/office/drawing/2014/main" id="{A253DBDA-4849-468C-885A-D94D0EB6FCF5}"/>
              </a:ext>
              <a:ext uri="{C183D7F6-B498-43B3-948B-1728B52AA6E4}">
                <adec:decorative xmlns:adec="http://schemas.microsoft.com/office/drawing/2017/decorative" val="1"/>
              </a:ext>
            </a:extLst>
          </p:cNvPr>
          <p:cNvPicPr>
            <a:picLocks noGrp="1" noChangeAspect="1"/>
          </p:cNvPicPr>
          <p:nvPr>
            <p:ph type="pic" sz="quarter" idx="11"/>
          </p:nvPr>
        </p:nvPicPr>
        <p:blipFill>
          <a:blip r:embed="rId4"/>
          <a:stretch>
            <a:fillRect/>
          </a:stretch>
        </p:blipFill>
        <p:spPr>
          <a:xfrm>
            <a:off x="475249" y="546356"/>
            <a:ext cx="4086359" cy="5224207"/>
          </a:xfrm>
        </p:spPr>
      </p:pic>
      <p:sp>
        <p:nvSpPr>
          <p:cNvPr id="7" name="Copyright">
            <a:extLst>
              <a:ext uri="{FF2B5EF4-FFF2-40B4-BE49-F238E27FC236}">
                <a16:creationId xmlns:a16="http://schemas.microsoft.com/office/drawing/2014/main" id="{0A8A6823-BD2C-40AC-B713-7E200B128239}"/>
              </a:ext>
              <a:ext uri="{C183D7F6-B498-43B3-948B-1728B52AA6E4}">
                <adec:decorative xmlns:adec="http://schemas.microsoft.com/office/drawing/2017/decorative" val="1"/>
              </a:ext>
            </a:extLst>
          </p:cNvPr>
          <p:cNvSpPr txBox="1"/>
          <p:nvPr/>
        </p:nvSpPr>
        <p:spPr>
          <a:xfrm>
            <a:off x="2103120" y="6355080"/>
            <a:ext cx="8961120"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Joyce Farrell, Java Programming, 10th Edition. ©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(5 of 9)</a:t>
            </a:r>
          </a:p>
        </p:txBody>
      </p:sp>
      <p:sp>
        <p:nvSpPr>
          <p:cNvPr id="2" name="Text Placeholder 1"/>
          <p:cNvSpPr>
            <a:spLocks noGrp="1"/>
          </p:cNvSpPr>
          <p:nvPr>
            <p:ph type="body" sz="quarter" idx="15"/>
          </p:nvPr>
        </p:nvSpPr>
        <p:spPr/>
        <p:txBody>
          <a:bodyPr/>
          <a:lstStyle/>
          <a:p>
            <a:pPr>
              <a:lnSpc>
                <a:spcPct val="107000"/>
              </a:lnSpc>
              <a:spcBef>
                <a:spcPts val="600"/>
              </a:spcBef>
              <a:spcAft>
                <a:spcPts val="0"/>
              </a:spcAft>
              <a:tabLst>
                <a:tab pos="457200" algn="l"/>
              </a:tabLst>
            </a:pPr>
            <a:r>
              <a:rPr lang="en-US" b="1" dirty="0">
                <a:solidFill>
                  <a:srgbClr val="006298"/>
                </a:solidFill>
              </a:rPr>
              <a:t>Pitfall: Failing to Alter the Loop Control Variable Within the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Prevent the </a:t>
            </a: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loop from executing infinitely</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named loop control variable is initialized to a starting value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loop control variable is tested in the </a:t>
            </a: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statement</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If the test expression is </a:t>
            </a:r>
            <a:r>
              <a:rPr lang="en-US" dirty="0">
                <a:latin typeface="Courier New" panose="02070309020205020404" pitchFamily="49" charset="0"/>
                <a:cs typeface="Courier New" panose="02070309020205020404" pitchFamily="49" charset="0"/>
              </a:rPr>
              <a:t>true</a:t>
            </a:r>
            <a:r>
              <a:rPr lang="en-US" dirty="0">
                <a:latin typeface="Arial" charset="0"/>
                <a:cs typeface="Arial" charset="0"/>
              </a:rPr>
              <a:t>, the body of the </a:t>
            </a: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statement takes action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Alters the value of the loop control variable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test of the </a:t>
            </a: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statement must eventually evaluate to </a:t>
            </a:r>
            <a:r>
              <a:rPr lang="en-US" dirty="0">
                <a:latin typeface="Courier New" panose="02070309020205020404" pitchFamily="49" charset="0"/>
                <a:cs typeface="Courier New" panose="02070309020205020404" pitchFamily="49" charset="0"/>
              </a:rPr>
              <a:t>false</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4397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(6 of 9)</a:t>
            </a:r>
          </a:p>
        </p:txBody>
      </p:sp>
      <p:sp>
        <p:nvSpPr>
          <p:cNvPr id="2" name="Text Placeholder 1"/>
          <p:cNvSpPr>
            <a:spLocks noGrp="1"/>
          </p:cNvSpPr>
          <p:nvPr>
            <p:ph type="body" sz="quarter" idx="15"/>
          </p:nvPr>
        </p:nvSpPr>
        <p:spPr/>
        <p:txBody>
          <a:bodyPr/>
          <a:lstStyle/>
          <a:p>
            <a:pPr>
              <a:lnSpc>
                <a:spcPct val="107000"/>
              </a:lnSpc>
              <a:spcBef>
                <a:spcPts val="600"/>
              </a:spcBef>
              <a:spcAft>
                <a:spcPts val="0"/>
              </a:spcAft>
              <a:tabLst>
                <a:tab pos="457200" algn="l"/>
              </a:tabLst>
            </a:pPr>
            <a:r>
              <a:rPr lang="en-US" b="1" dirty="0">
                <a:solidFill>
                  <a:srgbClr val="006298"/>
                </a:solidFill>
              </a:rPr>
              <a:t>Pitfall: Unintentionally Creating a Loop with an Empty Body </a:t>
            </a:r>
          </a:p>
          <a:p>
            <a:pPr marL="342900" indent="-342900">
              <a:lnSpc>
                <a:spcPct val="107000"/>
              </a:lnSpc>
              <a:spcBef>
                <a:spcPts val="600"/>
              </a:spcBef>
              <a:spcAft>
                <a:spcPts val="0"/>
              </a:spcAft>
              <a:buFont typeface="Arial" panose="020B0604020202020204" pitchFamily="34" charset="0"/>
              <a:buChar char="•"/>
              <a:tabLst>
                <a:tab pos="457200" algn="l"/>
              </a:tabLst>
            </a:pPr>
            <a:r>
              <a:rPr lang="en-US" dirty="0">
                <a:latin typeface="Arial" charset="0"/>
                <a:cs typeface="Arial" charset="0"/>
              </a:rPr>
              <a:t>Loop control variable</a:t>
            </a:r>
          </a:p>
          <a:p>
            <a:pPr marL="342900" indent="-342900">
              <a:lnSpc>
                <a:spcPct val="107000"/>
              </a:lnSpc>
              <a:spcBef>
                <a:spcPts val="600"/>
              </a:spcBef>
              <a:spcAft>
                <a:spcPts val="0"/>
              </a:spcAft>
              <a:buFont typeface="Arial" panose="020B0604020202020204" pitchFamily="34" charset="0"/>
              <a:buChar char="•"/>
              <a:tabLst>
                <a:tab pos="457200" algn="l"/>
              </a:tabLst>
            </a:pPr>
            <a:r>
              <a:rPr lang="en-US" dirty="0">
                <a:latin typeface="Arial" charset="0"/>
                <a:cs typeface="Arial" charset="0"/>
              </a:rPr>
              <a:t>A variable that is altered and stored with a new value</a:t>
            </a:r>
          </a:p>
          <a:p>
            <a:pPr marL="342900" indent="-342900">
              <a:lnSpc>
                <a:spcPct val="107000"/>
              </a:lnSpc>
              <a:spcBef>
                <a:spcPts val="600"/>
              </a:spcBef>
              <a:spcAft>
                <a:spcPts val="0"/>
              </a:spcAft>
              <a:buFont typeface="Arial" panose="020B0604020202020204" pitchFamily="34" charset="0"/>
              <a:buChar char="•"/>
              <a:tabLst>
                <a:tab pos="457200" algn="l"/>
              </a:tabLst>
            </a:pPr>
            <a:r>
              <a:rPr lang="en-US" dirty="0">
                <a:latin typeface="Courier New" panose="02070309020205020404" pitchFamily="49" charset="0"/>
                <a:cs typeface="Courier New" panose="02070309020205020404" pitchFamily="49" charset="0"/>
              </a:rPr>
              <a:t>	loopCount = loopCount + 1</a:t>
            </a:r>
          </a:p>
          <a:p>
            <a:pPr marL="342900" indent="-342900">
              <a:lnSpc>
                <a:spcPct val="107000"/>
              </a:lnSpc>
              <a:spcBef>
                <a:spcPts val="600"/>
              </a:spcBef>
              <a:spcAft>
                <a:spcPts val="0"/>
              </a:spcAft>
              <a:buFont typeface="Arial" panose="020B0604020202020204" pitchFamily="34" charset="0"/>
              <a:buChar char="•"/>
              <a:tabLst>
                <a:tab pos="457200" algn="l"/>
              </a:tabLst>
            </a:pPr>
            <a:r>
              <a:rPr lang="en-US" dirty="0">
                <a:latin typeface="Arial" charset="0"/>
                <a:cs typeface="Arial" charset="0"/>
              </a:rPr>
              <a:t>The equal sign assigns a value to the variable on the left</a:t>
            </a:r>
          </a:p>
          <a:p>
            <a:pPr marL="342900" indent="-342900">
              <a:lnSpc>
                <a:spcPct val="107000"/>
              </a:lnSpc>
              <a:spcBef>
                <a:spcPts val="600"/>
              </a:spcBef>
              <a:spcAft>
                <a:spcPts val="0"/>
              </a:spcAft>
              <a:buFont typeface="Arial" panose="020B0604020202020204" pitchFamily="34" charset="0"/>
              <a:buChar char="•"/>
              <a:tabLst>
                <a:tab pos="457200" algn="l"/>
              </a:tabLst>
            </a:pPr>
            <a:r>
              <a:rPr lang="en-US" dirty="0">
                <a:latin typeface="Arial" charset="0"/>
                <a:cs typeface="Arial" charset="0"/>
              </a:rPr>
              <a:t>The variable should be altered within the body of the loop</a:t>
            </a:r>
          </a:p>
          <a:p>
            <a:pPr>
              <a:lnSpc>
                <a:spcPct val="107000"/>
              </a:lnSpc>
              <a:spcBef>
                <a:spcPts val="600"/>
              </a:spcBef>
              <a:spcAft>
                <a:spcPts val="0"/>
              </a:spcAft>
              <a:tabLst>
                <a:tab pos="457200" algn="l"/>
              </a:tabLst>
            </a:pPr>
            <a:r>
              <a:rPr lang="en-US" b="1" dirty="0">
                <a:solidFill>
                  <a:srgbClr val="006298"/>
                </a:solidFill>
              </a:rPr>
              <a:t>Empty body</a:t>
            </a:r>
          </a:p>
          <a:p>
            <a:pPr marL="342900" indent="-342900">
              <a:lnSpc>
                <a:spcPct val="107000"/>
              </a:lnSpc>
              <a:spcBef>
                <a:spcPts val="600"/>
              </a:spcBef>
              <a:spcAft>
                <a:spcPts val="0"/>
              </a:spcAft>
              <a:buFont typeface="Arial" panose="020B0604020202020204" pitchFamily="34" charset="0"/>
              <a:buChar char="•"/>
              <a:tabLst>
                <a:tab pos="457200" algn="l"/>
              </a:tabLst>
            </a:pPr>
            <a:r>
              <a:rPr lang="en-US" dirty="0">
                <a:latin typeface="Arial" charset="0"/>
                <a:cs typeface="Arial" charset="0"/>
              </a:rPr>
              <a:t>A body with no statements</a:t>
            </a:r>
          </a:p>
          <a:p>
            <a:pPr marL="342900" indent="-342900">
              <a:lnSpc>
                <a:spcPct val="107000"/>
              </a:lnSpc>
              <a:spcBef>
                <a:spcPts val="600"/>
              </a:spcBef>
              <a:spcAft>
                <a:spcPts val="0"/>
              </a:spcAft>
              <a:buFont typeface="Arial" panose="020B0604020202020204" pitchFamily="34" charset="0"/>
              <a:buChar char="•"/>
              <a:tabLst>
                <a:tab pos="457200" algn="l"/>
              </a:tabLst>
            </a:pPr>
            <a:r>
              <a:rPr lang="en-US" dirty="0">
                <a:latin typeface="Arial" charset="0"/>
                <a:cs typeface="Arial" charset="0"/>
              </a:rPr>
              <a:t>Caused by misplaced semicolons</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1918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(7 of 9)</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Altering a Definite Loop’s Control Variable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Incrementing the variable</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Alter the value of the loop control variable by adding 1</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Decrementing the variable</a:t>
            </a:r>
          </a:p>
          <a:p>
            <a:pPr marL="80010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Subtract 1 from the loop control variable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Clearest and best method </a:t>
            </a:r>
          </a:p>
          <a:p>
            <a:pPr marL="800100" marR="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Start the loop control variable at 0 or 1</a:t>
            </a:r>
          </a:p>
          <a:p>
            <a:pPr marL="800100" marR="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Increment by 1 each time through the loop</a:t>
            </a:r>
          </a:p>
          <a:p>
            <a:pPr marL="800100" marR="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Stop when the loop control variable reaches the limit</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5893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(8 of 9)</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Writing an Indefinite </a:t>
            </a:r>
            <a:r>
              <a:rPr lang="en-US" b="1" dirty="0">
                <a:solidFill>
                  <a:srgbClr val="006298"/>
                </a:solidFill>
                <a:latin typeface="Courier New" panose="02070309020205020404" pitchFamily="49" charset="0"/>
                <a:cs typeface="Courier New" panose="02070309020205020404" pitchFamily="49" charset="0"/>
              </a:rPr>
              <a:t>while</a:t>
            </a:r>
            <a:r>
              <a:rPr lang="en-US" b="1" dirty="0">
                <a:solidFill>
                  <a:srgbClr val="006298"/>
                </a:solidFill>
              </a:rPr>
              <a:t> Loop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Event-controlled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Altered by user input</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Controlled by the user</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Executed any number of times</a:t>
            </a:r>
            <a:endParaRPr lang="en-US" dirty="0"/>
          </a:p>
          <a:p>
            <a:endParaRPr lang="en-US" dirty="0"/>
          </a:p>
        </p:txBody>
      </p:sp>
    </p:spTree>
    <p:extLst>
      <p:ext uri="{BB962C8B-B14F-4D97-AF65-F5344CB8AC3E}">
        <p14:creationId xmlns:p14="http://schemas.microsoft.com/office/powerpoint/2010/main" val="215938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(9 of 9)</a:t>
            </a:r>
          </a:p>
        </p:txBody>
      </p:sp>
      <p:sp>
        <p:nvSpPr>
          <p:cNvPr id="2" name="Text Placeholder 1"/>
          <p:cNvSpPr>
            <a:spLocks noGrp="1"/>
          </p:cNvSpPr>
          <p:nvPr>
            <p:ph type="body" sz="quarter" idx="15"/>
          </p:nvPr>
        </p:nvSpPr>
        <p:spPr/>
        <p:txBody>
          <a:bodyPr/>
          <a:lstStyle/>
          <a:p>
            <a:pPr>
              <a:lnSpc>
                <a:spcPct val="107000"/>
              </a:lnSpc>
              <a:spcBef>
                <a:spcPts val="0"/>
              </a:spcBef>
              <a:spcAft>
                <a:spcPts val="800"/>
              </a:spcAft>
              <a:tabLst>
                <a:tab pos="457200" algn="l"/>
              </a:tabLst>
            </a:pPr>
            <a:r>
              <a:rPr lang="en-US" b="1" dirty="0">
                <a:solidFill>
                  <a:srgbClr val="006298"/>
                </a:solidFill>
              </a:rPr>
              <a:t>Validating data </a:t>
            </a:r>
          </a:p>
          <a:p>
            <a:pPr marL="342900" indent="-342900">
              <a:lnSpc>
                <a:spcPct val="107000"/>
              </a:lnSpc>
              <a:spcBef>
                <a:spcPts val="0"/>
              </a:spcBef>
              <a:spcAft>
                <a:spcPts val="800"/>
              </a:spcAft>
              <a:buFont typeface="Arial" panose="020B0604020202020204" pitchFamily="34" charset="0"/>
              <a:buChar char="•"/>
              <a:tabLst>
                <a:tab pos="457200" algn="l"/>
              </a:tabLst>
            </a:pPr>
            <a:r>
              <a:rPr lang="en-US" dirty="0">
                <a:latin typeface="Arial" charset="0"/>
                <a:cs typeface="Arial" charset="0"/>
              </a:rPr>
              <a:t>Ensure a value falls within a specified range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Use indefinite loops to validate input data</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If a user enters incorrect data, the loop repeats</a:t>
            </a:r>
          </a:p>
          <a:p>
            <a:pPr marL="0" marR="0" lvl="1" indent="0">
              <a:lnSpc>
                <a:spcPct val="107000"/>
              </a:lnSpc>
              <a:spcBef>
                <a:spcPts val="600"/>
              </a:spcBef>
              <a:spcAft>
                <a:spcPts val="0"/>
              </a:spcAft>
              <a:buNone/>
              <a:tabLst>
                <a:tab pos="457200" algn="l"/>
              </a:tabLst>
            </a:pPr>
            <a:r>
              <a:rPr lang="en-US" b="1" dirty="0">
                <a:solidFill>
                  <a:srgbClr val="006298"/>
                </a:solidFill>
                <a:latin typeface="Arial" charset="0"/>
                <a:cs typeface="Arial" charset="0"/>
              </a:rPr>
              <a:t>Priming read (priming input)</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Input retrieved before the loop is entered</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Within a loop, the last statement retrieves the next input value and checks the value before the next entrance of the loop</a:t>
            </a:r>
          </a:p>
          <a:p>
            <a:endParaRPr lang="en-US" dirty="0"/>
          </a:p>
        </p:txBody>
      </p:sp>
    </p:spTree>
    <p:extLst>
      <p:ext uri="{BB962C8B-B14F-4D97-AF65-F5344CB8AC3E}">
        <p14:creationId xmlns:p14="http://schemas.microsoft.com/office/powerpoint/2010/main" val="168100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6.3 Using Shortcut Arithmetic Operators (1 of 3)</a:t>
            </a:r>
          </a:p>
        </p:txBody>
      </p:sp>
      <p:sp>
        <p:nvSpPr>
          <p:cNvPr id="2" name="Text Placeholder 1"/>
          <p:cNvSpPr>
            <a:spLocks noGrp="1"/>
          </p:cNvSpPr>
          <p:nvPr>
            <p:ph type="body" sz="quarter" idx="15"/>
          </p:nvPr>
        </p:nvSpPr>
        <p:spPr/>
        <p:txBody>
          <a:bodyPr/>
          <a:lstStyle/>
          <a:p>
            <a:pPr>
              <a:lnSpc>
                <a:spcPct val="107000"/>
              </a:lnSpc>
              <a:spcBef>
                <a:spcPts val="0"/>
              </a:spcBef>
              <a:spcAft>
                <a:spcPts val="800"/>
              </a:spcAft>
              <a:tabLst>
                <a:tab pos="457200" algn="l"/>
              </a:tabLst>
            </a:pPr>
            <a:r>
              <a:rPr lang="en-US" b="1" dirty="0">
                <a:solidFill>
                  <a:srgbClr val="006298"/>
                </a:solidFill>
              </a:rPr>
              <a:t>Accumulating</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Repeatedly increasing a value by some amount</a:t>
            </a:r>
          </a:p>
          <a:p>
            <a:pPr marL="0" marR="0" lvl="1" indent="0">
              <a:lnSpc>
                <a:spcPct val="107000"/>
              </a:lnSpc>
              <a:spcBef>
                <a:spcPts val="600"/>
              </a:spcBef>
              <a:spcAft>
                <a:spcPts val="0"/>
              </a:spcAft>
              <a:buNone/>
              <a:tabLst>
                <a:tab pos="457200" algn="l"/>
              </a:tabLst>
            </a:pPr>
            <a:r>
              <a:rPr lang="en-US" b="1" dirty="0">
                <a:solidFill>
                  <a:srgbClr val="006298"/>
                </a:solidFill>
                <a:latin typeface="Arial" charset="0"/>
                <a:cs typeface="Arial" charset="0"/>
              </a:rPr>
              <a:t>Java provides shortcuts for incrementing and accumulating</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	</a:t>
            </a:r>
            <a:r>
              <a:rPr lang="en-US" dirty="0">
                <a:latin typeface="Courier New" panose="02070309020205020404" pitchFamily="49" charset="0"/>
                <a:cs typeface="Courier New" panose="02070309020205020404" pitchFamily="49" charset="0"/>
              </a:rPr>
              <a:t>+= </a:t>
            </a:r>
            <a:r>
              <a:rPr lang="en-US" dirty="0">
                <a:latin typeface="Arial" charset="0"/>
                <a:cs typeface="Arial" charset="0"/>
              </a:rPr>
              <a:t>add and assign operator</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	</a:t>
            </a:r>
            <a:r>
              <a:rPr lang="en-US" dirty="0">
                <a:latin typeface="Courier New" panose="02070309020205020404" pitchFamily="49" charset="0"/>
                <a:cs typeface="Courier New" panose="02070309020205020404" pitchFamily="49" charset="0"/>
              </a:rPr>
              <a:t>-= </a:t>
            </a:r>
            <a:r>
              <a:rPr lang="en-US" dirty="0">
                <a:latin typeface="Arial" charset="0"/>
                <a:cs typeface="Arial" charset="0"/>
              </a:rPr>
              <a:t>subtract and assign operator</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	</a:t>
            </a:r>
            <a:r>
              <a:rPr lang="en-US" dirty="0">
                <a:latin typeface="Courier New" panose="02070309020205020404" pitchFamily="49" charset="0"/>
                <a:cs typeface="Courier New" panose="02070309020205020404" pitchFamily="49" charset="0"/>
              </a:rPr>
              <a:t>*= </a:t>
            </a:r>
            <a:r>
              <a:rPr lang="en-US" dirty="0">
                <a:latin typeface="Arial" charset="0"/>
                <a:cs typeface="Arial" charset="0"/>
              </a:rPr>
              <a:t>multiply and assign operator</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	</a:t>
            </a:r>
            <a:r>
              <a:rPr lang="en-US" dirty="0">
                <a:latin typeface="Courier New" panose="02070309020205020404" pitchFamily="49" charset="0"/>
                <a:cs typeface="Courier New" panose="02070309020205020404" pitchFamily="49" charset="0"/>
              </a:rPr>
              <a:t>/=</a:t>
            </a:r>
            <a:r>
              <a:rPr lang="en-US" dirty="0">
                <a:latin typeface="Arial" charset="0"/>
                <a:cs typeface="Arial" charset="0"/>
              </a:rPr>
              <a:t> divide and assign operator</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	</a:t>
            </a:r>
            <a:r>
              <a:rPr lang="en-US" dirty="0">
                <a:latin typeface="Courier New" panose="02070309020205020404" pitchFamily="49" charset="0"/>
                <a:cs typeface="Courier New" panose="02070309020205020404" pitchFamily="49" charset="0"/>
              </a:rPr>
              <a:t>%=</a:t>
            </a:r>
            <a:r>
              <a:rPr lang="en-US" dirty="0">
                <a:latin typeface="Arial" charset="0"/>
                <a:cs typeface="Arial" charset="0"/>
              </a:rPr>
              <a:t> remainder and assign operator</a:t>
            </a:r>
            <a:endParaRPr lang="en-US" dirty="0"/>
          </a:p>
          <a:p>
            <a:endParaRPr lang="en-US" dirty="0"/>
          </a:p>
        </p:txBody>
      </p:sp>
    </p:spTree>
    <p:extLst>
      <p:ext uri="{BB962C8B-B14F-4D97-AF65-F5344CB8AC3E}">
        <p14:creationId xmlns:p14="http://schemas.microsoft.com/office/powerpoint/2010/main" val="179690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6.3 Using Shortcut Arithmetic Operators (2 of 3)</a:t>
            </a:r>
          </a:p>
        </p:txBody>
      </p:sp>
      <p:sp>
        <p:nvSpPr>
          <p:cNvPr id="2" name="Text Placeholder 1"/>
          <p:cNvSpPr>
            <a:spLocks noGrp="1"/>
          </p:cNvSpPr>
          <p:nvPr>
            <p:ph type="body" sz="quarter" idx="15"/>
          </p:nvPr>
        </p:nvSpPr>
        <p:spPr/>
        <p:txBody>
          <a:bodyPr/>
          <a:lstStyle/>
          <a:p>
            <a:pPr>
              <a:lnSpc>
                <a:spcPct val="107000"/>
              </a:lnSpc>
              <a:spcBef>
                <a:spcPts val="0"/>
              </a:spcBef>
              <a:spcAft>
                <a:spcPts val="800"/>
              </a:spcAft>
              <a:tabLst>
                <a:tab pos="457200" algn="l"/>
              </a:tabLst>
            </a:pPr>
            <a:r>
              <a:rPr lang="en-US" b="1" dirty="0">
                <a:solidFill>
                  <a:srgbClr val="006298"/>
                </a:solidFill>
              </a:rPr>
              <a:t>Prefix increment operator and postfix increment operator </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++someValue, someValue++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 only with variables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Unary operators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Use with one value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Increase a variable’s value by 1</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No difference between operators (unless other operations are in the same expression)</a:t>
            </a:r>
            <a:endParaRPr lang="en-US" dirty="0"/>
          </a:p>
        </p:txBody>
      </p:sp>
    </p:spTree>
    <p:extLst>
      <p:ext uri="{BB962C8B-B14F-4D97-AF65-F5344CB8AC3E}">
        <p14:creationId xmlns:p14="http://schemas.microsoft.com/office/powerpoint/2010/main" val="327967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6.3 Using Shortcut Arithmetic Operators (3 of 3)</a:t>
            </a:r>
          </a:p>
        </p:txBody>
      </p:sp>
      <p:sp>
        <p:nvSpPr>
          <p:cNvPr id="2" name="Text Placeholder 1"/>
          <p:cNvSpPr>
            <a:spLocks noGrp="1"/>
          </p:cNvSpPr>
          <p:nvPr>
            <p:ph type="body" sz="quarter" idx="15"/>
          </p:nvPr>
        </p:nvSpPr>
        <p:spPr>
          <a:xfrm>
            <a:off x="103496" y="1289684"/>
            <a:ext cx="10711543" cy="3732692"/>
          </a:xfrm>
        </p:spPr>
        <p:txBody>
          <a:bodyPr/>
          <a:lstStyle/>
          <a:p>
            <a:pPr marR="0" lvl="0">
              <a:lnSpc>
                <a:spcPct val="107000"/>
              </a:lnSpc>
              <a:spcBef>
                <a:spcPts val="0"/>
              </a:spcBef>
              <a:spcAft>
                <a:spcPts val="800"/>
              </a:spcAft>
              <a:tabLst>
                <a:tab pos="457200" algn="l"/>
              </a:tabLst>
            </a:pPr>
            <a:r>
              <a:rPr lang="en-US" b="1" dirty="0">
                <a:solidFill>
                  <a:srgbClr val="006298"/>
                </a:solidFill>
              </a:rPr>
              <a:t>Prefix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result is calculated and stored</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Then the variable is used</a:t>
            </a:r>
          </a:p>
          <a:p>
            <a:pPr marL="0" marR="0" lvl="1" indent="0">
              <a:lnSpc>
                <a:spcPct val="107000"/>
              </a:lnSpc>
              <a:spcBef>
                <a:spcPts val="600"/>
              </a:spcBef>
              <a:spcAft>
                <a:spcPts val="0"/>
              </a:spcAft>
              <a:buNone/>
              <a:tabLst>
                <a:tab pos="457200" algn="l"/>
              </a:tabLst>
            </a:pPr>
            <a:r>
              <a:rPr lang="en-US" b="1" dirty="0">
                <a:solidFill>
                  <a:srgbClr val="006298"/>
                </a:solidFill>
                <a:latin typeface="Arial" charset="0"/>
                <a:cs typeface="Arial" charset="0"/>
              </a:rPr>
              <a:t>Postfix ++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variable is used</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Then the result is calculated and stored</a:t>
            </a:r>
          </a:p>
        </p:txBody>
      </p:sp>
      <p:pic>
        <p:nvPicPr>
          <p:cNvPr id="5" name="Content Placeholder 2" descr="Figure 6-13: Four ways to add 1 to a value">
            <a:extLst>
              <a:ext uri="{FF2B5EF4-FFF2-40B4-BE49-F238E27FC236}">
                <a16:creationId xmlns:a16="http://schemas.microsoft.com/office/drawing/2014/main" id="{25C65B33-D45A-403A-9832-25779FF227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3063" y="1299844"/>
            <a:ext cx="5665088" cy="3424556"/>
          </a:xfrm>
          <a:prstGeom prst="rect">
            <a:avLst/>
          </a:prstGeom>
        </p:spPr>
      </p:pic>
    </p:spTree>
    <p:extLst>
      <p:ext uri="{BB962C8B-B14F-4D97-AF65-F5344CB8AC3E}">
        <p14:creationId xmlns:p14="http://schemas.microsoft.com/office/powerpoint/2010/main" val="3370716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6.4 Creating a </a:t>
            </a:r>
            <a:r>
              <a:rPr lang="en-US" dirty="0">
                <a:latin typeface="Courier New" panose="02070309020205020404" pitchFamily="49" charset="0"/>
                <a:cs typeface="Courier New" panose="02070309020205020404" pitchFamily="49" charset="0"/>
              </a:rPr>
              <a:t>for</a:t>
            </a:r>
            <a:r>
              <a:rPr lang="en-US" dirty="0"/>
              <a:t> Loop</a:t>
            </a:r>
          </a:p>
        </p:txBody>
      </p:sp>
      <p:sp>
        <p:nvSpPr>
          <p:cNvPr id="2" name="Text Placeholder 1"/>
          <p:cNvSpPr>
            <a:spLocks noGrp="1"/>
          </p:cNvSpPr>
          <p:nvPr>
            <p:ph type="body" sz="quarter" idx="15"/>
          </p:nvPr>
        </p:nvSpPr>
        <p:spPr/>
        <p:txBody>
          <a:bodyPr/>
          <a:lstStyle/>
          <a:p>
            <a:pPr>
              <a:lnSpc>
                <a:spcPct val="107000"/>
              </a:lnSpc>
              <a:spcBef>
                <a:spcPts val="0"/>
              </a:spcBef>
              <a:spcAft>
                <a:spcPts val="800"/>
              </a:spcAft>
              <a:tabLst>
                <a:tab pos="457200" algn="l"/>
              </a:tabLst>
            </a:pPr>
            <a:r>
              <a:rPr lang="en-US" b="1" dirty="0">
                <a:solidFill>
                  <a:srgbClr val="006298"/>
                </a:solidFill>
                <a:latin typeface="Courier New" panose="02070309020205020404" pitchFamily="49" charset="0"/>
                <a:cs typeface="Courier New" panose="02070309020205020404" pitchFamily="49" charset="0"/>
              </a:rPr>
              <a:t>for</a:t>
            </a:r>
            <a:r>
              <a:rPr lang="en-US" b="1" dirty="0">
                <a:solidFill>
                  <a:srgbClr val="006298"/>
                </a:solidFill>
              </a:rPr>
              <a:t>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Used when a definite number of loop iterations is required</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Three sections usually used to initialize, test, and update the loop control variable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One convenient statement indicates:</a:t>
            </a:r>
          </a:p>
          <a:p>
            <a:pPr marL="800100" marR="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The starting value for the loop control variable </a:t>
            </a:r>
          </a:p>
          <a:p>
            <a:pPr marL="800100" marR="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The test condition that controls loop entry</a:t>
            </a:r>
          </a:p>
          <a:p>
            <a:pPr marL="800100" marR="0" lvl="2" indent="-342900">
              <a:spcBef>
                <a:spcPts val="1000"/>
              </a:spcBef>
              <a:buFont typeface="Arial" panose="020B0604020202020204" pitchFamily="34" charset="0"/>
              <a:buChar char="•"/>
              <a:tabLst>
                <a:tab pos="914400" algn="l"/>
              </a:tabLst>
            </a:pPr>
            <a:r>
              <a:rPr lang="en-US" dirty="0">
                <a:solidFill>
                  <a:srgbClr val="000000"/>
                </a:solidFill>
                <a:latin typeface="Arial" panose="020B0604020202020204" pitchFamily="34" charset="0"/>
                <a:cs typeface="Arial" panose="020B0604020202020204" pitchFamily="34" charset="0"/>
              </a:rPr>
              <a:t>The expression that alters the loop control variable</a:t>
            </a:r>
          </a:p>
          <a:p>
            <a:endParaRPr lang="en-US" dirty="0"/>
          </a:p>
        </p:txBody>
      </p:sp>
    </p:spTree>
    <p:extLst>
      <p:ext uri="{BB962C8B-B14F-4D97-AF65-F5344CB8AC3E}">
        <p14:creationId xmlns:p14="http://schemas.microsoft.com/office/powerpoint/2010/main" val="153851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6.4 Creating a </a:t>
            </a:r>
            <a:r>
              <a:rPr lang="en-US" dirty="0">
                <a:latin typeface="Courier New" panose="02070309020205020404" pitchFamily="49" charset="0"/>
                <a:cs typeface="Courier New" panose="02070309020205020404" pitchFamily="49" charset="0"/>
              </a:rPr>
              <a:t>for</a:t>
            </a:r>
            <a:r>
              <a:rPr lang="en-US" dirty="0"/>
              <a:t> Loop</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Variations in </a:t>
            </a:r>
            <a:r>
              <a:rPr lang="en-US" b="1" dirty="0">
                <a:solidFill>
                  <a:srgbClr val="006298"/>
                </a:solidFill>
                <a:latin typeface="Courier New" panose="02070309020205020404" pitchFamily="49" charset="0"/>
                <a:cs typeface="Courier New" panose="02070309020205020404" pitchFamily="49" charset="0"/>
              </a:rPr>
              <a:t>for</a:t>
            </a:r>
            <a:r>
              <a:rPr lang="en-US" b="1" dirty="0">
                <a:solidFill>
                  <a:srgbClr val="006298"/>
                </a:solidFill>
              </a:rPr>
              <a:t> loops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Initialization of more than one variable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Place commas between separate statements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Performance of more than one test using AND or OR operators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Decrementing or performance of some other task</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Altering more than one value</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6052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Objectives</a:t>
            </a:r>
          </a:p>
        </p:txBody>
      </p:sp>
      <p:sp>
        <p:nvSpPr>
          <p:cNvPr id="2" name="Text Placeholder 1"/>
          <p:cNvSpPr>
            <a:spLocks noGrp="1"/>
          </p:cNvSpPr>
          <p:nvPr>
            <p:ph type="body" sz="quarter" idx="15"/>
          </p:nvPr>
        </p:nvSpPr>
        <p:spPr/>
        <p:txBody>
          <a:bodyPr/>
          <a:lstStyle/>
          <a:p>
            <a:pPr marL="571500" marR="0" indent="-571500">
              <a:spcBef>
                <a:spcPts val="0"/>
              </a:spcBef>
              <a:spcAft>
                <a:spcPts val="1200"/>
              </a:spcAft>
              <a:tabLst>
                <a:tab pos="571500" algn="l"/>
              </a:tabLst>
            </a:pPr>
            <a:r>
              <a:rPr lang="en-US" dirty="0"/>
              <a:t>By the end of this chapter, you should be able to:</a:t>
            </a:r>
          </a:p>
          <a:p>
            <a:pPr algn="l"/>
            <a:r>
              <a:rPr lang="en-US" dirty="0"/>
              <a:t>06.01 Describe the loop structure</a:t>
            </a:r>
          </a:p>
          <a:p>
            <a:pPr algn="l"/>
            <a:r>
              <a:rPr lang="en-US" dirty="0"/>
              <a:t>06.02 Create </a:t>
            </a:r>
            <a:r>
              <a:rPr lang="en-US" dirty="0">
                <a:latin typeface="Courier New" panose="02070309020205020404" pitchFamily="49" charset="0"/>
                <a:cs typeface="Courier New" panose="02070309020205020404" pitchFamily="49" charset="0"/>
              </a:rPr>
              <a:t>while</a:t>
            </a:r>
            <a:r>
              <a:rPr lang="en-US" dirty="0"/>
              <a:t> loops</a:t>
            </a:r>
          </a:p>
          <a:p>
            <a:pPr algn="l"/>
            <a:r>
              <a:rPr lang="en-US" dirty="0"/>
              <a:t>06.03 Use shortcut arithmetic operators</a:t>
            </a:r>
          </a:p>
          <a:p>
            <a:pPr algn="l"/>
            <a:r>
              <a:rPr lang="en-US" dirty="0"/>
              <a:t>06.04 Create </a:t>
            </a:r>
            <a:r>
              <a:rPr lang="en-US" dirty="0">
                <a:latin typeface="Courier New" panose="02070309020205020404" pitchFamily="49" charset="0"/>
                <a:cs typeface="Courier New" panose="02070309020205020404" pitchFamily="49" charset="0"/>
              </a:rPr>
              <a:t>for</a:t>
            </a:r>
            <a:r>
              <a:rPr lang="en-US" dirty="0"/>
              <a:t> loops</a:t>
            </a:r>
          </a:p>
          <a:p>
            <a:pPr algn="l"/>
            <a:r>
              <a:rPr lang="en-US" dirty="0"/>
              <a:t>06.05 Create </a:t>
            </a:r>
            <a:r>
              <a:rPr lang="en-US" dirty="0">
                <a:latin typeface="Courier New" panose="02070309020205020404" pitchFamily="49" charset="0"/>
                <a:cs typeface="Courier New" panose="02070309020205020404" pitchFamily="49" charset="0"/>
              </a:rPr>
              <a:t>do…while </a:t>
            </a:r>
            <a:r>
              <a:rPr lang="en-US" dirty="0"/>
              <a:t>loops</a:t>
            </a:r>
          </a:p>
          <a:p>
            <a:pPr algn="l"/>
            <a:r>
              <a:rPr lang="en-US" dirty="0"/>
              <a:t>06.06 Nest loops</a:t>
            </a:r>
          </a:p>
          <a:p>
            <a:pPr algn="l"/>
            <a:r>
              <a:rPr lang="en-US" dirty="0"/>
              <a:t>06.07 Improve loop performance</a:t>
            </a:r>
          </a:p>
        </p:txBody>
      </p:sp>
    </p:spTree>
    <p:extLst>
      <p:ext uri="{BB962C8B-B14F-4D97-AF65-F5344CB8AC3E}">
        <p14:creationId xmlns:p14="http://schemas.microsoft.com/office/powerpoint/2010/main" val="8258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06F762-BA6C-4CFE-81B2-ECC7E54D4B75}"/>
              </a:ext>
            </a:extLst>
          </p:cNvPr>
          <p:cNvSpPr txBox="1">
            <a:spLocks noChangeArrowheads="1"/>
          </p:cNvSpPr>
          <p:nvPr/>
        </p:nvSpPr>
        <p:spPr>
          <a:xfrm>
            <a:off x="838200" y="853758"/>
            <a:ext cx="10022840" cy="5597842"/>
          </a:xfrm>
          <a:prstGeom prst="rect">
            <a:avLst/>
          </a:prstGeom>
        </p:spPr>
        <p:txBody>
          <a:bodyPr/>
          <a:lst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dirty="0"/>
              <a:t>Unconventional </a:t>
            </a:r>
            <a:r>
              <a:rPr lang="en-US" altLang="en-US" dirty="0">
                <a:latin typeface="Courier New" pitchFamily="49" charset="0"/>
                <a:cs typeface="Courier New" pitchFamily="49" charset="0"/>
              </a:rPr>
              <a:t>for</a:t>
            </a:r>
            <a:r>
              <a:rPr lang="en-US" altLang="en-US" dirty="0"/>
              <a:t> loops</a:t>
            </a:r>
          </a:p>
          <a:p>
            <a:pPr lvl="1"/>
            <a:r>
              <a:rPr lang="en-US" altLang="en-US" dirty="0"/>
              <a:t>Initialization of more than one variable </a:t>
            </a:r>
          </a:p>
          <a:p>
            <a:pPr lvl="2"/>
            <a:r>
              <a:rPr lang="en-US" altLang="en-US" sz="1800" dirty="0"/>
              <a:t>Place commas between separate statements</a:t>
            </a:r>
          </a:p>
          <a:p>
            <a:pPr marL="457200" lvl="2" indent="0">
              <a:buFont typeface="Arial" charset="0"/>
              <a:buNone/>
            </a:pPr>
            <a:r>
              <a:rPr lang="en-US" altLang="en-US" sz="1800" dirty="0">
                <a:solidFill>
                  <a:srgbClr val="0033CC"/>
                </a:solidFill>
              </a:rPr>
              <a:t> 		for(g = 0, h = 1; g &lt; 6; ++g)</a:t>
            </a:r>
          </a:p>
          <a:p>
            <a:pPr lvl="1"/>
            <a:r>
              <a:rPr lang="en-US" altLang="en-US" dirty="0"/>
              <a:t>Performance of more than one test using AND or </a:t>
            </a:r>
            <a:r>
              <a:rPr lang="en-US" altLang="en-US" dirty="0" err="1"/>
              <a:t>OR</a:t>
            </a:r>
            <a:r>
              <a:rPr lang="en-US" altLang="en-US" dirty="0"/>
              <a:t> operators</a:t>
            </a:r>
          </a:p>
          <a:p>
            <a:pPr marL="228600" lvl="1" indent="0">
              <a:buFont typeface="Arial" charset="0"/>
              <a:buNone/>
            </a:pPr>
            <a:r>
              <a:rPr lang="en-US" altLang="en-US" dirty="0"/>
              <a:t>   	</a:t>
            </a:r>
            <a:r>
              <a:rPr lang="en-US" altLang="en-US" dirty="0">
                <a:solidFill>
                  <a:srgbClr val="0033CC"/>
                </a:solidFill>
              </a:rPr>
              <a:t>for(g = 0; g &lt; 3 &amp;&amp; h &gt; 1; ++g)</a:t>
            </a:r>
          </a:p>
          <a:p>
            <a:pPr lvl="1"/>
            <a:r>
              <a:rPr lang="en-US" altLang="en-US" dirty="0"/>
              <a:t>Decrementing or performance of some other task</a:t>
            </a:r>
          </a:p>
          <a:p>
            <a:pPr marL="228600" lvl="1" indent="0">
              <a:buFont typeface="Arial" charset="0"/>
              <a:buNone/>
            </a:pPr>
            <a:r>
              <a:rPr lang="en-US" altLang="en-US" dirty="0">
                <a:solidFill>
                  <a:srgbClr val="0033CC"/>
                </a:solidFill>
              </a:rPr>
              <a:t>   	for(g = 5; g &gt;= 1; --g)</a:t>
            </a:r>
          </a:p>
          <a:p>
            <a:pPr lvl="1"/>
            <a:r>
              <a:rPr lang="en-US" altLang="en-US" dirty="0"/>
              <a:t>Altering more than one value</a:t>
            </a:r>
          </a:p>
          <a:p>
            <a:pPr marL="228600" lvl="1" indent="0">
              <a:buFont typeface="Arial" charset="0"/>
              <a:buNone/>
            </a:pPr>
            <a:r>
              <a:rPr lang="en-US" altLang="en-US" dirty="0">
                <a:solidFill>
                  <a:srgbClr val="0033CC"/>
                </a:solidFill>
              </a:rPr>
              <a:t>	for(g = 0; g &lt; 10; ++g, ++h, sum += g)</a:t>
            </a:r>
          </a:p>
          <a:p>
            <a:r>
              <a:rPr lang="en-US" altLang="en-US" dirty="0"/>
              <a:t>You can leave one or more portions of a </a:t>
            </a:r>
            <a:r>
              <a:rPr lang="en-US" altLang="en-US" dirty="0">
                <a:latin typeface="Courier New" pitchFamily="49" charset="0"/>
                <a:cs typeface="Courier New" pitchFamily="49" charset="0"/>
              </a:rPr>
              <a:t>for</a:t>
            </a:r>
            <a:r>
              <a:rPr lang="en-US" altLang="en-US" dirty="0"/>
              <a:t> loop empty </a:t>
            </a:r>
          </a:p>
          <a:p>
            <a:pPr lvl="2"/>
            <a:r>
              <a:rPr lang="en-US" altLang="en-US" dirty="0"/>
              <a:t>Two semicolons are still required as placeholders</a:t>
            </a:r>
          </a:p>
          <a:p>
            <a:pPr marL="457200" lvl="2" indent="0">
              <a:buFont typeface="Arial" charset="0"/>
              <a:buNone/>
            </a:pPr>
            <a:r>
              <a:rPr lang="en-US" altLang="en-US" sz="2200" dirty="0">
                <a:solidFill>
                  <a:srgbClr val="0033CC"/>
                </a:solidFill>
              </a:rPr>
              <a:t>		for(; x &lt; 10; ++x)</a:t>
            </a:r>
          </a:p>
        </p:txBody>
      </p:sp>
      <p:sp>
        <p:nvSpPr>
          <p:cNvPr id="5" name="Title 3">
            <a:extLst>
              <a:ext uri="{FF2B5EF4-FFF2-40B4-BE49-F238E27FC236}">
                <a16:creationId xmlns:a16="http://schemas.microsoft.com/office/drawing/2014/main" id="{7E8A6019-FDD0-4D7D-8600-30F4B2639356}"/>
              </a:ext>
            </a:extLst>
          </p:cNvPr>
          <p:cNvSpPr>
            <a:spLocks noGrp="1"/>
          </p:cNvSpPr>
          <p:nvPr>
            <p:ph type="title"/>
          </p:nvPr>
        </p:nvSpPr>
        <p:spPr>
          <a:xfrm>
            <a:off x="838200" y="182245"/>
            <a:ext cx="10515600" cy="671513"/>
          </a:xfrm>
        </p:spPr>
        <p:txBody>
          <a:bodyPr/>
          <a:lstStyle/>
          <a:p>
            <a:r>
              <a:rPr lang="en-US" dirty="0"/>
              <a:t>6.4 Creating a </a:t>
            </a:r>
            <a:r>
              <a:rPr lang="en-US" dirty="0">
                <a:latin typeface="Courier New" panose="02070309020205020404" pitchFamily="49" charset="0"/>
                <a:cs typeface="Courier New" panose="02070309020205020404" pitchFamily="49" charset="0"/>
              </a:rPr>
              <a:t>for</a:t>
            </a:r>
            <a:r>
              <a:rPr lang="en-US" dirty="0"/>
              <a:t> Loop</a:t>
            </a:r>
          </a:p>
        </p:txBody>
      </p:sp>
    </p:spTree>
    <p:extLst>
      <p:ext uri="{BB962C8B-B14F-4D97-AF65-F5344CB8AC3E}">
        <p14:creationId xmlns:p14="http://schemas.microsoft.com/office/powerpoint/2010/main" val="2487102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41D647-774B-4E8B-86A4-FB9DD5602BE1}"/>
              </a:ext>
            </a:extLst>
          </p:cNvPr>
          <p:cNvSpPr>
            <a:spLocks noGrp="1"/>
          </p:cNvSpPr>
          <p:nvPr>
            <p:ph type="body" sz="quarter" idx="15"/>
          </p:nvPr>
        </p:nvSpPr>
        <p:spPr/>
        <p:txBody>
          <a:bodyPr/>
          <a:lstStyle/>
          <a:p>
            <a:pPr marL="342900" indent="-342900">
              <a:buFont typeface="Arial" panose="020B0604020202020204" pitchFamily="34" charset="0"/>
              <a:buChar char="•"/>
            </a:pPr>
            <a:r>
              <a:rPr lang="en-US" altLang="en-US" dirty="0"/>
              <a:t>Use method calls in any section of the for statement</a:t>
            </a:r>
          </a:p>
          <a:p>
            <a:r>
              <a:rPr lang="en-US" altLang="en-US" dirty="0">
                <a:solidFill>
                  <a:srgbClr val="0033CC"/>
                </a:solidFill>
              </a:rPr>
              <a:t>     for(x = </a:t>
            </a:r>
            <a:r>
              <a:rPr lang="en-US" altLang="en-US" dirty="0" err="1">
                <a:solidFill>
                  <a:srgbClr val="0033CC"/>
                </a:solidFill>
              </a:rPr>
              <a:t>initMethod</a:t>
            </a:r>
            <a:r>
              <a:rPr lang="en-US" altLang="en-US" dirty="0">
                <a:solidFill>
                  <a:srgbClr val="0033CC"/>
                </a:solidFill>
              </a:rPr>
              <a:t>(); </a:t>
            </a:r>
            <a:r>
              <a:rPr lang="en-US" altLang="en-US" dirty="0" err="1">
                <a:solidFill>
                  <a:srgbClr val="0033CC"/>
                </a:solidFill>
              </a:rPr>
              <a:t>isFinished</a:t>
            </a:r>
            <a:r>
              <a:rPr lang="en-US" altLang="en-US" dirty="0">
                <a:solidFill>
                  <a:srgbClr val="0033CC"/>
                </a:solidFill>
              </a:rPr>
              <a:t>(); x = alter(x))</a:t>
            </a:r>
          </a:p>
          <a:p>
            <a:endParaRPr lang="en-US" altLang="en-US" dirty="0">
              <a:solidFill>
                <a:srgbClr val="0033CC"/>
              </a:solidFill>
            </a:endParaRPr>
          </a:p>
          <a:p>
            <a:pPr marL="342900" indent="-342900">
              <a:buFont typeface="Arial" panose="020B0604020202020204" pitchFamily="34" charset="0"/>
              <a:buChar char="•"/>
            </a:pPr>
            <a:r>
              <a:rPr lang="en-US" altLang="en-US" dirty="0"/>
              <a:t>Use the same loop control variable in all three parts of a </a:t>
            </a:r>
            <a:r>
              <a:rPr lang="en-US" altLang="en-US" dirty="0">
                <a:latin typeface="Courier New" pitchFamily="49" charset="0"/>
                <a:cs typeface="Courier New" pitchFamily="49" charset="0"/>
              </a:rPr>
              <a:t>for</a:t>
            </a:r>
            <a:r>
              <a:rPr lang="en-US" altLang="en-US" dirty="0"/>
              <a:t> statement</a:t>
            </a:r>
          </a:p>
          <a:p>
            <a:endParaRPr lang="en-CA" dirty="0"/>
          </a:p>
        </p:txBody>
      </p:sp>
      <p:sp>
        <p:nvSpPr>
          <p:cNvPr id="4" name="Title 3">
            <a:extLst>
              <a:ext uri="{FF2B5EF4-FFF2-40B4-BE49-F238E27FC236}">
                <a16:creationId xmlns:a16="http://schemas.microsoft.com/office/drawing/2014/main" id="{70CD690F-C21C-4280-B0D7-0E6B451C5F52}"/>
              </a:ext>
            </a:extLst>
          </p:cNvPr>
          <p:cNvSpPr>
            <a:spLocks noGrp="1"/>
          </p:cNvSpPr>
          <p:nvPr>
            <p:ph type="title"/>
          </p:nvPr>
        </p:nvSpPr>
        <p:spPr>
          <a:xfrm>
            <a:off x="838200" y="365125"/>
            <a:ext cx="10515600" cy="671513"/>
          </a:xfrm>
        </p:spPr>
        <p:txBody>
          <a:bodyPr/>
          <a:lstStyle/>
          <a:p>
            <a:r>
              <a:rPr lang="en-US" dirty="0"/>
              <a:t>6.4 Creating a </a:t>
            </a:r>
            <a:r>
              <a:rPr lang="en-US" dirty="0">
                <a:latin typeface="Courier New" panose="02070309020205020404" pitchFamily="49" charset="0"/>
                <a:cs typeface="Courier New" panose="02070309020205020404" pitchFamily="49" charset="0"/>
              </a:rPr>
              <a:t>for</a:t>
            </a:r>
            <a:r>
              <a:rPr lang="en-US" dirty="0"/>
              <a:t> Loop</a:t>
            </a:r>
          </a:p>
        </p:txBody>
      </p:sp>
    </p:spTree>
    <p:extLst>
      <p:ext uri="{BB962C8B-B14F-4D97-AF65-F5344CB8AC3E}">
        <p14:creationId xmlns:p14="http://schemas.microsoft.com/office/powerpoint/2010/main" val="95265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6.4 Creating a </a:t>
            </a:r>
            <a:r>
              <a:rPr lang="en-US" dirty="0">
                <a:latin typeface="Courier New" panose="02070309020205020404" pitchFamily="49" charset="0"/>
                <a:cs typeface="Courier New" panose="02070309020205020404" pitchFamily="49" charset="0"/>
              </a:rPr>
              <a:t>for</a:t>
            </a:r>
            <a:r>
              <a:rPr lang="en-US" dirty="0"/>
              <a:t> Loop</a:t>
            </a:r>
          </a:p>
        </p:txBody>
      </p:sp>
      <p:sp>
        <p:nvSpPr>
          <p:cNvPr id="2" name="Text Placeholder 1"/>
          <p:cNvSpPr>
            <a:spLocks noGrp="1"/>
          </p:cNvSpPr>
          <p:nvPr>
            <p:ph type="body" sz="quarter" idx="15"/>
          </p:nvPr>
        </p:nvSpPr>
        <p:spPr/>
        <p:txBody>
          <a:bodyPr/>
          <a:lstStyle/>
          <a:p>
            <a:pPr marL="0" marR="0" lvl="1" indent="0">
              <a:spcBef>
                <a:spcPts val="1000"/>
              </a:spcBef>
              <a:buNone/>
              <a:tabLst>
                <a:tab pos="914400" algn="l"/>
              </a:tabLst>
            </a:pPr>
            <a:r>
              <a:rPr lang="en-US" b="1" dirty="0">
                <a:solidFill>
                  <a:srgbClr val="006298"/>
                </a:solidFill>
                <a:latin typeface="Arial" charset="0"/>
                <a:cs typeface="Arial" charset="0"/>
              </a:rPr>
              <a:t>You can leave one or more portions of a </a:t>
            </a:r>
            <a:r>
              <a:rPr lang="en-US" b="1" dirty="0">
                <a:solidFill>
                  <a:srgbClr val="006298"/>
                </a:solidFill>
                <a:latin typeface="Courier New" panose="02070309020205020404" pitchFamily="49" charset="0"/>
                <a:cs typeface="Courier New" panose="02070309020205020404" pitchFamily="49" charset="0"/>
              </a:rPr>
              <a:t>for</a:t>
            </a:r>
            <a:r>
              <a:rPr lang="en-US" b="1" dirty="0">
                <a:solidFill>
                  <a:srgbClr val="006298"/>
                </a:solidFill>
                <a:latin typeface="Arial" charset="0"/>
                <a:cs typeface="Arial" charset="0"/>
              </a:rPr>
              <a:t> loop empty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Two semicolons are still required as placeholders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Use the same loop control variable in all three parts of a </a:t>
            </a:r>
            <a:r>
              <a:rPr lang="en-US" dirty="0">
                <a:latin typeface="Courier New" panose="02070309020205020404" pitchFamily="49" charset="0"/>
                <a:cs typeface="Courier New" panose="02070309020205020404" pitchFamily="49" charset="0"/>
              </a:rPr>
              <a:t>for</a:t>
            </a:r>
            <a:r>
              <a:rPr lang="en-US" dirty="0">
                <a:latin typeface="Arial" charset="0"/>
                <a:cs typeface="Arial" charset="0"/>
              </a:rPr>
              <a:t> statement</a:t>
            </a:r>
          </a:p>
          <a:p>
            <a:pPr marL="0" marR="0" lvl="1" indent="0">
              <a:spcBef>
                <a:spcPts val="1000"/>
              </a:spcBef>
              <a:buNone/>
              <a:tabLst>
                <a:tab pos="914400" algn="l"/>
              </a:tabLst>
            </a:pPr>
            <a:r>
              <a:rPr lang="en-US" b="1" dirty="0">
                <a:solidFill>
                  <a:srgbClr val="006298"/>
                </a:solidFill>
                <a:latin typeface="Arial" charset="0"/>
                <a:cs typeface="Arial" charset="0"/>
              </a:rPr>
              <a:t>Do-nothing loop</a:t>
            </a:r>
          </a:p>
          <a:p>
            <a:pPr marL="342900" marR="0" lvl="1" indent="-342900">
              <a:spcBef>
                <a:spcPts val="1000"/>
              </a:spcBef>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Performs no actions in its body</a:t>
            </a:r>
          </a:p>
          <a:p>
            <a:pPr marL="342900" marR="0" lvl="1" indent="-342900">
              <a:spcBef>
                <a:spcPts val="1000"/>
              </a:spcBef>
              <a:buFont typeface="Arial" panose="020B0604020202020204" pitchFamily="34" charset="0"/>
              <a:buChar char="•"/>
              <a:tabLst>
                <a:tab pos="914400" algn="l"/>
              </a:tabLst>
            </a:pPr>
            <a:r>
              <a:rPr lang="en-US" dirty="0">
                <a:latin typeface="Arial" panose="020B0604020202020204" pitchFamily="34" charset="0"/>
                <a:cs typeface="Arial" panose="020B0604020202020204" pitchFamily="34" charset="0"/>
              </a:rPr>
              <a:t>Occupies the CPU for thousands of processing cycles</a:t>
            </a:r>
          </a:p>
          <a:p>
            <a:endParaRPr lang="en-US" dirty="0"/>
          </a:p>
        </p:txBody>
      </p:sp>
    </p:spTree>
    <p:extLst>
      <p:ext uri="{BB962C8B-B14F-4D97-AF65-F5344CB8AC3E}">
        <p14:creationId xmlns:p14="http://schemas.microsoft.com/office/powerpoint/2010/main" val="182861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6.4 Creating a </a:t>
            </a:r>
            <a:r>
              <a:rPr lang="en-US" dirty="0">
                <a:latin typeface="Courier New" panose="02070309020205020404" pitchFamily="49" charset="0"/>
                <a:cs typeface="Courier New" panose="02070309020205020404" pitchFamily="49" charset="0"/>
              </a:rPr>
              <a:t>for</a:t>
            </a:r>
            <a:r>
              <a:rPr lang="en-US" dirty="0"/>
              <a:t> Loop</a:t>
            </a:r>
          </a:p>
        </p:txBody>
      </p:sp>
      <p:sp>
        <p:nvSpPr>
          <p:cNvPr id="2" name="Text Placeholder 1"/>
          <p:cNvSpPr>
            <a:spLocks noGrp="1"/>
          </p:cNvSpPr>
          <p:nvPr>
            <p:ph type="body" sz="quarter" idx="15"/>
          </p:nvPr>
        </p:nvSpPr>
        <p:spPr/>
        <p:txBody>
          <a:bodyPr/>
          <a:lstStyle/>
          <a:p>
            <a:pPr>
              <a:lnSpc>
                <a:spcPct val="107000"/>
              </a:lnSpc>
              <a:spcBef>
                <a:spcPts val="0"/>
              </a:spcBef>
              <a:spcAft>
                <a:spcPts val="800"/>
              </a:spcAft>
              <a:tabLst>
                <a:tab pos="457200" algn="l"/>
              </a:tabLst>
            </a:pPr>
            <a:r>
              <a:rPr lang="en-US" b="1" dirty="0">
                <a:solidFill>
                  <a:srgbClr val="006298"/>
                </a:solidFill>
              </a:rPr>
              <a:t>To pause a program:</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Use the </a:t>
            </a:r>
            <a:r>
              <a:rPr lang="en-US" dirty="0">
                <a:latin typeface="Courier New" panose="02070309020205020404" pitchFamily="49" charset="0"/>
                <a:cs typeface="Courier New" panose="02070309020205020404" pitchFamily="49" charset="0"/>
              </a:rPr>
              <a:t>for</a:t>
            </a:r>
            <a:r>
              <a:rPr lang="en-US" dirty="0">
                <a:latin typeface="Arial" charset="0"/>
                <a:cs typeface="Arial" charset="0"/>
              </a:rPr>
              <a:t> loop that contains no body (do-nothing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	</a:t>
            </a:r>
            <a:r>
              <a:rPr lang="en-US" dirty="0">
                <a:latin typeface="Courier New" panose="02070309020205020404" pitchFamily="49" charset="0"/>
                <a:cs typeface="Courier New" panose="02070309020205020404" pitchFamily="49" charset="0"/>
              </a:rPr>
              <a:t>for(x = 0; x &lt; 100000; ++x);</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Or use the built-in </a:t>
            </a:r>
            <a:r>
              <a:rPr lang="en-US" dirty="0">
                <a:latin typeface="Courier New" panose="02070309020205020404" pitchFamily="49" charset="0"/>
                <a:cs typeface="Courier New" panose="02070309020205020404" pitchFamily="49" charset="0"/>
              </a:rPr>
              <a:t>sleep()</a:t>
            </a:r>
            <a:r>
              <a:rPr lang="en-US" dirty="0">
                <a:latin typeface="Arial" charset="0"/>
                <a:cs typeface="Arial" charset="0"/>
              </a:rPr>
              <a:t> method</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25291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6.5 Learning How and When to Use a </a:t>
            </a:r>
            <a:br>
              <a:rPr lang="en-US" dirty="0"/>
            </a:br>
            <a:r>
              <a:rPr lang="en-US" dirty="0">
                <a:latin typeface="Courier New" panose="02070309020205020404" pitchFamily="49" charset="0"/>
                <a:cs typeface="Courier New" panose="02070309020205020404" pitchFamily="49" charset="0"/>
              </a:rPr>
              <a:t>do…while </a:t>
            </a:r>
            <a:r>
              <a:rPr lang="en-US" dirty="0"/>
              <a:t>Loop (1 of 2)</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Pretest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In which the loop control variable is tested before the loop body executes</a:t>
            </a:r>
          </a:p>
          <a:p>
            <a:pPr marL="0" marR="0" lvl="1" indent="0">
              <a:spcBef>
                <a:spcPts val="1000"/>
              </a:spcBef>
              <a:buNone/>
              <a:tabLst>
                <a:tab pos="914400" algn="l"/>
              </a:tabLst>
            </a:pPr>
            <a:r>
              <a:rPr lang="en-US" b="1" dirty="0">
                <a:solidFill>
                  <a:srgbClr val="006298"/>
                </a:solidFill>
                <a:latin typeface="Courier New" panose="02070309020205020404" pitchFamily="49" charset="0"/>
                <a:cs typeface="Courier New" panose="02070309020205020404" pitchFamily="49" charset="0"/>
              </a:rPr>
              <a:t>do...while </a:t>
            </a:r>
            <a:r>
              <a:rPr lang="en-US" b="1" dirty="0">
                <a:solidFill>
                  <a:srgbClr val="006298"/>
                </a:solidFill>
                <a:latin typeface="Arial" panose="020B0604020202020204" pitchFamily="34" charset="0"/>
                <a:cs typeface="Arial" panose="020B0604020202020204" pitchFamily="34" charset="0"/>
              </a:rPr>
              <a:t>loop</a:t>
            </a:r>
            <a:endParaRPr lang="en-US" dirty="0">
              <a:latin typeface="Arial" panose="020B0604020202020204" pitchFamily="34" charset="0"/>
              <a:cs typeface="Arial" panose="020B0604020202020204" pitchFamily="34" charset="0"/>
            </a:endParaRP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A posttest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In which the loop control variable is tested after the loop body executes</a:t>
            </a:r>
          </a:p>
          <a:p>
            <a:pPr marL="342900" indent="-342900">
              <a:buFont typeface="Arial" panose="020B0604020202020204" pitchFamily="34" charset="0"/>
              <a:buChar char="•"/>
            </a:pPr>
            <a:r>
              <a:rPr lang="en-US" dirty="0"/>
              <a:t>Performs a task at least one time</a:t>
            </a:r>
          </a:p>
          <a:p>
            <a:pPr marL="342900" indent="-342900">
              <a:buFont typeface="Arial" panose="020B0604020202020204" pitchFamily="34" charset="0"/>
              <a:buChar char="•"/>
            </a:pPr>
            <a:r>
              <a:rPr lang="en-US" dirty="0"/>
              <a:t>You are never required to use this type of loop</a:t>
            </a:r>
          </a:p>
          <a:p>
            <a:pPr marL="342900" indent="-342900">
              <a:buFont typeface="Arial" panose="020B0604020202020204" pitchFamily="34" charset="0"/>
              <a:buChar char="•"/>
            </a:pPr>
            <a:r>
              <a:rPr lang="en-US" dirty="0"/>
              <a:t>Use curly braces to block the statement even with a single statement</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782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6.5 Learning How and When to Use a </a:t>
            </a:r>
            <a:br>
              <a:rPr lang="en-US" dirty="0"/>
            </a:br>
            <a:r>
              <a:rPr lang="en-US" dirty="0">
                <a:latin typeface="Courier New" panose="02070309020205020404" pitchFamily="49" charset="0"/>
                <a:cs typeface="Courier New" panose="02070309020205020404" pitchFamily="49" charset="0"/>
              </a:rPr>
              <a:t>do…while </a:t>
            </a:r>
            <a:r>
              <a:rPr lang="en-US" dirty="0"/>
              <a:t>Loop (2 of 2)</a:t>
            </a:r>
          </a:p>
        </p:txBody>
      </p:sp>
      <p:pic>
        <p:nvPicPr>
          <p:cNvPr id="6" name="Picture 5" descr="A part of a flowchart. Process: loop body. Decision: test of loop control variable. If true, loop to decision. If false, proceed to next step.">
            <a:extLst>
              <a:ext uri="{FF2B5EF4-FFF2-40B4-BE49-F238E27FC236}">
                <a16:creationId xmlns:a16="http://schemas.microsoft.com/office/drawing/2014/main" id="{EFEF5DA7-432C-4C2A-9AD5-93695EFE14BC}"/>
              </a:ext>
            </a:extLst>
          </p:cNvPr>
          <p:cNvPicPr>
            <a:picLocks noChangeAspect="1"/>
          </p:cNvPicPr>
          <p:nvPr/>
        </p:nvPicPr>
        <p:blipFill>
          <a:blip r:embed="rId3"/>
          <a:srcRect/>
          <a:stretch/>
        </p:blipFill>
        <p:spPr>
          <a:xfrm>
            <a:off x="4378313" y="1788753"/>
            <a:ext cx="3164842" cy="3221612"/>
          </a:xfrm>
          <a:prstGeom prst="rect">
            <a:avLst/>
          </a:prstGeom>
        </p:spPr>
      </p:pic>
      <p:sp>
        <p:nvSpPr>
          <p:cNvPr id="7" name="TextBox 6">
            <a:extLst>
              <a:ext uri="{FF2B5EF4-FFF2-40B4-BE49-F238E27FC236}">
                <a16:creationId xmlns:a16="http://schemas.microsoft.com/office/drawing/2014/main" id="{E18245BA-2A0F-4D31-A398-3D6619C0E2A2}"/>
              </a:ext>
            </a:extLst>
          </p:cNvPr>
          <p:cNvSpPr txBox="1"/>
          <p:nvPr/>
        </p:nvSpPr>
        <p:spPr>
          <a:xfrm>
            <a:off x="4378313" y="5010365"/>
            <a:ext cx="3528558" cy="646331"/>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6-22: General structure of a </a:t>
            </a:r>
            <a:r>
              <a:rPr lang="en-US" sz="1800" dirty="0">
                <a:solidFill>
                  <a:srgbClr val="004A78"/>
                </a:solidFill>
                <a:latin typeface="Courier New" panose="02070309020205020404" pitchFamily="49" charset="0"/>
                <a:ea typeface="Open Sans"/>
                <a:cs typeface="Courier New" panose="02070309020205020404" pitchFamily="49" charset="0"/>
              </a:rPr>
              <a:t>do…while </a:t>
            </a:r>
            <a:r>
              <a:rPr lang="en-US" sz="1800" dirty="0">
                <a:solidFill>
                  <a:srgbClr val="004A78"/>
                </a:solidFill>
                <a:latin typeface="Open Sans"/>
                <a:ea typeface="Open Sans"/>
                <a:cs typeface="Open Sans"/>
              </a:rPr>
              <a:t>loop</a:t>
            </a:r>
          </a:p>
        </p:txBody>
      </p:sp>
    </p:spTree>
    <p:extLst>
      <p:ext uri="{BB962C8B-B14F-4D97-AF65-F5344CB8AC3E}">
        <p14:creationId xmlns:p14="http://schemas.microsoft.com/office/powerpoint/2010/main" val="937719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6.6 Learning About Nested Loops (1 of 2)</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Nested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When a loop is coded inside another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Can combine different types of loops</a:t>
            </a:r>
          </a:p>
          <a:p>
            <a:pPr marL="342900" lvl="1" indent="-342900">
              <a:spcBef>
                <a:spcPts val="1000"/>
              </a:spcBef>
              <a:buFont typeface="Arial" panose="020B0604020202020204" pitchFamily="34" charset="0"/>
              <a:buChar char="•"/>
              <a:tabLst>
                <a:tab pos="914400" algn="l"/>
              </a:tabLst>
            </a:pPr>
            <a:r>
              <a:rPr lang="en-US" altLang="en-US" dirty="0">
                <a:latin typeface="Arial" charset="0"/>
                <a:cs typeface="Arial" charset="0"/>
              </a:rPr>
              <a:t>Includes an inner loop and outer loop</a:t>
            </a:r>
          </a:p>
          <a:p>
            <a:pPr marL="342900" lvl="1" indent="-342900">
              <a:spcBef>
                <a:spcPts val="1000"/>
              </a:spcBef>
              <a:buFont typeface="Arial" panose="020B0604020202020204" pitchFamily="34" charset="0"/>
              <a:buChar char="•"/>
              <a:tabLst>
                <a:tab pos="914400" algn="l"/>
              </a:tabLst>
            </a:pPr>
            <a:r>
              <a:rPr lang="en-US" altLang="en-US" dirty="0">
                <a:latin typeface="Arial" charset="0"/>
                <a:cs typeface="Arial" charset="0"/>
              </a:rPr>
              <a:t>An inner loop must be entirely contained in an outer loop</a:t>
            </a:r>
          </a:p>
          <a:p>
            <a:pPr marL="342900" lvl="1" indent="-342900">
              <a:spcBef>
                <a:spcPts val="1000"/>
              </a:spcBef>
              <a:buFont typeface="Arial" panose="020B0604020202020204" pitchFamily="34" charset="0"/>
              <a:buChar char="•"/>
              <a:tabLst>
                <a:tab pos="914400" algn="l"/>
              </a:tabLst>
            </a:pPr>
            <a:r>
              <a:rPr lang="en-US" altLang="en-US" dirty="0">
                <a:latin typeface="Arial" charset="0"/>
                <a:cs typeface="Arial" charset="0"/>
              </a:rPr>
              <a:t>Loops can never overlap</a:t>
            </a:r>
          </a:p>
          <a:p>
            <a:pPr marL="342900" lvl="1" indent="-342900">
              <a:spcBef>
                <a:spcPts val="1000"/>
              </a:spcBef>
              <a:buFont typeface="Arial" panose="020B0604020202020204" pitchFamily="34" charset="0"/>
              <a:buChar char="•"/>
              <a:tabLst>
                <a:tab pos="914400" algn="l"/>
              </a:tabLst>
            </a:pPr>
            <a:r>
              <a:rPr lang="en-US" altLang="en-US" dirty="0">
                <a:latin typeface="Arial" charset="0"/>
                <a:cs typeface="Arial" charset="0"/>
              </a:rPr>
              <a:t>Outer loop is all-encompassing and its variable changes more infrequently</a:t>
            </a:r>
          </a:p>
          <a:p>
            <a:pPr marL="342900" marR="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94221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6.6 Learning About Nested Loops (2 of 2)</a:t>
            </a:r>
          </a:p>
        </p:txBody>
      </p:sp>
      <p:pic>
        <p:nvPicPr>
          <p:cNvPr id="5" name="Content Placeholder 2" descr="A part of a flowchart. Decision: test of outer loop control variable. If true, decision: test of inner loop control variable. If true, process: body of inner loop. Loop to decision for test of inner loop control variable. If false, loop to decision for test of outer loop control variable. If the decision for test of outer loop control variable is false, proceed to next step.">
            <a:extLst>
              <a:ext uri="{FF2B5EF4-FFF2-40B4-BE49-F238E27FC236}">
                <a16:creationId xmlns:a16="http://schemas.microsoft.com/office/drawing/2014/main" id="{FBB52B01-5CED-44E9-A690-3F6B0100BB91}"/>
              </a:ext>
            </a:extLst>
          </p:cNvPr>
          <p:cNvPicPr>
            <a:picLocks noChangeAspect="1"/>
          </p:cNvPicPr>
          <p:nvPr/>
        </p:nvPicPr>
        <p:blipFill>
          <a:blip r:embed="rId3"/>
          <a:srcRect/>
          <a:stretch/>
        </p:blipFill>
        <p:spPr>
          <a:xfrm>
            <a:off x="2961115" y="1663944"/>
            <a:ext cx="6269770" cy="3072435"/>
          </a:xfrm>
          <a:prstGeom prst="rect">
            <a:avLst/>
          </a:prstGeom>
        </p:spPr>
      </p:pic>
      <p:sp>
        <p:nvSpPr>
          <p:cNvPr id="6" name="TextBox 5">
            <a:extLst>
              <a:ext uri="{FF2B5EF4-FFF2-40B4-BE49-F238E27FC236}">
                <a16:creationId xmlns:a16="http://schemas.microsoft.com/office/drawing/2014/main" id="{EC5EFBB1-A24F-4108-A2E2-EBC9D310478C}"/>
              </a:ext>
            </a:extLst>
          </p:cNvPr>
          <p:cNvSpPr txBox="1"/>
          <p:nvPr/>
        </p:nvSpPr>
        <p:spPr>
          <a:xfrm>
            <a:off x="2961115" y="4719909"/>
            <a:ext cx="6398038" cy="369332"/>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a:t>
            </a:r>
            <a:r>
              <a:rPr lang="en-US" dirty="0">
                <a:solidFill>
                  <a:srgbClr val="004A78"/>
                </a:solidFill>
                <a:latin typeface="Open Sans"/>
                <a:ea typeface="Open Sans"/>
                <a:cs typeface="Open Sans"/>
              </a:rPr>
              <a:t>6-25: Nested loops</a:t>
            </a:r>
            <a:endParaRPr lang="en-US" sz="1800" dirty="0">
              <a:solidFill>
                <a:srgbClr val="004A78"/>
              </a:solidFill>
              <a:latin typeface="Open Sans"/>
              <a:ea typeface="Open Sans"/>
              <a:cs typeface="Open Sans"/>
            </a:endParaRPr>
          </a:p>
        </p:txBody>
      </p:sp>
    </p:spTree>
    <p:extLst>
      <p:ext uri="{BB962C8B-B14F-4D97-AF65-F5344CB8AC3E}">
        <p14:creationId xmlns:p14="http://schemas.microsoft.com/office/powerpoint/2010/main" val="2400431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6.7 Improving Loop Performances (1 of 5)</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To improve loop performance: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Make sure a loop does not include unnecessary operations or statements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Consider the order of evaluation for short-circuit operators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Make comparisons to zero (0)</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Employ loop fusion to combine loops</a:t>
            </a:r>
          </a:p>
          <a:p>
            <a:pPr marL="342900" marR="0" lvl="1" indent="-342900">
              <a:spcBef>
                <a:spcPts val="1000"/>
              </a:spcBef>
              <a:buFont typeface="Arial" panose="020B0604020202020204" pitchFamily="34" charset="0"/>
              <a:buChar char="•"/>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6360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6.7 Improving Loop Performances (2 of 5)</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Avoiding Unnecessary Operations</a:t>
            </a:r>
          </a:p>
          <a:p>
            <a:pPr marL="342900" indent="-342900" eaLnBrk="1" hangingPunct="1">
              <a:buFont typeface="Arial" panose="020B0604020202020204" pitchFamily="34" charset="0"/>
              <a:buChar char="•"/>
            </a:pPr>
            <a:r>
              <a:rPr lang="en-US" altLang="en-US" dirty="0">
                <a:cs typeface="Arial" charset="0"/>
              </a:rPr>
              <a:t>Do not use </a:t>
            </a:r>
            <a:r>
              <a:rPr lang="en-US" altLang="en-US" dirty="0"/>
              <a:t>unnecessary operations or statements: </a:t>
            </a:r>
          </a:p>
          <a:p>
            <a:pPr lvl="1" eaLnBrk="1" hangingPunct="1"/>
            <a:r>
              <a:rPr lang="en-US" altLang="en-US" sz="2000" dirty="0">
                <a:latin typeface="Arial" panose="020B0604020202020204" pitchFamily="34" charset="0"/>
                <a:cs typeface="Arial" panose="020B0604020202020204" pitchFamily="34" charset="0"/>
              </a:rPr>
              <a:t>Within a loop’s tested expression</a:t>
            </a:r>
          </a:p>
          <a:p>
            <a:pPr lvl="1" eaLnBrk="1" hangingPunct="1"/>
            <a:r>
              <a:rPr lang="en-US" altLang="en-US" sz="2000" dirty="0">
                <a:latin typeface="Arial" panose="020B0604020202020204" pitchFamily="34" charset="0"/>
                <a:cs typeface="Arial" panose="020B0604020202020204" pitchFamily="34" charset="0"/>
              </a:rPr>
              <a:t>Within the loop body</a:t>
            </a:r>
          </a:p>
          <a:p>
            <a:pPr marL="342900" indent="-342900" eaLnBrk="1" hangingPunct="1">
              <a:buFont typeface="Arial" panose="020B0604020202020204" pitchFamily="34" charset="0"/>
              <a:buChar char="•"/>
            </a:pPr>
            <a:r>
              <a:rPr lang="en-US" altLang="en-US" dirty="0">
                <a:cs typeface="Courier New" pitchFamily="49" charset="0"/>
              </a:rPr>
              <a:t>Avoid:</a:t>
            </a:r>
          </a:p>
          <a:p>
            <a:pPr lvl="1" eaLnBrk="1" hangingPunct="1">
              <a:buFontTx/>
              <a:buNone/>
            </a:pPr>
            <a:r>
              <a:rPr lang="en-US" altLang="en-US" dirty="0">
                <a:latin typeface="Courier New" pitchFamily="49" charset="0"/>
                <a:cs typeface="Courier New" pitchFamily="49" charset="0"/>
              </a:rPr>
              <a:t>while (x &lt; a + b)</a:t>
            </a:r>
          </a:p>
          <a:p>
            <a:pPr lvl="1" eaLnBrk="1" hangingPunct="1">
              <a:buFontTx/>
              <a:buNone/>
            </a:pPr>
            <a:r>
              <a:rPr lang="en-US" altLang="en-US" dirty="0">
                <a:latin typeface="Courier New" pitchFamily="49" charset="0"/>
                <a:cs typeface="Courier New" pitchFamily="49" charset="0"/>
              </a:rPr>
              <a:t>// loop body</a:t>
            </a:r>
          </a:p>
          <a:p>
            <a:pPr marL="342900" indent="-342900" eaLnBrk="1" hangingPunct="1">
              <a:buFont typeface="Arial" panose="020B0604020202020204" pitchFamily="34" charset="0"/>
              <a:buChar char="•"/>
            </a:pPr>
            <a:r>
              <a:rPr lang="en-US" altLang="en-US" dirty="0">
                <a:cs typeface="Courier New" pitchFamily="49" charset="0"/>
              </a:rPr>
              <a:t>Instead use:</a:t>
            </a:r>
          </a:p>
          <a:p>
            <a:pPr lvl="1" eaLnBrk="1" hangingPunct="1">
              <a:buFontTx/>
              <a:buNone/>
            </a:pPr>
            <a:r>
              <a:rPr lang="en-US" altLang="en-US" dirty="0">
                <a:latin typeface="Courier New" pitchFamily="49" charset="0"/>
                <a:cs typeface="Courier New" pitchFamily="49" charset="0"/>
              </a:rPr>
              <a:t>int sum = a + b;</a:t>
            </a:r>
          </a:p>
          <a:p>
            <a:pPr lvl="1" eaLnBrk="1" hangingPunct="1">
              <a:buFontTx/>
              <a:buNone/>
            </a:pPr>
            <a:r>
              <a:rPr lang="en-US" altLang="en-US" dirty="0">
                <a:latin typeface="Courier New" pitchFamily="49" charset="0"/>
                <a:cs typeface="Courier New" pitchFamily="49" charset="0"/>
              </a:rPr>
              <a:t>while(x &lt; sum)</a:t>
            </a:r>
          </a:p>
          <a:p>
            <a:pPr lvl="1" eaLnBrk="1" hangingPunct="1">
              <a:buFontTx/>
              <a:buNone/>
            </a:pPr>
            <a:r>
              <a:rPr lang="en-US" altLang="en-US" dirty="0">
                <a:latin typeface="Courier New" pitchFamily="49" charset="0"/>
                <a:cs typeface="Courier New" pitchFamily="49" charset="0"/>
              </a:rPr>
              <a:t>// loop body</a:t>
            </a: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2331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6.1 Learning About the Loop Structure (1 of 3)</a:t>
            </a:r>
          </a:p>
        </p:txBody>
      </p:sp>
      <p:sp>
        <p:nvSpPr>
          <p:cNvPr id="2" name="Text Placeholder 1"/>
          <p:cNvSpPr>
            <a:spLocks noGrp="1"/>
          </p:cNvSpPr>
          <p:nvPr>
            <p:ph type="body" sz="quarter" idx="15"/>
          </p:nvPr>
        </p:nvSpPr>
        <p:spPr>
          <a:xfrm>
            <a:off x="847998" y="1289684"/>
            <a:ext cx="10711543" cy="3732692"/>
          </a:xfrm>
        </p:spPr>
        <p:txBody>
          <a:bodyPr/>
          <a:lstStyle/>
          <a:p>
            <a:pPr marR="0" lvl="0">
              <a:lnSpc>
                <a:spcPct val="107000"/>
              </a:lnSpc>
              <a:spcBef>
                <a:spcPts val="0"/>
              </a:spcBef>
              <a:spcAft>
                <a:spcPts val="800"/>
              </a:spcAft>
              <a:tabLst>
                <a:tab pos="457200" algn="l"/>
              </a:tabLst>
            </a:pPr>
            <a:r>
              <a:rPr lang="en-US" b="1" dirty="0">
                <a:solidFill>
                  <a:srgbClr val="006298"/>
                </a:solidFill>
              </a:rPr>
              <a:t>Loop</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structure that allows repeated execution of a block of statements</a:t>
            </a:r>
          </a:p>
          <a:p>
            <a:pPr>
              <a:lnSpc>
                <a:spcPct val="107000"/>
              </a:lnSpc>
              <a:spcBef>
                <a:spcPts val="600"/>
              </a:spcBef>
              <a:spcAft>
                <a:spcPts val="0"/>
              </a:spcAft>
              <a:tabLst>
                <a:tab pos="457200" algn="l"/>
              </a:tabLst>
            </a:pPr>
            <a:r>
              <a:rPr lang="en-US" b="1" dirty="0">
                <a:solidFill>
                  <a:srgbClr val="006298"/>
                </a:solidFill>
              </a:rPr>
              <a:t>Loop body</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block of statements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Executed repeatedly</a:t>
            </a:r>
          </a:p>
          <a:p>
            <a:pPr>
              <a:lnSpc>
                <a:spcPct val="107000"/>
              </a:lnSpc>
              <a:spcBef>
                <a:spcPts val="600"/>
              </a:spcBef>
              <a:spcAft>
                <a:spcPts val="0"/>
              </a:spcAft>
              <a:tabLst>
                <a:tab pos="457200" algn="l"/>
              </a:tabLst>
            </a:pPr>
            <a:r>
              <a:rPr lang="en-US" b="1" dirty="0">
                <a:solidFill>
                  <a:srgbClr val="006298"/>
                </a:solidFill>
              </a:rPr>
              <a:t>Iteration</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One execution of any loop</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0637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6.7 Improving Loop Performances (3 of 5)</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Considering the Order of Evaluation of Short-Circuit Operators</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Short-circuit evaluation</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Each part of an AND or an OR expression is evaluated only as much as necessary to determine the value of the expression</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Important to consider the number of evaluations that take place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When a loop might execute many times</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009118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6.7 Improving Loop Performances (4 of 5)</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Comparing to Zero</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Making a comparison to zero (0) is faster than making a comparison to any other value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To improve loop performance, compare the loop control variable to zero (0)</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Do-nothing loop  performs no actions other than looping</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14781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6.7 Improving Loop Performances (5 of 5)</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Employing Loop Fusion</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A technique of combining two loops into one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Will not work in every situation</a:t>
            </a:r>
          </a:p>
          <a:p>
            <a:pPr marL="342900" indent="-342900">
              <a:buFont typeface="Arial" panose="020B0604020202020204" pitchFamily="34" charset="0"/>
              <a:buChar char="•"/>
            </a:pPr>
            <a:r>
              <a:rPr lang="en-US" dirty="0"/>
              <a:t>Err in favor of programs that are more readable and easier to maintain, even if they execute more slowly</a:t>
            </a:r>
          </a:p>
          <a:p>
            <a:endParaRPr lang="en-US" dirty="0"/>
          </a:p>
        </p:txBody>
      </p:sp>
    </p:spTree>
    <p:extLst>
      <p:ext uri="{BB962C8B-B14F-4D97-AF65-F5344CB8AC3E}">
        <p14:creationId xmlns:p14="http://schemas.microsoft.com/office/powerpoint/2010/main" val="2750350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A23B-08BA-4767-AE77-535A0B270682}"/>
              </a:ext>
            </a:extLst>
          </p:cNvPr>
          <p:cNvSpPr>
            <a:spLocks noGrp="1"/>
          </p:cNvSpPr>
          <p:nvPr>
            <p:ph type="title"/>
          </p:nvPr>
        </p:nvSpPr>
        <p:spPr/>
        <p:txBody>
          <a:bodyPr/>
          <a:lstStyle/>
          <a:p>
            <a:r>
              <a:rPr lang="en-US" dirty="0"/>
              <a:t>Don’t Do It</a:t>
            </a:r>
          </a:p>
        </p:txBody>
      </p:sp>
      <p:sp>
        <p:nvSpPr>
          <p:cNvPr id="3" name="Text Placeholder 2">
            <a:extLst>
              <a:ext uri="{FF2B5EF4-FFF2-40B4-BE49-F238E27FC236}">
                <a16:creationId xmlns:a16="http://schemas.microsoft.com/office/drawing/2014/main" id="{6B3F111C-1BE2-4892-A332-441D5626C237}"/>
              </a:ext>
            </a:extLst>
          </p:cNvPr>
          <p:cNvSpPr>
            <a:spLocks noGrp="1"/>
          </p:cNvSpPr>
          <p:nvPr>
            <p:ph type="body" sz="quarter" idx="17"/>
          </p:nvPr>
        </p:nvSpPr>
        <p:spPr>
          <a:xfrm>
            <a:off x="743576" y="1119673"/>
            <a:ext cx="10711543" cy="4912827"/>
          </a:xfrm>
        </p:spPr>
        <p:txBody>
          <a:bodyPr>
            <a:normAutofit/>
          </a:bodyPr>
          <a:lstStyle/>
          <a:p>
            <a:pPr>
              <a:buClr>
                <a:srgbClr val="000000"/>
              </a:buClr>
            </a:pPr>
            <a:r>
              <a:rPr lang="en-US" sz="2400" dirty="0"/>
              <a:t>Don’t insert a semicolon at the end of a </a:t>
            </a:r>
            <a:r>
              <a:rPr lang="en-US" sz="2400" dirty="0">
                <a:latin typeface="Courier New" panose="02070309020205020404" pitchFamily="49" charset="0"/>
                <a:cs typeface="Courier New" panose="02070309020205020404" pitchFamily="49" charset="0"/>
              </a:rPr>
              <a:t>while</a:t>
            </a:r>
            <a:r>
              <a:rPr lang="en-US" sz="2400" dirty="0"/>
              <a:t> clause</a:t>
            </a:r>
          </a:p>
          <a:p>
            <a:pPr>
              <a:buClr>
                <a:srgbClr val="000000"/>
              </a:buClr>
            </a:pPr>
            <a:r>
              <a:rPr lang="en-US" sz="2400" dirty="0"/>
              <a:t>Don’t forget to block multiple statements that should execute in a loop</a:t>
            </a:r>
          </a:p>
          <a:p>
            <a:pPr>
              <a:buClr>
                <a:srgbClr val="000000"/>
              </a:buClr>
            </a:pPr>
            <a:r>
              <a:rPr lang="en-US" sz="2400" dirty="0"/>
              <a:t>Don’t make the mistake of checking for invalid data using a decision instead of a loop</a:t>
            </a:r>
          </a:p>
          <a:p>
            <a:pPr>
              <a:buClr>
                <a:srgbClr val="000000"/>
              </a:buClr>
            </a:pPr>
            <a:r>
              <a:rPr lang="en-US" sz="2400" dirty="0"/>
              <a:t>Don’t ignore subtleties in the boundaries used to stop loop performance</a:t>
            </a:r>
          </a:p>
          <a:p>
            <a:pPr>
              <a:buClr>
                <a:srgbClr val="000000"/>
              </a:buClr>
            </a:pPr>
            <a:r>
              <a:rPr lang="en-US" sz="2400" dirty="0"/>
              <a:t>Don’t repeat steps within a loop that could just as well be placed outside the loop</a:t>
            </a:r>
          </a:p>
        </p:txBody>
      </p:sp>
    </p:spTree>
    <p:extLst>
      <p:ext uri="{BB962C8B-B14F-4D97-AF65-F5344CB8AC3E}">
        <p14:creationId xmlns:p14="http://schemas.microsoft.com/office/powerpoint/2010/main" val="754557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17B2-FE6D-44F1-B606-FD4E689B5FBF}"/>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C141C2FE-9E5B-45DA-ADBE-E4F8B71FFDFD}"/>
              </a:ext>
            </a:extLst>
          </p:cNvPr>
          <p:cNvSpPr>
            <a:spLocks noGrp="1"/>
          </p:cNvSpPr>
          <p:nvPr>
            <p:ph type="body" sz="quarter" idx="17"/>
          </p:nvPr>
        </p:nvSpPr>
        <p:spPr/>
        <p:txBody>
          <a:bodyPr/>
          <a:lstStyle/>
          <a:p>
            <a:r>
              <a:rPr lang="en-US" sz="2400" dirty="0"/>
              <a:t>Differentiate between the three types of loops: </a:t>
            </a:r>
            <a:r>
              <a:rPr lang="en-US" sz="2400" dirty="0">
                <a:latin typeface="Courier New" panose="02070309020205020404" pitchFamily="49" charset="0"/>
                <a:cs typeface="Courier New" panose="02070309020205020404" pitchFamily="49" charset="0"/>
              </a:rPr>
              <a:t>while</a:t>
            </a:r>
            <a:r>
              <a:rPr lang="en-US" sz="2400" dirty="0"/>
              <a:t>, </a:t>
            </a:r>
            <a:r>
              <a:rPr lang="en-US" sz="2400" dirty="0">
                <a:latin typeface="Courier New" panose="02070309020205020404" pitchFamily="49" charset="0"/>
                <a:cs typeface="Courier New" panose="02070309020205020404" pitchFamily="49" charset="0"/>
              </a:rPr>
              <a:t>for</a:t>
            </a:r>
            <a:r>
              <a:rPr lang="en-US" sz="2400" dirty="0"/>
              <a:t>, and </a:t>
            </a:r>
            <a:r>
              <a:rPr lang="en-US" sz="2400" dirty="0">
                <a:latin typeface="Courier New" panose="02070309020205020404" pitchFamily="49" charset="0"/>
                <a:cs typeface="Courier New" panose="02070309020205020404" pitchFamily="49" charset="0"/>
              </a:rPr>
              <a:t>do…while</a:t>
            </a:r>
            <a:r>
              <a:rPr lang="en-US" sz="2400" dirty="0"/>
              <a:t>.</a:t>
            </a:r>
          </a:p>
          <a:p>
            <a:r>
              <a:rPr lang="en-US" sz="2400" dirty="0"/>
              <a:t>What do you do to prevent a </a:t>
            </a:r>
            <a:r>
              <a:rPr lang="en-US" sz="2400" dirty="0">
                <a:latin typeface="Courier New" panose="02070309020205020404" pitchFamily="49" charset="0"/>
                <a:cs typeface="Courier New" panose="02070309020205020404" pitchFamily="49" charset="0"/>
              </a:rPr>
              <a:t>while</a:t>
            </a:r>
            <a:r>
              <a:rPr lang="en-US" sz="2400" dirty="0"/>
              <a:t> loop from executing infinitely?</a:t>
            </a:r>
          </a:p>
          <a:p>
            <a:r>
              <a:rPr lang="en-US" sz="2400" dirty="0"/>
              <a:t>What effect do the prefix and postfix operators have in a calculation?</a:t>
            </a:r>
          </a:p>
          <a:p>
            <a:r>
              <a:rPr lang="en-US" sz="2400" dirty="0"/>
              <a:t>List different variations in a </a:t>
            </a:r>
            <a:r>
              <a:rPr lang="en-US" sz="2400" dirty="0">
                <a:latin typeface="Courier New" panose="02070309020205020404" pitchFamily="49" charset="0"/>
                <a:cs typeface="Courier New" panose="02070309020205020404" pitchFamily="49" charset="0"/>
              </a:rPr>
              <a:t>for</a:t>
            </a:r>
            <a:r>
              <a:rPr lang="en-US" sz="2400" dirty="0"/>
              <a:t> loop.</a:t>
            </a:r>
          </a:p>
          <a:p>
            <a:r>
              <a:rPr lang="en-US" sz="2400" dirty="0"/>
              <a:t>Explain the basic structure of a </a:t>
            </a:r>
            <a:r>
              <a:rPr lang="en-US" sz="2400" dirty="0">
                <a:latin typeface="Courier New" panose="02070309020205020404" pitchFamily="49" charset="0"/>
                <a:cs typeface="Courier New" panose="02070309020205020404" pitchFamily="49" charset="0"/>
              </a:rPr>
              <a:t>do…while</a:t>
            </a:r>
            <a:r>
              <a:rPr lang="en-US" sz="2400" dirty="0"/>
              <a:t> loop.</a:t>
            </a:r>
          </a:p>
          <a:p>
            <a:r>
              <a:rPr lang="en-US" sz="2400" dirty="0"/>
              <a:t>What considerations should you make when deciding which loop in a nest is the inner and which is the outer loop?</a:t>
            </a:r>
          </a:p>
          <a:p>
            <a:r>
              <a:rPr lang="en-US" sz="2400" dirty="0"/>
              <a:t>How might you improve loop performance?</a:t>
            </a:r>
          </a:p>
        </p:txBody>
      </p:sp>
    </p:spTree>
    <p:extLst>
      <p:ext uri="{BB962C8B-B14F-4D97-AF65-F5344CB8AC3E}">
        <p14:creationId xmlns:p14="http://schemas.microsoft.com/office/powerpoint/2010/main" val="3395716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normAutofit/>
          </a:bodyPr>
          <a:lstStyle/>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rPr>
              <a:t>Click the link to review the objectives for this presentation.</a:t>
            </a:r>
          </a:p>
          <a:p>
            <a:pPr marL="0" lvl="1" indent="0">
              <a:spcBef>
                <a:spcPts val="1000"/>
              </a:spcBef>
              <a:buClr>
                <a:srgbClr val="000000"/>
              </a:buClr>
              <a:buNone/>
              <a:tabLst>
                <a:tab pos="914400" algn="l"/>
              </a:tabLst>
            </a:pPr>
            <a:r>
              <a:rPr lang="en-US" altLang="en-US" sz="2400" dirty="0">
                <a:solidFill>
                  <a:srgbClr val="000000"/>
                </a:solidFill>
                <a:latin typeface="+mn-lt"/>
                <a:cs typeface="Courier New" panose="02070309020205020404" pitchFamily="49" charset="0"/>
                <a:hlinkClick r:id="rId3" action="ppaction://hlinksldjump"/>
              </a:rPr>
              <a:t>Link to Objectives</a:t>
            </a:r>
            <a:endParaRPr lang="en-US" altLang="en-US" sz="2400" dirty="0">
              <a:solidFill>
                <a:srgbClr val="000000"/>
              </a:solidFill>
              <a:latin typeface="+mn-lt"/>
              <a:cs typeface="Courier New" panose="02070309020205020404" pitchFamily="49" charset="0"/>
            </a:endParaRPr>
          </a:p>
        </p:txBody>
      </p:sp>
    </p:spTree>
    <p:extLst>
      <p:ext uri="{BB962C8B-B14F-4D97-AF65-F5344CB8AC3E}">
        <p14:creationId xmlns:p14="http://schemas.microsoft.com/office/powerpoint/2010/main" val="103153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6.1 Learning About the Loop Structure (2 of 3)</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Three types of loops</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The loop-controlling Boolean expression is the first statement</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for</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A concise format in which to execute loops</a:t>
            </a:r>
          </a:p>
          <a:p>
            <a:pPr marL="342900" lvl="1" indent="-342900">
              <a:spcBef>
                <a:spcPts val="1000"/>
              </a:spcBef>
              <a:buFont typeface="Arial" panose="020B0604020202020204" pitchFamily="34" charset="0"/>
              <a:buChar char="•"/>
              <a:tabLst>
                <a:tab pos="914400" algn="l"/>
              </a:tabLst>
            </a:pPr>
            <a:r>
              <a:rPr lang="en-US" dirty="0">
                <a:latin typeface="Courier New" panose="02070309020205020404" pitchFamily="49" charset="0"/>
                <a:cs typeface="Courier New" panose="02070309020205020404" pitchFamily="49" charset="0"/>
              </a:rPr>
              <a:t>do…while</a:t>
            </a:r>
          </a:p>
          <a:p>
            <a:pPr marL="1028700" lvl="1" indent="-342900">
              <a:buFont typeface="Arial" panose="020B0604020202020204" pitchFamily="34" charset="0"/>
              <a:buChar char="•"/>
              <a:tabLst>
                <a:tab pos="914400" algn="l"/>
              </a:tabLst>
            </a:pPr>
            <a:r>
              <a:rPr lang="en-US" sz="2000" dirty="0">
                <a:latin typeface="Arial" panose="020B0604020202020204" pitchFamily="34" charset="0"/>
                <a:cs typeface="Arial" panose="020B0604020202020204" pitchFamily="34" charset="0"/>
              </a:rPr>
              <a:t>The loop-controlling Boolean expression is the last statement</a:t>
            </a:r>
          </a:p>
          <a:p>
            <a:pPr marL="0" lvl="1" indent="0">
              <a:spcBef>
                <a:spcPts val="1000"/>
              </a:spcBef>
              <a:buNone/>
              <a:tabLst>
                <a:tab pos="914400" algn="l"/>
              </a:tabLst>
            </a:pPr>
            <a:endParaRPr lang="en-US" dirty="0">
              <a:latin typeface="Arial" charset="0"/>
              <a:cs typeface="Arial" charset="0"/>
            </a:endParaRP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3375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6.1 Learning About the Loop Structure (3 of 3)</a:t>
            </a:r>
          </a:p>
        </p:txBody>
      </p:sp>
      <p:sp>
        <p:nvSpPr>
          <p:cNvPr id="5" name="TextBox 4">
            <a:extLst>
              <a:ext uri="{FF2B5EF4-FFF2-40B4-BE49-F238E27FC236}">
                <a16:creationId xmlns:a16="http://schemas.microsoft.com/office/drawing/2014/main" id="{215ED1D1-DAB1-424C-A381-7DF26DF8B886}"/>
              </a:ext>
            </a:extLst>
          </p:cNvPr>
          <p:cNvSpPr txBox="1"/>
          <p:nvPr/>
        </p:nvSpPr>
        <p:spPr>
          <a:xfrm>
            <a:off x="3740561" y="4641033"/>
            <a:ext cx="4710878" cy="369332"/>
          </a:xfrm>
          <a:prstGeom prst="rect">
            <a:avLst/>
          </a:prstGeom>
          <a:noFill/>
          <a:effectLst/>
        </p:spPr>
        <p:txBody>
          <a:bodyPr wrap="square">
            <a:spAutoFit/>
          </a:bodyPr>
          <a:lstStyle/>
          <a:p>
            <a:r>
              <a:rPr lang="en-US" sz="1800" dirty="0">
                <a:solidFill>
                  <a:srgbClr val="004A78"/>
                </a:solidFill>
                <a:latin typeface="Open Sans"/>
                <a:ea typeface="Open Sans"/>
                <a:cs typeface="Open Sans"/>
              </a:rPr>
              <a:t>Figure 6-1: Flowchart of a loop structure</a:t>
            </a:r>
          </a:p>
        </p:txBody>
      </p:sp>
      <p:pic>
        <p:nvPicPr>
          <p:cNvPr id="7" name="Picture 6" descr="A part of a flowchart. Decision: boolean expression. If true, process: loop body. Loop to decision. If false, proceed to next step.">
            <a:extLst>
              <a:ext uri="{FF2B5EF4-FFF2-40B4-BE49-F238E27FC236}">
                <a16:creationId xmlns:a16="http://schemas.microsoft.com/office/drawing/2014/main" id="{9FA7C83A-65F8-4CC7-A33F-B440A90E89C9}"/>
              </a:ext>
            </a:extLst>
          </p:cNvPr>
          <p:cNvPicPr>
            <a:picLocks noChangeAspect="1"/>
          </p:cNvPicPr>
          <p:nvPr/>
        </p:nvPicPr>
        <p:blipFill>
          <a:blip r:embed="rId3"/>
          <a:srcRect/>
          <a:stretch/>
        </p:blipFill>
        <p:spPr>
          <a:xfrm>
            <a:off x="3740561" y="2203535"/>
            <a:ext cx="4710879" cy="2450931"/>
          </a:xfrm>
          <a:prstGeom prst="rect">
            <a:avLst/>
          </a:prstGeom>
        </p:spPr>
      </p:pic>
    </p:spTree>
    <p:extLst>
      <p:ext uri="{BB962C8B-B14F-4D97-AF65-F5344CB8AC3E}">
        <p14:creationId xmlns:p14="http://schemas.microsoft.com/office/powerpoint/2010/main" val="266526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(1 of 9)</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latin typeface="Courier New" panose="02070309020205020404" pitchFamily="49" charset="0"/>
                <a:cs typeface="Courier New" panose="02070309020205020404" pitchFamily="49" charset="0"/>
              </a:rPr>
              <a:t>while</a:t>
            </a:r>
            <a:r>
              <a:rPr lang="en-US" b="1" dirty="0">
                <a:solidFill>
                  <a:srgbClr val="006298"/>
                </a:solidFill>
              </a:rPr>
              <a:t> loop</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Executes a body of statements continually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As long as the Boolean expression that controls entry into the loop continues to be </a:t>
            </a:r>
            <a:r>
              <a:rPr lang="en-US" dirty="0">
                <a:latin typeface="Courier New" panose="02070309020205020404" pitchFamily="49" charset="0"/>
                <a:cs typeface="Courier New" panose="02070309020205020404" pitchFamily="49" charset="0"/>
              </a:rPr>
              <a:t>true</a:t>
            </a:r>
          </a:p>
          <a:p>
            <a:pPr>
              <a:lnSpc>
                <a:spcPct val="107000"/>
              </a:lnSpc>
              <a:spcBef>
                <a:spcPts val="600"/>
              </a:spcBef>
              <a:spcAft>
                <a:spcPts val="0"/>
              </a:spcAft>
              <a:tabLst>
                <a:tab pos="457200" algn="l"/>
              </a:tabLst>
            </a:pPr>
            <a:r>
              <a:rPr lang="en-US" b="1" dirty="0">
                <a:solidFill>
                  <a:srgbClr val="006298"/>
                </a:solidFill>
              </a:rPr>
              <a:t>Consists of: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keyword </a:t>
            </a: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Followed by a Boolean expression within parentheses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Followed by the body of the loop; can be a single statement or a block of statements surrounded by curly braces</a:t>
            </a:r>
            <a:endParaRPr lang="en-US" dirty="0"/>
          </a:p>
        </p:txBody>
      </p:sp>
    </p:spTree>
    <p:extLst>
      <p:ext uri="{BB962C8B-B14F-4D97-AF65-F5344CB8AC3E}">
        <p14:creationId xmlns:p14="http://schemas.microsoft.com/office/powerpoint/2010/main" val="34781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(2 of 9)</a:t>
            </a:r>
          </a:p>
        </p:txBody>
      </p:sp>
      <p:sp>
        <p:nvSpPr>
          <p:cNvPr id="2" name="Text Placeholder 1"/>
          <p:cNvSpPr>
            <a:spLocks noGrp="1"/>
          </p:cNvSpPr>
          <p:nvPr>
            <p:ph type="body" sz="quarter" idx="15"/>
          </p:nvPr>
        </p:nvSpPr>
        <p:spPr/>
        <p:txBody>
          <a:bodyPr/>
          <a:lstStyle/>
          <a:p>
            <a:pPr marL="0" lvl="1" indent="0">
              <a:spcBef>
                <a:spcPts val="1000"/>
              </a:spcBef>
              <a:buNone/>
              <a:tabLst>
                <a:tab pos="914400" algn="l"/>
              </a:tabLst>
            </a:pPr>
            <a:r>
              <a:rPr lang="en-US" b="1" dirty="0">
                <a:solidFill>
                  <a:srgbClr val="006298"/>
                </a:solidFill>
                <a:latin typeface="Arial" charset="0"/>
                <a:cs typeface="Arial" charset="0"/>
              </a:rPr>
              <a:t>Definite loop </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Also called counted loop</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Programmer knows exact number of iterations</a:t>
            </a:r>
          </a:p>
          <a:p>
            <a:pPr>
              <a:lnSpc>
                <a:spcPct val="107000"/>
              </a:lnSpc>
              <a:spcBef>
                <a:spcPts val="600"/>
              </a:spcBef>
              <a:spcAft>
                <a:spcPts val="0"/>
              </a:spcAft>
              <a:tabLst>
                <a:tab pos="457200" algn="l"/>
              </a:tabLst>
            </a:pPr>
            <a:r>
              <a:rPr lang="en-US" b="1" dirty="0">
                <a:solidFill>
                  <a:srgbClr val="006298"/>
                </a:solidFill>
              </a:rPr>
              <a:t>Indefinite loop</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Programmer cannot predict number of iterations</a:t>
            </a:r>
            <a:endParaRPr lang="en-US" dirty="0"/>
          </a:p>
        </p:txBody>
      </p:sp>
    </p:spTree>
    <p:extLst>
      <p:ext uri="{BB962C8B-B14F-4D97-AF65-F5344CB8AC3E}">
        <p14:creationId xmlns:p14="http://schemas.microsoft.com/office/powerpoint/2010/main" val="166090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(3 of 9)</a:t>
            </a:r>
          </a:p>
        </p:txBody>
      </p:sp>
      <p:sp>
        <p:nvSpPr>
          <p:cNvPr id="2" name="Text Placeholder 1"/>
          <p:cNvSpPr>
            <a:spLocks noGrp="1"/>
          </p:cNvSpPr>
          <p:nvPr>
            <p:ph type="body" sz="quarter" idx="15"/>
          </p:nvPr>
        </p:nvSpPr>
        <p:spPr/>
        <p:txBody>
          <a:bodyPr/>
          <a:lstStyle/>
          <a:p>
            <a:pPr marR="0" lvl="0">
              <a:lnSpc>
                <a:spcPct val="107000"/>
              </a:lnSpc>
              <a:spcBef>
                <a:spcPts val="0"/>
              </a:spcBef>
              <a:spcAft>
                <a:spcPts val="800"/>
              </a:spcAft>
              <a:tabLst>
                <a:tab pos="457200" algn="l"/>
              </a:tabLst>
            </a:pPr>
            <a:r>
              <a:rPr lang="en-US" b="1" dirty="0">
                <a:solidFill>
                  <a:srgbClr val="006298"/>
                </a:solidFill>
              </a:rPr>
              <a:t>Initialize the loop control variable</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The variable whose value determines whether loop execution continues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While the loop control variable does not pass a limiting value, the program continues to execute the body of the </a:t>
            </a: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loop</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body of the loop must include a statement that alters the loop control variable</a:t>
            </a:r>
          </a:p>
          <a:p>
            <a:pPr>
              <a:lnSpc>
                <a:spcPct val="107000"/>
              </a:lnSpc>
              <a:spcBef>
                <a:spcPts val="600"/>
              </a:spcBef>
              <a:spcAft>
                <a:spcPts val="0"/>
              </a:spcAft>
              <a:tabLst>
                <a:tab pos="457200" algn="l"/>
              </a:tabLst>
            </a:pPr>
            <a:r>
              <a:rPr lang="en-US" b="1" dirty="0">
                <a:solidFill>
                  <a:srgbClr val="006298"/>
                </a:solidFill>
              </a:rPr>
              <a:t>Infinite loop</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A loop that never ends</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Can result from a mistake in the </a:t>
            </a:r>
            <a:r>
              <a:rPr lang="en-US" dirty="0">
                <a:latin typeface="Courier New" panose="02070309020205020404" pitchFamily="49" charset="0"/>
                <a:cs typeface="Courier New" panose="02070309020205020404" pitchFamily="49" charset="0"/>
              </a:rPr>
              <a:t>while</a:t>
            </a:r>
            <a:r>
              <a:rPr lang="en-US" dirty="0">
                <a:latin typeface="Arial" charset="0"/>
                <a:cs typeface="Arial" charset="0"/>
              </a:rPr>
              <a:t> loop</a:t>
            </a:r>
          </a:p>
          <a:p>
            <a:pPr marL="342900" lvl="1" indent="-342900">
              <a:spcBef>
                <a:spcPts val="1000"/>
              </a:spcBef>
              <a:buFont typeface="Arial" panose="020B0604020202020204" pitchFamily="34" charset="0"/>
              <a:buChar char="•"/>
              <a:tabLst>
                <a:tab pos="914400" algn="l"/>
              </a:tabLst>
            </a:pPr>
            <a:r>
              <a:rPr lang="en-US" dirty="0">
                <a:latin typeface="Arial" charset="0"/>
                <a:cs typeface="Arial" charset="0"/>
              </a:rPr>
              <a:t>Do not write intentionally</a:t>
            </a:r>
          </a:p>
          <a:p>
            <a:pPr marR="0" lvl="0">
              <a:lnSpc>
                <a:spcPct val="107000"/>
              </a:lnSpc>
              <a:spcBef>
                <a:spcPts val="0"/>
              </a:spcBef>
              <a:spcAft>
                <a:spcPts val="800"/>
              </a:spcAft>
              <a:tabLst>
                <a:tab pos="457200" algn="l"/>
              </a:tabLst>
            </a:pPr>
            <a:endParaRPr lang="en-US" b="1" dirty="0">
              <a:solidFill>
                <a:srgbClr val="006298"/>
              </a:solidFill>
            </a:endParaRP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xx</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8523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11348" cy="672105"/>
          </a:xfrm>
        </p:spPr>
        <p:txBody>
          <a:bodyPr/>
          <a:lstStyle/>
          <a:p>
            <a:r>
              <a:rPr lang="en-US" dirty="0"/>
              <a:t>6.2 Creating </a:t>
            </a:r>
            <a:r>
              <a:rPr lang="en-US" dirty="0">
                <a:latin typeface="Courier New" panose="02070309020205020404" pitchFamily="49" charset="0"/>
                <a:cs typeface="Courier New" panose="02070309020205020404" pitchFamily="49" charset="0"/>
              </a:rPr>
              <a:t>while</a:t>
            </a:r>
            <a:r>
              <a:rPr lang="en-US" dirty="0"/>
              <a:t> Loops (4 of 9)</a:t>
            </a:r>
          </a:p>
        </p:txBody>
      </p:sp>
      <p:sp>
        <p:nvSpPr>
          <p:cNvPr id="2" name="Text Placeholder 1"/>
          <p:cNvSpPr>
            <a:spLocks noGrp="1"/>
          </p:cNvSpPr>
          <p:nvPr>
            <p:ph type="body" sz="quarter" idx="15"/>
          </p:nvPr>
        </p:nvSpPr>
        <p:spPr/>
        <p:txBody>
          <a:bodyPr/>
          <a:lstStyle/>
          <a:p>
            <a:pPr>
              <a:lnSpc>
                <a:spcPct val="107000"/>
              </a:lnSpc>
              <a:spcBef>
                <a:spcPts val="600"/>
              </a:spcBef>
              <a:spcAft>
                <a:spcPts val="0"/>
              </a:spcAft>
              <a:tabLst>
                <a:tab pos="457200" algn="l"/>
              </a:tabLst>
            </a:pPr>
            <a:r>
              <a:rPr lang="en-US" b="1" dirty="0">
                <a:solidFill>
                  <a:srgbClr val="006298"/>
                </a:solidFill>
              </a:rPr>
              <a:t>Suspect an infinite loop when:</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same output is displayed repeatedly </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The screen remains idle for an extended period of time</a:t>
            </a:r>
          </a:p>
          <a:p>
            <a:pPr marL="342900" marR="0" lvl="1" indent="-342900">
              <a:spcBef>
                <a:spcPts val="1000"/>
              </a:spcBef>
              <a:buFont typeface="Arial" panose="020B0604020202020204" pitchFamily="34" charset="0"/>
              <a:buChar char="•"/>
              <a:tabLst>
                <a:tab pos="914400" algn="l"/>
              </a:tabLst>
            </a:pPr>
            <a:r>
              <a:rPr lang="en-US" dirty="0">
                <a:latin typeface="Arial" charset="0"/>
                <a:cs typeface="Arial" charset="0"/>
              </a:rPr>
              <a:t>To exit an infinite loop, press and hold Ctrl, then press C or Break</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774895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4.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purl.org/dc/terms/"/>
    <ds:schemaRef ds:uri="0f302c04-584d-4df5-8948-8b6dd1f3c1a5"/>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48fa25a7-52b6-4e1f-81c8-80356bf0725f"/>
    <ds:schemaRef ds:uri="http://www.w3.org/XML/1998/namespace"/>
  </ds:schemaRefs>
</ds:datastoreItem>
</file>

<file path=customXml/itemProps4.xml><?xml version="1.0" encoding="utf-8"?>
<ds:datastoreItem xmlns:ds="http://schemas.openxmlformats.org/officeDocument/2006/customXml" ds:itemID="{8438A7DD-1F8E-4318-B010-3410321B26EB}">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939</TotalTime>
  <Words>2030</Words>
  <Application>Microsoft Office PowerPoint</Application>
  <PresentationFormat>Widescreen</PresentationFormat>
  <Paragraphs>288</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vt:lpstr>
      <vt:lpstr>Calibri</vt:lpstr>
      <vt:lpstr>Courier New</vt:lpstr>
      <vt:lpstr>Helvetica</vt:lpstr>
      <vt:lpstr>Open Sans</vt:lpstr>
      <vt:lpstr>Summer Font</vt:lpstr>
      <vt:lpstr>Office Theme</vt:lpstr>
      <vt:lpstr>Java Programming, 10e</vt:lpstr>
      <vt:lpstr>Chapter Objectives</vt:lpstr>
      <vt:lpstr>6.1 Learning About the Loop Structure (1 of 3)</vt:lpstr>
      <vt:lpstr>6.1 Learning About the Loop Structure (2 of 3)</vt:lpstr>
      <vt:lpstr>6.1 Learning About the Loop Structure (3 of 3)</vt:lpstr>
      <vt:lpstr>6.2 Creating while Loops (1 of 9)</vt:lpstr>
      <vt:lpstr>6.2 Creating while Loops (2 of 9)</vt:lpstr>
      <vt:lpstr>6.2 Creating while Loops (3 of 9)</vt:lpstr>
      <vt:lpstr>6.2 Creating while Loops (4 of 9)</vt:lpstr>
      <vt:lpstr>6.2 Creating while Loops (5 of 9)</vt:lpstr>
      <vt:lpstr>6.2 Creating while Loops (6 of 9)</vt:lpstr>
      <vt:lpstr>6.2 Creating while Loops (7 of 9)</vt:lpstr>
      <vt:lpstr>6.2 Creating while Loops (8 of 9)</vt:lpstr>
      <vt:lpstr>6.2 Creating while Loops (9 of 9)</vt:lpstr>
      <vt:lpstr>6.3 Using Shortcut Arithmetic Operators (1 of 3)</vt:lpstr>
      <vt:lpstr>6.3 Using Shortcut Arithmetic Operators (2 of 3)</vt:lpstr>
      <vt:lpstr>6.3 Using Shortcut Arithmetic Operators (3 of 3)</vt:lpstr>
      <vt:lpstr>6.4 Creating a for Loop</vt:lpstr>
      <vt:lpstr>6.4 Creating a for Loop</vt:lpstr>
      <vt:lpstr>6.4 Creating a for Loop</vt:lpstr>
      <vt:lpstr>6.4 Creating a for Loop</vt:lpstr>
      <vt:lpstr>6.4 Creating a for Loop</vt:lpstr>
      <vt:lpstr>6.4 Creating a for Loop</vt:lpstr>
      <vt:lpstr>6.5 Learning How and When to Use a  do…while Loop (1 of 2)</vt:lpstr>
      <vt:lpstr>6.5 Learning How and When to Use a  do…while Loop (2 of 2)</vt:lpstr>
      <vt:lpstr>6.6 Learning About Nested Loops (1 of 2)</vt:lpstr>
      <vt:lpstr>6.6 Learning About Nested Loops (2 of 2)</vt:lpstr>
      <vt:lpstr>6.7 Improving Loop Performances (1 of 5)</vt:lpstr>
      <vt:lpstr>6.7 Improving Loop Performances (2 of 5)</vt:lpstr>
      <vt:lpstr>6.7 Improving Loop Performances (3 of 5)</vt:lpstr>
      <vt:lpstr>6.7 Improving Loop Performances (4 of 5)</vt:lpstr>
      <vt:lpstr>6.7 Improving Loop Performances (5 of 5)</vt:lpstr>
      <vt:lpstr>Don’t Do It</vt:lpstr>
      <vt:lpstr>Self-Assessment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Bashir, Mehwish</cp:lastModifiedBy>
  <cp:revision>33</cp:revision>
  <cp:lastPrinted>2016-10-03T15:29:39Z</cp:lastPrinted>
  <dcterms:created xsi:type="dcterms:W3CDTF">2019-11-14T21:20:16Z</dcterms:created>
  <dcterms:modified xsi:type="dcterms:W3CDTF">2023-10-05T12:37:19Z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docIndexRef">
    <vt:lpwstr>e101a1e7-ba58-41f1-805f-db9e9ea0ac3a</vt:lpwstr>
  </property>
  <property fmtid="{D5CDD505-2E9C-101B-9397-08002B2CF9AE}" pid="13" name="bjDocumentSecurityLabel">
    <vt:lpwstr>This item has no classification</vt:lpwstr>
  </property>
  <property fmtid="{D5CDD505-2E9C-101B-9397-08002B2CF9AE}" pid="14" name="bjClsUserRVM">
    <vt:lpwstr>[]</vt:lpwstr>
  </property>
  <property fmtid="{D5CDD505-2E9C-101B-9397-08002B2CF9AE}" pid="15" name="bjSaver">
    <vt:lpwstr>LLGGG5/sCxlNXkHtRfdo7HBlZ0Lw8up2</vt:lpwstr>
  </property>
</Properties>
</file>