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9"/>
  </p:notesMasterIdLst>
  <p:handoutMasterIdLst>
    <p:handoutMasterId r:id="rId40"/>
  </p:handoutMasterIdLst>
  <p:sldIdLst>
    <p:sldId id="336" r:id="rId6"/>
    <p:sldId id="269" r:id="rId7"/>
    <p:sldId id="257" r:id="rId8"/>
    <p:sldId id="532" r:id="rId9"/>
    <p:sldId id="531" r:id="rId10"/>
    <p:sldId id="530" r:id="rId11"/>
    <p:sldId id="536" r:id="rId12"/>
    <p:sldId id="535" r:id="rId13"/>
    <p:sldId id="534" r:id="rId14"/>
    <p:sldId id="533" r:id="rId15"/>
    <p:sldId id="554" r:id="rId16"/>
    <p:sldId id="529" r:id="rId17"/>
    <p:sldId id="538" r:id="rId18"/>
    <p:sldId id="537" r:id="rId19"/>
    <p:sldId id="528" r:id="rId20"/>
    <p:sldId id="527" r:id="rId21"/>
    <p:sldId id="539" r:id="rId22"/>
    <p:sldId id="548" r:id="rId23"/>
    <p:sldId id="547" r:id="rId24"/>
    <p:sldId id="549" r:id="rId25"/>
    <p:sldId id="546" r:id="rId26"/>
    <p:sldId id="545" r:id="rId27"/>
    <p:sldId id="544" r:id="rId28"/>
    <p:sldId id="543" r:id="rId29"/>
    <p:sldId id="542" r:id="rId30"/>
    <p:sldId id="552" r:id="rId31"/>
    <p:sldId id="551" r:id="rId32"/>
    <p:sldId id="553" r:id="rId33"/>
    <p:sldId id="550" r:id="rId34"/>
    <p:sldId id="541" r:id="rId35"/>
    <p:sldId id="452" r:id="rId36"/>
    <p:sldId id="373" r:id="rId37"/>
    <p:sldId id="314" r:id="rId3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Garguilo, Maria" initials="GM" lastIdx="62" clrIdx="1">
    <p:extLst>
      <p:ext uri="{19B8F6BF-5375-455C-9EA6-DF929625EA0E}">
        <p15:presenceInfo xmlns:p15="http://schemas.microsoft.com/office/powerpoint/2012/main" userId="S::maria.garguilo@cengage.com::f492c7e0-8838-4738-aa5f-1173468a535a" providerId="AD"/>
      </p:ext>
    </p:extLst>
  </p:cmAuthor>
  <p:cmAuthor id="3" name="Your Name" initials="YN" lastIdx="29" clrIdx="2">
    <p:extLst>
      <p:ext uri="{19B8F6BF-5375-455C-9EA6-DF929625EA0E}">
        <p15:presenceInfo xmlns:p15="http://schemas.microsoft.com/office/powerpoint/2012/main" userId="9252b8fd17e1143e" providerId="Windows Live"/>
      </p:ext>
    </p:extLst>
  </p:cmAuthor>
  <p:cmAuthor id="4" name="Maria Garguilo" initials="MG" lastIdx="6" clrIdx="3">
    <p:extLst>
      <p:ext uri="{19B8F6BF-5375-455C-9EA6-DF929625EA0E}">
        <p15:presenceInfo xmlns:p15="http://schemas.microsoft.com/office/powerpoint/2012/main" userId="hW/smd6gc4bK2FXdG5nqn827kdqZl60puQvp7Cnrnq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19A0E3-640C-460D-8310-DA25E9CE9B75}" v="2" dt="2022-01-04T16:07:54.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83" autoAdjust="0"/>
    <p:restoredTop sz="86429"/>
  </p:normalViewPr>
  <p:slideViewPr>
    <p:cSldViewPr snapToGrid="0" snapToObjects="1">
      <p:cViewPr varScale="1">
        <p:scale>
          <a:sx n="75" d="100"/>
          <a:sy n="75" d="100"/>
        </p:scale>
        <p:origin x="797" y="4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Campbell" userId="9252b8fd17e1143e" providerId="LiveId" clId="{6619A0E3-640C-460D-8310-DA25E9CE9B75}"/>
    <pc:docChg chg="modSld">
      <pc:chgData name="Jennifer Campbell" userId="9252b8fd17e1143e" providerId="LiveId" clId="{6619A0E3-640C-460D-8310-DA25E9CE9B75}" dt="2022-01-04T16:07:31.173" v="2" actId="962"/>
      <pc:docMkLst>
        <pc:docMk/>
      </pc:docMkLst>
      <pc:sldChg chg="modSp mod">
        <pc:chgData name="Jennifer Campbell" userId="9252b8fd17e1143e" providerId="LiveId" clId="{6619A0E3-640C-460D-8310-DA25E9CE9B75}" dt="2022-01-04T16:07:31.173" v="2" actId="962"/>
        <pc:sldMkLst>
          <pc:docMk/>
          <pc:sldMk cId="630862628" sldId="537"/>
        </pc:sldMkLst>
        <pc:picChg chg="mod">
          <ac:chgData name="Jennifer Campbell" userId="9252b8fd17e1143e" providerId="LiveId" clId="{6619A0E3-640C-460D-8310-DA25E9CE9B75}" dt="2022-01-04T16:07:31.173" v="2" actId="962"/>
          <ac:picMkLst>
            <pc:docMk/>
            <pc:sldMk cId="630862628" sldId="537"/>
            <ac:picMk id="7" creationId="{7D2107BD-C00A-44C3-9960-5E8E1070D364}"/>
          </ac:picMkLst>
        </pc:picChg>
      </pc:sldChg>
    </pc:docChg>
  </pc:docChgLst>
  <pc:docChgLst>
    <pc:chgData name="Jennifer Campbell" userId="9252b8fd17e1143e" providerId="LiveId" clId="{214460CC-4716-4715-84DA-D1257BE54E92}"/>
    <pc:docChg chg="custSel modSld">
      <pc:chgData name="Jennifer Campbell" userId="9252b8fd17e1143e" providerId="LiveId" clId="{214460CC-4716-4715-84DA-D1257BE54E92}" dt="2021-08-10T18:43:29.674" v="38" actId="20577"/>
      <pc:docMkLst>
        <pc:docMk/>
      </pc:docMkLst>
      <pc:sldChg chg="modSp mod delCm">
        <pc:chgData name="Jennifer Campbell" userId="9252b8fd17e1143e" providerId="LiveId" clId="{214460CC-4716-4715-84DA-D1257BE54E92}" dt="2021-08-10T18:43:29.674" v="38" actId="20577"/>
        <pc:sldMkLst>
          <pc:docMk/>
          <pc:sldMk cId="2782220661" sldId="333"/>
        </pc:sldMkLst>
        <pc:spChg chg="mod">
          <ac:chgData name="Jennifer Campbell" userId="9252b8fd17e1143e" providerId="LiveId" clId="{214460CC-4716-4715-84DA-D1257BE54E92}" dt="2021-08-10T18:43:29.674" v="38" actId="20577"/>
          <ac:spMkLst>
            <pc:docMk/>
            <pc:sldMk cId="2782220661" sldId="333"/>
            <ac:spMk id="2" creationId="{0917F437-C020-4A90-9B39-3DD5C9C693A8}"/>
          </ac:spMkLst>
        </pc:spChg>
      </pc:sldChg>
      <pc:sldChg chg="modSp mod delCm">
        <pc:chgData name="Jennifer Campbell" userId="9252b8fd17e1143e" providerId="LiveId" clId="{214460CC-4716-4715-84DA-D1257BE54E92}" dt="2021-08-10T17:31:10.033" v="7" actId="13926"/>
        <pc:sldMkLst>
          <pc:docMk/>
          <pc:sldMk cId="737884115" sldId="419"/>
        </pc:sldMkLst>
        <pc:spChg chg="mod">
          <ac:chgData name="Jennifer Campbell" userId="9252b8fd17e1143e" providerId="LiveId" clId="{214460CC-4716-4715-84DA-D1257BE54E92}" dt="2021-08-10T17:31:10.033" v="7" actId="13926"/>
          <ac:spMkLst>
            <pc:docMk/>
            <pc:sldMk cId="737884115" sldId="419"/>
            <ac:spMk id="3" creationId="{2B9908DC-1AF4-4493-AA47-783B8BF0EF71}"/>
          </ac:spMkLst>
        </pc:spChg>
      </pc:sldChg>
      <pc:sldChg chg="modSp mod delCm">
        <pc:chgData name="Jennifer Campbell" userId="9252b8fd17e1143e" providerId="LiveId" clId="{214460CC-4716-4715-84DA-D1257BE54E92}" dt="2021-08-10T17:30:49.713" v="4" actId="13926"/>
        <pc:sldMkLst>
          <pc:docMk/>
          <pc:sldMk cId="3501308718" sldId="527"/>
        </pc:sldMkLst>
        <pc:spChg chg="mod">
          <ac:chgData name="Jennifer Campbell" userId="9252b8fd17e1143e" providerId="LiveId" clId="{214460CC-4716-4715-84DA-D1257BE54E92}" dt="2021-08-10T17:30:49.713" v="4" actId="13926"/>
          <ac:spMkLst>
            <pc:docMk/>
            <pc:sldMk cId="3501308718" sldId="527"/>
            <ac:spMk id="2" creationId="{00000000-0000-0000-0000-000000000000}"/>
          </ac:spMkLst>
        </pc:spChg>
      </pc:sldChg>
      <pc:sldChg chg="modSp mod">
        <pc:chgData name="Jennifer Campbell" userId="9252b8fd17e1143e" providerId="LiveId" clId="{214460CC-4716-4715-84DA-D1257BE54E92}" dt="2021-08-10T18:02:50.703" v="29" actId="20577"/>
        <pc:sldMkLst>
          <pc:docMk/>
          <pc:sldMk cId="902189294" sldId="530"/>
        </pc:sldMkLst>
        <pc:spChg chg="mod">
          <ac:chgData name="Jennifer Campbell" userId="9252b8fd17e1143e" providerId="LiveId" clId="{214460CC-4716-4715-84DA-D1257BE54E92}" dt="2021-08-10T18:02:50.703" v="29" actId="20577"/>
          <ac:spMkLst>
            <pc:docMk/>
            <pc:sldMk cId="902189294" sldId="530"/>
            <ac:spMk id="4" creationId="{00000000-0000-0000-0000-000000000000}"/>
          </ac:spMkLst>
        </pc:spChg>
      </pc:sldChg>
      <pc:sldChg chg="modSp mod">
        <pc:chgData name="Jennifer Campbell" userId="9252b8fd17e1143e" providerId="LiveId" clId="{214460CC-4716-4715-84DA-D1257BE54E92}" dt="2021-08-10T18:21:25.223" v="30" actId="2711"/>
        <pc:sldMkLst>
          <pc:docMk/>
          <pc:sldMk cId="2962354764" sldId="544"/>
        </pc:sldMkLst>
        <pc:spChg chg="mod">
          <ac:chgData name="Jennifer Campbell" userId="9252b8fd17e1143e" providerId="LiveId" clId="{214460CC-4716-4715-84DA-D1257BE54E92}" dt="2021-08-10T18:21:25.223" v="30" actId="2711"/>
          <ac:spMkLst>
            <pc:docMk/>
            <pc:sldMk cId="2962354764" sldId="544"/>
            <ac:spMk id="2" creationId="{00000000-0000-0000-0000-000000000000}"/>
          </ac:spMkLst>
        </pc:spChg>
      </pc:sldChg>
      <pc:sldChg chg="modSp mod delCm">
        <pc:chgData name="Jennifer Campbell" userId="9252b8fd17e1143e" providerId="LiveId" clId="{214460CC-4716-4715-84DA-D1257BE54E92}" dt="2021-08-10T17:31:24.973" v="10" actId="13926"/>
        <pc:sldMkLst>
          <pc:docMk/>
          <pc:sldMk cId="1945540869" sldId="549"/>
        </pc:sldMkLst>
        <pc:spChg chg="mod">
          <ac:chgData name="Jennifer Campbell" userId="9252b8fd17e1143e" providerId="LiveId" clId="{214460CC-4716-4715-84DA-D1257BE54E92}" dt="2021-08-10T17:31:24.973" v="10" actId="13926"/>
          <ac:spMkLst>
            <pc:docMk/>
            <pc:sldMk cId="1945540869" sldId="549"/>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10/26/2023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10/25/2023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10</a:t>
            </a:fld>
            <a:endParaRPr lang="en-US" dirty="0"/>
          </a:p>
        </p:txBody>
      </p:sp>
    </p:spTree>
    <p:extLst>
      <p:ext uri="{BB962C8B-B14F-4D97-AF65-F5344CB8AC3E}">
        <p14:creationId xmlns:p14="http://schemas.microsoft.com/office/powerpoint/2010/main" val="3964624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11</a:t>
            </a:fld>
            <a:endParaRPr lang="en-US" dirty="0"/>
          </a:p>
        </p:txBody>
      </p:sp>
    </p:spTree>
    <p:extLst>
      <p:ext uri="{BB962C8B-B14F-4D97-AF65-F5344CB8AC3E}">
        <p14:creationId xmlns:p14="http://schemas.microsoft.com/office/powerpoint/2010/main" val="2943004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12</a:t>
            </a:fld>
            <a:endParaRPr lang="en-US" dirty="0"/>
          </a:p>
        </p:txBody>
      </p:sp>
    </p:spTree>
    <p:extLst>
      <p:ext uri="{BB962C8B-B14F-4D97-AF65-F5344CB8AC3E}">
        <p14:creationId xmlns:p14="http://schemas.microsoft.com/office/powerpoint/2010/main" val="2571626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13</a:t>
            </a:fld>
            <a:endParaRPr lang="en-US" dirty="0"/>
          </a:p>
        </p:txBody>
      </p:sp>
    </p:spTree>
    <p:extLst>
      <p:ext uri="{BB962C8B-B14F-4D97-AF65-F5344CB8AC3E}">
        <p14:creationId xmlns:p14="http://schemas.microsoft.com/office/powerpoint/2010/main" val="4271341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14</a:t>
            </a:fld>
            <a:endParaRPr lang="en-US" dirty="0"/>
          </a:p>
        </p:txBody>
      </p:sp>
    </p:spTree>
    <p:extLst>
      <p:ext uri="{BB962C8B-B14F-4D97-AF65-F5344CB8AC3E}">
        <p14:creationId xmlns:p14="http://schemas.microsoft.com/office/powerpoint/2010/main" val="2064046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15</a:t>
            </a:fld>
            <a:endParaRPr lang="en-US" dirty="0"/>
          </a:p>
        </p:txBody>
      </p:sp>
    </p:spTree>
    <p:extLst>
      <p:ext uri="{BB962C8B-B14F-4D97-AF65-F5344CB8AC3E}">
        <p14:creationId xmlns:p14="http://schemas.microsoft.com/office/powerpoint/2010/main" val="1325117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16</a:t>
            </a:fld>
            <a:endParaRPr lang="en-US" dirty="0"/>
          </a:p>
        </p:txBody>
      </p:sp>
    </p:spTree>
    <p:extLst>
      <p:ext uri="{BB962C8B-B14F-4D97-AF65-F5344CB8AC3E}">
        <p14:creationId xmlns:p14="http://schemas.microsoft.com/office/powerpoint/2010/main" val="3309762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17</a:t>
            </a:fld>
            <a:endParaRPr lang="en-US" dirty="0"/>
          </a:p>
        </p:txBody>
      </p:sp>
    </p:spTree>
    <p:extLst>
      <p:ext uri="{BB962C8B-B14F-4D97-AF65-F5344CB8AC3E}">
        <p14:creationId xmlns:p14="http://schemas.microsoft.com/office/powerpoint/2010/main" val="4269948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18</a:t>
            </a:fld>
            <a:endParaRPr lang="en-US" dirty="0"/>
          </a:p>
        </p:txBody>
      </p:sp>
    </p:spTree>
    <p:extLst>
      <p:ext uri="{BB962C8B-B14F-4D97-AF65-F5344CB8AC3E}">
        <p14:creationId xmlns:p14="http://schemas.microsoft.com/office/powerpoint/2010/main" val="2001842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19</a:t>
            </a:fld>
            <a:endParaRPr lang="en-US" dirty="0"/>
          </a:p>
        </p:txBody>
      </p:sp>
    </p:spTree>
    <p:extLst>
      <p:ext uri="{BB962C8B-B14F-4D97-AF65-F5344CB8AC3E}">
        <p14:creationId xmlns:p14="http://schemas.microsoft.com/office/powerpoint/2010/main" val="3437914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b="0" dirty="0"/>
              <a:t>Briefly review with students the major concepts you will be covering during this class. There is one objective for every major A-Head section of the chapter.</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175673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20</a:t>
            </a:fld>
            <a:endParaRPr lang="en-US" dirty="0"/>
          </a:p>
        </p:txBody>
      </p:sp>
    </p:spTree>
    <p:extLst>
      <p:ext uri="{BB962C8B-B14F-4D97-AF65-F5344CB8AC3E}">
        <p14:creationId xmlns:p14="http://schemas.microsoft.com/office/powerpoint/2010/main" val="4077925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21</a:t>
            </a:fld>
            <a:endParaRPr lang="en-US" dirty="0"/>
          </a:p>
        </p:txBody>
      </p:sp>
    </p:spTree>
    <p:extLst>
      <p:ext uri="{BB962C8B-B14F-4D97-AF65-F5344CB8AC3E}">
        <p14:creationId xmlns:p14="http://schemas.microsoft.com/office/powerpoint/2010/main" val="3923293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22</a:t>
            </a:fld>
            <a:endParaRPr lang="en-US" dirty="0"/>
          </a:p>
        </p:txBody>
      </p:sp>
    </p:spTree>
    <p:extLst>
      <p:ext uri="{BB962C8B-B14F-4D97-AF65-F5344CB8AC3E}">
        <p14:creationId xmlns:p14="http://schemas.microsoft.com/office/powerpoint/2010/main" val="2084688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23</a:t>
            </a:fld>
            <a:endParaRPr lang="en-US" dirty="0"/>
          </a:p>
        </p:txBody>
      </p:sp>
    </p:spTree>
    <p:extLst>
      <p:ext uri="{BB962C8B-B14F-4D97-AF65-F5344CB8AC3E}">
        <p14:creationId xmlns:p14="http://schemas.microsoft.com/office/powerpoint/2010/main" val="1742519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24</a:t>
            </a:fld>
            <a:endParaRPr lang="en-US" dirty="0"/>
          </a:p>
        </p:txBody>
      </p:sp>
    </p:spTree>
    <p:extLst>
      <p:ext uri="{BB962C8B-B14F-4D97-AF65-F5344CB8AC3E}">
        <p14:creationId xmlns:p14="http://schemas.microsoft.com/office/powerpoint/2010/main" val="2464874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25</a:t>
            </a:fld>
            <a:endParaRPr lang="en-US" dirty="0"/>
          </a:p>
        </p:txBody>
      </p:sp>
    </p:spTree>
    <p:extLst>
      <p:ext uri="{BB962C8B-B14F-4D97-AF65-F5344CB8AC3E}">
        <p14:creationId xmlns:p14="http://schemas.microsoft.com/office/powerpoint/2010/main" val="2062392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26</a:t>
            </a:fld>
            <a:endParaRPr lang="en-US" dirty="0"/>
          </a:p>
        </p:txBody>
      </p:sp>
    </p:spTree>
    <p:extLst>
      <p:ext uri="{BB962C8B-B14F-4D97-AF65-F5344CB8AC3E}">
        <p14:creationId xmlns:p14="http://schemas.microsoft.com/office/powerpoint/2010/main" val="687975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27</a:t>
            </a:fld>
            <a:endParaRPr lang="en-US" dirty="0"/>
          </a:p>
        </p:txBody>
      </p:sp>
    </p:spTree>
    <p:extLst>
      <p:ext uri="{BB962C8B-B14F-4D97-AF65-F5344CB8AC3E}">
        <p14:creationId xmlns:p14="http://schemas.microsoft.com/office/powerpoint/2010/main" val="3211169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28</a:t>
            </a:fld>
            <a:endParaRPr lang="en-US" dirty="0"/>
          </a:p>
        </p:txBody>
      </p:sp>
    </p:spTree>
    <p:extLst>
      <p:ext uri="{BB962C8B-B14F-4D97-AF65-F5344CB8AC3E}">
        <p14:creationId xmlns:p14="http://schemas.microsoft.com/office/powerpoint/2010/main" val="1373128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29</a:t>
            </a:fld>
            <a:endParaRPr lang="en-US" dirty="0"/>
          </a:p>
        </p:txBody>
      </p:sp>
    </p:spTree>
    <p:extLst>
      <p:ext uri="{BB962C8B-B14F-4D97-AF65-F5344CB8AC3E}">
        <p14:creationId xmlns:p14="http://schemas.microsoft.com/office/powerpoint/2010/main" val="3710388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a:t>
            </a:fld>
            <a:endParaRPr lang="en-US" dirty="0"/>
          </a:p>
        </p:txBody>
      </p:sp>
    </p:spTree>
    <p:extLst>
      <p:ext uri="{BB962C8B-B14F-4D97-AF65-F5344CB8AC3E}">
        <p14:creationId xmlns:p14="http://schemas.microsoft.com/office/powerpoint/2010/main" val="32901093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30</a:t>
            </a:fld>
            <a:endParaRPr lang="en-US" dirty="0"/>
          </a:p>
        </p:txBody>
      </p:sp>
    </p:spTree>
    <p:extLst>
      <p:ext uri="{BB962C8B-B14F-4D97-AF65-F5344CB8AC3E}">
        <p14:creationId xmlns:p14="http://schemas.microsoft.com/office/powerpoint/2010/main" val="2797593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31</a:t>
            </a:fld>
            <a:endParaRPr lang="en-US" dirty="0"/>
          </a:p>
        </p:txBody>
      </p:sp>
    </p:spTree>
    <p:extLst>
      <p:ext uri="{BB962C8B-B14F-4D97-AF65-F5344CB8AC3E}">
        <p14:creationId xmlns:p14="http://schemas.microsoft.com/office/powerpoint/2010/main" val="10361461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dirty="0"/>
              <a:t>Use the Self-Assessment question to encourage students to evaluate their progress or goals in the course, as well as determine how they might apply their learning or grow as an individual.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32</a:t>
            </a:fld>
            <a:endParaRPr lang="en-US" dirty="0"/>
          </a:p>
        </p:txBody>
      </p:sp>
    </p:spTree>
    <p:extLst>
      <p:ext uri="{BB962C8B-B14F-4D97-AF65-F5344CB8AC3E}">
        <p14:creationId xmlns:p14="http://schemas.microsoft.com/office/powerpoint/2010/main" val="28511356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b="0" dirty="0"/>
              <a:t>Reiterate the learning objectives for the lesson. Students should use this information to guide their studies and reinforcement of new concepts.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33</a:t>
            </a:fld>
            <a:endParaRPr lang="en-US" dirty="0"/>
          </a:p>
        </p:txBody>
      </p:sp>
    </p:spTree>
    <p:extLst>
      <p:ext uri="{BB962C8B-B14F-4D97-AF65-F5344CB8AC3E}">
        <p14:creationId xmlns:p14="http://schemas.microsoft.com/office/powerpoint/2010/main" val="3469055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4</a:t>
            </a:fld>
            <a:endParaRPr lang="en-US" dirty="0"/>
          </a:p>
        </p:txBody>
      </p:sp>
    </p:spTree>
    <p:extLst>
      <p:ext uri="{BB962C8B-B14F-4D97-AF65-F5344CB8AC3E}">
        <p14:creationId xmlns:p14="http://schemas.microsoft.com/office/powerpoint/2010/main" val="404484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5</a:t>
            </a:fld>
            <a:endParaRPr lang="en-US" dirty="0"/>
          </a:p>
        </p:txBody>
      </p:sp>
    </p:spTree>
    <p:extLst>
      <p:ext uri="{BB962C8B-B14F-4D97-AF65-F5344CB8AC3E}">
        <p14:creationId xmlns:p14="http://schemas.microsoft.com/office/powerpoint/2010/main" val="16967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6</a:t>
            </a:fld>
            <a:endParaRPr lang="en-US" dirty="0"/>
          </a:p>
        </p:txBody>
      </p:sp>
    </p:spTree>
    <p:extLst>
      <p:ext uri="{BB962C8B-B14F-4D97-AF65-F5344CB8AC3E}">
        <p14:creationId xmlns:p14="http://schemas.microsoft.com/office/powerpoint/2010/main" val="2846505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7</a:t>
            </a:fld>
            <a:endParaRPr lang="en-US" dirty="0"/>
          </a:p>
        </p:txBody>
      </p:sp>
    </p:spTree>
    <p:extLst>
      <p:ext uri="{BB962C8B-B14F-4D97-AF65-F5344CB8AC3E}">
        <p14:creationId xmlns:p14="http://schemas.microsoft.com/office/powerpoint/2010/main" val="2571281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8</a:t>
            </a:fld>
            <a:endParaRPr lang="en-US" dirty="0"/>
          </a:p>
        </p:txBody>
      </p:sp>
    </p:spTree>
    <p:extLst>
      <p:ext uri="{BB962C8B-B14F-4D97-AF65-F5344CB8AC3E}">
        <p14:creationId xmlns:p14="http://schemas.microsoft.com/office/powerpoint/2010/main" val="2763304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9</a:t>
            </a:fld>
            <a:endParaRPr lang="en-US" dirty="0"/>
          </a:p>
        </p:txBody>
      </p:sp>
    </p:spTree>
    <p:extLst>
      <p:ext uri="{BB962C8B-B14F-4D97-AF65-F5344CB8AC3E}">
        <p14:creationId xmlns:p14="http://schemas.microsoft.com/office/powerpoint/2010/main" val="17437960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dio/Video Embedde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
        <p:nvSpPr>
          <p:cNvPr id="4" name="Media Placeholder 3">
            <a:extLst>
              <a:ext uri="{FF2B5EF4-FFF2-40B4-BE49-F238E27FC236}">
                <a16:creationId xmlns:a16="http://schemas.microsoft.com/office/drawing/2014/main" id="{03015E1C-DFA4-4FD8-8364-EF8871E55EBF}"/>
              </a:ext>
            </a:extLst>
          </p:cNvPr>
          <p:cNvSpPr>
            <a:spLocks noGrp="1"/>
          </p:cNvSpPr>
          <p:nvPr>
            <p:ph type="media" sz="quarter" idx="12"/>
          </p:nvPr>
        </p:nvSpPr>
        <p:spPr>
          <a:xfrm>
            <a:off x="838200" y="1530350"/>
            <a:ext cx="6297613" cy="4373563"/>
          </a:xfrm>
        </p:spPr>
        <p:txBody>
          <a:bodyPr/>
          <a:lstStyle/>
          <a:p>
            <a:endParaRPr lang="en-US" dirty="0"/>
          </a:p>
        </p:txBody>
      </p:sp>
    </p:spTree>
    <p:extLst>
      <p:ext uri="{BB962C8B-B14F-4D97-AF65-F5344CB8AC3E}">
        <p14:creationId xmlns:p14="http://schemas.microsoft.com/office/powerpoint/2010/main" val="22856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Firs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46E9E33-E057-4A6F-9659-AD275C64899C}"/>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93" y="-7874"/>
            <a:ext cx="12191807" cy="6865874"/>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Chapter Number</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Name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1">
                <a:solidFill>
                  <a:schemeClr val="bg1"/>
                </a:solidFill>
              </a:defRPr>
            </a:lvl1pPr>
          </a:lstStyle>
          <a:p>
            <a:r>
              <a:rPr lang="en-US" dirty="0"/>
              <a:t>Add Image Here</a:t>
            </a:r>
          </a:p>
        </p:txBody>
      </p:sp>
      <p:pic>
        <p:nvPicPr>
          <p:cNvPr id="14" name="Picture 7">
            <a:extLst>
              <a:ext uri="{FF2B5EF4-FFF2-40B4-BE49-F238E27FC236}">
                <a16:creationId xmlns:a16="http://schemas.microsoft.com/office/drawing/2014/main" id="{367956C9-0A63-4A7F-B986-4D823905D53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24860" y="6444486"/>
            <a:ext cx="1261872" cy="28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
    </p:custDataLst>
    <p:extLst>
      <p:ext uri="{BB962C8B-B14F-4D97-AF65-F5344CB8AC3E}">
        <p14:creationId xmlns:p14="http://schemas.microsoft.com/office/powerpoint/2010/main" val="305206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5" r:id="rId10"/>
    <p:sldLayoutId id="2147483723" r:id="rId11"/>
    <p:sldLayoutId id="2147483724" r:id="rId12"/>
    <p:sldLayoutId id="2147483713" r:id="rId13"/>
    <p:sldLayoutId id="2147483717" r:id="rId14"/>
    <p:sldLayoutId id="2147483726"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C8DF-AE7F-4188-B6A6-1ED5AEEDCCEB}"/>
              </a:ext>
            </a:extLst>
          </p:cNvPr>
          <p:cNvSpPr>
            <a:spLocks noGrp="1"/>
          </p:cNvSpPr>
          <p:nvPr>
            <p:ph type="ctrTitle"/>
          </p:nvPr>
        </p:nvSpPr>
        <p:spPr/>
        <p:txBody>
          <a:bodyPr/>
          <a:lstStyle/>
          <a:p>
            <a:r>
              <a:rPr lang="en-US" dirty="0"/>
              <a:t>Java Programming, 10e</a:t>
            </a:r>
          </a:p>
        </p:txBody>
      </p:sp>
      <p:sp>
        <p:nvSpPr>
          <p:cNvPr id="6" name="Subtitle 5">
            <a:extLst>
              <a:ext uri="{FF2B5EF4-FFF2-40B4-BE49-F238E27FC236}">
                <a16:creationId xmlns:a16="http://schemas.microsoft.com/office/drawing/2014/main" id="{FBF534DD-7D92-4D2F-90B8-4B872CAEFDCA}"/>
              </a:ext>
            </a:extLst>
          </p:cNvPr>
          <p:cNvSpPr>
            <a:spLocks noGrp="1"/>
          </p:cNvSpPr>
          <p:nvPr>
            <p:ph type="subTitle" idx="1"/>
          </p:nvPr>
        </p:nvSpPr>
        <p:spPr/>
        <p:txBody>
          <a:bodyPr/>
          <a:lstStyle/>
          <a:p>
            <a:r>
              <a:rPr lang="en-US" dirty="0">
                <a:latin typeface="Arial"/>
                <a:cs typeface="Arial"/>
              </a:rPr>
              <a:t>Chapter 07: Characters, Strings, and the </a:t>
            </a:r>
            <a:r>
              <a:rPr lang="en-US" dirty="0">
                <a:latin typeface="Courier New" panose="02070309020205020404" pitchFamily="49" charset="0"/>
                <a:cs typeface="Courier New" panose="02070309020205020404" pitchFamily="49" charset="0"/>
              </a:rPr>
              <a:t>StringBuilder</a:t>
            </a:r>
          </a:p>
        </p:txBody>
      </p:sp>
      <p:pic>
        <p:nvPicPr>
          <p:cNvPr id="11" name="Picture Placeholder 10">
            <a:extLst>
              <a:ext uri="{FF2B5EF4-FFF2-40B4-BE49-F238E27FC236}">
                <a16:creationId xmlns:a16="http://schemas.microsoft.com/office/drawing/2014/main" id="{A253DBDA-4849-468C-885A-D94D0EB6FCF5}"/>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28A0092B-C50C-407E-A947-70E740481C1C}">
                <a14:useLocalDpi xmlns:a14="http://schemas.microsoft.com/office/drawing/2010/main"/>
              </a:ext>
            </a:extLst>
          </a:blip>
          <a:stretch>
            <a:fillRect/>
          </a:stretch>
        </p:blipFill>
        <p:spPr>
          <a:xfrm>
            <a:off x="475249" y="546356"/>
            <a:ext cx="4086359" cy="5224207"/>
          </a:xfrm>
        </p:spPr>
      </p:pic>
      <p:sp>
        <p:nvSpPr>
          <p:cNvPr id="7" name="Copyright">
            <a:extLst>
              <a:ext uri="{FF2B5EF4-FFF2-40B4-BE49-F238E27FC236}">
                <a16:creationId xmlns:a16="http://schemas.microsoft.com/office/drawing/2014/main" id="{0A8A6823-BD2C-40AC-B713-7E200B128239}"/>
              </a:ext>
              <a:ext uri="{C183D7F6-B498-43B3-948B-1728B52AA6E4}">
                <adec:decorative xmlns:adec="http://schemas.microsoft.com/office/drawing/2017/decorative" val="1"/>
              </a:ext>
            </a:extLst>
          </p:cNvPr>
          <p:cNvSpPr txBox="1"/>
          <p:nvPr/>
        </p:nvSpPr>
        <p:spPr>
          <a:xfrm>
            <a:off x="2103120" y="6355080"/>
            <a:ext cx="8961120" cy="523220"/>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7.3 Declaring and Comparing </a:t>
            </a:r>
            <a:r>
              <a:rPr lang="en-US" dirty="0">
                <a:latin typeface="Courier New" panose="02070309020205020404" pitchFamily="49" charset="0"/>
                <a:cs typeface="Courier New" panose="02070309020205020404" pitchFamily="49" charset="0"/>
              </a:rPr>
              <a:t>String</a:t>
            </a:r>
            <a:r>
              <a:rPr lang="en-US" dirty="0"/>
              <a:t> Objects (3 of 8)</a:t>
            </a:r>
          </a:p>
        </p:txBody>
      </p:sp>
      <p:sp>
        <p:nvSpPr>
          <p:cNvPr id="2" name="Text Placeholder 1"/>
          <p:cNvSpPr>
            <a:spLocks noGrp="1"/>
          </p:cNvSpPr>
          <p:nvPr>
            <p:ph type="body" sz="quarter" idx="15"/>
          </p:nvPr>
        </p:nvSpPr>
        <p:spPr>
          <a:xfrm>
            <a:off x="847998" y="1289684"/>
            <a:ext cx="10711543" cy="3732692"/>
          </a:xfrm>
        </p:spPr>
        <p:txBody>
          <a:bodyPr/>
          <a:lstStyle/>
          <a:p>
            <a:pPr>
              <a:lnSpc>
                <a:spcPct val="107000"/>
              </a:lnSpc>
              <a:spcBef>
                <a:spcPts val="600"/>
              </a:spcBef>
              <a:spcAft>
                <a:spcPts val="0"/>
              </a:spcAft>
              <a:tabLst>
                <a:tab pos="457200" algn="l"/>
              </a:tabLst>
            </a:pPr>
            <a:r>
              <a:rPr lang="en-US" b="1" dirty="0">
                <a:solidFill>
                  <a:srgbClr val="006298"/>
                </a:solidFill>
                <a:latin typeface="Courier New" panose="02070309020205020404" pitchFamily="49" charset="0"/>
                <a:cs typeface="Courier New" panose="02070309020205020404" pitchFamily="49" charset="0"/>
              </a:rPr>
              <a:t>String</a:t>
            </a:r>
            <a:r>
              <a:rPr lang="en-US" b="1" dirty="0">
                <a:solidFill>
                  <a:srgbClr val="006298"/>
                </a:solidFill>
              </a:rPr>
              <a:t> is a class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Each created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is a class object</a:t>
            </a:r>
          </a:p>
          <a:p>
            <a:pPr marL="0" lvl="1" indent="0">
              <a:spcBef>
                <a:spcPts val="1000"/>
              </a:spcBef>
              <a:buNone/>
              <a:tabLst>
                <a:tab pos="914400" algn="l"/>
              </a:tabLst>
            </a:pPr>
            <a:r>
              <a:rPr lang="en-US" b="1" dirty="0">
                <a:solidFill>
                  <a:srgbClr val="006298"/>
                </a:solidFill>
                <a:latin typeface="Courier New" panose="02070309020205020404" pitchFamily="49" charset="0"/>
                <a:cs typeface="Courier New" panose="02070309020205020404" pitchFamily="49" charset="0"/>
              </a:rPr>
              <a:t>String</a:t>
            </a:r>
            <a:r>
              <a:rPr lang="en-US" b="1" dirty="0">
                <a:solidFill>
                  <a:srgbClr val="006298"/>
                </a:solidFill>
                <a:latin typeface="Arial" charset="0"/>
                <a:cs typeface="Arial" charset="0"/>
              </a:rPr>
              <a:t> variable name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 reference variable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Refers to a location in memory rather than to a particular value</a:t>
            </a:r>
          </a:p>
          <a:p>
            <a:pPr marL="0" lvl="1" indent="0">
              <a:spcBef>
                <a:spcPts val="1000"/>
              </a:spcBef>
              <a:buNone/>
              <a:tabLst>
                <a:tab pos="914400" algn="l"/>
              </a:tabLst>
            </a:pPr>
            <a:r>
              <a:rPr lang="en-US" b="1" dirty="0">
                <a:solidFill>
                  <a:srgbClr val="006298"/>
                </a:solidFill>
                <a:latin typeface="Arial" charset="0"/>
                <a:cs typeface="Arial" charset="0"/>
              </a:rPr>
              <a:t>Assign a new value to a </a:t>
            </a:r>
            <a:r>
              <a:rPr lang="en-US" b="1" dirty="0">
                <a:solidFill>
                  <a:srgbClr val="006298"/>
                </a:solidFill>
                <a:latin typeface="Courier New" panose="02070309020205020404" pitchFamily="49" charset="0"/>
                <a:cs typeface="Courier New" panose="02070309020205020404" pitchFamily="49" charset="0"/>
              </a:rPr>
              <a:t>String</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The address held by the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is altered</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77796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0456-BFA3-4DCB-BCC3-5F934DEDFF21}"/>
              </a:ext>
            </a:extLst>
          </p:cNvPr>
          <p:cNvSpPr>
            <a:spLocks noGrp="1"/>
          </p:cNvSpPr>
          <p:nvPr>
            <p:ph type="title"/>
          </p:nvPr>
        </p:nvSpPr>
        <p:spPr/>
        <p:txBody>
          <a:bodyPr/>
          <a:lstStyle/>
          <a:p>
            <a:r>
              <a:rPr lang="en-US" dirty="0"/>
              <a:t>7.3 Declaring and Comparing </a:t>
            </a:r>
            <a:r>
              <a:rPr lang="en-US" dirty="0">
                <a:latin typeface="Courier New" panose="02070309020205020404" pitchFamily="49" charset="0"/>
                <a:cs typeface="Courier New" panose="02070309020205020404" pitchFamily="49" charset="0"/>
              </a:rPr>
              <a:t>String</a:t>
            </a:r>
            <a:r>
              <a:rPr lang="en-US" dirty="0"/>
              <a:t> Objects</a:t>
            </a:r>
            <a:endParaRPr lang="en-CA" dirty="0"/>
          </a:p>
        </p:txBody>
      </p:sp>
      <p:pic>
        <p:nvPicPr>
          <p:cNvPr id="4" name="Content Placeholder 3" descr="Figure 7-5: Contents of aGreeting at declaration and after an assignment">
            <a:extLst>
              <a:ext uri="{FF2B5EF4-FFF2-40B4-BE49-F238E27FC236}">
                <a16:creationId xmlns:a16="http://schemas.microsoft.com/office/drawing/2014/main" id="{544591AA-C8AD-4BC3-93B3-2B2FCAEC80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7980" y="1386952"/>
            <a:ext cx="6499860" cy="4793078"/>
          </a:xfrm>
          <a:prstGeom prst="rect">
            <a:avLst/>
          </a:prstGeom>
        </p:spPr>
      </p:pic>
    </p:spTree>
    <p:extLst>
      <p:ext uri="{BB962C8B-B14F-4D97-AF65-F5344CB8AC3E}">
        <p14:creationId xmlns:p14="http://schemas.microsoft.com/office/powerpoint/2010/main" val="181328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7.3 Declaring and Comparing </a:t>
            </a:r>
            <a:r>
              <a:rPr lang="en-US" dirty="0">
                <a:latin typeface="Courier New" panose="02070309020205020404" pitchFamily="49" charset="0"/>
                <a:cs typeface="Courier New" panose="02070309020205020404" pitchFamily="49" charset="0"/>
              </a:rPr>
              <a:t>String</a:t>
            </a:r>
            <a:r>
              <a:rPr lang="en-US" dirty="0"/>
              <a:t> Objects (4 of 8)</a:t>
            </a:r>
          </a:p>
        </p:txBody>
      </p:sp>
      <p:sp>
        <p:nvSpPr>
          <p:cNvPr id="2" name="Text Placeholder 1"/>
          <p:cNvSpPr>
            <a:spLocks noGrp="1"/>
          </p:cNvSpPr>
          <p:nvPr>
            <p:ph type="body" sz="quarter" idx="15"/>
          </p:nvPr>
        </p:nvSpPr>
        <p:spPr>
          <a:xfrm>
            <a:off x="847998" y="1289684"/>
            <a:ext cx="10711543" cy="3732692"/>
          </a:xfrm>
        </p:spPr>
        <p:txBody>
          <a:bodyPr/>
          <a:lstStyle/>
          <a:p>
            <a:pPr>
              <a:lnSpc>
                <a:spcPct val="107000"/>
              </a:lnSpc>
              <a:spcBef>
                <a:spcPts val="600"/>
              </a:spcBef>
              <a:spcAft>
                <a:spcPts val="0"/>
              </a:spcAft>
              <a:tabLst>
                <a:tab pos="457200" algn="l"/>
              </a:tabLst>
            </a:pPr>
            <a:r>
              <a:rPr lang="en-US" b="1" dirty="0">
                <a:solidFill>
                  <a:srgbClr val="006298"/>
                </a:solidFill>
              </a:rPr>
              <a:t>Immutable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Objects that cannot be changed, such as a </a:t>
            </a:r>
            <a:r>
              <a:rPr lang="en-US" dirty="0">
                <a:latin typeface="Courier New" panose="02070309020205020404" pitchFamily="49" charset="0"/>
                <a:cs typeface="Courier New" panose="02070309020205020404" pitchFamily="49" charset="0"/>
              </a:rPr>
              <a:t>String</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Making simple comparisons between </a:t>
            </a:r>
            <a:r>
              <a:rPr lang="en-US" dirty="0">
                <a:latin typeface="Courier New" panose="02070309020205020404" pitchFamily="49" charset="0"/>
                <a:cs typeface="Courier New" panose="02070309020205020404" pitchFamily="49" charset="0"/>
              </a:rPr>
              <a:t>String</a:t>
            </a:r>
            <a:r>
              <a:rPr lang="en-US" dirty="0">
                <a:latin typeface="Arial" panose="020B0604020202020204" pitchFamily="34" charset="0"/>
                <a:cs typeface="Arial" panose="020B0604020202020204" pitchFamily="34" charset="0"/>
              </a:rPr>
              <a:t>s</a:t>
            </a:r>
            <a:r>
              <a:rPr lang="en-US" dirty="0">
                <a:latin typeface="Arial" charset="0"/>
                <a:cs typeface="Arial" charset="0"/>
              </a:rPr>
              <a:t> often produces misleading results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Comparing </a:t>
            </a:r>
            <a:r>
              <a:rPr lang="en-US" dirty="0">
                <a:latin typeface="Courier New" panose="02070309020205020404" pitchFamily="49" charset="0"/>
                <a:cs typeface="Courier New" panose="02070309020205020404" pitchFamily="49" charset="0"/>
              </a:rPr>
              <a:t>Strings</a:t>
            </a:r>
            <a:r>
              <a:rPr lang="en-US" dirty="0">
                <a:latin typeface="Arial" charset="0"/>
                <a:cs typeface="Arial" charset="0"/>
              </a:rPr>
              <a:t> using the </a:t>
            </a:r>
            <a:r>
              <a:rPr lang="en-US" dirty="0">
                <a:latin typeface="Courier New" panose="02070309020205020404" pitchFamily="49" charset="0"/>
                <a:cs typeface="Courier New" panose="02070309020205020404" pitchFamily="49" charset="0"/>
              </a:rPr>
              <a:t>== </a:t>
            </a:r>
            <a:r>
              <a:rPr lang="en-US" dirty="0">
                <a:latin typeface="Arial" charset="0"/>
                <a:cs typeface="Arial" charset="0"/>
              </a:rPr>
              <a:t>operator compares memory addresses, not values</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713798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7.3 Declaring and Comparing </a:t>
            </a:r>
            <a:r>
              <a:rPr lang="en-US" dirty="0">
                <a:latin typeface="Courier New" panose="02070309020205020404" pitchFamily="49" charset="0"/>
                <a:cs typeface="Courier New" panose="02070309020205020404" pitchFamily="49" charset="0"/>
              </a:rPr>
              <a:t>String</a:t>
            </a:r>
            <a:r>
              <a:rPr lang="en-US" dirty="0"/>
              <a:t> Objects (5 of 8)</a:t>
            </a:r>
          </a:p>
        </p:txBody>
      </p:sp>
      <p:sp>
        <p:nvSpPr>
          <p:cNvPr id="2" name="Text Placeholder 1"/>
          <p:cNvSpPr>
            <a:spLocks noGrp="1"/>
          </p:cNvSpPr>
          <p:nvPr>
            <p:ph type="body" sz="quarter" idx="15"/>
          </p:nvPr>
        </p:nvSpPr>
        <p:spPr>
          <a:xfrm>
            <a:off x="847998" y="1289684"/>
            <a:ext cx="10711543" cy="3732692"/>
          </a:xfrm>
        </p:spPr>
        <p:txBody>
          <a:bodyPr/>
          <a:lstStyle/>
          <a:p>
            <a:pPr>
              <a:lnSpc>
                <a:spcPct val="107000"/>
              </a:lnSpc>
              <a:spcBef>
                <a:spcPts val="600"/>
              </a:spcBef>
              <a:spcAft>
                <a:spcPts val="0"/>
              </a:spcAft>
              <a:tabLst>
                <a:tab pos="457200" algn="l"/>
              </a:tabLst>
            </a:pPr>
            <a:r>
              <a:rPr lang="en-US" b="1" dirty="0">
                <a:solidFill>
                  <a:srgbClr val="006298"/>
                </a:solidFill>
                <a:latin typeface="Courier New" panose="02070309020205020404" pitchFamily="49" charset="0"/>
                <a:cs typeface="Courier New" panose="02070309020205020404" pitchFamily="49" charset="0"/>
              </a:rPr>
              <a:t>equals()</a:t>
            </a:r>
            <a:r>
              <a:rPr lang="en-US" b="1" dirty="0">
                <a:solidFill>
                  <a:srgbClr val="006298"/>
                </a:solidFill>
              </a:rPr>
              <a:t> method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Evaluates the contents of two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objects to determine if they are equivalent</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Returns </a:t>
            </a:r>
            <a:r>
              <a:rPr lang="en-US" dirty="0">
                <a:latin typeface="Courier New" panose="02070309020205020404" pitchFamily="49" charset="0"/>
                <a:cs typeface="Courier New" panose="02070309020205020404" pitchFamily="49" charset="0"/>
              </a:rPr>
              <a:t>true</a:t>
            </a:r>
            <a:r>
              <a:rPr lang="en-US" dirty="0">
                <a:latin typeface="Arial" charset="0"/>
                <a:cs typeface="Arial" charset="0"/>
              </a:rPr>
              <a:t> if objects have identical contents</a:t>
            </a:r>
          </a:p>
          <a:p>
            <a:pPr marL="342900" lvl="1" indent="-342900">
              <a:spcBef>
                <a:spcPts val="1000"/>
              </a:spcBef>
              <a:buFont typeface="Arial" panose="020B0604020202020204" pitchFamily="34" charset="0"/>
              <a:buChar char="•"/>
              <a:tabLst>
                <a:tab pos="914400" algn="l"/>
              </a:tabLst>
            </a:pPr>
            <a:r>
              <a:rPr lang="en-US" dirty="0">
                <a:latin typeface="Courier New" panose="02070309020205020404" pitchFamily="49" charset="0"/>
                <a:cs typeface="Courier New" panose="02070309020205020404" pitchFamily="49" charset="0"/>
              </a:rPr>
              <a:t>public boolean equals(String s)</a:t>
            </a:r>
          </a:p>
          <a:p>
            <a:pPr marL="0" lvl="1" indent="0">
              <a:spcBef>
                <a:spcPts val="1000"/>
              </a:spcBef>
              <a:buNone/>
              <a:tabLst>
                <a:tab pos="914400" algn="l"/>
              </a:tabLst>
            </a:pPr>
            <a:r>
              <a:rPr lang="en-US" b="1" dirty="0">
                <a:solidFill>
                  <a:srgbClr val="006298"/>
                </a:solidFill>
                <a:latin typeface="Courier New" panose="02070309020205020404" pitchFamily="49" charset="0"/>
                <a:cs typeface="Courier New" panose="02070309020205020404" pitchFamily="49" charset="0"/>
              </a:rPr>
              <a:t>equalsIgnoreCase()</a:t>
            </a:r>
            <a:r>
              <a:rPr lang="en-US" b="1" dirty="0">
                <a:solidFill>
                  <a:srgbClr val="006298"/>
                </a:solidFill>
                <a:latin typeface="Arial" charset="0"/>
                <a:cs typeface="Arial" charset="0"/>
              </a:rPr>
              <a:t> method</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Ignores case when determining if two </a:t>
            </a:r>
            <a:r>
              <a:rPr lang="en-US" dirty="0">
                <a:latin typeface="Courier New" panose="02070309020205020404" pitchFamily="49" charset="0"/>
                <a:cs typeface="Courier New" panose="02070309020205020404" pitchFamily="49" charset="0"/>
              </a:rPr>
              <a:t>String</a:t>
            </a:r>
            <a:r>
              <a:rPr lang="en-US" dirty="0">
                <a:latin typeface="Arial" panose="020B0604020202020204" pitchFamily="34" charset="0"/>
                <a:cs typeface="Arial" panose="020B0604020202020204" pitchFamily="34" charset="0"/>
              </a:rPr>
              <a:t>s</a:t>
            </a:r>
            <a:r>
              <a:rPr lang="en-US" dirty="0">
                <a:latin typeface="Arial" charset="0"/>
                <a:cs typeface="Arial" charset="0"/>
              </a:rPr>
              <a:t> are equivalent</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Useful when users type responses to prompts in programs</a:t>
            </a:r>
            <a:endParaRPr lang="en-US" dirty="0"/>
          </a:p>
          <a:p>
            <a:endParaRPr lang="en-US" dirty="0"/>
          </a:p>
        </p:txBody>
      </p:sp>
    </p:spTree>
    <p:extLst>
      <p:ext uri="{BB962C8B-B14F-4D97-AF65-F5344CB8AC3E}">
        <p14:creationId xmlns:p14="http://schemas.microsoft.com/office/powerpoint/2010/main" val="895481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7.3 Declaring and Comparing </a:t>
            </a:r>
            <a:r>
              <a:rPr lang="en-US" dirty="0">
                <a:latin typeface="Courier New" panose="02070309020205020404" pitchFamily="49" charset="0"/>
                <a:cs typeface="Courier New" panose="02070309020205020404" pitchFamily="49" charset="0"/>
              </a:rPr>
              <a:t>String</a:t>
            </a:r>
            <a:r>
              <a:rPr lang="en-US" dirty="0"/>
              <a:t> Objects (6 of 8)</a:t>
            </a:r>
          </a:p>
        </p:txBody>
      </p:sp>
      <p:sp>
        <p:nvSpPr>
          <p:cNvPr id="6" name="TextBox 5">
            <a:extLst>
              <a:ext uri="{FF2B5EF4-FFF2-40B4-BE49-F238E27FC236}">
                <a16:creationId xmlns:a16="http://schemas.microsoft.com/office/drawing/2014/main" id="{E37E68E5-C6C4-4700-ACE6-253BF7C90BD6}"/>
              </a:ext>
            </a:extLst>
          </p:cNvPr>
          <p:cNvSpPr txBox="1"/>
          <p:nvPr/>
        </p:nvSpPr>
        <p:spPr>
          <a:xfrm>
            <a:off x="1859950" y="4920119"/>
            <a:ext cx="7802394" cy="369332"/>
          </a:xfrm>
          <a:prstGeom prst="rect">
            <a:avLst/>
          </a:prstGeom>
          <a:noFill/>
          <a:effectLst/>
        </p:spPr>
        <p:txBody>
          <a:bodyPr wrap="square">
            <a:spAutoFit/>
          </a:bodyPr>
          <a:lstStyle/>
          <a:p>
            <a:r>
              <a:rPr lang="en-US" sz="1800" dirty="0">
                <a:solidFill>
                  <a:srgbClr val="004A78"/>
                </a:solidFill>
                <a:latin typeface="Open Sans"/>
                <a:ea typeface="Open Sans"/>
                <a:cs typeface="Open Sans"/>
              </a:rPr>
              <a:t>Figure 7-6: The </a:t>
            </a:r>
            <a:r>
              <a:rPr lang="en-US" sz="1800" dirty="0">
                <a:solidFill>
                  <a:srgbClr val="004A78"/>
                </a:solidFill>
                <a:latin typeface="Courier New" panose="02070309020205020404" pitchFamily="49" charset="0"/>
                <a:ea typeface="Open Sans"/>
                <a:cs typeface="Courier New" panose="02070309020205020404" pitchFamily="49" charset="0"/>
              </a:rPr>
              <a:t>CompareStrings</a:t>
            </a:r>
            <a:r>
              <a:rPr lang="en-US" sz="1800" dirty="0">
                <a:solidFill>
                  <a:srgbClr val="004A78"/>
                </a:solidFill>
                <a:latin typeface="Open Sans"/>
                <a:ea typeface="Open Sans"/>
                <a:cs typeface="Open Sans"/>
              </a:rPr>
              <a:t> application</a:t>
            </a:r>
          </a:p>
        </p:txBody>
      </p:sp>
      <p:pic>
        <p:nvPicPr>
          <p:cNvPr id="7" name="Content Placeholder 3" descr="Program code. In the code, the words in the variable names are merged. Line 1. Import, java, dot, u t i l, dot, scanner, semicolon. Line 2. Public class, compare strings. Line 3. Left brace. Line 4, indented once. Public static void, main, left parenthesis, string, left bracket, right bracket, space, a r g s, right parenthesis. Line 5, indented once. Left brace. Line 6, indented twice. String, space, a name, space = space, open quotes, Carmen, close quotes, semicolon. Line 7, indented twice. String, space, another name, semicolon. Line 8, indented twice. Scanner, space, input, space = space, new, scanner, left parenthesis, system, dot, in, right parenthesis, semicolon. Line 9, indented twice. System, dot, out, dot, print, left parenthesis, open quotes, enter, space, your, space, name, space, right angle bracket, space, close quotes, right parenthesis, semicolon. Line 10, indented twice. Another name, space = space, input, dot, next line, left parenthesis, right parenthesis, semicolon. Line 11, indented twice. If, left parenthesis, a name, dot, equals, left parenthesis, another name, right parenthesis, right parenthesis. Note. Using the equals, left parenthesis, right parenthesis, method. Line 12, indented 3 times. System, dot, out, dot, print l n, left parenthesis, a name, space + space, open quotes, space, equals, space, close quotes, space + space, another name, right parenthesis, semicolon. Line 13, indented twice. Else. Line 14, indented 3 times. System, dot, out, dot, print l n, left parenthesis, a name, space + space, open quotes, space, does, space, not, space, equal, space, close quotes, space + space, another name, right parenthesis, semicolon. Line 15, indented once. Right brace. Line 16. Right brace.">
            <a:extLst>
              <a:ext uri="{FF2B5EF4-FFF2-40B4-BE49-F238E27FC236}">
                <a16:creationId xmlns:a16="http://schemas.microsoft.com/office/drawing/2014/main" id="{7D2107BD-C00A-44C3-9960-5E8E1070D364}"/>
              </a:ext>
            </a:extLst>
          </p:cNvPr>
          <p:cNvPicPr>
            <a:picLocks noChangeAspect="1"/>
          </p:cNvPicPr>
          <p:nvPr/>
        </p:nvPicPr>
        <p:blipFill>
          <a:blip r:embed="rId3"/>
          <a:srcRect/>
          <a:stretch/>
        </p:blipFill>
        <p:spPr>
          <a:xfrm>
            <a:off x="1974515" y="1569244"/>
            <a:ext cx="6587224" cy="3303970"/>
          </a:xfrm>
          <a:prstGeom prst="rect">
            <a:avLst/>
          </a:prstGeom>
        </p:spPr>
      </p:pic>
    </p:spTree>
    <p:extLst>
      <p:ext uri="{BB962C8B-B14F-4D97-AF65-F5344CB8AC3E}">
        <p14:creationId xmlns:p14="http://schemas.microsoft.com/office/powerpoint/2010/main" val="630862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7.3 Declaring and Comparing </a:t>
            </a:r>
            <a:r>
              <a:rPr lang="en-US" dirty="0">
                <a:latin typeface="Courier New" panose="02070309020205020404" pitchFamily="49" charset="0"/>
                <a:cs typeface="Courier New" panose="02070309020205020404" pitchFamily="49" charset="0"/>
              </a:rPr>
              <a:t>String</a:t>
            </a:r>
            <a:r>
              <a:rPr lang="en-US" dirty="0"/>
              <a:t> Objects (7 of 8)</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latin typeface="Courier New" panose="02070309020205020404" pitchFamily="49" charset="0"/>
                <a:cs typeface="Courier New" panose="02070309020205020404" pitchFamily="49" charset="0"/>
              </a:rPr>
              <a:t>compareTo()</a:t>
            </a:r>
            <a:r>
              <a:rPr lang="en-US" b="1" dirty="0">
                <a:solidFill>
                  <a:srgbClr val="006298"/>
                </a:solidFill>
              </a:rPr>
              <a:t> method</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Compares two </a:t>
            </a:r>
            <a:r>
              <a:rPr lang="en-US" dirty="0">
                <a:latin typeface="Courier New" panose="02070309020205020404" pitchFamily="49" charset="0"/>
                <a:cs typeface="Courier New" panose="02070309020205020404" pitchFamily="49" charset="0"/>
              </a:rPr>
              <a:t>String</a:t>
            </a:r>
            <a:r>
              <a:rPr lang="en-US" dirty="0">
                <a:latin typeface="Arial" panose="020B0604020202020204" pitchFamily="34" charset="0"/>
                <a:cs typeface="Arial" panose="020B0604020202020204" pitchFamily="34" charset="0"/>
              </a:rPr>
              <a:t>s</a:t>
            </a:r>
            <a:r>
              <a:rPr lang="en-US" dirty="0">
                <a:latin typeface="Arial" charset="0"/>
                <a:cs typeface="Arial" charset="0"/>
              </a:rPr>
              <a:t> and returns: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Zero: If two </a:t>
            </a:r>
            <a:r>
              <a:rPr lang="en-US" dirty="0">
                <a:latin typeface="Courier New" panose="02070309020205020404" pitchFamily="49" charset="0"/>
                <a:cs typeface="Courier New" panose="02070309020205020404" pitchFamily="49" charset="0"/>
              </a:rPr>
              <a:t>String</a:t>
            </a:r>
            <a:r>
              <a:rPr lang="en-US" dirty="0">
                <a:latin typeface="Arial" panose="020B0604020202020204" pitchFamily="34" charset="0"/>
                <a:cs typeface="Arial" panose="020B0604020202020204" pitchFamily="34" charset="0"/>
              </a:rPr>
              <a:t>s</a:t>
            </a:r>
            <a:r>
              <a:rPr lang="en-US" dirty="0">
                <a:latin typeface="Arial" charset="0"/>
                <a:cs typeface="Arial" charset="0"/>
              </a:rPr>
              <a:t> refer to the same value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Negative number: If the calling object is “less than” the argument</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Positive number: If the calling object is “more than” the argument</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040480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7.3 Declaring and Comparing </a:t>
            </a:r>
            <a:r>
              <a:rPr lang="en-US" dirty="0">
                <a:latin typeface="Courier New" panose="02070309020205020404" pitchFamily="49" charset="0"/>
                <a:cs typeface="Courier New" panose="02070309020205020404" pitchFamily="49" charset="0"/>
              </a:rPr>
              <a:t>String</a:t>
            </a:r>
            <a:r>
              <a:rPr lang="en-US" dirty="0"/>
              <a:t> Objects (8 of 8)</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Empty </a:t>
            </a:r>
            <a:r>
              <a:rPr lang="en-US" b="1" dirty="0">
                <a:solidFill>
                  <a:srgbClr val="006298"/>
                </a:solidFill>
                <a:latin typeface="Courier New" panose="02070309020205020404" pitchFamily="49" charset="0"/>
                <a:cs typeface="Courier New" panose="02070309020205020404" pitchFamily="49" charset="0"/>
              </a:rPr>
              <a:t>String</a:t>
            </a:r>
            <a:r>
              <a:rPr lang="en-US" b="1" dirty="0">
                <a:solidFill>
                  <a:srgbClr val="006298"/>
                </a:solidFill>
                <a:latin typeface="Arial" panose="020B0604020202020204" pitchFamily="34" charset="0"/>
                <a:cs typeface="Arial" panose="020B0604020202020204" pitchFamily="34" charset="0"/>
              </a:rPr>
              <a:t>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Reference a memory address with no characters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Can be used in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methods</a:t>
            </a:r>
          </a:p>
          <a:p>
            <a:pPr>
              <a:lnSpc>
                <a:spcPct val="107000"/>
              </a:lnSpc>
              <a:spcBef>
                <a:spcPts val="600"/>
              </a:spcBef>
              <a:spcAft>
                <a:spcPts val="0"/>
              </a:spcAft>
              <a:tabLst>
                <a:tab pos="457200" algn="l"/>
              </a:tabLst>
            </a:pPr>
            <a:r>
              <a:rPr lang="en-US" b="1" dirty="0">
                <a:solidFill>
                  <a:srgbClr val="006298"/>
                </a:solidFill>
                <a:latin typeface="Courier New" panose="02070309020205020404" pitchFamily="49" charset="0"/>
                <a:cs typeface="Courier New" panose="02070309020205020404" pitchFamily="49" charset="0"/>
              </a:rPr>
              <a:t>null</a:t>
            </a:r>
            <a:r>
              <a:rPr lang="en-US" b="1" dirty="0">
                <a:solidFill>
                  <a:srgbClr val="006298"/>
                </a:solidFill>
              </a:rPr>
              <a:t> </a:t>
            </a:r>
            <a:r>
              <a:rPr lang="en-US" b="1" dirty="0">
                <a:solidFill>
                  <a:srgbClr val="006298"/>
                </a:solidFill>
                <a:latin typeface="Courier New" panose="02070309020205020404" pitchFamily="49" charset="0"/>
                <a:cs typeface="Courier New" panose="02070309020205020404" pitchFamily="49" charset="0"/>
              </a:rPr>
              <a:t>String</a:t>
            </a:r>
            <a:r>
              <a:rPr lang="en-US" b="1" dirty="0">
                <a:solidFill>
                  <a:srgbClr val="006298"/>
                </a:solidFill>
                <a:latin typeface="Arial" panose="020B0604020202020204" pitchFamily="34" charset="0"/>
                <a:cs typeface="Arial" panose="020B0604020202020204" pitchFamily="34" charset="0"/>
              </a:rPr>
              <a:t>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Use the </a:t>
            </a:r>
            <a:r>
              <a:rPr lang="en-US" dirty="0">
                <a:latin typeface="Courier New" panose="02070309020205020404" pitchFamily="49" charset="0"/>
                <a:cs typeface="Courier New" panose="02070309020205020404" pitchFamily="49" charset="0"/>
              </a:rPr>
              <a:t>null</a:t>
            </a:r>
            <a:r>
              <a:rPr lang="en-US" dirty="0">
                <a:latin typeface="Arial" charset="0"/>
                <a:cs typeface="Arial" charset="0"/>
              </a:rPr>
              <a:t> Java keyword</a:t>
            </a:r>
          </a:p>
          <a:p>
            <a:pPr marL="342900" lvl="1" indent="-342900">
              <a:spcBef>
                <a:spcPts val="1000"/>
              </a:spcBef>
              <a:buFont typeface="Arial" panose="020B0604020202020204" pitchFamily="34" charset="0"/>
              <a:buChar char="•"/>
              <a:tabLst>
                <a:tab pos="914400" algn="l"/>
              </a:tabLst>
            </a:pPr>
            <a:r>
              <a:rPr lang="en-US" dirty="0">
                <a:latin typeface="Courier New" panose="02070309020205020404" pitchFamily="49" charset="0"/>
                <a:cs typeface="Courier New" panose="02070309020205020404" pitchFamily="49" charset="0"/>
              </a:rPr>
              <a:t>String</a:t>
            </a:r>
            <a:r>
              <a:rPr lang="en-US" dirty="0">
                <a:latin typeface="Arial" panose="020B0604020202020204" pitchFamily="34" charset="0"/>
                <a:cs typeface="Arial" panose="020B0604020202020204" pitchFamily="34" charset="0"/>
              </a:rPr>
              <a:t>s </a:t>
            </a:r>
            <a:r>
              <a:rPr lang="en-US" dirty="0">
                <a:latin typeface="Arial" charset="0"/>
                <a:cs typeface="Arial" charset="0"/>
              </a:rPr>
              <a:t>are set to </a:t>
            </a:r>
            <a:r>
              <a:rPr lang="en-US" dirty="0">
                <a:latin typeface="Courier New" panose="02070309020205020404" pitchFamily="49" charset="0"/>
                <a:cs typeface="Courier New" panose="02070309020205020404" pitchFamily="49" charset="0"/>
              </a:rPr>
              <a:t>null</a:t>
            </a:r>
            <a:r>
              <a:rPr lang="en-US" dirty="0">
                <a:latin typeface="Arial" charset="0"/>
                <a:cs typeface="Arial" charset="0"/>
              </a:rPr>
              <a:t> by default</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Cannot be used in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methods</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501308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7.4 Using a Variety of </a:t>
            </a:r>
            <a:r>
              <a:rPr lang="en-US" dirty="0">
                <a:latin typeface="Courier New" panose="02070309020205020404" pitchFamily="49" charset="0"/>
                <a:cs typeface="Courier New" panose="02070309020205020404" pitchFamily="49" charset="0"/>
              </a:rPr>
              <a:t>String</a:t>
            </a:r>
            <a:r>
              <a:rPr lang="en-US" dirty="0"/>
              <a:t> Methods (1 of 7)</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latin typeface="Courier New" panose="02070309020205020404" pitchFamily="49" charset="0"/>
                <a:cs typeface="Courier New" panose="02070309020205020404" pitchFamily="49" charset="0"/>
              </a:rPr>
              <a:t>toUpperCase() </a:t>
            </a:r>
            <a:r>
              <a:rPr lang="en-US" b="1" dirty="0">
                <a:solidFill>
                  <a:srgbClr val="006298"/>
                </a:solidFill>
              </a:rPr>
              <a:t>and </a:t>
            </a:r>
            <a:r>
              <a:rPr lang="en-US" b="1" dirty="0">
                <a:solidFill>
                  <a:srgbClr val="006298"/>
                </a:solidFill>
                <a:latin typeface="Courier New" panose="02070309020205020404" pitchFamily="49" charset="0"/>
                <a:cs typeface="Courier New" panose="02070309020205020404" pitchFamily="49" charset="0"/>
              </a:rPr>
              <a:t>toLowerCase() </a:t>
            </a:r>
            <a:r>
              <a:rPr lang="en-US" b="1" dirty="0">
                <a:solidFill>
                  <a:srgbClr val="006298"/>
                </a:solidFill>
              </a:rPr>
              <a:t>methods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Convert any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to its uppercase or lowercase equivalent</a:t>
            </a:r>
          </a:p>
          <a:p>
            <a:pPr>
              <a:lnSpc>
                <a:spcPct val="107000"/>
              </a:lnSpc>
              <a:spcBef>
                <a:spcPts val="600"/>
              </a:spcBef>
              <a:spcAft>
                <a:spcPts val="0"/>
              </a:spcAft>
              <a:tabLst>
                <a:tab pos="457200" algn="l"/>
              </a:tabLst>
            </a:pPr>
            <a:r>
              <a:rPr lang="en-US" b="1" dirty="0">
                <a:solidFill>
                  <a:srgbClr val="006298"/>
                </a:solidFill>
                <a:latin typeface="Courier New" panose="02070309020205020404" pitchFamily="49" charset="0"/>
                <a:cs typeface="Courier New" panose="02070309020205020404" pitchFamily="49" charset="0"/>
              </a:rPr>
              <a:t>length() </a:t>
            </a:r>
            <a:r>
              <a:rPr lang="en-US" b="1" dirty="0">
                <a:solidFill>
                  <a:srgbClr val="006298"/>
                </a:solidFill>
              </a:rPr>
              <a:t>method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Returns the length of a </a:t>
            </a:r>
            <a:r>
              <a:rPr lang="en-US" dirty="0">
                <a:latin typeface="Courier New" panose="02070309020205020404" pitchFamily="49" charset="0"/>
                <a:cs typeface="Courier New" panose="02070309020205020404" pitchFamily="49" charset="0"/>
              </a:rPr>
              <a:t>String</a:t>
            </a:r>
          </a:p>
          <a:p>
            <a:pPr>
              <a:lnSpc>
                <a:spcPct val="107000"/>
              </a:lnSpc>
              <a:spcBef>
                <a:spcPts val="600"/>
              </a:spcBef>
              <a:spcAft>
                <a:spcPts val="0"/>
              </a:spcAft>
              <a:tabLst>
                <a:tab pos="457200" algn="l"/>
              </a:tabLst>
            </a:pPr>
            <a:r>
              <a:rPr lang="en-US" b="1" dirty="0">
                <a:solidFill>
                  <a:srgbClr val="006298"/>
                </a:solidFill>
                <a:latin typeface="Courier New" panose="02070309020205020404" pitchFamily="49" charset="0"/>
                <a:cs typeface="Courier New" panose="02070309020205020404" pitchFamily="49" charset="0"/>
              </a:rPr>
              <a:t>indexOf() </a:t>
            </a:r>
            <a:r>
              <a:rPr lang="en-US" b="1" dirty="0">
                <a:solidFill>
                  <a:srgbClr val="006298"/>
                </a:solidFill>
              </a:rPr>
              <a:t>method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Determines whether a specific character occurs within a </a:t>
            </a:r>
            <a:r>
              <a:rPr lang="en-US" dirty="0">
                <a:latin typeface="Courier New" panose="02070309020205020404" pitchFamily="49" charset="0"/>
                <a:cs typeface="Courier New" panose="02070309020205020404" pitchFamily="49" charset="0"/>
              </a:rPr>
              <a:t>String</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Returns the position of the character</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The first position of a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is zero</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The return value is </a:t>
            </a:r>
            <a:r>
              <a:rPr lang="en-US" dirty="0">
                <a:latin typeface="Courier New" panose="02070309020205020404" pitchFamily="49" charset="0"/>
                <a:cs typeface="Courier New" panose="02070309020205020404" pitchFamily="49" charset="0"/>
              </a:rPr>
              <a:t>–1</a:t>
            </a:r>
            <a:r>
              <a:rPr lang="en-US" dirty="0">
                <a:latin typeface="Arial" charset="0"/>
                <a:cs typeface="Arial" charset="0"/>
              </a:rPr>
              <a:t> if the character does not exist in the </a:t>
            </a:r>
            <a:r>
              <a:rPr lang="en-US" dirty="0">
                <a:latin typeface="Courier New" panose="02070309020205020404" pitchFamily="49" charset="0"/>
                <a:cs typeface="Courier New" panose="02070309020205020404" pitchFamily="49" charset="0"/>
              </a:rPr>
              <a:t>String</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166710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7.4 Using a Variety of </a:t>
            </a:r>
            <a:r>
              <a:rPr lang="en-US" dirty="0">
                <a:latin typeface="Courier New" panose="02070309020205020404" pitchFamily="49" charset="0"/>
                <a:cs typeface="Courier New" panose="02070309020205020404" pitchFamily="49" charset="0"/>
              </a:rPr>
              <a:t>String</a:t>
            </a:r>
            <a:r>
              <a:rPr lang="en-US" dirty="0"/>
              <a:t> Methods (2 of 7)</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latin typeface="Courier New" panose="02070309020205020404" pitchFamily="49" charset="0"/>
                <a:cs typeface="Courier New" panose="02070309020205020404" pitchFamily="49" charset="0"/>
              </a:rPr>
              <a:t>charAt()</a:t>
            </a:r>
            <a:r>
              <a:rPr lang="en-US" b="1" dirty="0">
                <a:solidFill>
                  <a:srgbClr val="006298"/>
                </a:solidFill>
              </a:rPr>
              <a:t> method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Requires an integer argument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Indicates the position of the character that the method returns</a:t>
            </a:r>
          </a:p>
          <a:p>
            <a:pPr marL="0" lvl="1" indent="0">
              <a:spcBef>
                <a:spcPts val="1000"/>
              </a:spcBef>
              <a:buNone/>
              <a:tabLst>
                <a:tab pos="914400" algn="l"/>
              </a:tabLst>
            </a:pPr>
            <a:r>
              <a:rPr lang="en-US" b="1" dirty="0">
                <a:solidFill>
                  <a:srgbClr val="006298"/>
                </a:solidFill>
                <a:latin typeface="Courier New" panose="02070309020205020404" pitchFamily="49" charset="0"/>
                <a:cs typeface="Courier New" panose="02070309020205020404" pitchFamily="49" charset="0"/>
              </a:rPr>
              <a:t>endsWith()</a:t>
            </a:r>
            <a:r>
              <a:rPr lang="en-US" b="1" dirty="0">
                <a:solidFill>
                  <a:srgbClr val="006298"/>
                </a:solidFill>
                <a:latin typeface="Arial" charset="0"/>
                <a:cs typeface="Arial" charset="0"/>
              </a:rPr>
              <a:t> method and </a:t>
            </a:r>
            <a:r>
              <a:rPr lang="en-US" b="1" dirty="0">
                <a:solidFill>
                  <a:srgbClr val="006298"/>
                </a:solidFill>
                <a:latin typeface="Courier New" panose="02070309020205020404" pitchFamily="49" charset="0"/>
                <a:cs typeface="Courier New" panose="02070309020205020404" pitchFamily="49" charset="0"/>
              </a:rPr>
              <a:t>startsWith()</a:t>
            </a:r>
            <a:r>
              <a:rPr lang="en-US" b="1" dirty="0">
                <a:solidFill>
                  <a:srgbClr val="006298"/>
                </a:solidFill>
                <a:latin typeface="Arial" charset="0"/>
                <a:cs typeface="Arial" charset="0"/>
              </a:rPr>
              <a:t> method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Each takes a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argument</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Return </a:t>
            </a:r>
            <a:r>
              <a:rPr lang="en-US" dirty="0">
                <a:latin typeface="Courier New" panose="02070309020205020404" pitchFamily="49" charset="0"/>
                <a:cs typeface="Courier New" panose="02070309020205020404" pitchFamily="49" charset="0"/>
              </a:rPr>
              <a:t>true</a:t>
            </a:r>
            <a:r>
              <a:rPr lang="en-US" dirty="0">
                <a:latin typeface="Arial" charset="0"/>
                <a:cs typeface="Arial" charset="0"/>
              </a:rPr>
              <a:t> or </a:t>
            </a:r>
            <a:r>
              <a:rPr lang="en-US" dirty="0">
                <a:latin typeface="Courier New" panose="02070309020205020404" pitchFamily="49" charset="0"/>
                <a:cs typeface="Courier New" panose="02070309020205020404" pitchFamily="49" charset="0"/>
              </a:rPr>
              <a:t>false</a:t>
            </a:r>
            <a:r>
              <a:rPr lang="en-US" dirty="0">
                <a:latin typeface="Arial" charset="0"/>
                <a:cs typeface="Arial" charset="0"/>
              </a:rPr>
              <a:t> if a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object does or does not end or start with the specified argument, respectively</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436499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7.4 Using a Variety of </a:t>
            </a:r>
            <a:r>
              <a:rPr lang="en-US" dirty="0">
                <a:latin typeface="Courier New" panose="02070309020205020404" pitchFamily="49" charset="0"/>
                <a:cs typeface="Courier New" panose="02070309020205020404" pitchFamily="49" charset="0"/>
              </a:rPr>
              <a:t>String</a:t>
            </a:r>
            <a:r>
              <a:rPr lang="en-US" dirty="0"/>
              <a:t> Methods (3 of 7)</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latin typeface="Courier New" panose="02070309020205020404" pitchFamily="49" charset="0"/>
                <a:cs typeface="Courier New" panose="02070309020205020404" pitchFamily="49" charset="0"/>
              </a:rPr>
              <a:t>replace()</a:t>
            </a:r>
            <a:r>
              <a:rPr lang="en-US" b="1" dirty="0">
                <a:solidFill>
                  <a:srgbClr val="006298"/>
                </a:solidFill>
              </a:rPr>
              <a:t> method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Replaces all occurrences of some character within a </a:t>
            </a:r>
            <a:r>
              <a:rPr lang="en-US" dirty="0">
                <a:latin typeface="Courier New" panose="02070309020205020404" pitchFamily="49" charset="0"/>
                <a:cs typeface="Courier New" panose="02070309020205020404" pitchFamily="49" charset="0"/>
              </a:rPr>
              <a:t>String</a:t>
            </a:r>
          </a:p>
          <a:p>
            <a:pPr marL="0" lvl="1" indent="0">
              <a:spcBef>
                <a:spcPts val="1000"/>
              </a:spcBef>
              <a:buNone/>
              <a:tabLst>
                <a:tab pos="914400" algn="l"/>
              </a:tabLst>
            </a:pPr>
            <a:r>
              <a:rPr lang="en-US" b="1" dirty="0">
                <a:solidFill>
                  <a:srgbClr val="006298"/>
                </a:solidFill>
                <a:latin typeface="Courier New" panose="02070309020205020404" pitchFamily="49" charset="0"/>
                <a:cs typeface="Courier New" panose="02070309020205020404" pitchFamily="49" charset="0"/>
              </a:rPr>
              <a:t>contains()</a:t>
            </a:r>
            <a:r>
              <a:rPr lang="en-US" b="1" dirty="0">
                <a:solidFill>
                  <a:srgbClr val="006298"/>
                </a:solidFill>
                <a:latin typeface="Arial" charset="0"/>
                <a:cs typeface="Arial" charset="0"/>
              </a:rPr>
              <a:t> method</a:t>
            </a:r>
          </a:p>
          <a:p>
            <a:pPr marL="342900" lvl="1" indent="-342900">
              <a:spcBef>
                <a:spcPts val="1000"/>
              </a:spcBef>
              <a:tabLst>
                <a:tab pos="914400" algn="l"/>
              </a:tabLst>
            </a:pPr>
            <a:r>
              <a:rPr lang="en-US" dirty="0">
                <a:latin typeface="Arial" charset="0"/>
                <a:cs typeface="Arial" charset="0"/>
              </a:rPr>
              <a:t>Allows you to determine whether one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contains another</a:t>
            </a:r>
          </a:p>
          <a:p>
            <a:pPr marL="342900" lvl="1" indent="-342900">
              <a:spcBef>
                <a:spcPts val="1000"/>
              </a:spcBef>
              <a:tabLst>
                <a:tab pos="914400" algn="l"/>
              </a:tabLst>
            </a:pPr>
            <a:r>
              <a:rPr lang="en-US" dirty="0">
                <a:latin typeface="Arial" charset="0"/>
                <a:cs typeface="Arial" charset="0"/>
              </a:rPr>
              <a:t>Case sensitive</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504021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Objectives</a:t>
            </a:r>
          </a:p>
        </p:txBody>
      </p:sp>
      <p:sp>
        <p:nvSpPr>
          <p:cNvPr id="2" name="Text Placeholder 1"/>
          <p:cNvSpPr>
            <a:spLocks noGrp="1"/>
          </p:cNvSpPr>
          <p:nvPr>
            <p:ph type="body" sz="quarter" idx="15"/>
          </p:nvPr>
        </p:nvSpPr>
        <p:spPr/>
        <p:txBody>
          <a:bodyPr/>
          <a:lstStyle/>
          <a:p>
            <a:pPr marL="571500" marR="0" indent="-571500">
              <a:spcBef>
                <a:spcPts val="0"/>
              </a:spcBef>
              <a:spcAft>
                <a:spcPts val="1200"/>
              </a:spcAft>
              <a:tabLst>
                <a:tab pos="571500" algn="l"/>
              </a:tabLst>
            </a:pPr>
            <a:r>
              <a:rPr lang="en-US" dirty="0"/>
              <a:t>By the end of this chapter, you should be able to:</a:t>
            </a:r>
          </a:p>
          <a:p>
            <a:pPr algn="l"/>
            <a:r>
              <a:rPr lang="en-US" dirty="0"/>
              <a:t>07.01 Identify string data problems</a:t>
            </a:r>
          </a:p>
          <a:p>
            <a:pPr algn="l"/>
            <a:r>
              <a:rPr lang="en-US" dirty="0"/>
              <a:t>07.02 Use </a:t>
            </a:r>
            <a:r>
              <a:rPr lang="en-US" dirty="0">
                <a:latin typeface="Courier New" panose="02070309020205020404" pitchFamily="49" charset="0"/>
                <a:cs typeface="Courier New" panose="02070309020205020404" pitchFamily="49" charset="0"/>
              </a:rPr>
              <a:t>Character</a:t>
            </a:r>
            <a:r>
              <a:rPr lang="en-US" dirty="0"/>
              <a:t> class methods</a:t>
            </a:r>
          </a:p>
          <a:p>
            <a:pPr algn="l"/>
            <a:r>
              <a:rPr lang="en-US" dirty="0"/>
              <a:t>07.03 Declare and compare </a:t>
            </a:r>
            <a:r>
              <a:rPr lang="en-US" dirty="0">
                <a:latin typeface="Courier New" panose="02070309020205020404" pitchFamily="49" charset="0"/>
                <a:cs typeface="Courier New" panose="02070309020205020404" pitchFamily="49" charset="0"/>
              </a:rPr>
              <a:t>String</a:t>
            </a:r>
            <a:r>
              <a:rPr lang="en-US" dirty="0"/>
              <a:t> objects</a:t>
            </a:r>
          </a:p>
          <a:p>
            <a:pPr algn="l"/>
            <a:r>
              <a:rPr lang="en-US" dirty="0"/>
              <a:t>07.04 Use a variety of </a:t>
            </a:r>
            <a:r>
              <a:rPr lang="en-US" dirty="0">
                <a:latin typeface="Courier New" panose="02070309020205020404" pitchFamily="49" charset="0"/>
                <a:cs typeface="Courier New" panose="02070309020205020404" pitchFamily="49" charset="0"/>
              </a:rPr>
              <a:t>String </a:t>
            </a:r>
            <a:r>
              <a:rPr lang="en-US" dirty="0"/>
              <a:t>methods</a:t>
            </a:r>
          </a:p>
          <a:p>
            <a:pPr algn="l"/>
            <a:r>
              <a:rPr lang="en-US" dirty="0"/>
              <a:t>07.05	Use the </a:t>
            </a:r>
            <a:r>
              <a:rPr lang="en-US" dirty="0">
                <a:latin typeface="Courier New" panose="02070309020205020404" pitchFamily="49" charset="0"/>
                <a:cs typeface="Courier New" panose="02070309020205020404" pitchFamily="49" charset="0"/>
              </a:rPr>
              <a:t>StringBuilder</a:t>
            </a:r>
            <a:r>
              <a:rPr lang="en-US" dirty="0"/>
              <a:t> and </a:t>
            </a:r>
            <a:r>
              <a:rPr lang="en-US" dirty="0">
                <a:latin typeface="Courier New" panose="02070309020205020404" pitchFamily="49" charset="0"/>
                <a:cs typeface="Courier New" panose="02070309020205020404" pitchFamily="49" charset="0"/>
              </a:rPr>
              <a:t>StringBuffer</a:t>
            </a:r>
            <a:r>
              <a:rPr lang="en-US" dirty="0"/>
              <a:t> classes</a:t>
            </a:r>
          </a:p>
        </p:txBody>
      </p:sp>
    </p:spTree>
    <p:extLst>
      <p:ext uri="{BB962C8B-B14F-4D97-AF65-F5344CB8AC3E}">
        <p14:creationId xmlns:p14="http://schemas.microsoft.com/office/powerpoint/2010/main" val="825804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7.4 Using a Variety of </a:t>
            </a:r>
            <a:r>
              <a:rPr lang="en-US" dirty="0">
                <a:latin typeface="Courier New" panose="02070309020205020404" pitchFamily="49" charset="0"/>
                <a:cs typeface="Courier New" panose="02070309020205020404" pitchFamily="49" charset="0"/>
              </a:rPr>
              <a:t>String</a:t>
            </a:r>
            <a:r>
              <a:rPr lang="en-US" dirty="0"/>
              <a:t> Methods (4 of 7)</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latin typeface="Courier New" panose="02070309020205020404" pitchFamily="49" charset="0"/>
                <a:cs typeface="Courier New" panose="02070309020205020404" pitchFamily="49" charset="0"/>
              </a:rPr>
              <a:t>toString()</a:t>
            </a:r>
            <a:r>
              <a:rPr lang="en-US" b="1" dirty="0">
                <a:solidFill>
                  <a:srgbClr val="006298"/>
                </a:solidFill>
              </a:rPr>
              <a:t> method</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Not part of the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class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Converts any object to a </a:t>
            </a:r>
            <a:r>
              <a:rPr lang="en-US" dirty="0">
                <a:latin typeface="Courier New" panose="02070309020205020404" pitchFamily="49" charset="0"/>
                <a:cs typeface="Courier New" panose="02070309020205020404" pitchFamily="49" charset="0"/>
              </a:rPr>
              <a:t>String</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Converts primitive data types to </a:t>
            </a:r>
            <a:r>
              <a:rPr lang="en-US" dirty="0">
                <a:latin typeface="Courier New" panose="02070309020205020404" pitchFamily="49" charset="0"/>
                <a:cs typeface="Courier New" panose="02070309020205020404" pitchFamily="49" charset="0"/>
              </a:rPr>
              <a:t>String</a:t>
            </a:r>
            <a:r>
              <a:rPr lang="en-US" dirty="0">
                <a:latin typeface="Arial" panose="020B0604020202020204" pitchFamily="34" charset="0"/>
                <a:cs typeface="Arial" panose="020B0604020202020204" pitchFamily="34" charset="0"/>
              </a:rPr>
              <a:t>s</a:t>
            </a:r>
          </a:p>
          <a:p>
            <a:pPr marR="0" lvl="0">
              <a:lnSpc>
                <a:spcPct val="107000"/>
              </a:lnSpc>
              <a:spcBef>
                <a:spcPts val="600"/>
              </a:spcBef>
              <a:spcAft>
                <a:spcPts val="0"/>
              </a:spcAft>
              <a:tabLst>
                <a:tab pos="457200" algn="l"/>
              </a:tabLst>
            </a:pPr>
            <a:r>
              <a:rPr lang="en-US" b="1" dirty="0">
                <a:solidFill>
                  <a:srgbClr val="006298"/>
                </a:solidFill>
              </a:rPr>
              <a:t>Concatenation</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Join a simple variable to a </a:t>
            </a:r>
            <a:r>
              <a:rPr lang="en-US" dirty="0">
                <a:latin typeface="Courier New" panose="02070309020205020404" pitchFamily="49" charset="0"/>
                <a:cs typeface="Courier New" panose="02070309020205020404" pitchFamily="49" charset="0"/>
              </a:rPr>
              <a:t>String</a:t>
            </a:r>
          </a:p>
          <a:p>
            <a:pPr marL="342900" lvl="1" indent="-342900">
              <a:spcBef>
                <a:spcPts val="1000"/>
              </a:spcBef>
              <a:buFont typeface="Arial" panose="020B0604020202020204" pitchFamily="34" charset="0"/>
              <a:buChar char="•"/>
              <a:tabLst>
                <a:tab pos="914400" algn="l"/>
              </a:tabLst>
            </a:pPr>
            <a:r>
              <a:rPr lang="en-US" dirty="0">
                <a:latin typeface="Courier New" panose="02070309020205020404" pitchFamily="49" charset="0"/>
                <a:cs typeface="Courier New" panose="02070309020205020404" pitchFamily="49" charset="0"/>
              </a:rPr>
              <a:t>String aString = "My age is " + myAge;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Use the </a:t>
            </a:r>
            <a:r>
              <a:rPr lang="en-US" dirty="0">
                <a:latin typeface="Courier New" panose="02070309020205020404" pitchFamily="49" charset="0"/>
                <a:cs typeface="Courier New" panose="02070309020205020404" pitchFamily="49" charset="0"/>
              </a:rPr>
              <a:t>+</a:t>
            </a:r>
            <a:r>
              <a:rPr lang="en-US" dirty="0">
                <a:latin typeface="Arial" charset="0"/>
                <a:cs typeface="Arial" charset="0"/>
              </a:rPr>
              <a:t> operator</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945540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7.4 Using a Variety of </a:t>
            </a:r>
            <a:r>
              <a:rPr lang="en-US" dirty="0">
                <a:latin typeface="Courier New" panose="02070309020205020404" pitchFamily="49" charset="0"/>
                <a:cs typeface="Courier New" panose="02070309020205020404" pitchFamily="49" charset="0"/>
              </a:rPr>
              <a:t>String</a:t>
            </a:r>
            <a:r>
              <a:rPr lang="en-US" dirty="0"/>
              <a:t> Methods (5 of 7)</a:t>
            </a:r>
          </a:p>
        </p:txBody>
      </p:sp>
      <p:sp>
        <p:nvSpPr>
          <p:cNvPr id="2" name="Text Placeholder 1"/>
          <p:cNvSpPr>
            <a:spLocks noGrp="1"/>
          </p:cNvSpPr>
          <p:nvPr>
            <p:ph type="body" sz="quarter" idx="15"/>
          </p:nvPr>
        </p:nvSpPr>
        <p:spPr>
          <a:xfrm>
            <a:off x="847998" y="1289684"/>
            <a:ext cx="10711543" cy="3732692"/>
          </a:xfrm>
        </p:spPr>
        <p:txBody>
          <a:bodyPr/>
          <a:lstStyle/>
          <a:p>
            <a:pPr marL="0" lvl="1" indent="0">
              <a:spcBef>
                <a:spcPts val="1000"/>
              </a:spcBef>
              <a:buNone/>
              <a:tabLst>
                <a:tab pos="914400" algn="l"/>
              </a:tabLst>
            </a:pPr>
            <a:r>
              <a:rPr lang="en-US" b="1" dirty="0">
                <a:solidFill>
                  <a:srgbClr val="006298"/>
                </a:solidFill>
                <a:latin typeface="Courier New" panose="02070309020205020404" pitchFamily="49" charset="0"/>
                <a:cs typeface="Courier New" panose="02070309020205020404" pitchFamily="49" charset="0"/>
              </a:rPr>
              <a:t>substring()</a:t>
            </a:r>
            <a:r>
              <a:rPr lang="en-US" b="1" dirty="0">
                <a:solidFill>
                  <a:srgbClr val="006298"/>
                </a:solidFill>
                <a:latin typeface="Arial" charset="0"/>
                <a:cs typeface="Arial" charset="0"/>
              </a:rPr>
              <a:t> method</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Extracts part of a </a:t>
            </a:r>
            <a:r>
              <a:rPr lang="en-US" dirty="0">
                <a:latin typeface="Courier New" panose="02070309020205020404" pitchFamily="49" charset="0"/>
                <a:cs typeface="Courier New" panose="02070309020205020404" pitchFamily="49" charset="0"/>
              </a:rPr>
              <a:t>String</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Takes two integer arguments</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Start position</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End position</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The length of the extracted substring is the difference between the second integer and the first integer</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030289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7.4 Using a Variety of </a:t>
            </a:r>
            <a:r>
              <a:rPr lang="en-US" dirty="0">
                <a:latin typeface="Courier New" panose="02070309020205020404" pitchFamily="49" charset="0"/>
                <a:cs typeface="Courier New" panose="02070309020205020404" pitchFamily="49" charset="0"/>
              </a:rPr>
              <a:t>String</a:t>
            </a:r>
            <a:r>
              <a:rPr lang="en-US" dirty="0"/>
              <a:t> Methods (6 of 7)</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latin typeface="Courier New" panose="02070309020205020404" pitchFamily="49" charset="0"/>
                <a:cs typeface="Courier New" panose="02070309020205020404" pitchFamily="49" charset="0"/>
              </a:rPr>
              <a:t>regionMatches() </a:t>
            </a:r>
            <a:r>
              <a:rPr lang="en-US" b="1" dirty="0">
                <a:solidFill>
                  <a:srgbClr val="006298"/>
                </a:solidFill>
              </a:rPr>
              <a:t>method</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Two variants that can be used to test if two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regions are equal</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In one, a substring of the specified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object is compared to a substring of the other</a:t>
            </a:r>
          </a:p>
          <a:p>
            <a:pPr marL="800100" lvl="2" indent="-342900">
              <a:spcBef>
                <a:spcPts val="1000"/>
              </a:spcBef>
              <a:buFont typeface="Arial" panose="020B0604020202020204" pitchFamily="34" charset="0"/>
              <a:buChar char="•"/>
              <a:tabLst>
                <a:tab pos="914400" algn="l"/>
              </a:tabLst>
            </a:pPr>
            <a:r>
              <a:rPr lang="en-US" dirty="0">
                <a:solidFill>
                  <a:srgbClr val="000000"/>
                </a:solidFill>
                <a:latin typeface="Arial" charset="0"/>
                <a:cs typeface="Arial" charset="0"/>
              </a:rPr>
              <a:t>If the substrings contain the same character sequence, then the expression is </a:t>
            </a:r>
            <a:r>
              <a:rPr lang="en-US" dirty="0">
                <a:solidFill>
                  <a:srgbClr val="000000"/>
                </a:solidFill>
                <a:latin typeface="Courier New" panose="02070309020205020404" pitchFamily="49" charset="0"/>
                <a:cs typeface="Courier New" panose="02070309020205020404" pitchFamily="49" charset="0"/>
              </a:rPr>
              <a:t>true</a:t>
            </a:r>
          </a:p>
          <a:p>
            <a:pPr marL="800100" lvl="2" indent="-342900">
              <a:spcBef>
                <a:spcPts val="1000"/>
              </a:spcBef>
              <a:buFont typeface="Arial" panose="020B0604020202020204" pitchFamily="34" charset="0"/>
              <a:buChar char="•"/>
              <a:tabLst>
                <a:tab pos="914400" algn="l"/>
              </a:tabLst>
            </a:pPr>
            <a:r>
              <a:rPr lang="en-US" dirty="0">
                <a:solidFill>
                  <a:srgbClr val="000000"/>
                </a:solidFill>
                <a:latin typeface="Arial" charset="0"/>
                <a:cs typeface="Arial" charset="0"/>
              </a:rPr>
              <a:t>Otherwise, the expression is </a:t>
            </a:r>
            <a:r>
              <a:rPr lang="en-US" dirty="0">
                <a:solidFill>
                  <a:srgbClr val="000000"/>
                </a:solidFill>
                <a:latin typeface="Courier New" panose="02070309020205020404" pitchFamily="49" charset="0"/>
                <a:cs typeface="Courier New" panose="02070309020205020404" pitchFamily="49" charset="0"/>
              </a:rPr>
              <a:t>false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 second version uses an additional </a:t>
            </a:r>
            <a:r>
              <a:rPr lang="en-US" dirty="0">
                <a:latin typeface="Courier New" panose="02070309020205020404" pitchFamily="49" charset="0"/>
                <a:cs typeface="Courier New" panose="02070309020205020404" pitchFamily="49" charset="0"/>
              </a:rPr>
              <a:t>boolean</a:t>
            </a:r>
            <a:r>
              <a:rPr lang="en-US" dirty="0">
                <a:latin typeface="Arial" charset="0"/>
                <a:cs typeface="Arial" charset="0"/>
              </a:rPr>
              <a:t> argument</a:t>
            </a:r>
          </a:p>
          <a:p>
            <a:pPr marL="800100" lvl="2" indent="-342900">
              <a:spcBef>
                <a:spcPts val="1000"/>
              </a:spcBef>
              <a:buFont typeface="Arial" panose="020B0604020202020204" pitchFamily="34" charset="0"/>
              <a:buChar char="•"/>
              <a:tabLst>
                <a:tab pos="914400" algn="l"/>
              </a:tabLst>
            </a:pPr>
            <a:r>
              <a:rPr lang="en-US" dirty="0">
                <a:solidFill>
                  <a:srgbClr val="000000"/>
                </a:solidFill>
                <a:latin typeface="Arial" charset="0"/>
                <a:cs typeface="Arial" charset="0"/>
              </a:rPr>
              <a:t>Determines whether case is ignored when comparing characters</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104283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7.4 Using a Variety of </a:t>
            </a:r>
            <a:r>
              <a:rPr lang="en-US" dirty="0">
                <a:latin typeface="Courier New" panose="02070309020205020404" pitchFamily="49" charset="0"/>
                <a:cs typeface="Courier New" panose="02070309020205020404" pitchFamily="49" charset="0"/>
              </a:rPr>
              <a:t>String</a:t>
            </a:r>
            <a:r>
              <a:rPr lang="en-US" dirty="0"/>
              <a:t> Methods (7 of 7)</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Converting </a:t>
            </a:r>
            <a:r>
              <a:rPr lang="en-US" b="1" dirty="0">
                <a:solidFill>
                  <a:srgbClr val="006298"/>
                </a:solidFill>
                <a:latin typeface="Courier New" panose="02070309020205020404" pitchFamily="49" charset="0"/>
                <a:cs typeface="Courier New" panose="02070309020205020404" pitchFamily="49" charset="0"/>
              </a:rPr>
              <a:t>String</a:t>
            </a:r>
            <a:r>
              <a:rPr lang="en-US" b="1" dirty="0">
                <a:solidFill>
                  <a:srgbClr val="006298"/>
                </a:solidFill>
              </a:rPr>
              <a:t> Objects to Numbers</a:t>
            </a:r>
            <a:endParaRPr lang="en-US" b="1" dirty="0">
              <a:solidFill>
                <a:srgbClr val="006298"/>
              </a:solidFill>
              <a:latin typeface="Courier New" panose="02070309020205020404" pitchFamily="49" charset="0"/>
              <a:cs typeface="Courier New" panose="02070309020205020404" pitchFamily="49" charset="0"/>
            </a:endParaRPr>
          </a:p>
          <a:p>
            <a:pPr marL="342900" lvl="1" indent="-342900">
              <a:spcBef>
                <a:spcPts val="1000"/>
              </a:spcBef>
              <a:tabLst>
                <a:tab pos="914400" algn="l"/>
              </a:tabLst>
            </a:pPr>
            <a:r>
              <a:rPr lang="en-US" dirty="0">
                <a:latin typeface="Courier New" panose="02070309020205020404" pitchFamily="49" charset="0"/>
                <a:cs typeface="Courier New" panose="02070309020205020404" pitchFamily="49" charset="0"/>
              </a:rPr>
              <a:t>Integer</a:t>
            </a:r>
            <a:r>
              <a:rPr lang="en-US" dirty="0">
                <a:latin typeface="Arial" charset="0"/>
                <a:cs typeface="Arial" charset="0"/>
              </a:rPr>
              <a:t> class</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Part of </a:t>
            </a:r>
            <a:r>
              <a:rPr lang="en-US" sz="2000" dirty="0">
                <a:latin typeface="Courier New" panose="02070309020205020404" pitchFamily="49" charset="0"/>
                <a:cs typeface="Courier New" panose="02070309020205020404" pitchFamily="49" charset="0"/>
              </a:rPr>
              <a:t>java.lang</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Automatically imported into programs</a:t>
            </a:r>
          </a:p>
          <a:p>
            <a:pPr marL="342900" lvl="1" indent="-342900">
              <a:spcBef>
                <a:spcPts val="1000"/>
              </a:spcBef>
              <a:tabLst>
                <a:tab pos="914400" algn="l"/>
              </a:tabLst>
            </a:pPr>
            <a:r>
              <a:rPr lang="en-US" dirty="0">
                <a:latin typeface="Courier New" panose="02070309020205020404" pitchFamily="49" charset="0"/>
                <a:cs typeface="Courier New" panose="02070309020205020404" pitchFamily="49" charset="0"/>
              </a:rPr>
              <a:t>parseInt() method</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Takes a </a:t>
            </a:r>
            <a:r>
              <a:rPr lang="en-US" sz="2000" dirty="0">
                <a:latin typeface="Courier New" panose="02070309020205020404" pitchFamily="49" charset="0"/>
                <a:cs typeface="Courier New" panose="02070309020205020404" pitchFamily="49" charset="0"/>
              </a:rPr>
              <a:t>String</a:t>
            </a:r>
            <a:r>
              <a:rPr lang="en-US" sz="2000" dirty="0">
                <a:latin typeface="Arial" panose="020B0604020202020204" pitchFamily="34" charset="0"/>
                <a:cs typeface="Arial" panose="020B0604020202020204" pitchFamily="34" charset="0"/>
              </a:rPr>
              <a:t> argument</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Returns its integer value</a:t>
            </a:r>
          </a:p>
          <a:p>
            <a:pPr marL="342900" lvl="1" indent="-342900">
              <a:spcBef>
                <a:spcPts val="1000"/>
              </a:spcBef>
              <a:tabLst>
                <a:tab pos="914400" algn="l"/>
              </a:tabLst>
            </a:pPr>
            <a:r>
              <a:rPr lang="en-US" dirty="0">
                <a:latin typeface="Arial" charset="0"/>
                <a:cs typeface="Arial" charset="0"/>
              </a:rPr>
              <a:t>Wrapper </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A class or an object “wrapped around” a simpler element</a:t>
            </a:r>
          </a:p>
          <a:p>
            <a:pPr marL="342900" lvl="1" indent="-342900">
              <a:spcBef>
                <a:spcPts val="1000"/>
              </a:spcBef>
              <a:tabLst>
                <a:tab pos="914400" algn="l"/>
              </a:tabLst>
            </a:pPr>
            <a:r>
              <a:rPr lang="en-US" dirty="0">
                <a:latin typeface="Courier New" panose="02070309020205020404" pitchFamily="49" charset="0"/>
                <a:cs typeface="Courier New" panose="02070309020205020404" pitchFamily="49" charset="0"/>
              </a:rPr>
              <a:t>Double</a:t>
            </a:r>
            <a:r>
              <a:rPr lang="en-US" dirty="0">
                <a:latin typeface="Arial" charset="0"/>
                <a:cs typeface="Arial" charset="0"/>
              </a:rPr>
              <a:t> class</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Converts a </a:t>
            </a:r>
            <a:r>
              <a:rPr lang="en-US" sz="2000" dirty="0">
                <a:latin typeface="Courier New" panose="02070309020205020404" pitchFamily="49" charset="0"/>
                <a:cs typeface="Courier New" panose="02070309020205020404" pitchFamily="49" charset="0"/>
              </a:rPr>
              <a:t>String</a:t>
            </a:r>
            <a:r>
              <a:rPr lang="en-US" sz="2000" dirty="0">
                <a:latin typeface="Arial" panose="020B0604020202020204" pitchFamily="34" charset="0"/>
                <a:cs typeface="Arial" panose="020B0604020202020204" pitchFamily="34" charset="0"/>
              </a:rPr>
              <a:t> object to a double value</a:t>
            </a:r>
          </a:p>
          <a:p>
            <a:pPr marL="1028700" lvl="1" indent="-342900">
              <a:buFont typeface="Arial" panose="020B0604020202020204" pitchFamily="34" charset="0"/>
              <a:buChar char="•"/>
              <a:tabLst>
                <a:tab pos="914400" algn="l"/>
              </a:tabLst>
            </a:pPr>
            <a:endParaRPr lang="en-US" dirty="0">
              <a:latin typeface="Arial" charset="0"/>
              <a:cs typeface="Arial" charset="0"/>
            </a:endParaRPr>
          </a:p>
          <a:p>
            <a:pPr marL="0" lvl="1" indent="0">
              <a:spcBef>
                <a:spcPts val="1000"/>
              </a:spcBef>
              <a:buNone/>
              <a:tabLst>
                <a:tab pos="914400" algn="l"/>
              </a:tabLst>
            </a:pPr>
            <a:endParaRPr lang="en-US" dirty="0">
              <a:latin typeface="Arial" charset="0"/>
              <a:cs typeface="Arial" charset="0"/>
            </a:endParaRPr>
          </a:p>
          <a:p>
            <a:endParaRPr lang="en-US" dirty="0"/>
          </a:p>
          <a:p>
            <a:endParaRPr lang="en-US" dirty="0"/>
          </a:p>
        </p:txBody>
      </p:sp>
    </p:spTree>
    <p:extLst>
      <p:ext uri="{BB962C8B-B14F-4D97-AF65-F5344CB8AC3E}">
        <p14:creationId xmlns:p14="http://schemas.microsoft.com/office/powerpoint/2010/main" val="2962354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7.5 Learning About the </a:t>
            </a:r>
            <a:r>
              <a:rPr lang="en-US" dirty="0">
                <a:latin typeface="Courier New" panose="02070309020205020404" pitchFamily="49" charset="0"/>
                <a:cs typeface="Courier New" panose="02070309020205020404" pitchFamily="49" charset="0"/>
              </a:rPr>
              <a:t>StringBuilder</a:t>
            </a:r>
            <a:r>
              <a:rPr lang="en-US" dirty="0"/>
              <a:t> and </a:t>
            </a:r>
            <a:r>
              <a:rPr lang="en-US" dirty="0">
                <a:latin typeface="Courier New" panose="02070309020205020404" pitchFamily="49" charset="0"/>
                <a:cs typeface="Courier New" panose="02070309020205020404" pitchFamily="49" charset="0"/>
              </a:rPr>
              <a:t>StringBuffer</a:t>
            </a:r>
            <a:r>
              <a:rPr lang="en-US" dirty="0"/>
              <a:t> Classes (1 of 7)</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The value of a </a:t>
            </a:r>
            <a:r>
              <a:rPr lang="en-US" b="1" dirty="0">
                <a:solidFill>
                  <a:srgbClr val="006298"/>
                </a:solidFill>
                <a:latin typeface="Courier New" panose="02070309020205020404" pitchFamily="49" charset="0"/>
                <a:cs typeface="Courier New" panose="02070309020205020404" pitchFamily="49" charset="0"/>
              </a:rPr>
              <a:t>String</a:t>
            </a:r>
            <a:r>
              <a:rPr lang="en-US" b="1" dirty="0">
                <a:solidFill>
                  <a:srgbClr val="006298"/>
                </a:solidFill>
              </a:rPr>
              <a:t> is fixed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After a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is created, it is immutable</a:t>
            </a:r>
          </a:p>
          <a:p>
            <a:pPr>
              <a:lnSpc>
                <a:spcPct val="107000"/>
              </a:lnSpc>
              <a:spcBef>
                <a:spcPts val="600"/>
              </a:spcBef>
              <a:spcAft>
                <a:spcPts val="0"/>
              </a:spcAft>
              <a:tabLst>
                <a:tab pos="457200" algn="l"/>
              </a:tabLst>
            </a:pPr>
            <a:r>
              <a:rPr lang="en-US" b="1" dirty="0">
                <a:solidFill>
                  <a:srgbClr val="006298"/>
                </a:solidFill>
                <a:latin typeface="Courier New" panose="02070309020205020404" pitchFamily="49" charset="0"/>
                <a:cs typeface="Courier New" panose="02070309020205020404" pitchFamily="49" charset="0"/>
              </a:rPr>
              <a:t>StringBuilder</a:t>
            </a:r>
            <a:r>
              <a:rPr lang="en-US" b="1" dirty="0">
                <a:solidFill>
                  <a:srgbClr val="006298"/>
                </a:solidFill>
              </a:rPr>
              <a:t> and </a:t>
            </a:r>
            <a:r>
              <a:rPr lang="en-US" b="1" dirty="0">
                <a:solidFill>
                  <a:srgbClr val="006298"/>
                </a:solidFill>
                <a:latin typeface="Courier New" panose="02070309020205020404" pitchFamily="49" charset="0"/>
                <a:cs typeface="Courier New" panose="02070309020205020404" pitchFamily="49" charset="0"/>
              </a:rPr>
              <a:t>StringBuffer</a:t>
            </a:r>
            <a:r>
              <a:rPr lang="en-US" b="1" dirty="0">
                <a:solidFill>
                  <a:srgbClr val="006298"/>
                </a:solidFill>
              </a:rPr>
              <a:t> classes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An alternative to the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class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Used when a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will be modified</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Can use anywhere you would use a </a:t>
            </a:r>
            <a:r>
              <a:rPr lang="en-US" dirty="0">
                <a:latin typeface="Courier New" panose="02070309020205020404" pitchFamily="49" charset="0"/>
                <a:cs typeface="Courier New" panose="02070309020205020404" pitchFamily="49" charset="0"/>
              </a:rPr>
              <a:t>String</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Part of the </a:t>
            </a:r>
            <a:r>
              <a:rPr lang="en-US" dirty="0">
                <a:latin typeface="Courier New" panose="02070309020205020404" pitchFamily="49" charset="0"/>
                <a:cs typeface="Courier New" panose="02070309020205020404" pitchFamily="49" charset="0"/>
              </a:rPr>
              <a:t>java.lang </a:t>
            </a:r>
            <a:r>
              <a:rPr lang="en-US" dirty="0">
                <a:latin typeface="Arial" charset="0"/>
                <a:cs typeface="Arial" charset="0"/>
              </a:rPr>
              <a:t>package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Automatically imported into every program</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43589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7.5 Learning About the </a:t>
            </a:r>
            <a:r>
              <a:rPr lang="en-US" dirty="0">
                <a:latin typeface="Courier New" panose="02070309020205020404" pitchFamily="49" charset="0"/>
                <a:cs typeface="Courier New" panose="02070309020205020404" pitchFamily="49" charset="0"/>
              </a:rPr>
              <a:t>StringBuilder</a:t>
            </a:r>
            <a:r>
              <a:rPr lang="en-US" dirty="0"/>
              <a:t> and </a:t>
            </a:r>
            <a:r>
              <a:rPr lang="en-US" dirty="0">
                <a:latin typeface="Courier New" panose="02070309020205020404" pitchFamily="49" charset="0"/>
                <a:cs typeface="Courier New" panose="02070309020205020404" pitchFamily="49" charset="0"/>
              </a:rPr>
              <a:t>StringBuffer</a:t>
            </a:r>
            <a:r>
              <a:rPr lang="en-US" dirty="0"/>
              <a:t> Classes (2 of 7)</a:t>
            </a:r>
          </a:p>
        </p:txBody>
      </p:sp>
      <p:sp>
        <p:nvSpPr>
          <p:cNvPr id="2" name="Text Placeholder 1"/>
          <p:cNvSpPr>
            <a:spLocks noGrp="1"/>
          </p:cNvSpPr>
          <p:nvPr>
            <p:ph type="body" sz="quarter" idx="15"/>
          </p:nvPr>
        </p:nvSpPr>
        <p:spPr>
          <a:xfrm>
            <a:off x="847998" y="1289684"/>
            <a:ext cx="10711543" cy="3732692"/>
          </a:xfrm>
        </p:spPr>
        <p:txBody>
          <a:bodyPr/>
          <a:lstStyle/>
          <a:p>
            <a:pPr lvl="0">
              <a:lnSpc>
                <a:spcPct val="107000"/>
              </a:lnSpc>
              <a:spcBef>
                <a:spcPts val="600"/>
              </a:spcBef>
              <a:spcAft>
                <a:spcPts val="0"/>
              </a:spcAft>
              <a:tabLst>
                <a:tab pos="457200" algn="l"/>
              </a:tabLst>
            </a:pPr>
            <a:r>
              <a:rPr lang="en-US" b="1" dirty="0">
                <a:solidFill>
                  <a:srgbClr val="006298"/>
                </a:solidFill>
                <a:latin typeface="Courier New" panose="02070309020205020404" pitchFamily="49" charset="0"/>
                <a:cs typeface="Courier New" panose="02070309020205020404" pitchFamily="49" charset="0"/>
              </a:rPr>
              <a:t>StringBuilder</a:t>
            </a:r>
            <a:endParaRPr lang="en-US" dirty="0">
              <a:latin typeface="Courier New" panose="02070309020205020404" pitchFamily="49" charset="0"/>
              <a:cs typeface="Courier New" panose="02070309020205020404" pitchFamily="49" charset="0"/>
            </a:endParaRPr>
          </a:p>
          <a:p>
            <a:pPr lvl="0">
              <a:lnSpc>
                <a:spcPct val="107000"/>
              </a:lnSpc>
              <a:spcBef>
                <a:spcPts val="600"/>
              </a:spcBef>
              <a:spcAft>
                <a:spcPts val="0"/>
              </a:spcAft>
              <a:tabLst>
                <a:tab pos="457200" algn="l"/>
              </a:tabLst>
            </a:pPr>
            <a:r>
              <a:rPr lang="en-US" dirty="0"/>
              <a:t>•	More efficient</a:t>
            </a:r>
          </a:p>
          <a:p>
            <a:pPr marR="0" lvl="0">
              <a:lnSpc>
                <a:spcPct val="107000"/>
              </a:lnSpc>
              <a:spcBef>
                <a:spcPts val="600"/>
              </a:spcBef>
              <a:spcAft>
                <a:spcPts val="0"/>
              </a:spcAft>
              <a:tabLst>
                <a:tab pos="457200" algn="l"/>
              </a:tabLst>
            </a:pPr>
            <a:r>
              <a:rPr lang="en-US" b="1" dirty="0">
                <a:solidFill>
                  <a:srgbClr val="006298"/>
                </a:solidFill>
                <a:latin typeface="Courier New" panose="02070309020205020404" pitchFamily="49" charset="0"/>
                <a:cs typeface="Courier New" panose="02070309020205020404" pitchFamily="49" charset="0"/>
              </a:rPr>
              <a:t>StringBuffer</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Thread safe</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Use in multithreaded programs</a:t>
            </a:r>
            <a:endParaRPr lang="en-US" dirty="0"/>
          </a:p>
          <a:p>
            <a:endParaRPr lang="en-US" dirty="0"/>
          </a:p>
        </p:txBody>
      </p:sp>
    </p:spTree>
    <p:extLst>
      <p:ext uri="{BB962C8B-B14F-4D97-AF65-F5344CB8AC3E}">
        <p14:creationId xmlns:p14="http://schemas.microsoft.com/office/powerpoint/2010/main" val="620991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7.5 Learning About the </a:t>
            </a:r>
            <a:r>
              <a:rPr lang="en-US" dirty="0">
                <a:latin typeface="Courier New" panose="02070309020205020404" pitchFamily="49" charset="0"/>
                <a:cs typeface="Courier New" panose="02070309020205020404" pitchFamily="49" charset="0"/>
              </a:rPr>
              <a:t>StringBuilder</a:t>
            </a:r>
            <a:r>
              <a:rPr lang="en-US" dirty="0"/>
              <a:t> and </a:t>
            </a:r>
            <a:r>
              <a:rPr lang="en-US" dirty="0">
                <a:latin typeface="Courier New" panose="02070309020205020404" pitchFamily="49" charset="0"/>
                <a:cs typeface="Courier New" panose="02070309020205020404" pitchFamily="49" charset="0"/>
              </a:rPr>
              <a:t>StringBuffer</a:t>
            </a:r>
            <a:r>
              <a:rPr lang="en-US" dirty="0"/>
              <a:t> Classes (3 of 7)</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Creating a </a:t>
            </a:r>
            <a:r>
              <a:rPr lang="en-US" b="1" dirty="0">
                <a:solidFill>
                  <a:srgbClr val="006298"/>
                </a:solidFill>
                <a:latin typeface="Courier New" panose="02070309020205020404" pitchFamily="49" charset="0"/>
                <a:cs typeface="Courier New" panose="02070309020205020404" pitchFamily="49" charset="0"/>
              </a:rPr>
              <a:t>StringBuilder</a:t>
            </a:r>
            <a:r>
              <a:rPr lang="en-US" b="1" dirty="0">
                <a:solidFill>
                  <a:srgbClr val="006298"/>
                </a:solidFill>
              </a:rPr>
              <a:t> or </a:t>
            </a:r>
            <a:r>
              <a:rPr lang="en-US" b="1" dirty="0">
                <a:solidFill>
                  <a:srgbClr val="006298"/>
                </a:solidFill>
                <a:latin typeface="Courier New" panose="02070309020205020404" pitchFamily="49" charset="0"/>
                <a:cs typeface="Courier New" panose="02070309020205020404" pitchFamily="49" charset="0"/>
              </a:rPr>
              <a:t>StringBuffer</a:t>
            </a:r>
            <a:r>
              <a:rPr lang="en-US" b="1" dirty="0">
                <a:solidFill>
                  <a:srgbClr val="006298"/>
                </a:solidFill>
              </a:rPr>
              <a:t> object</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The keyword </a:t>
            </a:r>
            <a:r>
              <a:rPr lang="en-US" dirty="0">
                <a:latin typeface="Courier New" panose="02070309020205020404" pitchFamily="49" charset="0"/>
                <a:cs typeface="Courier New" panose="02070309020205020404" pitchFamily="49" charset="0"/>
              </a:rPr>
              <a:t>new</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The constructor name (i.e. </a:t>
            </a:r>
            <a:r>
              <a:rPr lang="en-US" dirty="0">
                <a:latin typeface="Courier New" panose="02070309020205020404" pitchFamily="49" charset="0"/>
                <a:cs typeface="Courier New" panose="02070309020205020404" pitchFamily="49" charset="0"/>
              </a:rPr>
              <a:t>StringBuilder</a:t>
            </a:r>
            <a:r>
              <a:rPr lang="en-US" dirty="0">
                <a:latin typeface="Arial" charset="0"/>
                <a:cs typeface="Arial" charset="0"/>
              </a:rPr>
              <a:t>)</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An initializing value between the constructor’s parentheses</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853163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7.5 Learning About the </a:t>
            </a:r>
            <a:r>
              <a:rPr lang="en-US" dirty="0">
                <a:latin typeface="Courier New" panose="02070309020205020404" pitchFamily="49" charset="0"/>
                <a:cs typeface="Courier New" panose="02070309020205020404" pitchFamily="49" charset="0"/>
              </a:rPr>
              <a:t>StringBuilder</a:t>
            </a:r>
            <a:r>
              <a:rPr lang="en-US" dirty="0"/>
              <a:t> and </a:t>
            </a:r>
            <a:r>
              <a:rPr lang="en-US" dirty="0">
                <a:latin typeface="Courier New" panose="02070309020205020404" pitchFamily="49" charset="0"/>
                <a:cs typeface="Courier New" panose="02070309020205020404" pitchFamily="49" charset="0"/>
              </a:rPr>
              <a:t>StringBuffer</a:t>
            </a:r>
            <a:r>
              <a:rPr lang="en-US" dirty="0"/>
              <a:t> Classes (4 of 7)</a:t>
            </a:r>
          </a:p>
        </p:txBody>
      </p:sp>
      <p:sp>
        <p:nvSpPr>
          <p:cNvPr id="2" name="Text Placeholder 1"/>
          <p:cNvSpPr>
            <a:spLocks noGrp="1"/>
          </p:cNvSpPr>
          <p:nvPr>
            <p:ph type="body" sz="quarter" idx="15"/>
          </p:nvPr>
        </p:nvSpPr>
        <p:spPr>
          <a:xfrm>
            <a:off x="847998" y="1289684"/>
            <a:ext cx="10711543" cy="3732692"/>
          </a:xfrm>
        </p:spPr>
        <p:txBody>
          <a:bodyPr/>
          <a:lstStyle/>
          <a:p>
            <a:pPr marL="0" lvl="1" indent="0">
              <a:spcBef>
                <a:spcPts val="1000"/>
              </a:spcBef>
              <a:buNone/>
              <a:tabLst>
                <a:tab pos="914400" algn="l"/>
              </a:tabLst>
            </a:pPr>
            <a:r>
              <a:rPr lang="en-US" b="1" dirty="0">
                <a:solidFill>
                  <a:srgbClr val="006298"/>
                </a:solidFill>
                <a:latin typeface="Arial" charset="0"/>
                <a:cs typeface="Arial" charset="0"/>
              </a:rPr>
              <a:t>Buffer</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 memory block</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Might or might not contain a </a:t>
            </a:r>
            <a:r>
              <a:rPr lang="en-US" dirty="0">
                <a:latin typeface="Courier New" panose="02070309020205020404" pitchFamily="49" charset="0"/>
                <a:cs typeface="Courier New" panose="02070309020205020404" pitchFamily="49" charset="0"/>
              </a:rPr>
              <a:t>String</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The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might not occupy the entire buffer</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The length of a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can be different from the length of the buffer</a:t>
            </a:r>
          </a:p>
          <a:p>
            <a:pPr marL="0" lvl="1" indent="0">
              <a:spcBef>
                <a:spcPts val="1000"/>
              </a:spcBef>
              <a:buNone/>
              <a:tabLst>
                <a:tab pos="914400" algn="l"/>
              </a:tabLst>
            </a:pPr>
            <a:r>
              <a:rPr lang="en-US" b="1" dirty="0">
                <a:solidFill>
                  <a:srgbClr val="006298"/>
                </a:solidFill>
                <a:latin typeface="Arial" charset="0"/>
                <a:cs typeface="Arial" charset="0"/>
              </a:rPr>
              <a:t>Capacity</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The actual length of the buffer</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673895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7.5 Learning About the </a:t>
            </a:r>
            <a:r>
              <a:rPr lang="en-US" dirty="0">
                <a:latin typeface="Courier New" panose="02070309020205020404" pitchFamily="49" charset="0"/>
                <a:cs typeface="Courier New" panose="02070309020205020404" pitchFamily="49" charset="0"/>
              </a:rPr>
              <a:t>StringBuilder</a:t>
            </a:r>
            <a:r>
              <a:rPr lang="en-US" dirty="0"/>
              <a:t> and </a:t>
            </a:r>
            <a:r>
              <a:rPr lang="en-US" dirty="0">
                <a:latin typeface="Courier New" panose="02070309020205020404" pitchFamily="49" charset="0"/>
                <a:cs typeface="Courier New" panose="02070309020205020404" pitchFamily="49" charset="0"/>
              </a:rPr>
              <a:t>StringBuffer</a:t>
            </a:r>
            <a:r>
              <a:rPr lang="en-US" dirty="0"/>
              <a:t> Classes (5 of 7)</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latin typeface="Courier New" panose="02070309020205020404" pitchFamily="49" charset="0"/>
                <a:cs typeface="Courier New" panose="02070309020205020404" pitchFamily="49" charset="0"/>
              </a:rPr>
              <a:t>setLength()</a:t>
            </a:r>
            <a:r>
              <a:rPr lang="en-US" b="1" dirty="0">
                <a:solidFill>
                  <a:srgbClr val="006298"/>
                </a:solidFill>
              </a:rPr>
              <a:t> method</a:t>
            </a:r>
            <a:endParaRPr lang="en-US" b="1" dirty="0">
              <a:solidFill>
                <a:srgbClr val="006298"/>
              </a:solidFill>
              <a:latin typeface="Courier New" panose="02070309020205020404" pitchFamily="49" charset="0"/>
              <a:cs typeface="Courier New" panose="02070309020205020404" pitchFamily="49" charset="0"/>
            </a:endParaRP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Changes the length of a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in a </a:t>
            </a:r>
            <a:r>
              <a:rPr lang="en-US" dirty="0">
                <a:latin typeface="Courier New" panose="02070309020205020404" pitchFamily="49" charset="0"/>
                <a:cs typeface="Courier New" panose="02070309020205020404" pitchFamily="49" charset="0"/>
              </a:rPr>
              <a:t>StringBuilder</a:t>
            </a:r>
            <a:r>
              <a:rPr lang="en-US" dirty="0">
                <a:latin typeface="Arial" charset="0"/>
                <a:cs typeface="Arial" charset="0"/>
              </a:rPr>
              <a:t> object</a:t>
            </a:r>
          </a:p>
          <a:p>
            <a:pPr marL="0" lvl="1" indent="0">
              <a:spcBef>
                <a:spcPts val="1000"/>
              </a:spcBef>
              <a:buNone/>
              <a:tabLst>
                <a:tab pos="914400" algn="l"/>
              </a:tabLst>
            </a:pPr>
            <a:r>
              <a:rPr lang="en-US" b="1" dirty="0">
                <a:solidFill>
                  <a:srgbClr val="006298"/>
                </a:solidFill>
                <a:latin typeface="Courier New" panose="02070309020205020404" pitchFamily="49" charset="0"/>
                <a:cs typeface="Courier New" panose="02070309020205020404" pitchFamily="49" charset="0"/>
              </a:rPr>
              <a:t>length</a:t>
            </a:r>
            <a:r>
              <a:rPr lang="en-US" b="1" dirty="0">
                <a:solidFill>
                  <a:srgbClr val="006298"/>
                </a:solidFill>
                <a:latin typeface="Arial" charset="0"/>
                <a:cs typeface="Arial" charset="0"/>
              </a:rPr>
              <a:t> property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An attribute of the </a:t>
            </a:r>
            <a:r>
              <a:rPr lang="en-US" dirty="0">
                <a:latin typeface="Courier New" panose="02070309020205020404" pitchFamily="49" charset="0"/>
                <a:cs typeface="Courier New" panose="02070309020205020404" pitchFamily="49" charset="0"/>
              </a:rPr>
              <a:t>StringBuilder</a:t>
            </a:r>
            <a:r>
              <a:rPr lang="en-US" dirty="0">
                <a:latin typeface="Arial" charset="0"/>
                <a:cs typeface="Arial" charset="0"/>
              </a:rPr>
              <a:t> class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Identifies the number of characters in the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contained in the </a:t>
            </a:r>
            <a:r>
              <a:rPr lang="en-US" dirty="0">
                <a:latin typeface="Courier New" panose="02070309020205020404" pitchFamily="49" charset="0"/>
                <a:cs typeface="Courier New" panose="02070309020205020404" pitchFamily="49" charset="0"/>
              </a:rPr>
              <a:t>StringBuilder</a:t>
            </a:r>
            <a:r>
              <a:rPr lang="en-US" dirty="0">
                <a:latin typeface="Arial" charset="0"/>
                <a:cs typeface="Arial" charset="0"/>
              </a:rPr>
              <a:t> </a:t>
            </a:r>
          </a:p>
          <a:p>
            <a:pPr marL="0" lvl="1" indent="0">
              <a:spcBef>
                <a:spcPts val="1000"/>
              </a:spcBef>
              <a:buNone/>
              <a:tabLst>
                <a:tab pos="914400" algn="l"/>
              </a:tabLst>
            </a:pPr>
            <a:r>
              <a:rPr lang="en-US" b="1" dirty="0">
                <a:solidFill>
                  <a:srgbClr val="006298"/>
                </a:solidFill>
                <a:latin typeface="Courier New" panose="02070309020205020404" pitchFamily="49" charset="0"/>
                <a:cs typeface="Courier New" panose="02070309020205020404" pitchFamily="49" charset="0"/>
              </a:rPr>
              <a:t>capacity()</a:t>
            </a:r>
            <a:r>
              <a:rPr lang="en-US" b="1" dirty="0">
                <a:solidFill>
                  <a:srgbClr val="006298"/>
                </a:solidFill>
                <a:latin typeface="Arial" charset="0"/>
                <a:cs typeface="Arial" charset="0"/>
              </a:rPr>
              <a:t> method</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Finds the capacity of a </a:t>
            </a:r>
            <a:r>
              <a:rPr lang="en-US" dirty="0">
                <a:latin typeface="Courier New" panose="02070309020205020404" pitchFamily="49" charset="0"/>
                <a:cs typeface="Courier New" panose="02070309020205020404" pitchFamily="49" charset="0"/>
              </a:rPr>
              <a:t>StringBuilder</a:t>
            </a:r>
            <a:r>
              <a:rPr lang="en-US" dirty="0">
                <a:latin typeface="Arial" charset="0"/>
                <a:cs typeface="Arial" charset="0"/>
              </a:rPr>
              <a:t> object</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967210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7.5 Learning About the </a:t>
            </a:r>
            <a:r>
              <a:rPr lang="en-US" dirty="0">
                <a:latin typeface="Courier New" panose="02070309020205020404" pitchFamily="49" charset="0"/>
                <a:cs typeface="Courier New" panose="02070309020205020404" pitchFamily="49" charset="0"/>
              </a:rPr>
              <a:t>StringBuilder</a:t>
            </a:r>
            <a:r>
              <a:rPr lang="en-US" dirty="0"/>
              <a:t> and </a:t>
            </a:r>
            <a:r>
              <a:rPr lang="en-US" dirty="0">
                <a:latin typeface="Courier New" panose="02070309020205020404" pitchFamily="49" charset="0"/>
                <a:cs typeface="Courier New" panose="02070309020205020404" pitchFamily="49" charset="0"/>
              </a:rPr>
              <a:t>StringBuffer</a:t>
            </a:r>
            <a:r>
              <a:rPr lang="en-US" dirty="0"/>
              <a:t> Classes (6 of 7)</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Using </a:t>
            </a:r>
            <a:r>
              <a:rPr lang="en-US" b="1" dirty="0">
                <a:solidFill>
                  <a:srgbClr val="006298"/>
                </a:solidFill>
                <a:latin typeface="Courier New" panose="02070309020205020404" pitchFamily="49" charset="0"/>
                <a:cs typeface="Courier New" panose="02070309020205020404" pitchFamily="49" charset="0"/>
              </a:rPr>
              <a:t>StringBuilder</a:t>
            </a:r>
            <a:r>
              <a:rPr lang="en-US" b="1" dirty="0">
                <a:solidFill>
                  <a:srgbClr val="006298"/>
                </a:solidFill>
              </a:rPr>
              <a:t> objects</a:t>
            </a:r>
            <a:endParaRPr lang="en-US" b="1" dirty="0">
              <a:solidFill>
                <a:srgbClr val="006298"/>
              </a:solidFill>
              <a:latin typeface="Courier New" panose="02070309020205020404" pitchFamily="49" charset="0"/>
              <a:cs typeface="Courier New" panose="02070309020205020404" pitchFamily="49" charset="0"/>
            </a:endParaRP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Provides improved computer performance over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objects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Can insert or append new contents into </a:t>
            </a:r>
            <a:r>
              <a:rPr lang="en-US" dirty="0">
                <a:latin typeface="Courier New" panose="02070309020205020404" pitchFamily="49" charset="0"/>
                <a:cs typeface="Courier New" panose="02070309020205020404" pitchFamily="49" charset="0"/>
              </a:rPr>
              <a:t>StringBuilder</a:t>
            </a:r>
            <a:r>
              <a:rPr lang="en-US" dirty="0">
                <a:latin typeface="Arial" charset="0"/>
                <a:cs typeface="Arial" charset="0"/>
              </a:rPr>
              <a:t> </a:t>
            </a:r>
          </a:p>
          <a:p>
            <a:pPr marL="0" lvl="1" indent="0">
              <a:spcBef>
                <a:spcPts val="1000"/>
              </a:spcBef>
              <a:buNone/>
              <a:tabLst>
                <a:tab pos="914400" algn="l"/>
              </a:tabLst>
            </a:pPr>
            <a:r>
              <a:rPr lang="en-US" b="1" dirty="0">
                <a:solidFill>
                  <a:srgbClr val="006298"/>
                </a:solidFill>
                <a:latin typeface="Courier New" panose="02070309020205020404" pitchFamily="49" charset="0"/>
                <a:cs typeface="Courier New" panose="02070309020205020404" pitchFamily="49" charset="0"/>
              </a:rPr>
              <a:t>append()</a:t>
            </a:r>
            <a:r>
              <a:rPr lang="en-US" b="1" dirty="0">
                <a:solidFill>
                  <a:srgbClr val="006298"/>
                </a:solidFill>
                <a:latin typeface="Arial" charset="0"/>
                <a:cs typeface="Arial" charset="0"/>
              </a:rPr>
              <a:t> method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Adds characters to the end of a </a:t>
            </a:r>
            <a:r>
              <a:rPr lang="en-US" dirty="0">
                <a:latin typeface="Courier New" panose="02070309020205020404" pitchFamily="49" charset="0"/>
                <a:cs typeface="Courier New" panose="02070309020205020404" pitchFamily="49" charset="0"/>
              </a:rPr>
              <a:t>StringBuilder</a:t>
            </a:r>
            <a:r>
              <a:rPr lang="en-US" dirty="0">
                <a:latin typeface="Arial" charset="0"/>
                <a:cs typeface="Arial" charset="0"/>
              </a:rPr>
              <a:t> object</a:t>
            </a:r>
          </a:p>
          <a:p>
            <a:pPr marL="0" lvl="1" indent="0">
              <a:spcBef>
                <a:spcPts val="1000"/>
              </a:spcBef>
              <a:buNone/>
              <a:tabLst>
                <a:tab pos="914400" algn="l"/>
              </a:tabLst>
            </a:pPr>
            <a:r>
              <a:rPr lang="en-US" b="1" dirty="0">
                <a:solidFill>
                  <a:srgbClr val="006298"/>
                </a:solidFill>
                <a:latin typeface="Courier New" panose="02070309020205020404" pitchFamily="49" charset="0"/>
                <a:cs typeface="Courier New" panose="02070309020205020404" pitchFamily="49" charset="0"/>
              </a:rPr>
              <a:t>insert()</a:t>
            </a:r>
            <a:r>
              <a:rPr lang="en-US" b="1" dirty="0">
                <a:solidFill>
                  <a:srgbClr val="006298"/>
                </a:solidFill>
                <a:latin typeface="Arial" charset="0"/>
                <a:cs typeface="Arial" charset="0"/>
              </a:rPr>
              <a:t> method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Adds characters at a specific location within a </a:t>
            </a:r>
            <a:r>
              <a:rPr lang="en-US" dirty="0">
                <a:latin typeface="Courier New" panose="02070309020205020404" pitchFamily="49" charset="0"/>
                <a:cs typeface="Courier New" panose="02070309020205020404" pitchFamily="49" charset="0"/>
              </a:rPr>
              <a:t>StringBuilder</a:t>
            </a:r>
            <a:r>
              <a:rPr lang="en-US" dirty="0">
                <a:latin typeface="Arial" charset="0"/>
                <a:cs typeface="Arial" charset="0"/>
              </a:rPr>
              <a:t> object</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82769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7.1 Understanding String Data Problems (1 of 3)</a:t>
            </a:r>
          </a:p>
        </p:txBody>
      </p:sp>
      <p:sp>
        <p:nvSpPr>
          <p:cNvPr id="2" name="Text Placeholder 1"/>
          <p:cNvSpPr>
            <a:spLocks noGrp="1"/>
          </p:cNvSpPr>
          <p:nvPr>
            <p:ph type="body" sz="quarter" idx="15"/>
          </p:nvPr>
        </p:nvSpPr>
        <p:spPr>
          <a:xfrm>
            <a:off x="847998" y="1289684"/>
            <a:ext cx="10711543" cy="3732692"/>
          </a:xfrm>
        </p:spPr>
        <p:txBody>
          <a:bodyPr/>
          <a:lstStyle/>
          <a:p>
            <a:pPr>
              <a:lnSpc>
                <a:spcPct val="107000"/>
              </a:lnSpc>
              <a:spcBef>
                <a:spcPts val="600"/>
              </a:spcBef>
              <a:spcAft>
                <a:spcPts val="0"/>
              </a:spcAft>
              <a:tabLst>
                <a:tab pos="457200" algn="l"/>
              </a:tabLst>
            </a:pPr>
            <a:r>
              <a:rPr lang="en-US" b="1" dirty="0">
                <a:solidFill>
                  <a:srgbClr val="006298"/>
                </a:solidFill>
              </a:rPr>
              <a:t>String data problems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dirty="0"/>
              <a:t>Manipulating characters and groups of characters provides some challenges for the beginning Java programmer</a:t>
            </a:r>
          </a:p>
          <a:p>
            <a:pPr marR="0" lvl="0">
              <a:lnSpc>
                <a:spcPct val="107000"/>
              </a:lnSpc>
              <a:spcBef>
                <a:spcPts val="600"/>
              </a:spcBef>
              <a:spcAft>
                <a:spcPts val="0"/>
              </a:spcAft>
              <a:tabLst>
                <a:tab pos="457200" algn="l"/>
              </a:tabLst>
            </a:pPr>
            <a:r>
              <a:rPr lang="en-US" b="1" dirty="0">
                <a:solidFill>
                  <a:srgbClr val="006298"/>
                </a:solidFill>
              </a:rPr>
              <a:t>A </a:t>
            </a:r>
            <a:r>
              <a:rPr lang="en-US" b="1" dirty="0">
                <a:solidFill>
                  <a:srgbClr val="006298"/>
                </a:solidFill>
                <a:latin typeface="Courier New" panose="02070309020205020404" pitchFamily="49" charset="0"/>
                <a:cs typeface="Courier New" panose="02070309020205020404" pitchFamily="49" charset="0"/>
              </a:rPr>
              <a:t>String</a:t>
            </a:r>
            <a:r>
              <a:rPr lang="en-US" b="1" dirty="0">
                <a:solidFill>
                  <a:srgbClr val="006298"/>
                </a:solidFill>
              </a:rPr>
              <a:t> is a class</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Each created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is a class object</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The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variable name is not a simple data type</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Reference is a variable that holds a memory address</a:t>
            </a:r>
            <a:endParaRPr lang="en-US" dirty="0"/>
          </a:p>
          <a:p>
            <a:endParaRPr lang="en-US" dirty="0"/>
          </a:p>
        </p:txBody>
      </p:sp>
    </p:spTree>
    <p:extLst>
      <p:ext uri="{BB962C8B-B14F-4D97-AF65-F5344CB8AC3E}">
        <p14:creationId xmlns:p14="http://schemas.microsoft.com/office/powerpoint/2010/main" val="130637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7.5 Learning About the </a:t>
            </a:r>
            <a:r>
              <a:rPr lang="en-US" dirty="0">
                <a:latin typeface="Courier New" panose="02070309020205020404" pitchFamily="49" charset="0"/>
                <a:cs typeface="Courier New" panose="02070309020205020404" pitchFamily="49" charset="0"/>
              </a:rPr>
              <a:t>StringBuilder</a:t>
            </a:r>
            <a:r>
              <a:rPr lang="en-US" dirty="0"/>
              <a:t> and </a:t>
            </a:r>
            <a:r>
              <a:rPr lang="en-US" dirty="0">
                <a:latin typeface="Courier New" panose="02070309020205020404" pitchFamily="49" charset="0"/>
                <a:cs typeface="Courier New" panose="02070309020205020404" pitchFamily="49" charset="0"/>
              </a:rPr>
              <a:t>StringBuffer</a:t>
            </a:r>
            <a:r>
              <a:rPr lang="en-US" dirty="0"/>
              <a:t> Classes (7 of 7)</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latin typeface="Courier New" panose="02070309020205020404" pitchFamily="49" charset="0"/>
                <a:cs typeface="Courier New" panose="02070309020205020404" pitchFamily="49" charset="0"/>
              </a:rPr>
              <a:t>SetCharAt()</a:t>
            </a:r>
            <a:r>
              <a:rPr lang="en-US" b="1" dirty="0">
                <a:solidFill>
                  <a:srgbClr val="006298"/>
                </a:solidFill>
              </a:rPr>
              <a:t> method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Changes a character at a specified position within a </a:t>
            </a:r>
            <a:r>
              <a:rPr lang="en-US" dirty="0">
                <a:latin typeface="Courier New" panose="02070309020205020404" pitchFamily="49" charset="0"/>
                <a:cs typeface="Courier New" panose="02070309020205020404" pitchFamily="49" charset="0"/>
              </a:rPr>
              <a:t>StringBuilder</a:t>
            </a:r>
            <a:r>
              <a:rPr lang="en-US" dirty="0">
                <a:latin typeface="Arial" charset="0"/>
                <a:cs typeface="Arial" charset="0"/>
              </a:rPr>
              <a:t> object</a:t>
            </a:r>
          </a:p>
          <a:p>
            <a:pPr>
              <a:lnSpc>
                <a:spcPct val="107000"/>
              </a:lnSpc>
              <a:spcBef>
                <a:spcPts val="600"/>
              </a:spcBef>
              <a:spcAft>
                <a:spcPts val="0"/>
              </a:spcAft>
              <a:tabLst>
                <a:tab pos="457200" algn="l"/>
              </a:tabLst>
            </a:pPr>
            <a:r>
              <a:rPr lang="en-US" b="1" dirty="0">
                <a:solidFill>
                  <a:srgbClr val="006298"/>
                </a:solidFill>
                <a:latin typeface="Courier New" panose="02070309020205020404" pitchFamily="49" charset="0"/>
                <a:cs typeface="Courier New" panose="02070309020205020404" pitchFamily="49" charset="0"/>
              </a:rPr>
              <a:t>charAt()</a:t>
            </a:r>
            <a:r>
              <a:rPr lang="en-US" b="1" dirty="0">
                <a:solidFill>
                  <a:srgbClr val="006298"/>
                </a:solidFill>
              </a:rPr>
              <a:t> method</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Accepts an argument that is the offset of the character position from the beginning of a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Returns the character at that position</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974920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7A23B-08BA-4767-AE77-535A0B270682}"/>
              </a:ext>
            </a:extLst>
          </p:cNvPr>
          <p:cNvSpPr>
            <a:spLocks noGrp="1"/>
          </p:cNvSpPr>
          <p:nvPr>
            <p:ph type="title"/>
          </p:nvPr>
        </p:nvSpPr>
        <p:spPr/>
        <p:txBody>
          <a:bodyPr/>
          <a:lstStyle/>
          <a:p>
            <a:r>
              <a:rPr lang="en-US" dirty="0"/>
              <a:t>Don’t Do It</a:t>
            </a:r>
          </a:p>
        </p:txBody>
      </p:sp>
      <p:sp>
        <p:nvSpPr>
          <p:cNvPr id="3" name="Text Placeholder 2">
            <a:extLst>
              <a:ext uri="{FF2B5EF4-FFF2-40B4-BE49-F238E27FC236}">
                <a16:creationId xmlns:a16="http://schemas.microsoft.com/office/drawing/2014/main" id="{6B3F111C-1BE2-4892-A332-441D5626C237}"/>
              </a:ext>
            </a:extLst>
          </p:cNvPr>
          <p:cNvSpPr>
            <a:spLocks noGrp="1"/>
          </p:cNvSpPr>
          <p:nvPr>
            <p:ph type="body" sz="quarter" idx="17"/>
          </p:nvPr>
        </p:nvSpPr>
        <p:spPr>
          <a:xfrm>
            <a:off x="743576" y="1119673"/>
            <a:ext cx="10711543" cy="4912827"/>
          </a:xfrm>
        </p:spPr>
        <p:txBody>
          <a:bodyPr>
            <a:normAutofit/>
          </a:bodyPr>
          <a:lstStyle/>
          <a:p>
            <a:pPr>
              <a:buClr>
                <a:srgbClr val="000000"/>
              </a:buClr>
            </a:pPr>
            <a:r>
              <a:rPr lang="en-US" sz="2400" dirty="0"/>
              <a:t>Don’t attempt to compare </a:t>
            </a:r>
            <a:r>
              <a:rPr lang="en-US" sz="2400" dirty="0">
                <a:latin typeface="Courier New" panose="02070309020205020404" pitchFamily="49" charset="0"/>
                <a:cs typeface="Courier New" panose="02070309020205020404" pitchFamily="49" charset="0"/>
              </a:rPr>
              <a:t>String</a:t>
            </a:r>
            <a:r>
              <a:rPr lang="en-US" sz="2400" dirty="0"/>
              <a:t> objects using the standard comparison operators</a:t>
            </a:r>
          </a:p>
          <a:p>
            <a:pPr>
              <a:buClr>
                <a:srgbClr val="000000"/>
              </a:buClr>
            </a:pPr>
            <a:r>
              <a:rPr lang="en-US" sz="2400" dirty="0"/>
              <a:t>Don’t forget that </a:t>
            </a:r>
            <a:r>
              <a:rPr lang="en-US" sz="2400" dirty="0">
                <a:latin typeface="Courier New" panose="02070309020205020404" pitchFamily="49" charset="0"/>
                <a:cs typeface="Courier New" panose="02070309020205020404" pitchFamily="49" charset="0"/>
              </a:rPr>
              <a:t>startsWith()</a:t>
            </a:r>
            <a:r>
              <a:rPr lang="en-US" sz="2400" dirty="0"/>
              <a:t>, </a:t>
            </a:r>
            <a:r>
              <a:rPr lang="en-US" sz="2400" dirty="0">
                <a:latin typeface="Courier New" panose="02070309020205020404" pitchFamily="49" charset="0"/>
                <a:cs typeface="Courier New" panose="02070309020205020404" pitchFamily="49" charset="0"/>
              </a:rPr>
              <a:t>endsWith()</a:t>
            </a:r>
            <a:r>
              <a:rPr lang="en-US" sz="2400" dirty="0"/>
              <a:t>, </a:t>
            </a:r>
            <a:r>
              <a:rPr lang="en-US" sz="2400" dirty="0">
                <a:latin typeface="Courier New" panose="02070309020205020404" pitchFamily="49" charset="0"/>
                <a:cs typeface="Courier New" panose="02070309020205020404" pitchFamily="49" charset="0"/>
              </a:rPr>
              <a:t>replace()</a:t>
            </a:r>
            <a:r>
              <a:rPr lang="en-US" sz="2400" dirty="0"/>
              <a:t>, and </a:t>
            </a:r>
            <a:r>
              <a:rPr lang="en-US" sz="2400" dirty="0">
                <a:latin typeface="Courier New" panose="02070309020205020404" pitchFamily="49" charset="0"/>
                <a:cs typeface="Courier New" panose="02070309020205020404" pitchFamily="49" charset="0"/>
              </a:rPr>
              <a:t>contains() </a:t>
            </a:r>
            <a:r>
              <a:rPr lang="en-US" sz="2400" dirty="0"/>
              <a:t>are case sensitive</a:t>
            </a:r>
          </a:p>
          <a:p>
            <a:pPr>
              <a:buClr>
                <a:srgbClr val="000000"/>
              </a:buClr>
            </a:pPr>
            <a:r>
              <a:rPr lang="en-US" sz="2400" dirty="0"/>
              <a:t>Don’t forget to use the </a:t>
            </a:r>
            <a:r>
              <a:rPr lang="en-US" sz="2400" dirty="0">
                <a:latin typeface="Courier New" panose="02070309020205020404" pitchFamily="49" charset="0"/>
                <a:cs typeface="Courier New" panose="02070309020205020404" pitchFamily="49" charset="0"/>
              </a:rPr>
              <a:t>new</a:t>
            </a:r>
            <a:r>
              <a:rPr lang="en-US" sz="2400" dirty="0"/>
              <a:t> operator and the constructor when declaring initialized </a:t>
            </a:r>
            <a:r>
              <a:rPr lang="en-US" sz="2400" dirty="0">
                <a:latin typeface="Courier New" panose="02070309020205020404" pitchFamily="49" charset="0"/>
                <a:cs typeface="Courier New" panose="02070309020205020404" pitchFamily="49" charset="0"/>
              </a:rPr>
              <a:t>StringBuilder</a:t>
            </a:r>
            <a:r>
              <a:rPr lang="en-US" sz="2400" dirty="0"/>
              <a:t> or </a:t>
            </a:r>
            <a:r>
              <a:rPr lang="en-US" sz="2400" dirty="0">
                <a:latin typeface="Courier New" panose="02070309020205020404" pitchFamily="49" charset="0"/>
                <a:cs typeface="Courier New" panose="02070309020205020404" pitchFamily="49" charset="0"/>
              </a:rPr>
              <a:t>StringBuffer</a:t>
            </a:r>
            <a:r>
              <a:rPr lang="en-US" sz="2400" dirty="0"/>
              <a:t> objects</a:t>
            </a:r>
          </a:p>
          <a:p>
            <a:pPr>
              <a:buClr>
                <a:srgbClr val="000000"/>
              </a:buClr>
            </a:pPr>
            <a:r>
              <a:rPr lang="en-US" sz="2400" dirty="0"/>
              <a:t>Don’t use </a:t>
            </a:r>
            <a:r>
              <a:rPr lang="en-US" sz="2400" dirty="0">
                <a:latin typeface="Courier New" panose="02070309020205020404" pitchFamily="49" charset="0"/>
                <a:cs typeface="Courier New" panose="02070309020205020404" pitchFamily="49" charset="0"/>
              </a:rPr>
              <a:t>StringBuilder</a:t>
            </a:r>
            <a:r>
              <a:rPr lang="en-US" sz="2400" dirty="0"/>
              <a:t> or </a:t>
            </a:r>
            <a:r>
              <a:rPr lang="en-US" sz="2400" dirty="0">
                <a:latin typeface="Courier New" panose="02070309020205020404" pitchFamily="49" charset="0"/>
                <a:cs typeface="Courier New" panose="02070309020205020404" pitchFamily="49" charset="0"/>
              </a:rPr>
              <a:t>StringBuffer</a:t>
            </a:r>
            <a:r>
              <a:rPr lang="en-US" sz="2400" dirty="0"/>
              <a:t> objects unless you have a good reason</a:t>
            </a:r>
          </a:p>
        </p:txBody>
      </p:sp>
    </p:spTree>
    <p:extLst>
      <p:ext uri="{BB962C8B-B14F-4D97-AF65-F5344CB8AC3E}">
        <p14:creationId xmlns:p14="http://schemas.microsoft.com/office/powerpoint/2010/main" val="754557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17B2-FE6D-44F1-B606-FD4E689B5FBF}"/>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C141C2FE-9E5B-45DA-ADBE-E4F8B71FFDFD}"/>
              </a:ext>
            </a:extLst>
          </p:cNvPr>
          <p:cNvSpPr>
            <a:spLocks noGrp="1"/>
          </p:cNvSpPr>
          <p:nvPr>
            <p:ph type="body" sz="quarter" idx="17"/>
          </p:nvPr>
        </p:nvSpPr>
        <p:spPr/>
        <p:txBody>
          <a:bodyPr/>
          <a:lstStyle/>
          <a:p>
            <a:r>
              <a:rPr lang="en-US" sz="2400" dirty="0"/>
              <a:t>What does it mean to say that a </a:t>
            </a:r>
            <a:r>
              <a:rPr lang="en-US" sz="2400" dirty="0">
                <a:latin typeface="Courier New" panose="02070309020205020404" pitchFamily="49" charset="0"/>
                <a:cs typeface="Courier New" panose="02070309020205020404" pitchFamily="49" charset="0"/>
              </a:rPr>
              <a:t>String</a:t>
            </a:r>
            <a:r>
              <a:rPr lang="en-US" sz="2400" dirty="0"/>
              <a:t> variable is a reference?</a:t>
            </a:r>
          </a:p>
          <a:p>
            <a:r>
              <a:rPr lang="en-US" sz="2400" dirty="0"/>
              <a:t>How are character comparisons evaluated?</a:t>
            </a:r>
          </a:p>
          <a:p>
            <a:r>
              <a:rPr lang="en-US" sz="2400" dirty="0"/>
              <a:t>What problems might arise when you make simple comparisons using </a:t>
            </a:r>
            <a:r>
              <a:rPr lang="en-US" sz="2400" dirty="0">
                <a:latin typeface="Courier New" panose="02070309020205020404" pitchFamily="49" charset="0"/>
                <a:cs typeface="Courier New" panose="02070309020205020404" pitchFamily="49" charset="0"/>
              </a:rPr>
              <a:t>String</a:t>
            </a:r>
            <a:r>
              <a:rPr lang="en-US" sz="2400" dirty="0"/>
              <a:t> references? Why?</a:t>
            </a:r>
          </a:p>
          <a:p>
            <a:r>
              <a:rPr lang="en-US" sz="2400" dirty="0"/>
              <a:t>If </a:t>
            </a:r>
            <a:r>
              <a:rPr lang="en-US" sz="2400" dirty="0">
                <a:latin typeface="Courier New" panose="02070309020205020404" pitchFamily="49" charset="0"/>
                <a:cs typeface="Courier New" panose="02070309020205020404" pitchFamily="49" charset="0"/>
              </a:rPr>
              <a:t>vegetable</a:t>
            </a:r>
            <a:r>
              <a:rPr lang="en-US" sz="2400" dirty="0"/>
              <a:t> is a </a:t>
            </a:r>
            <a:r>
              <a:rPr lang="en-US" sz="2400" dirty="0">
                <a:latin typeface="Courier New" panose="02070309020205020404" pitchFamily="49" charset="0"/>
                <a:cs typeface="Courier New" panose="02070309020205020404" pitchFamily="49" charset="0"/>
              </a:rPr>
              <a:t>String</a:t>
            </a:r>
            <a:r>
              <a:rPr lang="en-US" sz="2400" dirty="0"/>
              <a:t> that refers to </a:t>
            </a:r>
            <a:r>
              <a:rPr lang="en-US" sz="2400" dirty="0">
                <a:latin typeface="Courier New" panose="02070309020205020404" pitchFamily="49" charset="0"/>
                <a:cs typeface="Courier New" panose="02070309020205020404" pitchFamily="49" charset="0"/>
              </a:rPr>
              <a:t>broccoli</a:t>
            </a:r>
            <a:r>
              <a:rPr lang="en-US" sz="2400" dirty="0"/>
              <a:t>, what is the value of </a:t>
            </a:r>
            <a:r>
              <a:rPr lang="en-US" sz="2400" dirty="0">
                <a:latin typeface="Courier New" panose="02070309020205020404" pitchFamily="49" charset="0"/>
                <a:cs typeface="Courier New" panose="02070309020205020404" pitchFamily="49" charset="0"/>
              </a:rPr>
              <a:t>vegetable.charAt (1)</a:t>
            </a:r>
            <a:r>
              <a:rPr lang="en-US" sz="2400" dirty="0"/>
              <a:t>?</a:t>
            </a:r>
          </a:p>
          <a:p>
            <a:r>
              <a:rPr lang="en-US" sz="2400" dirty="0"/>
              <a:t>What are some examples of wrapper classes? What are they used for?</a:t>
            </a:r>
          </a:p>
          <a:p>
            <a:endParaRPr lang="en-US" sz="2400" dirty="0"/>
          </a:p>
        </p:txBody>
      </p:sp>
    </p:spTree>
    <p:extLst>
      <p:ext uri="{BB962C8B-B14F-4D97-AF65-F5344CB8AC3E}">
        <p14:creationId xmlns:p14="http://schemas.microsoft.com/office/powerpoint/2010/main" val="3395716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Summary</a:t>
            </a:r>
            <a:endParaRPr lang="en-US" dirty="0"/>
          </a:p>
        </p:txBody>
      </p:sp>
      <p:sp>
        <p:nvSpPr>
          <p:cNvPr id="2" name="Text Placeholder 1"/>
          <p:cNvSpPr>
            <a:spLocks noGrp="1"/>
          </p:cNvSpPr>
          <p:nvPr>
            <p:ph type="body" sz="quarter" idx="17"/>
          </p:nvPr>
        </p:nvSpPr>
        <p:spPr/>
        <p:txBody>
          <a:bodyPr>
            <a:normAutofit/>
          </a:bodyPr>
          <a:lstStyle/>
          <a:p>
            <a:pPr marL="0" lvl="1" indent="0">
              <a:spcBef>
                <a:spcPts val="1000"/>
              </a:spcBef>
              <a:buClr>
                <a:srgbClr val="000000"/>
              </a:buClr>
              <a:buNone/>
              <a:tabLst>
                <a:tab pos="914400" algn="l"/>
              </a:tabLst>
            </a:pPr>
            <a:r>
              <a:rPr lang="en-US" altLang="en-US" sz="2400" dirty="0">
                <a:solidFill>
                  <a:srgbClr val="000000"/>
                </a:solidFill>
                <a:latin typeface="+mn-lt"/>
                <a:cs typeface="Courier New" panose="02070309020205020404" pitchFamily="49" charset="0"/>
              </a:rPr>
              <a:t>Click the link to review the objectives for this presentation.</a:t>
            </a:r>
          </a:p>
          <a:p>
            <a:pPr marL="0" lvl="1" indent="0">
              <a:spcBef>
                <a:spcPts val="1000"/>
              </a:spcBef>
              <a:buClr>
                <a:srgbClr val="000000"/>
              </a:buClr>
              <a:buNone/>
              <a:tabLst>
                <a:tab pos="914400" algn="l"/>
              </a:tabLst>
            </a:pPr>
            <a:r>
              <a:rPr lang="en-US" altLang="en-US" sz="2400" dirty="0">
                <a:solidFill>
                  <a:srgbClr val="000000"/>
                </a:solidFill>
                <a:latin typeface="+mn-lt"/>
                <a:cs typeface="Courier New" panose="02070309020205020404" pitchFamily="49" charset="0"/>
                <a:hlinkClick r:id="rId3" action="ppaction://hlinksldjump"/>
              </a:rPr>
              <a:t>Link to Objectives</a:t>
            </a:r>
            <a:endParaRPr lang="en-US" altLang="en-US" sz="2400" dirty="0">
              <a:solidFill>
                <a:srgbClr val="000000"/>
              </a:solidFill>
              <a:latin typeface="+mn-lt"/>
              <a:cs typeface="Courier New" panose="02070309020205020404" pitchFamily="49" charset="0"/>
            </a:endParaRPr>
          </a:p>
          <a:p>
            <a:pPr marL="342900" lvl="1" indent="-342900">
              <a:spcBef>
                <a:spcPts val="1000"/>
              </a:spcBef>
              <a:buClr>
                <a:srgbClr val="000000"/>
              </a:buClr>
              <a:buFont typeface="Arial" panose="020B0604020202020204" pitchFamily="34" charset="0"/>
              <a:buChar char="•"/>
              <a:tabLst>
                <a:tab pos="914400" algn="l"/>
              </a:tabLst>
            </a:pPr>
            <a:endParaRPr lang="en-US" altLang="en-US" sz="24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153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7.1 Understanding String Data Problems (2 of 3)</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To compare two strings: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Use the </a:t>
            </a:r>
            <a:r>
              <a:rPr lang="en-US" dirty="0">
                <a:latin typeface="Courier New" panose="02070309020205020404" pitchFamily="49" charset="0"/>
                <a:cs typeface="Courier New" panose="02070309020205020404" pitchFamily="49" charset="0"/>
              </a:rPr>
              <a:t>==</a:t>
            </a:r>
            <a:r>
              <a:rPr lang="en-US" dirty="0">
                <a:latin typeface="Arial" charset="0"/>
                <a:cs typeface="Arial" charset="0"/>
              </a:rPr>
              <a:t> operator</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Not comparing values</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Comparing computer memory locations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Compare contents of memory locations more frequently than memory locations themselves</a:t>
            </a:r>
            <a:endParaRPr lang="en-US" dirty="0"/>
          </a:p>
        </p:txBody>
      </p:sp>
    </p:spTree>
    <p:extLst>
      <p:ext uri="{BB962C8B-B14F-4D97-AF65-F5344CB8AC3E}">
        <p14:creationId xmlns:p14="http://schemas.microsoft.com/office/powerpoint/2010/main" val="200402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7.1 Understanding String Data Problems (3 of 3)</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Classes to use when working with character data</a:t>
            </a:r>
          </a:p>
          <a:p>
            <a:pPr marL="342900" lvl="1" indent="-342900">
              <a:spcBef>
                <a:spcPts val="1000"/>
              </a:spcBef>
              <a:buFont typeface="Arial" panose="020B0604020202020204" pitchFamily="34" charset="0"/>
              <a:buChar char="•"/>
              <a:tabLst>
                <a:tab pos="914400" algn="l"/>
              </a:tabLst>
            </a:pPr>
            <a:r>
              <a:rPr lang="en-US" dirty="0">
                <a:latin typeface="Courier New" panose="02070309020205020404" pitchFamily="49" charset="0"/>
                <a:cs typeface="Courier New" panose="02070309020205020404" pitchFamily="49" charset="0"/>
              </a:rPr>
              <a:t>Character</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Instances hold a single character value</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Defines methods that can manipulate or inspect single-character data</a:t>
            </a:r>
          </a:p>
          <a:p>
            <a:pPr marL="342900" lvl="1" indent="-342900">
              <a:spcBef>
                <a:spcPts val="1000"/>
              </a:spcBef>
              <a:buFont typeface="Arial" panose="020B0604020202020204" pitchFamily="34" charset="0"/>
              <a:buChar char="•"/>
              <a:tabLst>
                <a:tab pos="914400" algn="l"/>
              </a:tabLst>
            </a:pPr>
            <a:r>
              <a:rPr lang="en-US" dirty="0">
                <a:latin typeface="Courier New" panose="02070309020205020404" pitchFamily="49" charset="0"/>
                <a:cs typeface="Courier New" panose="02070309020205020404" pitchFamily="49" charset="0"/>
              </a:rPr>
              <a:t>String</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A class for working with fixed-string data</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Unchanging data composed of multiple characters</a:t>
            </a:r>
          </a:p>
          <a:p>
            <a:pPr marL="342900" lvl="1" indent="-342900">
              <a:spcBef>
                <a:spcPts val="1000"/>
              </a:spcBef>
              <a:buFont typeface="Arial" panose="020B0604020202020204" pitchFamily="34" charset="0"/>
              <a:buChar char="•"/>
              <a:tabLst>
                <a:tab pos="914400" algn="l"/>
              </a:tabLst>
            </a:pPr>
            <a:r>
              <a:rPr lang="en-US" dirty="0">
                <a:latin typeface="Courier New" panose="02070309020205020404" pitchFamily="49" charset="0"/>
                <a:cs typeface="Courier New" panose="02070309020205020404" pitchFamily="49" charset="0"/>
              </a:rPr>
              <a:t>StringBuilder</a:t>
            </a:r>
            <a:r>
              <a:rPr lang="en-US" dirty="0">
                <a:latin typeface="Arial" charset="0"/>
                <a:cs typeface="Arial" charset="0"/>
              </a:rPr>
              <a:t> and </a:t>
            </a:r>
            <a:r>
              <a:rPr lang="en-US" dirty="0">
                <a:latin typeface="Courier New" panose="02070309020205020404" pitchFamily="49" charset="0"/>
                <a:cs typeface="Courier New" panose="02070309020205020404" pitchFamily="49" charset="0"/>
              </a:rPr>
              <a:t>StringBuffer</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Classes for storing and manipulating changeable data composed of multiple characters</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795823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7.2 Using </a:t>
            </a:r>
            <a:r>
              <a:rPr lang="en-US" dirty="0">
                <a:latin typeface="Courier New" panose="02070309020205020404" pitchFamily="49" charset="0"/>
                <a:cs typeface="Courier New" panose="02070309020205020404" pitchFamily="49" charset="0"/>
              </a:rPr>
              <a:t>Character</a:t>
            </a:r>
            <a:r>
              <a:rPr lang="en-US" dirty="0"/>
              <a:t> Class Methods (1 of 2)</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0"/>
              </a:spcBef>
              <a:spcAft>
                <a:spcPts val="800"/>
              </a:spcAft>
              <a:tabLst>
                <a:tab pos="457200" algn="l"/>
              </a:tabLst>
            </a:pPr>
            <a:r>
              <a:rPr lang="en-US" b="1" dirty="0">
                <a:solidFill>
                  <a:srgbClr val="006298"/>
                </a:solidFill>
                <a:latin typeface="Courier New" panose="02070309020205020404" pitchFamily="49" charset="0"/>
                <a:cs typeface="Courier New" panose="02070309020205020404" pitchFamily="49" charset="0"/>
              </a:rPr>
              <a:t>Character</a:t>
            </a:r>
            <a:r>
              <a:rPr lang="en-US" b="1" dirty="0">
                <a:solidFill>
                  <a:srgbClr val="006298"/>
                </a:solidFill>
              </a:rPr>
              <a:t> class</a:t>
            </a:r>
            <a:endParaRPr lang="en-US" dirty="0">
              <a:latin typeface="Arial" charset="0"/>
              <a:cs typeface="Arial" charset="0"/>
            </a:endParaRP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Contains standard methods for testing the values of characters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Methods that begin with “is”</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Such as </a:t>
            </a:r>
            <a:r>
              <a:rPr lang="en-US" sz="2000" dirty="0">
                <a:latin typeface="Courier New" panose="02070309020205020404" pitchFamily="49" charset="0"/>
                <a:cs typeface="Courier New" panose="02070309020205020404" pitchFamily="49" charset="0"/>
              </a:rPr>
              <a:t>isUpperCase()</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Return a Boolean value that can be used in comparison statements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Methods that begin with “to”</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Such as </a:t>
            </a:r>
            <a:r>
              <a:rPr lang="en-US" sz="2000" dirty="0">
                <a:latin typeface="Courier New" panose="02070309020205020404" pitchFamily="49" charset="0"/>
                <a:cs typeface="Courier New" panose="02070309020205020404" pitchFamily="49" charset="0"/>
              </a:rPr>
              <a:t>toUpperCase()</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Return a character that has been converted to the stated format</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902189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7.2 Using </a:t>
            </a:r>
            <a:r>
              <a:rPr lang="en-US" dirty="0">
                <a:latin typeface="Courier New" panose="02070309020205020404" pitchFamily="49" charset="0"/>
                <a:cs typeface="Courier New" panose="02070309020205020404" pitchFamily="49" charset="0"/>
              </a:rPr>
              <a:t>Character</a:t>
            </a:r>
            <a:r>
              <a:rPr lang="en-US" dirty="0"/>
              <a:t> Class Methods (2 of 2)</a:t>
            </a:r>
          </a:p>
        </p:txBody>
      </p:sp>
      <p:sp>
        <p:nvSpPr>
          <p:cNvPr id="2" name="Text Placeholder 1"/>
          <p:cNvSpPr>
            <a:spLocks noGrp="1"/>
          </p:cNvSpPr>
          <p:nvPr>
            <p:ph type="body" sz="quarter" idx="15"/>
          </p:nvPr>
        </p:nvSpPr>
        <p:spPr>
          <a:xfrm>
            <a:off x="847998" y="1289684"/>
            <a:ext cx="10711543" cy="3732692"/>
          </a:xfrm>
        </p:spPr>
        <p:txBody>
          <a:bodyPr/>
          <a:lstStyle/>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Table 7-1 Commonly used methods of the Character class</a:t>
            </a:r>
            <a:endParaRPr lang="en-US" sz="1800" b="0" i="0" u="none" strike="noStrike" dirty="0">
              <a:effectLst/>
              <a:latin typeface="Arial" panose="020B0604020202020204" pitchFamily="34" charset="0"/>
            </a:endParaRPr>
          </a:p>
          <a:p>
            <a:endParaRPr lang="en-US" dirty="0"/>
          </a:p>
        </p:txBody>
      </p:sp>
      <p:graphicFrame>
        <p:nvGraphicFramePr>
          <p:cNvPr id="3" name="Table 2">
            <a:extLst>
              <a:ext uri="{FF2B5EF4-FFF2-40B4-BE49-F238E27FC236}">
                <a16:creationId xmlns:a16="http://schemas.microsoft.com/office/drawing/2014/main" id="{092BCE05-AA4C-4899-8BFB-95BDF59695F9}"/>
              </a:ext>
            </a:extLst>
          </p:cNvPr>
          <p:cNvGraphicFramePr>
            <a:graphicFrameLocks noGrp="1"/>
          </p:cNvGraphicFramePr>
          <p:nvPr>
            <p:extLst>
              <p:ext uri="{D42A27DB-BD31-4B8C-83A1-F6EECF244321}">
                <p14:modId xmlns:p14="http://schemas.microsoft.com/office/powerpoint/2010/main" val="2300939197"/>
              </p:ext>
            </p:extLst>
          </p:nvPr>
        </p:nvGraphicFramePr>
        <p:xfrm>
          <a:off x="1366931" y="1037230"/>
          <a:ext cx="9892947" cy="4471429"/>
        </p:xfrm>
        <a:graphic>
          <a:graphicData uri="http://schemas.openxmlformats.org/drawingml/2006/table">
            <a:tbl>
              <a:tblPr firstRow="1" bandRow="1">
                <a:tableStyleId>{5C22544A-7EE6-4342-B048-85BDC9FD1C3A}</a:tableStyleId>
              </a:tblPr>
              <a:tblGrid>
                <a:gridCol w="2433004">
                  <a:extLst>
                    <a:ext uri="{9D8B030D-6E8A-4147-A177-3AD203B41FA5}">
                      <a16:colId xmlns:a16="http://schemas.microsoft.com/office/drawing/2014/main" val="2448029498"/>
                    </a:ext>
                  </a:extLst>
                </a:gridCol>
                <a:gridCol w="7459943">
                  <a:extLst>
                    <a:ext uri="{9D8B030D-6E8A-4147-A177-3AD203B41FA5}">
                      <a16:colId xmlns:a16="http://schemas.microsoft.com/office/drawing/2014/main" val="284038008"/>
                    </a:ext>
                  </a:extLst>
                </a:gridCol>
              </a:tblGrid>
              <a:tr h="440197">
                <a:tc>
                  <a:txBody>
                    <a:bodyPr/>
                    <a:lstStyle/>
                    <a:p>
                      <a:pPr marL="228600" marR="0" indent="0">
                        <a:lnSpc>
                          <a:spcPct val="107000"/>
                        </a:lnSpc>
                        <a:spcBef>
                          <a:spcPts val="0"/>
                        </a:spcBef>
                        <a:spcAft>
                          <a:spcPts val="800"/>
                        </a:spcAft>
                      </a:pPr>
                      <a:r>
                        <a:rPr lang="en-US" sz="2400" dirty="0">
                          <a:effectLst/>
                        </a:rPr>
                        <a:t>Method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228600" indent="0">
                        <a:lnSpc>
                          <a:spcPct val="107000"/>
                        </a:lnSpc>
                      </a:pPr>
                      <a:r>
                        <a:rPr lang="en-US" sz="2400" dirty="0">
                          <a:effectLst/>
                        </a:rPr>
                        <a:t>Description</a:t>
                      </a:r>
                      <a:endParaRPr lang="en-US" sz="2400" dirty="0">
                        <a:effectLst/>
                        <a:latin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1264415030"/>
                  </a:ext>
                </a:extLst>
              </a:tr>
              <a:tr h="440197">
                <a:tc>
                  <a:txBody>
                    <a:bodyPr/>
                    <a:lstStyle/>
                    <a:p>
                      <a:pPr marL="174625" marR="0" lvl="0" indent="0" algn="l">
                        <a:lnSpc>
                          <a:spcPct val="107000"/>
                        </a:lnSpc>
                        <a:spcBef>
                          <a:spcPts val="0"/>
                        </a:spcBef>
                        <a:spcAft>
                          <a:spcPts val="800"/>
                        </a:spcAft>
                      </a:pPr>
                      <a:r>
                        <a:rPr lang="en-US" sz="1600" dirty="0">
                          <a:effectLst/>
                          <a:latin typeface="Courier New" panose="02070309020205020404" pitchFamily="49" charset="0"/>
                          <a:cs typeface="Courier New" panose="02070309020205020404" pitchFamily="49" charset="0"/>
                        </a:rPr>
                        <a:t>isUpperCase ()</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txBody>
                  <a:tcPr marL="45720" marR="45720"/>
                </a:tc>
                <a:tc>
                  <a:txBody>
                    <a:bodyPr/>
                    <a:lstStyle/>
                    <a:p>
                      <a:pPr marL="228600" marR="0" indent="0">
                        <a:lnSpc>
                          <a:spcPct val="107000"/>
                        </a:lnSpc>
                        <a:spcBef>
                          <a:spcPts val="0"/>
                        </a:spcBef>
                        <a:spcAft>
                          <a:spcPts val="800"/>
                        </a:spcAft>
                      </a:pPr>
                      <a:r>
                        <a:rPr lang="en-US" sz="1600" dirty="0">
                          <a:effectLst/>
                        </a:rPr>
                        <a:t>Tests if character is uppercase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1553583764"/>
                  </a:ext>
                </a:extLst>
              </a:tr>
              <a:tr h="524995">
                <a:tc>
                  <a:txBody>
                    <a:bodyPr/>
                    <a:lstStyle/>
                    <a:p>
                      <a:pPr marL="228600" marR="0" lvl="0" indent="0" algn="l">
                        <a:lnSpc>
                          <a:spcPct val="107000"/>
                        </a:lnSpc>
                        <a:spcBef>
                          <a:spcPts val="0"/>
                        </a:spcBef>
                        <a:spcAft>
                          <a:spcPts val="800"/>
                        </a:spcAft>
                      </a:pPr>
                      <a:r>
                        <a:rPr lang="en-US" sz="1600" dirty="0">
                          <a:effectLst/>
                          <a:latin typeface="Courier New" panose="02070309020205020404" pitchFamily="49" charset="0"/>
                          <a:cs typeface="Courier New" panose="02070309020205020404" pitchFamily="49" charset="0"/>
                        </a:rPr>
                        <a:t>toUpperCase ()</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txBody>
                  <a:tcPr marL="45720" marR="45720"/>
                </a:tc>
                <a:tc>
                  <a:txBody>
                    <a:bodyPr/>
                    <a:lstStyle/>
                    <a:p>
                      <a:pPr marL="228600" marR="0" indent="0">
                        <a:lnSpc>
                          <a:spcPct val="107000"/>
                        </a:lnSpc>
                        <a:spcBef>
                          <a:spcPts val="0"/>
                        </a:spcBef>
                        <a:spcAft>
                          <a:spcPts val="800"/>
                        </a:spcAft>
                      </a:pPr>
                      <a:r>
                        <a:rPr lang="en-US" sz="1600" dirty="0">
                          <a:effectLst/>
                        </a:rPr>
                        <a:t>Returns the uppercase equivalent of the argument; no change is made if the argument is not a lowercase letter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3524939650"/>
                  </a:ext>
                </a:extLst>
              </a:tr>
              <a:tr h="440197">
                <a:tc>
                  <a:txBody>
                    <a:bodyPr/>
                    <a:lstStyle/>
                    <a:p>
                      <a:pPr marL="228600" marR="0" lvl="0" indent="0" algn="l">
                        <a:lnSpc>
                          <a:spcPct val="107000"/>
                        </a:lnSpc>
                        <a:spcBef>
                          <a:spcPts val="0"/>
                        </a:spcBef>
                        <a:spcAft>
                          <a:spcPts val="800"/>
                        </a:spcAft>
                      </a:pPr>
                      <a:r>
                        <a:rPr lang="en-US" sz="1600" dirty="0">
                          <a:effectLst/>
                          <a:latin typeface="Courier New" panose="02070309020205020404" pitchFamily="49" charset="0"/>
                          <a:cs typeface="Courier New" panose="02070309020205020404" pitchFamily="49" charset="0"/>
                        </a:rPr>
                        <a:t>islowerCase ()</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txBody>
                  <a:tcPr marL="45720" marR="45720"/>
                </a:tc>
                <a:tc>
                  <a:txBody>
                    <a:bodyPr/>
                    <a:lstStyle/>
                    <a:p>
                      <a:pPr marL="228600" marR="0" indent="0">
                        <a:lnSpc>
                          <a:spcPct val="107000"/>
                        </a:lnSpc>
                        <a:spcBef>
                          <a:spcPts val="0"/>
                        </a:spcBef>
                        <a:spcAft>
                          <a:spcPts val="800"/>
                        </a:spcAft>
                      </a:pPr>
                      <a:r>
                        <a:rPr lang="en-US" sz="1600" dirty="0">
                          <a:effectLst/>
                        </a:rPr>
                        <a:t>Tests if character is lowercase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356109334"/>
                  </a:ext>
                </a:extLst>
              </a:tr>
              <a:tr h="524995">
                <a:tc>
                  <a:txBody>
                    <a:bodyPr/>
                    <a:lstStyle/>
                    <a:p>
                      <a:pPr marL="228600" marR="0" lvl="0" indent="0" algn="l">
                        <a:lnSpc>
                          <a:spcPct val="107000"/>
                        </a:lnSpc>
                        <a:spcBef>
                          <a:spcPts val="0"/>
                        </a:spcBef>
                        <a:spcAft>
                          <a:spcPts val="800"/>
                        </a:spcAft>
                      </a:pPr>
                      <a:r>
                        <a:rPr lang="en-US" sz="1600" dirty="0">
                          <a:effectLst/>
                          <a:latin typeface="Courier New" panose="02070309020205020404" pitchFamily="49" charset="0"/>
                          <a:cs typeface="Courier New" panose="02070309020205020404" pitchFamily="49" charset="0"/>
                        </a:rPr>
                        <a:t>tolowerCase ()</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txBody>
                  <a:tcPr marL="45720" marR="45720"/>
                </a:tc>
                <a:tc>
                  <a:txBody>
                    <a:bodyPr/>
                    <a:lstStyle/>
                    <a:p>
                      <a:pPr marL="228600" marR="0" indent="0">
                        <a:lnSpc>
                          <a:spcPct val="107000"/>
                        </a:lnSpc>
                        <a:spcBef>
                          <a:spcPts val="0"/>
                        </a:spcBef>
                        <a:spcAft>
                          <a:spcPts val="800"/>
                        </a:spcAft>
                      </a:pPr>
                      <a:r>
                        <a:rPr lang="en-US" sz="1600" dirty="0">
                          <a:effectLst/>
                        </a:rPr>
                        <a:t>Returns the lowercase equivalent of the argument; no change is made if the argument is not an uppercase letter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1120151825"/>
                  </a:ext>
                </a:extLst>
              </a:tr>
              <a:tr h="440197">
                <a:tc>
                  <a:txBody>
                    <a:bodyPr/>
                    <a:lstStyle/>
                    <a:p>
                      <a:pPr marL="228600" marR="0" lvl="0" indent="0" algn="l">
                        <a:lnSpc>
                          <a:spcPct val="107000"/>
                        </a:lnSpc>
                        <a:spcBef>
                          <a:spcPts val="0"/>
                        </a:spcBef>
                        <a:spcAft>
                          <a:spcPts val="800"/>
                        </a:spcAft>
                      </a:pPr>
                      <a:r>
                        <a:rPr lang="en-US" sz="1600" dirty="0">
                          <a:effectLst/>
                          <a:latin typeface="Courier New" panose="02070309020205020404" pitchFamily="49" charset="0"/>
                          <a:cs typeface="Courier New" panose="02070309020205020404" pitchFamily="49" charset="0"/>
                        </a:rPr>
                        <a:t>isDigit()</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txBody>
                  <a:tcPr marL="45720" marR="45720"/>
                </a:tc>
                <a:tc>
                  <a:txBody>
                    <a:bodyPr/>
                    <a:lstStyle/>
                    <a:p>
                      <a:pPr marL="228600" marR="0" indent="0">
                        <a:lnSpc>
                          <a:spcPct val="107000"/>
                        </a:lnSpc>
                        <a:spcBef>
                          <a:spcPts val="0"/>
                        </a:spcBef>
                        <a:spcAft>
                          <a:spcPts val="800"/>
                        </a:spcAft>
                      </a:pPr>
                      <a:r>
                        <a:rPr lang="en-US" sz="1600" dirty="0">
                          <a:effectLst/>
                        </a:rPr>
                        <a:t>Returns </a:t>
                      </a:r>
                      <a:r>
                        <a:rPr lang="en-US" sz="1600" dirty="0">
                          <a:effectLst/>
                          <a:latin typeface="Courier New" panose="02070309020205020404" pitchFamily="49" charset="0"/>
                          <a:cs typeface="Courier New" panose="02070309020205020404" pitchFamily="49" charset="0"/>
                        </a:rPr>
                        <a:t>true</a:t>
                      </a:r>
                      <a:r>
                        <a:rPr lang="en-US" sz="1600" dirty="0">
                          <a:effectLst/>
                        </a:rPr>
                        <a:t> if the argument is a digit (0–9) and </a:t>
                      </a:r>
                      <a:r>
                        <a:rPr lang="en-US" sz="1600" dirty="0">
                          <a:effectLst/>
                          <a:latin typeface="Courier New" panose="02070309020205020404" pitchFamily="49" charset="0"/>
                          <a:cs typeface="Courier New" panose="02070309020205020404" pitchFamily="49" charset="0"/>
                        </a:rPr>
                        <a:t>false</a:t>
                      </a:r>
                      <a:r>
                        <a:rPr lang="en-US" sz="1600" dirty="0">
                          <a:effectLst/>
                        </a:rPr>
                        <a:t> otherwise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2554363602"/>
                  </a:ext>
                </a:extLst>
              </a:tr>
              <a:tr h="440197">
                <a:tc>
                  <a:txBody>
                    <a:bodyPr/>
                    <a:lstStyle/>
                    <a:p>
                      <a:pPr marL="228600" marR="0" lvl="0" indent="0" algn="l">
                        <a:lnSpc>
                          <a:spcPct val="107000"/>
                        </a:lnSpc>
                        <a:spcBef>
                          <a:spcPts val="0"/>
                        </a:spcBef>
                        <a:spcAft>
                          <a:spcPts val="800"/>
                        </a:spcAft>
                      </a:pPr>
                      <a:r>
                        <a:rPr lang="en-US" sz="1600" dirty="0">
                          <a:effectLst/>
                          <a:latin typeface="Courier New" panose="02070309020205020404" pitchFamily="49" charset="0"/>
                          <a:cs typeface="Courier New" panose="02070309020205020404" pitchFamily="49" charset="0"/>
                        </a:rPr>
                        <a:t>isletter()</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txBody>
                  <a:tcPr marL="45720" marR="45720"/>
                </a:tc>
                <a:tc>
                  <a:txBody>
                    <a:bodyPr/>
                    <a:lstStyle/>
                    <a:p>
                      <a:pPr marL="228600" marR="0" indent="0">
                        <a:lnSpc>
                          <a:spcPct val="107000"/>
                        </a:lnSpc>
                        <a:spcBef>
                          <a:spcPts val="0"/>
                        </a:spcBef>
                        <a:spcAft>
                          <a:spcPts val="800"/>
                        </a:spcAft>
                      </a:pPr>
                      <a:r>
                        <a:rPr lang="en-US" sz="1600" dirty="0">
                          <a:effectLst/>
                        </a:rPr>
                        <a:t>Returns </a:t>
                      </a:r>
                      <a:r>
                        <a:rPr lang="en-US" sz="1600" kern="1200" dirty="0">
                          <a:solidFill>
                            <a:schemeClr val="dk1"/>
                          </a:solidFill>
                          <a:effectLst/>
                          <a:latin typeface="Courier New" panose="02070309020205020404" pitchFamily="49" charset="0"/>
                          <a:ea typeface="+mn-ea"/>
                          <a:cs typeface="Courier New" panose="02070309020205020404" pitchFamily="49" charset="0"/>
                        </a:rPr>
                        <a:t>true</a:t>
                      </a:r>
                      <a:r>
                        <a:rPr lang="en-US" sz="1600" dirty="0">
                          <a:effectLst/>
                        </a:rPr>
                        <a:t> if the argument is a letter and </a:t>
                      </a:r>
                      <a:r>
                        <a:rPr lang="en-US" sz="1600" kern="1200" dirty="0">
                          <a:solidFill>
                            <a:schemeClr val="dk1"/>
                          </a:solidFill>
                          <a:effectLst/>
                          <a:latin typeface="Courier New" panose="02070309020205020404" pitchFamily="49" charset="0"/>
                          <a:ea typeface="+mn-ea"/>
                          <a:cs typeface="Courier New" panose="02070309020205020404" pitchFamily="49" charset="0"/>
                        </a:rPr>
                        <a:t>false</a:t>
                      </a:r>
                      <a:r>
                        <a:rPr lang="en-US" sz="1600" dirty="0">
                          <a:effectLst/>
                        </a:rPr>
                        <a:t> otherwise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336373039"/>
                  </a:ext>
                </a:extLst>
              </a:tr>
              <a:tr h="440197">
                <a:tc>
                  <a:txBody>
                    <a:bodyPr/>
                    <a:lstStyle/>
                    <a:p>
                      <a:pPr marL="228600" marR="0" lvl="0" indent="0" algn="l">
                        <a:lnSpc>
                          <a:spcPct val="107000"/>
                        </a:lnSpc>
                        <a:spcBef>
                          <a:spcPts val="0"/>
                        </a:spcBef>
                        <a:spcAft>
                          <a:spcPts val="800"/>
                        </a:spcAft>
                      </a:pPr>
                      <a:r>
                        <a:rPr lang="en-US" sz="1600" dirty="0">
                          <a:effectLst/>
                          <a:latin typeface="Courier New" panose="02070309020205020404" pitchFamily="49" charset="0"/>
                          <a:cs typeface="Courier New" panose="02070309020205020404" pitchFamily="49" charset="0"/>
                        </a:rPr>
                        <a:t>isletterOrDigit()</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txBody>
                  <a:tcPr marL="45720" marR="45720"/>
                </a:tc>
                <a:tc>
                  <a:txBody>
                    <a:bodyPr/>
                    <a:lstStyle/>
                    <a:p>
                      <a:pPr marL="228600" marR="0" indent="0">
                        <a:lnSpc>
                          <a:spcPct val="107000"/>
                        </a:lnSpc>
                        <a:spcBef>
                          <a:spcPts val="0"/>
                        </a:spcBef>
                        <a:spcAft>
                          <a:spcPts val="800"/>
                        </a:spcAft>
                      </a:pPr>
                      <a:r>
                        <a:rPr lang="en-US" sz="1600" dirty="0">
                          <a:effectLst/>
                        </a:rPr>
                        <a:t>Returns </a:t>
                      </a:r>
                      <a:r>
                        <a:rPr lang="en-US" sz="1600" kern="1200" dirty="0">
                          <a:solidFill>
                            <a:schemeClr val="dk1"/>
                          </a:solidFill>
                          <a:effectLst/>
                          <a:latin typeface="Courier New" panose="02070309020205020404" pitchFamily="49" charset="0"/>
                          <a:ea typeface="+mn-ea"/>
                          <a:cs typeface="Courier New" panose="02070309020205020404" pitchFamily="49" charset="0"/>
                        </a:rPr>
                        <a:t>true</a:t>
                      </a:r>
                      <a:r>
                        <a:rPr lang="en-US" sz="1600" dirty="0">
                          <a:effectLst/>
                        </a:rPr>
                        <a:t> if the argument is a letter or digit and </a:t>
                      </a:r>
                      <a:r>
                        <a:rPr lang="en-US" sz="1600" kern="1200" dirty="0">
                          <a:solidFill>
                            <a:schemeClr val="dk1"/>
                          </a:solidFill>
                          <a:effectLst/>
                          <a:latin typeface="Courier New" panose="02070309020205020404" pitchFamily="49" charset="0"/>
                          <a:ea typeface="+mn-ea"/>
                          <a:cs typeface="Courier New" panose="02070309020205020404" pitchFamily="49" charset="0"/>
                        </a:rPr>
                        <a:t>false</a:t>
                      </a:r>
                      <a:r>
                        <a:rPr lang="en-US" sz="1600" dirty="0">
                          <a:effectLst/>
                        </a:rPr>
                        <a:t> otherwise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2337014811"/>
                  </a:ext>
                </a:extLst>
              </a:tr>
              <a:tr h="524995">
                <a:tc>
                  <a:txBody>
                    <a:bodyPr/>
                    <a:lstStyle/>
                    <a:p>
                      <a:pPr marL="228600" marR="0" lvl="0" indent="0" algn="l">
                        <a:lnSpc>
                          <a:spcPct val="107000"/>
                        </a:lnSpc>
                        <a:spcBef>
                          <a:spcPts val="0"/>
                        </a:spcBef>
                        <a:spcAft>
                          <a:spcPts val="800"/>
                        </a:spcAft>
                      </a:pPr>
                      <a:r>
                        <a:rPr lang="en-US" sz="1600" dirty="0">
                          <a:effectLst/>
                          <a:latin typeface="Courier New" panose="02070309020205020404" pitchFamily="49" charset="0"/>
                          <a:cs typeface="Courier New" panose="02070309020205020404" pitchFamily="49" charset="0"/>
                        </a:rPr>
                        <a:t>isWhitespace ()</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txBody>
                  <a:tcPr marL="45720" marR="45720"/>
                </a:tc>
                <a:tc>
                  <a:txBody>
                    <a:bodyPr/>
                    <a:lstStyle/>
                    <a:p>
                      <a:pPr marL="228600" marR="0" indent="0">
                        <a:lnSpc>
                          <a:spcPct val="107000"/>
                        </a:lnSpc>
                        <a:spcBef>
                          <a:spcPts val="0"/>
                        </a:spcBef>
                        <a:spcAft>
                          <a:spcPts val="800"/>
                        </a:spcAft>
                      </a:pPr>
                      <a:r>
                        <a:rPr lang="en-US" sz="1600" dirty="0">
                          <a:effectLst/>
                        </a:rPr>
                        <a:t>Returns </a:t>
                      </a:r>
                      <a:r>
                        <a:rPr lang="en-US" sz="1600" kern="1200" dirty="0">
                          <a:solidFill>
                            <a:schemeClr val="dk1"/>
                          </a:solidFill>
                          <a:effectLst/>
                          <a:latin typeface="Courier New" panose="02070309020205020404" pitchFamily="49" charset="0"/>
                          <a:ea typeface="+mn-ea"/>
                          <a:cs typeface="Courier New" panose="02070309020205020404" pitchFamily="49" charset="0"/>
                        </a:rPr>
                        <a:t>true</a:t>
                      </a:r>
                      <a:r>
                        <a:rPr lang="en-US" sz="1600" dirty="0">
                          <a:effectLst/>
                        </a:rPr>
                        <a:t> if the argument is whitespace and </a:t>
                      </a:r>
                      <a:r>
                        <a:rPr lang="en-US" sz="1600" kern="1200" dirty="0">
                          <a:solidFill>
                            <a:schemeClr val="dk1"/>
                          </a:solidFill>
                          <a:effectLst/>
                          <a:latin typeface="Courier New" panose="02070309020205020404" pitchFamily="49" charset="0"/>
                          <a:ea typeface="+mn-ea"/>
                          <a:cs typeface="Courier New" panose="02070309020205020404" pitchFamily="49" charset="0"/>
                        </a:rPr>
                        <a:t>false</a:t>
                      </a:r>
                      <a:r>
                        <a:rPr lang="en-US" sz="1600" dirty="0">
                          <a:effectLst/>
                        </a:rPr>
                        <a:t> otherwise; this includes the space, tab, newline, carriage return, and form feed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extLst>
                  <a:ext uri="{0D108BD9-81ED-4DB2-BD59-A6C34878D82A}">
                    <a16:rowId xmlns:a16="http://schemas.microsoft.com/office/drawing/2014/main" val="3708724993"/>
                  </a:ext>
                </a:extLst>
              </a:tr>
            </a:tbl>
          </a:graphicData>
        </a:graphic>
      </p:graphicFrame>
      <p:sp>
        <p:nvSpPr>
          <p:cNvPr id="5" name="TextBox 4">
            <a:extLst>
              <a:ext uri="{FF2B5EF4-FFF2-40B4-BE49-F238E27FC236}">
                <a16:creationId xmlns:a16="http://schemas.microsoft.com/office/drawing/2014/main" id="{E4EC9F79-51AB-4169-B10A-C750428D93FD}"/>
              </a:ext>
            </a:extLst>
          </p:cNvPr>
          <p:cNvSpPr txBox="1"/>
          <p:nvPr/>
        </p:nvSpPr>
        <p:spPr>
          <a:xfrm>
            <a:off x="1366931" y="5745279"/>
            <a:ext cx="7802394" cy="369332"/>
          </a:xfrm>
          <a:prstGeom prst="rect">
            <a:avLst/>
          </a:prstGeom>
          <a:noFill/>
          <a:effectLst/>
        </p:spPr>
        <p:txBody>
          <a:bodyPr wrap="square">
            <a:spAutoFit/>
          </a:bodyPr>
          <a:lstStyle/>
          <a:p>
            <a:r>
              <a:rPr lang="en-US" sz="1800" dirty="0">
                <a:solidFill>
                  <a:srgbClr val="004A78"/>
                </a:solidFill>
                <a:latin typeface="Open Sans"/>
                <a:ea typeface="Open Sans"/>
                <a:cs typeface="Open Sans"/>
              </a:rPr>
              <a:t>Table 7-1 Commonly used methods of the </a:t>
            </a:r>
            <a:r>
              <a:rPr lang="en-US" sz="1800" dirty="0">
                <a:solidFill>
                  <a:srgbClr val="004A78"/>
                </a:solidFill>
                <a:latin typeface="Courier New" panose="02070309020205020404" pitchFamily="49" charset="0"/>
                <a:ea typeface="Open Sans"/>
                <a:cs typeface="Courier New" panose="02070309020205020404" pitchFamily="49" charset="0"/>
              </a:rPr>
              <a:t>Character</a:t>
            </a:r>
            <a:r>
              <a:rPr lang="en-US" sz="1800" dirty="0">
                <a:solidFill>
                  <a:srgbClr val="004A78"/>
                </a:solidFill>
                <a:latin typeface="Open Sans"/>
                <a:ea typeface="Open Sans"/>
                <a:cs typeface="Open Sans"/>
              </a:rPr>
              <a:t> class</a:t>
            </a:r>
          </a:p>
        </p:txBody>
      </p:sp>
    </p:spTree>
    <p:extLst>
      <p:ext uri="{BB962C8B-B14F-4D97-AF65-F5344CB8AC3E}">
        <p14:creationId xmlns:p14="http://schemas.microsoft.com/office/powerpoint/2010/main" val="48742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7.3 Declaring and Comparing </a:t>
            </a:r>
            <a:r>
              <a:rPr lang="en-US" dirty="0">
                <a:latin typeface="Courier New" panose="02070309020205020404" pitchFamily="49" charset="0"/>
                <a:cs typeface="Courier New" panose="02070309020205020404" pitchFamily="49" charset="0"/>
              </a:rPr>
              <a:t>String</a:t>
            </a:r>
            <a:r>
              <a:rPr lang="en-US" dirty="0"/>
              <a:t> Objects (1 of 8)</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Literal string</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 sequence of characters enclosed within double quotation marks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An unnamed object, or anonymous object, of the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class</a:t>
            </a:r>
          </a:p>
          <a:p>
            <a:pPr>
              <a:lnSpc>
                <a:spcPct val="107000"/>
              </a:lnSpc>
              <a:spcBef>
                <a:spcPts val="600"/>
              </a:spcBef>
              <a:spcAft>
                <a:spcPts val="0"/>
              </a:spcAft>
              <a:tabLst>
                <a:tab pos="457200" algn="l"/>
              </a:tabLst>
            </a:pPr>
            <a:r>
              <a:rPr lang="en-US" b="1" dirty="0">
                <a:solidFill>
                  <a:srgbClr val="006298"/>
                </a:solidFill>
                <a:latin typeface="Courier New" panose="02070309020205020404" pitchFamily="49" charset="0"/>
                <a:cs typeface="Courier New" panose="02070309020205020404" pitchFamily="49" charset="0"/>
              </a:rPr>
              <a:t>String</a:t>
            </a:r>
            <a:r>
              <a:rPr lang="en-US" b="1" dirty="0">
                <a:solidFill>
                  <a:srgbClr val="006298"/>
                </a:solidFill>
              </a:rPr>
              <a:t> variable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 named object of the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class</a:t>
            </a:r>
          </a:p>
          <a:p>
            <a:pPr marL="0" lvl="1" indent="0">
              <a:lnSpc>
                <a:spcPct val="107000"/>
              </a:lnSpc>
              <a:spcBef>
                <a:spcPts val="600"/>
              </a:spcBef>
              <a:spcAft>
                <a:spcPts val="0"/>
              </a:spcAft>
              <a:buNone/>
              <a:tabLst>
                <a:tab pos="457200" algn="l"/>
              </a:tabLst>
            </a:pPr>
            <a:r>
              <a:rPr lang="en-US" b="1" dirty="0">
                <a:solidFill>
                  <a:srgbClr val="006298"/>
                </a:solidFill>
                <a:latin typeface="Arial" charset="0"/>
                <a:cs typeface="Arial" charset="0"/>
              </a:rPr>
              <a:t>Class </a:t>
            </a:r>
            <a:r>
              <a:rPr lang="en-US" b="1" dirty="0">
                <a:solidFill>
                  <a:srgbClr val="006298"/>
                </a:solidFill>
                <a:latin typeface="Courier New" panose="02070309020205020404" pitchFamily="49" charset="0"/>
                <a:cs typeface="Courier New" panose="02070309020205020404" pitchFamily="49" charset="0"/>
              </a:rPr>
              <a:t>String</a:t>
            </a:r>
            <a:r>
              <a:rPr lang="en-US" b="1" dirty="0">
                <a:solidFill>
                  <a:srgbClr val="006298"/>
                </a:solidFill>
                <a:latin typeface="Arial" charset="0"/>
                <a:cs typeface="Arial" charset="0"/>
              </a:rPr>
              <a:t>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Defined in </a:t>
            </a:r>
            <a:r>
              <a:rPr lang="en-US" dirty="0">
                <a:latin typeface="Courier New" panose="02070309020205020404" pitchFamily="49" charset="0"/>
                <a:cs typeface="Courier New" panose="02070309020205020404" pitchFamily="49" charset="0"/>
              </a:rPr>
              <a:t>java.lang.String</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Automatically imported into every program</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890251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7.3 Declaring and Comparing </a:t>
            </a:r>
            <a:r>
              <a:rPr lang="en-US" dirty="0">
                <a:latin typeface="Courier New" panose="02070309020205020404" pitchFamily="49" charset="0"/>
                <a:cs typeface="Courier New" panose="02070309020205020404" pitchFamily="49" charset="0"/>
              </a:rPr>
              <a:t>String</a:t>
            </a:r>
            <a:r>
              <a:rPr lang="en-US" dirty="0"/>
              <a:t> Objects (2 of 8)</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Declare a </a:t>
            </a:r>
            <a:r>
              <a:rPr lang="en-US" b="1" dirty="0">
                <a:solidFill>
                  <a:srgbClr val="006298"/>
                </a:solidFill>
                <a:latin typeface="Courier New" panose="02070309020205020404" pitchFamily="49" charset="0"/>
                <a:cs typeface="Courier New" panose="02070309020205020404" pitchFamily="49" charset="0"/>
              </a:rPr>
              <a:t>String</a:t>
            </a:r>
            <a:r>
              <a:rPr lang="en-US" b="1" dirty="0">
                <a:solidFill>
                  <a:srgbClr val="006298"/>
                </a:solidFill>
              </a:rPr>
              <a:t> variable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The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itself is distinct from the variable used to refer to it</a:t>
            </a:r>
          </a:p>
          <a:p>
            <a:pPr>
              <a:lnSpc>
                <a:spcPct val="107000"/>
              </a:lnSpc>
              <a:spcBef>
                <a:spcPts val="600"/>
              </a:spcBef>
              <a:spcAft>
                <a:spcPts val="0"/>
              </a:spcAft>
              <a:tabLst>
                <a:tab pos="457200" algn="l"/>
              </a:tabLst>
            </a:pPr>
            <a:r>
              <a:rPr lang="en-US" b="1" dirty="0">
                <a:solidFill>
                  <a:srgbClr val="006298"/>
                </a:solidFill>
              </a:rPr>
              <a:t>Create a </a:t>
            </a:r>
            <a:r>
              <a:rPr lang="en-US" b="1" dirty="0">
                <a:solidFill>
                  <a:srgbClr val="006298"/>
                </a:solidFill>
                <a:latin typeface="Courier New" panose="02070309020205020404" pitchFamily="49" charset="0"/>
                <a:cs typeface="Courier New" panose="02070309020205020404" pitchFamily="49" charset="0"/>
              </a:rPr>
              <a:t>String</a:t>
            </a:r>
            <a:r>
              <a:rPr lang="en-US" b="1" dirty="0">
                <a:solidFill>
                  <a:srgbClr val="006298"/>
                </a:solidFill>
              </a:rPr>
              <a:t> object</a:t>
            </a:r>
          </a:p>
          <a:p>
            <a:pPr marL="342900" lvl="1" indent="-342900">
              <a:spcBef>
                <a:spcPts val="1000"/>
              </a:spcBef>
              <a:buFont typeface="Arial" panose="020B0604020202020204" pitchFamily="34" charset="0"/>
              <a:buChar char="•"/>
              <a:tabLst>
                <a:tab pos="914400" algn="l"/>
              </a:tabLst>
            </a:pPr>
            <a:r>
              <a:rPr lang="en-US" dirty="0">
                <a:latin typeface="Courier New" panose="02070309020205020404" pitchFamily="49" charset="0"/>
                <a:cs typeface="Courier New" panose="02070309020205020404" pitchFamily="49" charset="0"/>
              </a:rPr>
              <a:t>String aGreeting = new String("Hello");</a:t>
            </a:r>
          </a:p>
          <a:p>
            <a:pPr marL="342900" lvl="1" indent="-342900">
              <a:spcBef>
                <a:spcPts val="1000"/>
              </a:spcBef>
              <a:buFont typeface="Arial" panose="020B0604020202020204" pitchFamily="34" charset="0"/>
              <a:buChar char="•"/>
              <a:tabLst>
                <a:tab pos="914400" algn="l"/>
              </a:tabLst>
            </a:pPr>
            <a:r>
              <a:rPr lang="en-US" dirty="0">
                <a:latin typeface="Courier New" panose="02070309020205020404" pitchFamily="49" charset="0"/>
                <a:cs typeface="Courier New" panose="02070309020205020404" pitchFamily="49" charset="0"/>
              </a:rPr>
              <a:t>String aGreeting = "Hello";</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You can create a </a:t>
            </a:r>
            <a:r>
              <a:rPr lang="en-US" dirty="0">
                <a:latin typeface="Courier New" panose="02070309020205020404" pitchFamily="49" charset="0"/>
                <a:cs typeface="Courier New" panose="02070309020205020404" pitchFamily="49" charset="0"/>
              </a:rPr>
              <a:t>String</a:t>
            </a:r>
            <a:r>
              <a:rPr lang="en-US" dirty="0">
                <a:latin typeface="Arial" charset="0"/>
                <a:cs typeface="Arial" charset="0"/>
              </a:rPr>
              <a:t> object without: </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Using the keyword </a:t>
            </a:r>
            <a:r>
              <a:rPr lang="en-US" sz="2000" dirty="0">
                <a:latin typeface="Courier New" panose="02070309020205020404" pitchFamily="49" charset="0"/>
                <a:cs typeface="Courier New" panose="02070309020205020404" pitchFamily="49" charset="0"/>
              </a:rPr>
              <a:t>new</a:t>
            </a:r>
            <a:r>
              <a:rPr lang="en-US" sz="2000" dirty="0">
                <a:latin typeface="Arial" panose="020B0604020202020204" pitchFamily="34" charset="0"/>
                <a:cs typeface="Arial" panose="020B0604020202020204" pitchFamily="34" charset="0"/>
              </a:rPr>
              <a:t> </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Explicitly calling the class constructor</a:t>
            </a:r>
          </a:p>
          <a:p>
            <a:pPr marL="34290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1700251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4.xml><?xml version="1.0" encoding="utf-8"?>
<sisl xmlns:xsd="http://www.w3.org/2001/XMLSchema" xmlns:xsi="http://www.w3.org/2001/XMLSchema-instance" xmlns="http://www.boldonjames.com/2008/01/sie/internal/label" sislVersion="0" policy="a66f0b0a-e2d4-4059-810c-127573d4cb4e" origin="userSelected"/>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9BA192-EF86-48DF-982C-2C526A268392}">
  <ds:schemaRefs>
    <ds:schemaRef ds:uri="http://purl.org/dc/terms/"/>
    <ds:schemaRef ds:uri="0f302c04-584d-4df5-8948-8b6dd1f3c1a5"/>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48fa25a7-52b6-4e1f-81c8-80356bf0725f"/>
    <ds:schemaRef ds:uri="http://www.w3.org/XML/1998/namespace"/>
  </ds:schemaRefs>
</ds:datastoreItem>
</file>

<file path=customXml/itemProps4.xml><?xml version="1.0" encoding="utf-8"?>
<ds:datastoreItem xmlns:ds="http://schemas.openxmlformats.org/officeDocument/2006/customXml" ds:itemID="{B548F7CE-9176-4A99-AE35-1E0A0DB2434A}">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2830</TotalTime>
  <Words>1927</Words>
  <Application>Microsoft Office PowerPoint</Application>
  <PresentationFormat>Widescreen</PresentationFormat>
  <Paragraphs>313</Paragraphs>
  <Slides>33</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Arial</vt:lpstr>
      <vt:lpstr>Calibri</vt:lpstr>
      <vt:lpstr>Courier New</vt:lpstr>
      <vt:lpstr>Helvetica</vt:lpstr>
      <vt:lpstr>Open Sans</vt:lpstr>
      <vt:lpstr>Summer Font</vt:lpstr>
      <vt:lpstr>Times New Roman</vt:lpstr>
      <vt:lpstr>Office Theme</vt:lpstr>
      <vt:lpstr>Java Programming, 10e</vt:lpstr>
      <vt:lpstr>Chapter Objectives</vt:lpstr>
      <vt:lpstr>7.1 Understanding String Data Problems (1 of 3)</vt:lpstr>
      <vt:lpstr>7.1 Understanding String Data Problems (2 of 3)</vt:lpstr>
      <vt:lpstr>7.1 Understanding String Data Problems (3 of 3)</vt:lpstr>
      <vt:lpstr>7.2 Using Character Class Methods (1 of 2)</vt:lpstr>
      <vt:lpstr>7.2 Using Character Class Methods (2 of 2)</vt:lpstr>
      <vt:lpstr>7.3 Declaring and Comparing String Objects (1 of 8)</vt:lpstr>
      <vt:lpstr>7.3 Declaring and Comparing String Objects (2 of 8)</vt:lpstr>
      <vt:lpstr>7.3 Declaring and Comparing String Objects (3 of 8)</vt:lpstr>
      <vt:lpstr>7.3 Declaring and Comparing String Objects</vt:lpstr>
      <vt:lpstr>7.3 Declaring and Comparing String Objects (4 of 8)</vt:lpstr>
      <vt:lpstr>7.3 Declaring and Comparing String Objects (5 of 8)</vt:lpstr>
      <vt:lpstr>7.3 Declaring and Comparing String Objects (6 of 8)</vt:lpstr>
      <vt:lpstr>7.3 Declaring and Comparing String Objects (7 of 8)</vt:lpstr>
      <vt:lpstr>7.3 Declaring and Comparing String Objects (8 of 8)</vt:lpstr>
      <vt:lpstr>7.4 Using a Variety of String Methods (1 of 7)</vt:lpstr>
      <vt:lpstr>7.4 Using a Variety of String Methods (2 of 7)</vt:lpstr>
      <vt:lpstr>7.4 Using a Variety of String Methods (3 of 7)</vt:lpstr>
      <vt:lpstr>7.4 Using a Variety of String Methods (4 of 7)</vt:lpstr>
      <vt:lpstr>7.4 Using a Variety of String Methods (5 of 7)</vt:lpstr>
      <vt:lpstr>7.4 Using a Variety of String Methods (6 of 7)</vt:lpstr>
      <vt:lpstr>7.4 Using a Variety of String Methods (7 of 7)</vt:lpstr>
      <vt:lpstr>7.5 Learning About the StringBuilder and StringBuffer Classes (1 of 7)</vt:lpstr>
      <vt:lpstr>7.5 Learning About the StringBuilder and StringBuffer Classes (2 of 7)</vt:lpstr>
      <vt:lpstr>7.5 Learning About the StringBuilder and StringBuffer Classes (3 of 7)</vt:lpstr>
      <vt:lpstr>7.5 Learning About the StringBuilder and StringBuffer Classes (4 of 7)</vt:lpstr>
      <vt:lpstr>7.5 Learning About the StringBuilder and StringBuffer Classes (5 of 7)</vt:lpstr>
      <vt:lpstr>7.5 Learning About the StringBuilder and StringBuffer Classes (6 of 7)</vt:lpstr>
      <vt:lpstr>7.5 Learning About the StringBuilder and StringBuffer Classes (7 of 7)</vt:lpstr>
      <vt:lpstr>Don’t Do It</vt:lpstr>
      <vt:lpstr>Self-Assessment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Bashir, Mehwish</cp:lastModifiedBy>
  <cp:revision>32</cp:revision>
  <cp:lastPrinted>2016-10-03T15:29:39Z</cp:lastPrinted>
  <dcterms:created xsi:type="dcterms:W3CDTF">2019-11-14T21:20:16Z</dcterms:created>
  <dcterms:modified xsi:type="dcterms:W3CDTF">2023-10-26T12:59:42Z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docIndexRef">
    <vt:lpwstr>e408a5e2-6223-4f73-91f5-3532b306472f</vt:lpwstr>
  </property>
  <property fmtid="{D5CDD505-2E9C-101B-9397-08002B2CF9AE}" pid="13" name="bjDocumentSecurityLabel">
    <vt:lpwstr>This item has no classification</vt:lpwstr>
  </property>
  <property fmtid="{D5CDD505-2E9C-101B-9397-08002B2CF9AE}" pid="14" name="bjClsUserRVM">
    <vt:lpwstr>[]</vt:lpwstr>
  </property>
  <property fmtid="{D5CDD505-2E9C-101B-9397-08002B2CF9AE}" pid="15" name="bjSaver">
    <vt:lpwstr>LLGGG5/sCxlNXkHtRfdo7HBlZ0Lw8up2</vt:lpwstr>
  </property>
</Properties>
</file>