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4"/>
  </p:notesMasterIdLst>
  <p:handoutMasterIdLst>
    <p:handoutMasterId r:id="rId45"/>
  </p:handoutMasterIdLst>
  <p:sldIdLst>
    <p:sldId id="336" r:id="rId6"/>
    <p:sldId id="269" r:id="rId7"/>
    <p:sldId id="532" r:id="rId8"/>
    <p:sldId id="569" r:id="rId9"/>
    <p:sldId id="568" r:id="rId10"/>
    <p:sldId id="555" r:id="rId11"/>
    <p:sldId id="556" r:id="rId12"/>
    <p:sldId id="570" r:id="rId13"/>
    <p:sldId id="571" r:id="rId14"/>
    <p:sldId id="575" r:id="rId15"/>
    <p:sldId id="574" r:id="rId16"/>
    <p:sldId id="572" r:id="rId17"/>
    <p:sldId id="573" r:id="rId18"/>
    <p:sldId id="576" r:id="rId19"/>
    <p:sldId id="557" r:id="rId20"/>
    <p:sldId id="558" r:id="rId21"/>
    <p:sldId id="579" r:id="rId22"/>
    <p:sldId id="577" r:id="rId23"/>
    <p:sldId id="578" r:id="rId24"/>
    <p:sldId id="559" r:id="rId25"/>
    <p:sldId id="582" r:id="rId26"/>
    <p:sldId id="592" r:id="rId27"/>
    <p:sldId id="580" r:id="rId28"/>
    <p:sldId id="593" r:id="rId29"/>
    <p:sldId id="585" r:id="rId30"/>
    <p:sldId id="583" r:id="rId31"/>
    <p:sldId id="584" r:id="rId32"/>
    <p:sldId id="581" r:id="rId33"/>
    <p:sldId id="560" r:id="rId34"/>
    <p:sldId id="587" r:id="rId35"/>
    <p:sldId id="589" r:id="rId36"/>
    <p:sldId id="561" r:id="rId37"/>
    <p:sldId id="588" r:id="rId38"/>
    <p:sldId id="452" r:id="rId39"/>
    <p:sldId id="590" r:id="rId40"/>
    <p:sldId id="373" r:id="rId41"/>
    <p:sldId id="591" r:id="rId42"/>
    <p:sldId id="314"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rguilo, Maria" initials="GM" lastIdx="66" clrIdx="1">
    <p:extLst>
      <p:ext uri="{19B8F6BF-5375-455C-9EA6-DF929625EA0E}">
        <p15:presenceInfo xmlns:p15="http://schemas.microsoft.com/office/powerpoint/2012/main" userId="S::maria.garguilo@cengage.com::f492c7e0-8838-4738-aa5f-1173468a535a" providerId="AD"/>
      </p:ext>
    </p:extLst>
  </p:cmAuthor>
  <p:cmAuthor id="3" name="Your Name" initials="YN" lastIdx="29" clrIdx="2">
    <p:extLst>
      <p:ext uri="{19B8F6BF-5375-455C-9EA6-DF929625EA0E}">
        <p15:presenceInfo xmlns:p15="http://schemas.microsoft.com/office/powerpoint/2012/main" userId="9252b8fd17e1143e" providerId="Windows Live"/>
      </p:ext>
    </p:extLst>
  </p:cmAuthor>
  <p:cmAuthor id="4" name="Maria Garguilo" initials="MG" lastIdx="6" clrIdx="3">
    <p:extLst>
      <p:ext uri="{19B8F6BF-5375-455C-9EA6-DF929625EA0E}">
        <p15:presenceInfo xmlns:p15="http://schemas.microsoft.com/office/powerpoint/2012/main" userId="hW/smd6gc4bK2FXdG5nqn827kdqZl60puQvp7Cnrn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1A233E-3D23-4371-A196-2EEE2C5BF78D}" v="3" dt="2022-01-04T16:11:04.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64" autoAdjust="0"/>
    <p:restoredTop sz="86429"/>
  </p:normalViewPr>
  <p:slideViewPr>
    <p:cSldViewPr snapToGrid="0" snapToObjects="1">
      <p:cViewPr varScale="1">
        <p:scale>
          <a:sx n="75" d="100"/>
          <a:sy n="75" d="100"/>
        </p:scale>
        <p:origin x="614"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Campbell" userId="9252b8fd17e1143e" providerId="LiveId" clId="{E91A233E-3D23-4371-A196-2EEE2C5BF78D}"/>
    <pc:docChg chg="custSel modSld">
      <pc:chgData name="Jennifer Campbell" userId="9252b8fd17e1143e" providerId="LiveId" clId="{E91A233E-3D23-4371-A196-2EEE2C5BF78D}" dt="2022-01-04T16:11:24.300" v="23" actId="962"/>
      <pc:docMkLst>
        <pc:docMk/>
      </pc:docMkLst>
      <pc:sldChg chg="modSp mod">
        <pc:chgData name="Jennifer Campbell" userId="9252b8fd17e1143e" providerId="LiveId" clId="{E91A233E-3D23-4371-A196-2EEE2C5BF78D}" dt="2022-01-04T16:11:24.300" v="23" actId="962"/>
        <pc:sldMkLst>
          <pc:docMk/>
          <pc:sldMk cId="3158908959" sldId="561"/>
        </pc:sldMkLst>
        <pc:picChg chg="mod">
          <ac:chgData name="Jennifer Campbell" userId="9252b8fd17e1143e" providerId="LiveId" clId="{E91A233E-3D23-4371-A196-2EEE2C5BF78D}" dt="2022-01-04T16:11:24.300" v="23" actId="962"/>
          <ac:picMkLst>
            <pc:docMk/>
            <pc:sldMk cId="3158908959" sldId="561"/>
            <ac:picMk id="6" creationId="{FAC37DD3-0AB2-4890-B59B-6F6ECB33B3DE}"/>
          </ac:picMkLst>
        </pc:picChg>
      </pc:sldChg>
      <pc:sldChg chg="addSp delSp modSp mod delCm">
        <pc:chgData name="Jennifer Campbell" userId="9252b8fd17e1143e" providerId="LiveId" clId="{E91A233E-3D23-4371-A196-2EEE2C5BF78D}" dt="2022-01-04T16:10:18.507" v="17" actId="962"/>
        <pc:sldMkLst>
          <pc:docMk/>
          <pc:sldMk cId="2655302291" sldId="572"/>
        </pc:sldMkLst>
        <pc:picChg chg="add mod">
          <ac:chgData name="Jennifer Campbell" userId="9252b8fd17e1143e" providerId="LiveId" clId="{E91A233E-3D23-4371-A196-2EEE2C5BF78D}" dt="2022-01-04T16:10:08.088" v="15" actId="962"/>
          <ac:picMkLst>
            <pc:docMk/>
            <pc:sldMk cId="2655302291" sldId="572"/>
            <ac:picMk id="3" creationId="{5040CC17-C132-49F9-BF13-6A52DC0389D2}"/>
          </ac:picMkLst>
        </pc:picChg>
        <pc:picChg chg="del">
          <ac:chgData name="Jennifer Campbell" userId="9252b8fd17e1143e" providerId="LiveId" clId="{E91A233E-3D23-4371-A196-2EEE2C5BF78D}" dt="2022-01-04T16:08:56.283" v="1" actId="478"/>
          <ac:picMkLst>
            <pc:docMk/>
            <pc:sldMk cId="2655302291" sldId="572"/>
            <ac:picMk id="6" creationId="{309DBAAB-839F-4A92-A3B0-657720FFE70F}"/>
          </ac:picMkLst>
        </pc:picChg>
        <pc:picChg chg="add mod">
          <ac:chgData name="Jennifer Campbell" userId="9252b8fd17e1143e" providerId="LiveId" clId="{E91A233E-3D23-4371-A196-2EEE2C5BF78D}" dt="2022-01-04T16:10:18.507" v="17" actId="962"/>
          <ac:picMkLst>
            <pc:docMk/>
            <pc:sldMk cId="2655302291" sldId="572"/>
            <ac:picMk id="8" creationId="{563BCD7B-7B42-4D94-9B63-1BC5C8C3BF3E}"/>
          </ac:picMkLst>
        </pc:picChg>
      </pc:sldChg>
      <pc:sldChg chg="modSp mod">
        <pc:chgData name="Jennifer Campbell" userId="9252b8fd17e1143e" providerId="LiveId" clId="{E91A233E-3D23-4371-A196-2EEE2C5BF78D}" dt="2022-01-04T16:10:46.344" v="20" actId="962"/>
        <pc:sldMkLst>
          <pc:docMk/>
          <pc:sldMk cId="4251985128" sldId="577"/>
        </pc:sldMkLst>
        <pc:picChg chg="mod">
          <ac:chgData name="Jennifer Campbell" userId="9252b8fd17e1143e" providerId="LiveId" clId="{E91A233E-3D23-4371-A196-2EEE2C5BF78D}" dt="2022-01-04T16:10:46.344" v="20" actId="962"/>
          <ac:picMkLst>
            <pc:docMk/>
            <pc:sldMk cId="4251985128" sldId="577"/>
            <ac:picMk id="5" creationId="{F2253D8E-1452-4A55-A360-C2FF47C1515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11/2/2023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1548856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305281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2707906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276314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1639332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818868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1766138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4276532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159674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428279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Briefly review with students the major concepts you will be covering during this class. There is one objective for every major A-Head section of the chapter.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5673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3722198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2033102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1764391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1958769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3327686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191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222057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3492611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2344720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156309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1354574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76588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1485545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1919980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3465503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3048600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35</a:t>
            </a:fld>
            <a:endParaRPr lang="en-US" dirty="0"/>
          </a:p>
        </p:txBody>
      </p:sp>
    </p:spTree>
    <p:extLst>
      <p:ext uri="{BB962C8B-B14F-4D97-AF65-F5344CB8AC3E}">
        <p14:creationId xmlns:p14="http://schemas.microsoft.com/office/powerpoint/2010/main" val="2118109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Self-Assessment question to encourage students to evaluate their progress or goals in the course, as well as determine how they might apply their learning or grow as an individual.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36</a:t>
            </a:fld>
            <a:endParaRPr lang="en-US" dirty="0"/>
          </a:p>
        </p:txBody>
      </p:sp>
    </p:spTree>
    <p:extLst>
      <p:ext uri="{BB962C8B-B14F-4D97-AF65-F5344CB8AC3E}">
        <p14:creationId xmlns:p14="http://schemas.microsoft.com/office/powerpoint/2010/main" val="2851135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Self-Assessment question to encourage students to evaluate their progress or goals in the course, as well as determine how they might apply their learning or grow as an individual.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722670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Reiterate the learning objectives for the lesson. Students should use this information to guide their studies and reinforcement of new concepts.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3469055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239603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239686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3080942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2390712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350951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3558735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dirty="0"/>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Firs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6E9E33-E057-4A6F-9659-AD275C64899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3" y="-7874"/>
            <a:ext cx="12191807" cy="6865874"/>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1">
                <a:solidFill>
                  <a:schemeClr val="bg1"/>
                </a:solidFill>
              </a:defRPr>
            </a:lvl1pPr>
          </a:lstStyle>
          <a:p>
            <a:r>
              <a:rPr lang="en-US" dirty="0"/>
              <a:t>Add Image Here</a:t>
            </a:r>
          </a:p>
        </p:txBody>
      </p:sp>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
    </p:custDataLst>
    <p:extLst>
      <p:ext uri="{BB962C8B-B14F-4D97-AF65-F5344CB8AC3E}">
        <p14:creationId xmlns:p14="http://schemas.microsoft.com/office/powerpoint/2010/main" val="30520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 id="2147483726"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r>
              <a:rPr lang="en-US" dirty="0"/>
              <a:t>Java Programming, 10e</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latin typeface="Arial"/>
                <a:cs typeface="Arial"/>
              </a:rPr>
              <a:t>Chapter 08: Arrays</a:t>
            </a:r>
            <a:endParaRPr lang="en-US" dirty="0">
              <a:latin typeface="Courier New" panose="02070309020205020404" pitchFamily="49" charset="0"/>
              <a:cs typeface="Courier New" panose="02070309020205020404" pitchFamily="49" charset="0"/>
            </a:endParaRPr>
          </a:p>
        </p:txBody>
      </p:sp>
      <p:pic>
        <p:nvPicPr>
          <p:cNvPr id="11" name="Picture Placeholder 10">
            <a:extLst>
              <a:ext uri="{FF2B5EF4-FFF2-40B4-BE49-F238E27FC236}">
                <a16:creationId xmlns:a16="http://schemas.microsoft.com/office/drawing/2014/main" id="{A253DBDA-4849-468C-885A-D94D0EB6FCF5}"/>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28A0092B-C50C-407E-A947-70E740481C1C}">
                <a14:useLocalDpi xmlns:a14="http://schemas.microsoft.com/office/drawing/2010/main"/>
              </a:ext>
            </a:extLst>
          </a:blip>
          <a:stretch>
            <a:fillRect/>
          </a:stretch>
        </p:blipFill>
        <p:spPr>
          <a:xfrm>
            <a:off x="475249" y="546356"/>
            <a:ext cx="4086359" cy="5224207"/>
          </a:xfrm>
        </p:spPr>
      </p:pic>
      <p:sp>
        <p:nvSpPr>
          <p:cNvPr id="7" name="Copyright">
            <a:extLst>
              <a:ext uri="{FF2B5EF4-FFF2-40B4-BE49-F238E27FC236}">
                <a16:creationId xmlns:a16="http://schemas.microsoft.com/office/drawing/2014/main" id="{0A8A6823-BD2C-40AC-B713-7E200B128239}"/>
              </a:ext>
              <a:ext uri="{C183D7F6-B498-43B3-948B-1728B52AA6E4}">
                <adec:decorative xmlns:adec="http://schemas.microsoft.com/office/drawing/2017/decorative" val="1"/>
              </a:ext>
            </a:extLst>
          </p:cNvPr>
          <p:cNvSpPr txBox="1"/>
          <p:nvPr/>
        </p:nvSpPr>
        <p:spPr>
          <a:xfrm>
            <a:off x="2103120" y="6355080"/>
            <a:ext cx="8961120"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8.3 Using Variable Subscripts with an Array (2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Instance variable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field automatically assigned a value for every array you create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length</a:t>
            </a:r>
            <a:r>
              <a:rPr lang="en-US" dirty="0">
                <a:latin typeface="Arial" charset="0"/>
                <a:cs typeface="Arial" charset="0"/>
              </a:rPr>
              <a:t> field contains the number of elements in the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If you modify the array size and recompile, the value in the field changes appropriately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With an array, </a:t>
            </a:r>
            <a:r>
              <a:rPr lang="en-US" dirty="0">
                <a:latin typeface="Courier New" panose="02070309020205020404" pitchFamily="49" charset="0"/>
                <a:cs typeface="Courier New" panose="02070309020205020404" pitchFamily="49" charset="0"/>
              </a:rPr>
              <a:t>length</a:t>
            </a:r>
            <a:r>
              <a:rPr lang="en-US" dirty="0">
                <a:latin typeface="Arial" charset="0"/>
                <a:cs typeface="Arial" charset="0"/>
              </a:rPr>
              <a:t> is not a method; it is a field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An instance variable or object field also is called a property of the object</a:t>
            </a:r>
          </a:p>
        </p:txBody>
      </p:sp>
    </p:spTree>
    <p:extLst>
      <p:ext uri="{BB962C8B-B14F-4D97-AF65-F5344CB8AC3E}">
        <p14:creationId xmlns:p14="http://schemas.microsoft.com/office/powerpoint/2010/main" val="351886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8.3 Using Variable Subscripts with an Array (3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Using the Enhanced </a:t>
            </a:r>
            <a:r>
              <a:rPr lang="en-US" b="1" dirty="0">
                <a:solidFill>
                  <a:srgbClr val="006298"/>
                </a:solidFill>
                <a:latin typeface="Courier New" panose="02070309020205020404" pitchFamily="49" charset="0"/>
                <a:cs typeface="Courier New" panose="02070309020205020404" pitchFamily="49" charset="0"/>
              </a:rPr>
              <a:t>for</a:t>
            </a:r>
            <a:r>
              <a:rPr lang="en-US" b="1" dirty="0">
                <a:solidFill>
                  <a:srgbClr val="006298"/>
                </a:solidFill>
              </a:rPr>
              <a:t> Loop</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Allows you to cycle through an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Do not need to specify the start or end points of the loop control variable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foreach loop</a:t>
            </a:r>
          </a:p>
          <a:p>
            <a:pPr>
              <a:lnSpc>
                <a:spcPct val="107000"/>
              </a:lnSpc>
              <a:spcBef>
                <a:spcPts val="600"/>
              </a:spcBef>
              <a:spcAft>
                <a:spcPts val="0"/>
              </a:spcAft>
              <a:tabLst>
                <a:tab pos="457200" algn="l"/>
              </a:tabLst>
            </a:pPr>
            <a:r>
              <a:rPr lang="en-US" b="1" dirty="0">
                <a:solidFill>
                  <a:srgbClr val="006298"/>
                </a:solidFill>
              </a:rPr>
              <a:t>Using Part of an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For example, </a:t>
            </a:r>
            <a:r>
              <a:rPr lang="en-US" dirty="0">
                <a:latin typeface="Courier New" panose="02070309020205020404" pitchFamily="49" charset="0"/>
                <a:cs typeface="Courier New" panose="02070309020205020404" pitchFamily="49" charset="0"/>
              </a:rPr>
              <a:t>AverageOfQuizzes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Students may enter fewer than the 10-quiz maximum</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a:t>
            </a:r>
            <a:r>
              <a:rPr lang="en-US" dirty="0">
                <a:latin typeface="Courier New" panose="02070309020205020404" pitchFamily="49" charset="0"/>
                <a:cs typeface="Courier New" panose="02070309020205020404" pitchFamily="49" charset="0"/>
              </a:rPr>
              <a:t>while</a:t>
            </a:r>
            <a:r>
              <a:rPr lang="en-US" dirty="0">
                <a:latin typeface="Arial" charset="0"/>
                <a:cs typeface="Arial" charset="0"/>
              </a:rPr>
              <a:t> loop continues until user quits or 10</a:t>
            </a:r>
            <a:r>
              <a:rPr lang="en-US" baseline="30000" dirty="0">
                <a:latin typeface="Arial" charset="0"/>
                <a:cs typeface="Arial" charset="0"/>
              </a:rPr>
              <a:t>th</a:t>
            </a:r>
            <a:r>
              <a:rPr lang="en-US" dirty="0">
                <a:latin typeface="Arial" charset="0"/>
                <a:cs typeface="Arial" charset="0"/>
              </a:rPr>
              <a:t> quiz is entered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088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8.3 Using Variable Subscripts with an Array (4 of 4)</a:t>
            </a:r>
          </a:p>
        </p:txBody>
      </p:sp>
      <p:pic>
        <p:nvPicPr>
          <p:cNvPr id="3" name="Picture 2" descr=". Command window 1. Line 1. Enter quiz score or 999 to quit, right angle bracket, right angle bracket, 60. Line 2. Enter next quiz score or 999 to quit, right angle bracket, right angle bracket, 70. Line 3. Enter next quiz score or 999 to quit, right angle bracket, right angle bracket, 999.Line 4. The scores entered were, colon, 60 70. Line 5. The average is 65.0.">
            <a:extLst>
              <a:ext uri="{FF2B5EF4-FFF2-40B4-BE49-F238E27FC236}">
                <a16:creationId xmlns:a16="http://schemas.microsoft.com/office/drawing/2014/main" id="{5040CC17-C132-49F9-BF13-6A52DC0389D2}"/>
              </a:ext>
            </a:extLst>
          </p:cNvPr>
          <p:cNvPicPr>
            <a:picLocks noChangeAspect="1"/>
          </p:cNvPicPr>
          <p:nvPr/>
        </p:nvPicPr>
        <p:blipFill>
          <a:blip r:embed="rId3"/>
          <a:stretch>
            <a:fillRect/>
          </a:stretch>
        </p:blipFill>
        <p:spPr>
          <a:xfrm>
            <a:off x="3311017" y="912424"/>
            <a:ext cx="6234340" cy="1419990"/>
          </a:xfrm>
          <a:prstGeom prst="rect">
            <a:avLst/>
          </a:prstGeom>
        </p:spPr>
      </p:pic>
      <p:pic>
        <p:nvPicPr>
          <p:cNvPr id="8" name="Picture 7" descr="Command window 2. Line 1. Enter quiz score or 999 to quit, right angle bracket, right angle bracket, 60. Line 2. Enter next quiz score or 999 to quit, right angle bracket, right angle bracket, 70. Line 3. Enter next quiz score or 999 to quit, right angle bracket, right angle bracket, 80. Line 4. Enter next quiz score or 999 to quit, right angle bracket, right angle bracket, 90. Line 5. Enter next quiz score or 999 to quit, right angle bracket, right angle bracket, 65. Line 6. Enter next quiz score or 999 to quit, right angle bracket, right angle bracket, 75. Line 7. Enter next quiz score or 999 to quit, right angle bracket, right angle bracket, 85. Line 8. Enter next quiz score or 999 to quit, right angle bracket, right angle bracket, 95. Line 9. Enter next quiz score or 999 to quit, right angle bracket, right angle bracket, 96. Line 10. Enter next quiz score or 999 to quit, right angle bracket, right angle bracket, 97. Line 11. The score entered were: 60 70 80 90 65 75 85 95 96 97. Line 12. The average is 81.3.">
            <a:extLst>
              <a:ext uri="{FF2B5EF4-FFF2-40B4-BE49-F238E27FC236}">
                <a16:creationId xmlns:a16="http://schemas.microsoft.com/office/drawing/2014/main" id="{563BCD7B-7B42-4D94-9B63-1BC5C8C3BF3E}"/>
              </a:ext>
            </a:extLst>
          </p:cNvPr>
          <p:cNvPicPr>
            <a:picLocks noChangeAspect="1"/>
          </p:cNvPicPr>
          <p:nvPr/>
        </p:nvPicPr>
        <p:blipFill>
          <a:blip r:embed="rId4"/>
          <a:stretch>
            <a:fillRect/>
          </a:stretch>
        </p:blipFill>
        <p:spPr>
          <a:xfrm>
            <a:off x="3311017" y="2295248"/>
            <a:ext cx="6244070" cy="2762174"/>
          </a:xfrm>
          <a:prstGeom prst="rect">
            <a:avLst/>
          </a:prstGeom>
        </p:spPr>
      </p:pic>
      <p:sp>
        <p:nvSpPr>
          <p:cNvPr id="7" name="TextBox 6">
            <a:extLst>
              <a:ext uri="{FF2B5EF4-FFF2-40B4-BE49-F238E27FC236}">
                <a16:creationId xmlns:a16="http://schemas.microsoft.com/office/drawing/2014/main" id="{0ED6B40B-8730-42DA-AB6A-1D986CD31379}"/>
              </a:ext>
            </a:extLst>
          </p:cNvPr>
          <p:cNvSpPr txBox="1"/>
          <p:nvPr/>
        </p:nvSpPr>
        <p:spPr>
          <a:xfrm>
            <a:off x="2336731" y="5158177"/>
            <a:ext cx="7802394" cy="369332"/>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8-5: Typical execution of the </a:t>
            </a:r>
            <a:r>
              <a:rPr lang="en-US" sz="1800" dirty="0">
                <a:solidFill>
                  <a:srgbClr val="004A78"/>
                </a:solidFill>
                <a:latin typeface="Courier New" panose="02070309020205020404" pitchFamily="49" charset="0"/>
                <a:ea typeface="Open Sans"/>
                <a:cs typeface="Courier New" panose="02070309020205020404" pitchFamily="49" charset="0"/>
              </a:rPr>
              <a:t>AverageOfQuizzes</a:t>
            </a:r>
            <a:r>
              <a:rPr lang="en-US" sz="1800" dirty="0">
                <a:solidFill>
                  <a:srgbClr val="004A78"/>
                </a:solidFill>
                <a:latin typeface="Open Sans"/>
                <a:ea typeface="Open Sans"/>
                <a:cs typeface="Open Sans"/>
              </a:rPr>
              <a:t> application</a:t>
            </a:r>
          </a:p>
        </p:txBody>
      </p:sp>
    </p:spTree>
    <p:extLst>
      <p:ext uri="{BB962C8B-B14F-4D97-AF65-F5344CB8AC3E}">
        <p14:creationId xmlns:p14="http://schemas.microsoft.com/office/powerpoint/2010/main" val="265530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8.4 Declaring and Using Arrays of Objects (1 of 2)</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Arrays of objects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An array that holds elements of objects</a:t>
            </a:r>
          </a:p>
          <a:p>
            <a:pPr marL="1028700" lvl="1" indent="-342900">
              <a:buFont typeface="Arial" panose="020B0604020202020204" pitchFamily="34" charset="0"/>
              <a:buChar char="•"/>
              <a:tabLst>
                <a:tab pos="914400" algn="l"/>
              </a:tabLst>
            </a:pPr>
            <a:r>
              <a:rPr lang="en-US" sz="2000" dirty="0">
                <a:latin typeface="Courier New" panose="02070309020205020404" pitchFamily="49" charset="0"/>
                <a:cs typeface="Courier New" panose="02070309020205020404" pitchFamily="49" charset="0"/>
              </a:rPr>
              <a:t>Employee [] emps = new Employee [7];</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Holds enough memory for seven </a:t>
            </a:r>
            <a:r>
              <a:rPr lang="en-US" sz="2000" dirty="0">
                <a:latin typeface="Courier New" panose="02070309020205020404" pitchFamily="49" charset="0"/>
                <a:cs typeface="Courier New" panose="02070309020205020404" pitchFamily="49" charset="0"/>
              </a:rPr>
              <a:t>Employee</a:t>
            </a:r>
            <a:r>
              <a:rPr lang="en-US" sz="2000" dirty="0">
                <a:latin typeface="Arial" panose="020B0604020202020204" pitchFamily="34" charset="0"/>
                <a:cs typeface="Arial" panose="020B0604020202020204" pitchFamily="34" charset="0"/>
              </a:rPr>
              <a:t> objects </a:t>
            </a:r>
            <a:r>
              <a:rPr lang="en-US" sz="2000" dirty="0">
                <a:latin typeface="Courier New" panose="02070309020205020404" pitchFamily="49" charset="0"/>
                <a:cs typeface="Courier New" panose="02070309020205020404" pitchFamily="49" charset="0"/>
              </a:rPr>
              <a:t>emps [0] </a:t>
            </a:r>
            <a:r>
              <a:rPr lang="en-US" sz="2000" dirty="0">
                <a:latin typeface="Arial" panose="020B0604020202020204" pitchFamily="34" charset="0"/>
                <a:cs typeface="Arial" panose="020B0604020202020204" pitchFamily="34" charset="0"/>
              </a:rPr>
              <a:t>to</a:t>
            </a:r>
            <a:r>
              <a:rPr lang="en-US" sz="2000" dirty="0">
                <a:latin typeface="Courier New" panose="02070309020205020404" pitchFamily="49" charset="0"/>
                <a:cs typeface="Courier New" panose="02070309020205020404" pitchFamily="49" charset="0"/>
              </a:rPr>
              <a:t> emps [6]</a:t>
            </a:r>
          </a:p>
          <a:p>
            <a:pPr marL="342900" indent="-342900">
              <a:buFont typeface="Arial" panose="020B0604020202020204" pitchFamily="34" charset="0"/>
              <a:buChar char="•"/>
              <a:tabLst>
                <a:tab pos="914400" algn="l"/>
              </a:tabLst>
            </a:pPr>
            <a:r>
              <a:rPr lang="en-US" dirty="0"/>
              <a:t>To use a method that belongs to an object that is part of an array:</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Use the appropriate subscript notation after the array name and before the dot that precedes the method name</a:t>
            </a:r>
          </a:p>
        </p:txBody>
      </p:sp>
    </p:spTree>
    <p:extLst>
      <p:ext uri="{BB962C8B-B14F-4D97-AF65-F5344CB8AC3E}">
        <p14:creationId xmlns:p14="http://schemas.microsoft.com/office/powerpoint/2010/main" val="100860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8.4 Declaring and Using Arrays of Objects (2 of 2)</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Using the enhanced </a:t>
            </a:r>
            <a:r>
              <a:rPr lang="en-US" b="1" dirty="0">
                <a:solidFill>
                  <a:srgbClr val="006298"/>
                </a:solidFill>
                <a:latin typeface="Courier New" panose="02070309020205020404" pitchFamily="49" charset="0"/>
                <a:cs typeface="Courier New" panose="02070309020205020404" pitchFamily="49" charset="0"/>
              </a:rPr>
              <a:t>for</a:t>
            </a:r>
            <a:r>
              <a:rPr lang="en-US" b="1" dirty="0">
                <a:solidFill>
                  <a:srgbClr val="006298"/>
                </a:solidFill>
              </a:rPr>
              <a:t> loop with objects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 to cycle through an array of objects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Eliminates the need to use:</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A limiting value for the loop</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Subscript following each element</a:t>
            </a:r>
          </a:p>
          <a:p>
            <a:pPr>
              <a:tabLst>
                <a:tab pos="914400" algn="l"/>
              </a:tabLst>
            </a:pPr>
            <a:r>
              <a:rPr lang="en-US" b="1" dirty="0">
                <a:solidFill>
                  <a:srgbClr val="006298"/>
                </a:solidFill>
                <a:latin typeface="Arial" charset="0"/>
                <a:cs typeface="Arial" charset="0"/>
              </a:rPr>
              <a:t>Manipulating </a:t>
            </a:r>
            <a:r>
              <a:rPr lang="en-US" b="1" dirty="0">
                <a:solidFill>
                  <a:srgbClr val="006298"/>
                </a:solidFill>
              </a:rPr>
              <a:t>a</a:t>
            </a:r>
            <a:r>
              <a:rPr lang="en-US" b="1" dirty="0">
                <a:solidFill>
                  <a:srgbClr val="006298"/>
                </a:solidFill>
                <a:latin typeface="Arial" charset="0"/>
                <a:cs typeface="Arial" charset="0"/>
              </a:rPr>
              <a:t>rrays of </a:t>
            </a:r>
            <a:r>
              <a:rPr lang="en-US" b="1" dirty="0">
                <a:solidFill>
                  <a:srgbClr val="006298"/>
                </a:solidFill>
                <a:latin typeface="Courier New" panose="02070309020205020404" pitchFamily="49" charset="0"/>
                <a:cs typeface="Courier New" panose="02070309020205020404" pitchFamily="49" charset="0"/>
              </a:rPr>
              <a:t>String</a:t>
            </a:r>
            <a:r>
              <a:rPr lang="en-US" b="1" dirty="0">
                <a:solidFill>
                  <a:srgbClr val="006298"/>
                </a:solidFill>
                <a:latin typeface="Arial" panose="020B0604020202020204" pitchFamily="34" charset="0"/>
                <a:cs typeface="Arial" panose="020B0604020202020204" pitchFamily="34" charset="0"/>
              </a:rPr>
              <a:t>s</a:t>
            </a:r>
          </a:p>
          <a:p>
            <a:pPr marL="342900" indent="-342900">
              <a:buFont typeface="Arial" panose="020B0604020202020204" pitchFamily="34" charset="0"/>
              <a:buChar char="•"/>
              <a:tabLst>
                <a:tab pos="914400" algn="l"/>
              </a:tabLst>
            </a:pPr>
            <a:r>
              <a:rPr lang="en-US" dirty="0">
                <a:latin typeface="Arial" charset="0"/>
                <a:cs typeface="Arial" charset="0"/>
              </a:rPr>
              <a:t>Arrays use a </a:t>
            </a:r>
            <a:r>
              <a:rPr lang="en-US" dirty="0">
                <a:latin typeface="Courier New" panose="02070309020205020404" pitchFamily="49" charset="0"/>
                <a:cs typeface="Courier New" panose="02070309020205020404" pitchFamily="49" charset="0"/>
              </a:rPr>
              <a:t>length</a:t>
            </a:r>
            <a:r>
              <a:rPr lang="en-US" dirty="0">
                <a:latin typeface="Arial" charset="0"/>
                <a:cs typeface="Arial" charset="0"/>
              </a:rPr>
              <a:t> field to indicate the number of elements in the array</a:t>
            </a:r>
          </a:p>
          <a:p>
            <a:pPr marL="342900" indent="-342900">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String</a:t>
            </a:r>
            <a:r>
              <a:rPr lang="en-US" dirty="0"/>
              <a:t> objects use a </a:t>
            </a:r>
            <a:r>
              <a:rPr lang="en-US" dirty="0">
                <a:latin typeface="Courier New" panose="02070309020205020404" pitchFamily="49" charset="0"/>
                <a:cs typeface="Courier New" panose="02070309020205020404" pitchFamily="49" charset="0"/>
              </a:rPr>
              <a:t>length()</a:t>
            </a:r>
            <a:r>
              <a:rPr lang="en-US" dirty="0"/>
              <a:t> method to indicate the number of characters in the </a:t>
            </a:r>
            <a:r>
              <a:rPr lang="en-US" dirty="0">
                <a:latin typeface="Courier New" panose="02070309020205020404" pitchFamily="49" charset="0"/>
                <a:cs typeface="Courier New" panose="02070309020205020404" pitchFamily="49" charset="0"/>
              </a:rPr>
              <a:t>String</a:t>
            </a:r>
            <a:r>
              <a:rPr lang="en-US" dirty="0"/>
              <a:t> </a:t>
            </a:r>
            <a:endParaRPr lang="en-US" dirty="0">
              <a:latin typeface="Arial" charset="0"/>
              <a:cs typeface="Arial" charset="0"/>
            </a:endParaRPr>
          </a:p>
          <a:p>
            <a:pPr>
              <a:tabLst>
                <a:tab pos="914400" algn="l"/>
              </a:tabLst>
            </a:pPr>
            <a:endParaRPr lang="en-US" b="1" dirty="0">
              <a:solidFill>
                <a:srgbClr val="006298"/>
              </a:solidFill>
              <a:latin typeface="Arial" charset="0"/>
              <a:cs typeface="Arial" charset="0"/>
            </a:endParaRPr>
          </a:p>
        </p:txBody>
      </p:sp>
    </p:spTree>
    <p:extLst>
      <p:ext uri="{BB962C8B-B14F-4D97-AF65-F5344CB8AC3E}">
        <p14:creationId xmlns:p14="http://schemas.microsoft.com/office/powerpoint/2010/main" val="64779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8.5 Searching an Array and Using Parallel Arrays </a:t>
            </a:r>
            <a:br>
              <a:rPr lang="en-US" dirty="0"/>
            </a:br>
            <a:r>
              <a:rPr lang="en-US" dirty="0"/>
              <a:t>(1 of 2)</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Flag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variable that holds a value as an indicator of whether or not a condition has been met</a:t>
            </a:r>
          </a:p>
          <a:p>
            <a:pPr marL="0" lvl="1" indent="0">
              <a:spcBef>
                <a:spcPts val="1000"/>
              </a:spcBef>
              <a:buNone/>
              <a:tabLst>
                <a:tab pos="914400" algn="l"/>
              </a:tabLst>
            </a:pPr>
            <a:r>
              <a:rPr lang="en-US" b="1" dirty="0">
                <a:solidFill>
                  <a:srgbClr val="006298"/>
                </a:solidFill>
                <a:latin typeface="Arial" charset="0"/>
                <a:cs typeface="Arial" charset="0"/>
              </a:rPr>
              <a:t>Searching an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process that compares a variable to a list of values in an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You can initialize the array with the valid values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Then use a </a:t>
            </a:r>
            <a:r>
              <a:rPr lang="en-US" dirty="0">
                <a:latin typeface="Courier New" panose="02070309020205020404" pitchFamily="49" charset="0"/>
                <a:cs typeface="Courier New" panose="02070309020205020404" pitchFamily="49" charset="0"/>
              </a:rPr>
              <a:t>for</a:t>
            </a:r>
            <a:r>
              <a:rPr lang="en-US" dirty="0">
                <a:latin typeface="Arial" charset="0"/>
                <a:cs typeface="Arial" charset="0"/>
              </a:rPr>
              <a:t> statement to loop through the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Set a Boolean variable to </a:t>
            </a:r>
            <a:r>
              <a:rPr lang="en-US" dirty="0">
                <a:latin typeface="Courier New" panose="02070309020205020404" pitchFamily="49" charset="0"/>
                <a:cs typeface="Courier New" panose="02070309020205020404" pitchFamily="49" charset="0"/>
              </a:rPr>
              <a:t>true</a:t>
            </a:r>
            <a:r>
              <a:rPr lang="en-US" dirty="0">
                <a:latin typeface="Arial" charset="0"/>
                <a:cs typeface="Arial" charset="0"/>
              </a:rPr>
              <a:t> when a match is found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0319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8.5 Searching an Array and Using Parallel Arrays </a:t>
            </a:r>
            <a:br>
              <a:rPr lang="en-US" dirty="0"/>
            </a:br>
            <a:r>
              <a:rPr lang="en-US" dirty="0"/>
              <a:t>(2 of 2)</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Using parallel arrays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One with the same number of elements as another</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values in the corresponding elements are related</a:t>
            </a:r>
          </a:p>
          <a:p>
            <a:pPr marL="0" lvl="1" indent="0">
              <a:spcBef>
                <a:spcPts val="1000"/>
              </a:spcBef>
              <a:buNone/>
              <a:tabLst>
                <a:tab pos="914400" algn="l"/>
              </a:tabLst>
            </a:pPr>
            <a:r>
              <a:rPr lang="en-US" b="1" dirty="0">
                <a:solidFill>
                  <a:srgbClr val="006298"/>
                </a:solidFill>
                <a:latin typeface="Arial" charset="0"/>
                <a:cs typeface="Arial" charset="0"/>
              </a:rPr>
              <a:t>Searching an array for a range match</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Create two corresponding arrays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Perform an array match</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Compare a value to the endpoints of numerical ranges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Find the category in which a value belongs</a:t>
            </a:r>
          </a:p>
        </p:txBody>
      </p:sp>
    </p:spTree>
    <p:extLst>
      <p:ext uri="{BB962C8B-B14F-4D97-AF65-F5344CB8AC3E}">
        <p14:creationId xmlns:p14="http://schemas.microsoft.com/office/powerpoint/2010/main" val="3580855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8.6 Passing Arrays to and Returning Arrays from Methods (1 of 2)</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Passed by value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copy of a value is made and used within the receiving method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When any primitive type is passed to a method, the value is passed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Arrays are reference types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Object holds a memory address where values are stored</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Cannot assign another array to a name using the </a:t>
            </a:r>
            <a:r>
              <a:rPr lang="en-US" sz="2000" dirty="0">
                <a:latin typeface="Courier New" panose="02070309020205020404" pitchFamily="49" charset="0"/>
                <a:cs typeface="Courier New" panose="02070309020205020404" pitchFamily="49" charset="0"/>
              </a:rPr>
              <a:t>=</a:t>
            </a:r>
            <a:r>
              <a:rPr lang="en-US" sz="2000" dirty="0">
                <a:latin typeface="Arial" panose="020B0604020202020204" pitchFamily="34" charset="0"/>
                <a:cs typeface="Arial" panose="020B0604020202020204" pitchFamily="34" charset="0"/>
              </a:rPr>
              <a:t> operator</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Cannot compare another array to a name using the </a:t>
            </a:r>
            <a:r>
              <a:rPr lang="en-US" sz="2000" dirty="0">
                <a:latin typeface="Courier New" panose="02070309020205020404" pitchFamily="49" charset="0"/>
                <a:cs typeface="Courier New" panose="02070309020205020404" pitchFamily="49" charset="0"/>
              </a:rPr>
              <a:t>==</a:t>
            </a:r>
            <a:r>
              <a:rPr lang="en-US" sz="2000" dirty="0">
                <a:latin typeface="Arial" panose="020B0604020202020204" pitchFamily="34" charset="0"/>
                <a:cs typeface="Arial" panose="020B0604020202020204" pitchFamily="34" charset="0"/>
              </a:rPr>
              <a:t> operator</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When you pass an array to a method the receiving method gets a copy of the array’s memory address and can alter the original values </a:t>
            </a:r>
          </a:p>
          <a:p>
            <a:pPr marL="1028700" lvl="1" indent="-342900">
              <a:buFont typeface="Arial" panose="020B0604020202020204" pitchFamily="34" charset="0"/>
              <a:buChar char="•"/>
              <a:tabLst>
                <a:tab pos="914400" algn="l"/>
              </a:tabLst>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856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8.6 Passing Arrays to and Returning Arrays from Methods (2 of 2)</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Returning an array from a method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When a method returns an array reference include square brackets with the return type in the method header</a:t>
            </a:r>
          </a:p>
          <a:p>
            <a:pPr marL="1028700" lvl="1" indent="-342900">
              <a:buFont typeface="Arial" panose="020B0604020202020204" pitchFamily="34" charset="0"/>
              <a:buChar char="•"/>
              <a:tabLst>
                <a:tab pos="914400" algn="l"/>
              </a:tabLst>
            </a:pPr>
            <a:endParaRPr lang="en-US" sz="2000" dirty="0">
              <a:latin typeface="Arial" panose="020B0604020202020204" pitchFamily="34" charset="0"/>
              <a:cs typeface="Arial" panose="020B0604020202020204" pitchFamily="34" charset="0"/>
            </a:endParaRPr>
          </a:p>
        </p:txBody>
      </p:sp>
      <p:pic>
        <p:nvPicPr>
          <p:cNvPr id="5" name="Picture 4" descr="Program code. In the code, the words in the variable names are merged. Line 1. Public static i n t, left bracket, right bracket, get array, left parenthesis, right parenthesis. Line 2. Left brace. Line 3, indented once. I n t, left bracket, right bracket, space, scores, space = space, left brace, 90, comma, space, 80, comma, space, 70, comma, space, 60, right brace, semicolon. Line 4, indented once. Return, scores, semicolon. Line 5. Right brace.">
            <a:extLst>
              <a:ext uri="{FF2B5EF4-FFF2-40B4-BE49-F238E27FC236}">
                <a16:creationId xmlns:a16="http://schemas.microsoft.com/office/drawing/2014/main" id="{F2253D8E-1452-4A55-A360-C2FF47C1515C}"/>
              </a:ext>
            </a:extLst>
          </p:cNvPr>
          <p:cNvPicPr>
            <a:picLocks noChangeAspect="1"/>
          </p:cNvPicPr>
          <p:nvPr/>
        </p:nvPicPr>
        <p:blipFill>
          <a:blip r:embed="rId3"/>
          <a:srcRect/>
          <a:stretch/>
        </p:blipFill>
        <p:spPr>
          <a:xfrm>
            <a:off x="3426126" y="2648859"/>
            <a:ext cx="5031112" cy="1560281"/>
          </a:xfrm>
          <a:prstGeom prst="rect">
            <a:avLst/>
          </a:prstGeom>
        </p:spPr>
      </p:pic>
      <p:sp>
        <p:nvSpPr>
          <p:cNvPr id="6" name="TextBox 5">
            <a:extLst>
              <a:ext uri="{FF2B5EF4-FFF2-40B4-BE49-F238E27FC236}">
                <a16:creationId xmlns:a16="http://schemas.microsoft.com/office/drawing/2014/main" id="{3D9E417E-4BBB-41A3-86AC-48896B1B9A01}"/>
              </a:ext>
            </a:extLst>
          </p:cNvPr>
          <p:cNvSpPr txBox="1"/>
          <p:nvPr/>
        </p:nvSpPr>
        <p:spPr>
          <a:xfrm>
            <a:off x="3426126" y="4223067"/>
            <a:ext cx="4484483" cy="369332"/>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8-20: The </a:t>
            </a:r>
            <a:r>
              <a:rPr lang="en-US" sz="1800" dirty="0">
                <a:solidFill>
                  <a:srgbClr val="004A78"/>
                </a:solidFill>
                <a:latin typeface="Courier New" panose="02070309020205020404" pitchFamily="49" charset="0"/>
                <a:ea typeface="Open Sans"/>
                <a:cs typeface="Courier New" panose="02070309020205020404" pitchFamily="49" charset="0"/>
              </a:rPr>
              <a:t>getArray()</a:t>
            </a:r>
            <a:r>
              <a:rPr lang="en-US" sz="1800" dirty="0">
                <a:solidFill>
                  <a:srgbClr val="004A78"/>
                </a:solidFill>
                <a:latin typeface="Open Sans"/>
                <a:ea typeface="Open Sans"/>
                <a:cs typeface="Open Sans"/>
              </a:rPr>
              <a:t> method</a:t>
            </a:r>
          </a:p>
        </p:txBody>
      </p:sp>
    </p:spTree>
    <p:extLst>
      <p:ext uri="{BB962C8B-B14F-4D97-AF65-F5344CB8AC3E}">
        <p14:creationId xmlns:p14="http://schemas.microsoft.com/office/powerpoint/2010/main" val="425198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8.7 Sorting Array Elements (1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Sorting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process of arranging a series of objects in a logical order</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Ascending: starting with lowest value</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Descending: start with largest value</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Sorting more than two values is complicated</a:t>
            </a:r>
          </a:p>
          <a:p>
            <a:pPr marL="1028700" lvl="1"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Use a sorting algorithm</a:t>
            </a:r>
          </a:p>
          <a:p>
            <a:pPr>
              <a:tabLst>
                <a:tab pos="914400" algn="l"/>
              </a:tabLst>
            </a:pPr>
            <a:r>
              <a:rPr lang="en-US" b="1" dirty="0">
                <a:solidFill>
                  <a:srgbClr val="006298"/>
                </a:solidFill>
              </a:rPr>
              <a:t>Algorithm</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Process or set of steps that solve a problem</a:t>
            </a:r>
          </a:p>
        </p:txBody>
      </p:sp>
    </p:spTree>
    <p:extLst>
      <p:ext uri="{BB962C8B-B14F-4D97-AF65-F5344CB8AC3E}">
        <p14:creationId xmlns:p14="http://schemas.microsoft.com/office/powerpoint/2010/main" val="352007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5"/>
          </p:nvPr>
        </p:nvSpPr>
        <p:spPr>
          <a:xfrm>
            <a:off x="642257" y="1014481"/>
            <a:ext cx="10711543" cy="3732692"/>
          </a:xfrm>
        </p:spPr>
        <p:txBody>
          <a:bodyPr/>
          <a:lstStyle/>
          <a:p>
            <a:pPr marL="571500" marR="0" indent="-571500">
              <a:spcBef>
                <a:spcPts val="0"/>
              </a:spcBef>
              <a:spcAft>
                <a:spcPts val="1200"/>
              </a:spcAft>
              <a:tabLst>
                <a:tab pos="571500" algn="l"/>
              </a:tabLst>
            </a:pPr>
            <a:r>
              <a:rPr lang="en-US" dirty="0"/>
              <a:t>By the end of this chapter, you should be able to:</a:t>
            </a:r>
          </a:p>
          <a:p>
            <a:pPr algn="l"/>
            <a:r>
              <a:rPr lang="en-US" dirty="0"/>
              <a:t>08.01 Declare an array</a:t>
            </a:r>
          </a:p>
          <a:p>
            <a:pPr algn="l"/>
            <a:r>
              <a:rPr lang="en-US" dirty="0"/>
              <a:t>08.02 Initialize an array</a:t>
            </a:r>
          </a:p>
          <a:p>
            <a:pPr algn="l"/>
            <a:r>
              <a:rPr lang="en-US" dirty="0"/>
              <a:t>08.03 Use variable subscripts with an array</a:t>
            </a:r>
          </a:p>
          <a:p>
            <a:pPr algn="l"/>
            <a:r>
              <a:rPr lang="en-US" dirty="0"/>
              <a:t>08.04 Declare and use arrays of objects</a:t>
            </a:r>
          </a:p>
          <a:p>
            <a:pPr algn="l"/>
            <a:r>
              <a:rPr lang="en-US" dirty="0"/>
              <a:t>08.05 Search an array and use parallel arrays</a:t>
            </a:r>
          </a:p>
          <a:p>
            <a:pPr algn="l"/>
            <a:r>
              <a:rPr lang="en-US" dirty="0"/>
              <a:t>08.06 Pass arrays to and return arrays from methods</a:t>
            </a:r>
          </a:p>
          <a:p>
            <a:pPr algn="l"/>
            <a:r>
              <a:rPr lang="en-US" dirty="0"/>
              <a:t>08.07 Sort array elements</a:t>
            </a:r>
          </a:p>
          <a:p>
            <a:pPr algn="l"/>
            <a:r>
              <a:rPr lang="en-US" dirty="0"/>
              <a:t>08.08 Use two-dimensional and other multidimensional arrays</a:t>
            </a:r>
          </a:p>
          <a:p>
            <a:pPr algn="l"/>
            <a:r>
              <a:rPr lang="en-US" dirty="0"/>
              <a:t>08.09 Use the </a:t>
            </a:r>
            <a:r>
              <a:rPr lang="en-US" dirty="0">
                <a:latin typeface="Courier New" panose="02070309020205020404" pitchFamily="49" charset="0"/>
                <a:cs typeface="Courier New" panose="02070309020205020404" pitchFamily="49" charset="0"/>
              </a:rPr>
              <a:t>Arrays</a:t>
            </a:r>
            <a:r>
              <a:rPr lang="en-US" dirty="0"/>
              <a:t> class</a:t>
            </a:r>
          </a:p>
          <a:p>
            <a:pPr algn="l"/>
            <a:r>
              <a:rPr lang="en-US" dirty="0"/>
              <a:t>08.10 Create enumerations</a:t>
            </a:r>
          </a:p>
        </p:txBody>
      </p:sp>
    </p:spTree>
    <p:extLst>
      <p:ext uri="{BB962C8B-B14F-4D97-AF65-F5344CB8AC3E}">
        <p14:creationId xmlns:p14="http://schemas.microsoft.com/office/powerpoint/2010/main" val="8258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8.7 Sorting Array Elements (2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Using the Bubble Sort algorithm</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Repeatedly compare pairs of items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Swap if they are out of order</a:t>
            </a:r>
          </a:p>
          <a:p>
            <a:pPr marL="80010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Eventually create a sorted list</a:t>
            </a:r>
          </a:p>
          <a:p>
            <a:pPr marL="80010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Not the fastest or most efficient method</a:t>
            </a:r>
          </a:p>
          <a:p>
            <a:pPr marL="80010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Simple to comprehend and </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Continue to pass through list until the list is sorted</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At most, pass through as many times as the length minus one</a:t>
            </a:r>
          </a:p>
        </p:txBody>
      </p:sp>
    </p:spTree>
    <p:extLst>
      <p:ext uri="{BB962C8B-B14F-4D97-AF65-F5344CB8AC3E}">
        <p14:creationId xmlns:p14="http://schemas.microsoft.com/office/powerpoint/2010/main" val="238297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8.7 Sorting Array Elements (3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Improving Bubble Sort efficiency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second pass there is no need to check the last pair of values since the largest value will be at the bottom</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 a new control variable to limit the repetitions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Reduce the value by one on each cycle</a:t>
            </a:r>
          </a:p>
          <a:p>
            <a:pPr lvl="1" indent="0">
              <a:buNone/>
              <a:tabLst>
                <a:tab pos="914400" algn="l"/>
              </a:tabLst>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49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FD4D-F955-4059-A347-DBE8B4300A82}"/>
              </a:ext>
            </a:extLst>
          </p:cNvPr>
          <p:cNvSpPr>
            <a:spLocks noGrp="1"/>
          </p:cNvSpPr>
          <p:nvPr>
            <p:ph type="title"/>
          </p:nvPr>
        </p:nvSpPr>
        <p:spPr>
          <a:xfrm>
            <a:off x="838200" y="0"/>
            <a:ext cx="10515600" cy="672105"/>
          </a:xfrm>
        </p:spPr>
        <p:txBody>
          <a:bodyPr/>
          <a:lstStyle/>
          <a:p>
            <a:r>
              <a:rPr lang="en-US" dirty="0">
                <a:solidFill>
                  <a:srgbClr val="006298"/>
                </a:solidFill>
              </a:rPr>
              <a:t>Bubble Sort</a:t>
            </a:r>
            <a:endParaRPr lang="en-CA" dirty="0"/>
          </a:p>
        </p:txBody>
      </p:sp>
      <p:sp>
        <p:nvSpPr>
          <p:cNvPr id="3" name="Text Placeholder 2">
            <a:extLst>
              <a:ext uri="{FF2B5EF4-FFF2-40B4-BE49-F238E27FC236}">
                <a16:creationId xmlns:a16="http://schemas.microsoft.com/office/drawing/2014/main" id="{9631915A-FE7D-4D78-A647-A1F3CF6126E0}"/>
              </a:ext>
            </a:extLst>
          </p:cNvPr>
          <p:cNvSpPr>
            <a:spLocks noGrp="1"/>
          </p:cNvSpPr>
          <p:nvPr>
            <p:ph type="body" sz="quarter" idx="15"/>
          </p:nvPr>
        </p:nvSpPr>
        <p:spPr>
          <a:xfrm>
            <a:off x="740228" y="537844"/>
            <a:ext cx="10923452" cy="5680076"/>
          </a:xfrm>
        </p:spPr>
        <p:txBody>
          <a:bodyPr/>
          <a:lstStyle/>
          <a:p>
            <a:r>
              <a:rPr lang="en-US" sz="2000" b="1" dirty="0">
                <a:solidFill>
                  <a:srgbClr val="7F0055"/>
                </a:solidFill>
                <a:latin typeface="Consolas" panose="020B0609020204030204" pitchFamily="49" charset="0"/>
              </a:rPr>
              <a:t>public</a:t>
            </a:r>
            <a:r>
              <a:rPr lang="en-US" sz="2000" b="1" dirty="0">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latin typeface="Consolas" panose="020B0609020204030204" pitchFamily="49" charset="0"/>
              </a:rPr>
              <a:t> </a:t>
            </a:r>
            <a:r>
              <a:rPr lang="en-US" sz="2000" b="1" dirty="0" err="1">
                <a:latin typeface="Consolas" panose="020B0609020204030204" pitchFamily="49" charset="0"/>
              </a:rPr>
              <a:t>bubbleSort</a:t>
            </a:r>
            <a:r>
              <a:rPr lang="en-US" sz="2000" b="1" dirty="0">
                <a:latin typeface="Consolas" panose="020B0609020204030204" pitchFamily="49" charset="0"/>
              </a:rPr>
              <a:t>(</a:t>
            </a:r>
            <a:r>
              <a:rPr lang="en-US" sz="2000" b="1" dirty="0">
                <a:solidFill>
                  <a:srgbClr val="7F0055"/>
                </a:solidFill>
                <a:latin typeface="Consolas" panose="020B0609020204030204" pitchFamily="49" charset="0"/>
              </a:rPr>
              <a:t>int</a:t>
            </a:r>
            <a:r>
              <a:rPr lang="en-US" sz="2000" b="1" dirty="0">
                <a:latin typeface="Consolas" panose="020B0609020204030204" pitchFamily="49" charset="0"/>
              </a:rPr>
              <a:t>[] </a:t>
            </a:r>
            <a:r>
              <a:rPr lang="en-US" sz="2000" b="1" dirty="0" err="1">
                <a:solidFill>
                  <a:srgbClr val="6A3E3E"/>
                </a:solidFill>
                <a:latin typeface="Consolas" panose="020B0609020204030204" pitchFamily="49" charset="0"/>
              </a:rPr>
              <a:t>arr</a:t>
            </a:r>
            <a:r>
              <a:rPr lang="en-US" sz="2000" b="1" dirty="0">
                <a:latin typeface="Consolas" panose="020B0609020204030204" pitchFamily="49" charset="0"/>
              </a:rPr>
              <a:t>) {</a:t>
            </a:r>
          </a:p>
          <a:p>
            <a:r>
              <a:rPr lang="en-CA" sz="2000" b="1" dirty="0">
                <a:solidFill>
                  <a:srgbClr val="7F0055"/>
                </a:solidFill>
                <a:latin typeface="Consolas" panose="020B0609020204030204" pitchFamily="49" charset="0"/>
              </a:rPr>
              <a:t>int</a:t>
            </a:r>
            <a:r>
              <a:rPr lang="en-CA" sz="2000" b="1" dirty="0">
                <a:latin typeface="Consolas" panose="020B0609020204030204" pitchFamily="49" charset="0"/>
              </a:rPr>
              <a:t>  </a:t>
            </a:r>
            <a:r>
              <a:rPr lang="en-CA" sz="2000" b="1" dirty="0">
                <a:solidFill>
                  <a:srgbClr val="6A3E3E"/>
                </a:solidFill>
                <a:latin typeface="Consolas" panose="020B0609020204030204" pitchFamily="49" charset="0"/>
              </a:rPr>
              <a:t>comparisons</a:t>
            </a:r>
            <a:r>
              <a:rPr lang="en-CA" sz="2000" b="1" dirty="0">
                <a:latin typeface="Consolas" panose="020B0609020204030204" pitchFamily="49" charset="0"/>
              </a:rPr>
              <a:t> = </a:t>
            </a:r>
            <a:r>
              <a:rPr lang="en-CA" sz="2000" b="1" dirty="0">
                <a:solidFill>
                  <a:srgbClr val="6A3E3E"/>
                </a:solidFill>
                <a:latin typeface="Consolas" panose="020B0609020204030204" pitchFamily="49" charset="0"/>
              </a:rPr>
              <a:t>arr</a:t>
            </a:r>
            <a:r>
              <a:rPr lang="en-CA" sz="2000" b="1" dirty="0">
                <a:latin typeface="Consolas" panose="020B0609020204030204" pitchFamily="49" charset="0"/>
              </a:rPr>
              <a:t>.</a:t>
            </a:r>
            <a:r>
              <a:rPr lang="en-CA" sz="2000" b="1" dirty="0">
                <a:solidFill>
                  <a:srgbClr val="0000C0"/>
                </a:solidFill>
                <a:latin typeface="Consolas" panose="020B0609020204030204" pitchFamily="49" charset="0"/>
              </a:rPr>
              <a:t>length</a:t>
            </a:r>
            <a:r>
              <a:rPr lang="en-CA" sz="2000" b="1" dirty="0">
                <a:latin typeface="Consolas" panose="020B0609020204030204" pitchFamily="49" charset="0"/>
              </a:rPr>
              <a:t>-1;</a:t>
            </a:r>
          </a:p>
          <a:p>
            <a:r>
              <a:rPr lang="en-CA" sz="2000" b="1" dirty="0">
                <a:solidFill>
                  <a:srgbClr val="7F0055"/>
                </a:solidFill>
                <a:latin typeface="Consolas" panose="020B0609020204030204" pitchFamily="49" charset="0"/>
              </a:rPr>
              <a:t>int</a:t>
            </a:r>
            <a:r>
              <a:rPr lang="en-CA" sz="2000" b="1" dirty="0">
                <a:latin typeface="Consolas" panose="020B0609020204030204" pitchFamily="49" charset="0"/>
              </a:rPr>
              <a:t> </a:t>
            </a:r>
            <a:r>
              <a:rPr lang="en-CA" sz="2000" b="1" dirty="0">
                <a:solidFill>
                  <a:srgbClr val="6A3E3E"/>
                </a:solidFill>
                <a:latin typeface="Consolas" panose="020B0609020204030204" pitchFamily="49" charset="0"/>
              </a:rPr>
              <a:t>temp</a:t>
            </a:r>
            <a:r>
              <a:rPr lang="en-CA" sz="2000" b="1" dirty="0">
                <a:latin typeface="Consolas" panose="020B0609020204030204" pitchFamily="49" charset="0"/>
              </a:rPr>
              <a:t>;</a:t>
            </a:r>
          </a:p>
          <a:p>
            <a:r>
              <a:rPr lang="en-US" sz="2000" b="1" dirty="0">
                <a:solidFill>
                  <a:srgbClr val="7F0055"/>
                </a:solidFill>
                <a:latin typeface="Consolas" panose="020B0609020204030204" pitchFamily="49" charset="0"/>
              </a:rPr>
              <a:t>for</a:t>
            </a:r>
            <a:r>
              <a:rPr lang="en-US" sz="2000" b="1" dirty="0">
                <a:latin typeface="Consolas" panose="020B0609020204030204" pitchFamily="49" charset="0"/>
              </a:rPr>
              <a:t>(</a:t>
            </a:r>
            <a:r>
              <a:rPr lang="en-US" sz="2000" b="1" dirty="0">
                <a:solidFill>
                  <a:srgbClr val="7F0055"/>
                </a:solidFill>
                <a:latin typeface="Consolas" panose="020B0609020204030204" pitchFamily="49" charset="0"/>
              </a:rPr>
              <a:t>int</a:t>
            </a:r>
            <a:r>
              <a:rPr lang="en-US" sz="2000" b="1" dirty="0">
                <a:latin typeface="Consolas" panose="020B0609020204030204" pitchFamily="49" charset="0"/>
              </a:rPr>
              <a:t> </a:t>
            </a:r>
            <a:r>
              <a:rPr lang="en-US" sz="2000" b="1" dirty="0">
                <a:solidFill>
                  <a:srgbClr val="6A3E3E"/>
                </a:solidFill>
                <a:latin typeface="Consolas" panose="020B0609020204030204" pitchFamily="49" charset="0"/>
              </a:rPr>
              <a:t>a</a:t>
            </a:r>
            <a:r>
              <a:rPr lang="en-US" sz="2000" b="1" dirty="0">
                <a:latin typeface="Consolas" panose="020B0609020204030204" pitchFamily="49" charset="0"/>
              </a:rPr>
              <a:t>=0; </a:t>
            </a:r>
            <a:r>
              <a:rPr lang="en-US" sz="2000" b="1" dirty="0">
                <a:solidFill>
                  <a:srgbClr val="6A3E3E"/>
                </a:solidFill>
                <a:latin typeface="Consolas" panose="020B0609020204030204" pitchFamily="49" charset="0"/>
              </a:rPr>
              <a:t>a</a:t>
            </a:r>
            <a:r>
              <a:rPr lang="en-US" sz="2000" b="1" dirty="0">
                <a:latin typeface="Consolas" panose="020B0609020204030204" pitchFamily="49" charset="0"/>
              </a:rPr>
              <a:t>&lt;</a:t>
            </a:r>
            <a:r>
              <a:rPr lang="en-US" sz="2000" b="1" dirty="0">
                <a:solidFill>
                  <a:srgbClr val="6A3E3E"/>
                </a:solidFill>
                <a:latin typeface="Consolas" panose="020B0609020204030204" pitchFamily="49" charset="0"/>
              </a:rPr>
              <a:t>arr</a:t>
            </a:r>
            <a:r>
              <a:rPr lang="en-US" sz="2000" b="1" dirty="0">
                <a:latin typeface="Consolas" panose="020B0609020204030204" pitchFamily="49" charset="0"/>
              </a:rPr>
              <a:t>.</a:t>
            </a:r>
            <a:r>
              <a:rPr lang="en-US" sz="2000" b="1" dirty="0">
                <a:solidFill>
                  <a:srgbClr val="0000C0"/>
                </a:solidFill>
                <a:latin typeface="Consolas" panose="020B0609020204030204" pitchFamily="49" charset="0"/>
              </a:rPr>
              <a:t>length</a:t>
            </a:r>
            <a:r>
              <a:rPr lang="en-US" sz="2000" b="1" dirty="0">
                <a:latin typeface="Consolas" panose="020B0609020204030204" pitchFamily="49" charset="0"/>
              </a:rPr>
              <a:t>-1;</a:t>
            </a:r>
            <a:r>
              <a:rPr lang="en-US" sz="2000" b="1" dirty="0">
                <a:solidFill>
                  <a:srgbClr val="6A3E3E"/>
                </a:solidFill>
                <a:latin typeface="Consolas" panose="020B0609020204030204" pitchFamily="49" charset="0"/>
              </a:rPr>
              <a:t>a</a:t>
            </a:r>
            <a:r>
              <a:rPr lang="en-US" sz="2000" b="1" dirty="0">
                <a:latin typeface="Consolas" panose="020B0609020204030204" pitchFamily="49" charset="0"/>
              </a:rPr>
              <a:t>++) {</a:t>
            </a:r>
          </a:p>
          <a:p>
            <a:r>
              <a:rPr lang="en-CA" sz="2000" b="1" dirty="0">
                <a:solidFill>
                  <a:srgbClr val="7F0055"/>
                </a:solidFill>
                <a:latin typeface="Consolas" panose="020B0609020204030204" pitchFamily="49" charset="0"/>
              </a:rPr>
              <a:t>	for</a:t>
            </a:r>
            <a:r>
              <a:rPr lang="en-CA" sz="2000" b="1" dirty="0">
                <a:latin typeface="Consolas" panose="020B0609020204030204" pitchFamily="49" charset="0"/>
              </a:rPr>
              <a:t>(</a:t>
            </a:r>
            <a:r>
              <a:rPr lang="en-CA" sz="2000" b="1" dirty="0">
                <a:solidFill>
                  <a:srgbClr val="7F0055"/>
                </a:solidFill>
                <a:latin typeface="Consolas" panose="020B0609020204030204" pitchFamily="49" charset="0"/>
              </a:rPr>
              <a:t>int</a:t>
            </a:r>
            <a:r>
              <a:rPr lang="en-CA" sz="2000" b="1" dirty="0">
                <a:latin typeface="Consolas" panose="020B0609020204030204" pitchFamily="49" charset="0"/>
              </a:rPr>
              <a:t> </a:t>
            </a:r>
            <a:r>
              <a:rPr lang="en-CA" sz="2000" b="1" dirty="0">
                <a:solidFill>
                  <a:srgbClr val="6A3E3E"/>
                </a:solidFill>
                <a:latin typeface="Consolas" panose="020B0609020204030204" pitchFamily="49" charset="0"/>
              </a:rPr>
              <a:t>b</a:t>
            </a:r>
            <a:r>
              <a:rPr lang="en-CA" sz="2000" b="1" dirty="0">
                <a:latin typeface="Consolas" panose="020B0609020204030204" pitchFamily="49" charset="0"/>
              </a:rPr>
              <a:t>=0;</a:t>
            </a:r>
            <a:r>
              <a:rPr lang="en-CA" sz="2000" b="1" dirty="0">
                <a:solidFill>
                  <a:srgbClr val="6A3E3E"/>
                </a:solidFill>
                <a:latin typeface="Consolas" panose="020B0609020204030204" pitchFamily="49" charset="0"/>
              </a:rPr>
              <a:t>b</a:t>
            </a:r>
            <a:r>
              <a:rPr lang="en-CA" sz="2000" b="1" dirty="0">
                <a:latin typeface="Consolas" panose="020B0609020204030204" pitchFamily="49" charset="0"/>
              </a:rPr>
              <a:t>&lt;</a:t>
            </a:r>
            <a:r>
              <a:rPr lang="en-CA" sz="2000" b="1" dirty="0" err="1">
                <a:solidFill>
                  <a:srgbClr val="6A3E3E"/>
                </a:solidFill>
                <a:latin typeface="Consolas" panose="020B0609020204030204" pitchFamily="49" charset="0"/>
              </a:rPr>
              <a:t>comparisons</a:t>
            </a:r>
            <a:r>
              <a:rPr lang="en-CA" sz="2000" b="1" dirty="0" err="1">
                <a:latin typeface="Consolas" panose="020B0609020204030204" pitchFamily="49" charset="0"/>
              </a:rPr>
              <a:t>;</a:t>
            </a:r>
            <a:r>
              <a:rPr lang="en-CA" sz="2000" b="1" dirty="0" err="1">
                <a:solidFill>
                  <a:srgbClr val="6A3E3E"/>
                </a:solidFill>
                <a:latin typeface="Consolas" panose="020B0609020204030204" pitchFamily="49" charset="0"/>
              </a:rPr>
              <a:t>b</a:t>
            </a:r>
            <a:r>
              <a:rPr lang="en-CA" sz="2000" b="1" dirty="0">
                <a:latin typeface="Consolas" panose="020B0609020204030204" pitchFamily="49" charset="0"/>
              </a:rPr>
              <a:t>++) {</a:t>
            </a:r>
          </a:p>
          <a:p>
            <a:r>
              <a:rPr lang="en-US" sz="2000" b="1" dirty="0">
                <a:solidFill>
                  <a:srgbClr val="7F0055"/>
                </a:solidFill>
                <a:latin typeface="Consolas" panose="020B0609020204030204" pitchFamily="49" charset="0"/>
              </a:rPr>
              <a:t>		if</a:t>
            </a:r>
            <a:r>
              <a:rPr lang="en-US" sz="2000" b="1" dirty="0">
                <a:latin typeface="Consolas" panose="020B0609020204030204" pitchFamily="49" charset="0"/>
              </a:rPr>
              <a:t>(</a:t>
            </a:r>
            <a:r>
              <a:rPr lang="en-US" sz="2000" b="1" dirty="0" err="1">
                <a:solidFill>
                  <a:srgbClr val="6A3E3E"/>
                </a:solidFill>
                <a:latin typeface="Consolas" panose="020B0609020204030204" pitchFamily="49" charset="0"/>
              </a:rPr>
              <a:t>arr</a:t>
            </a:r>
            <a:r>
              <a:rPr lang="en-US" sz="2000" b="1" dirty="0">
                <a:latin typeface="Consolas" panose="020B0609020204030204" pitchFamily="49" charset="0"/>
              </a:rPr>
              <a:t>[</a:t>
            </a:r>
            <a:r>
              <a:rPr lang="en-US" sz="2000" b="1" dirty="0">
                <a:solidFill>
                  <a:srgbClr val="6A3E3E"/>
                </a:solidFill>
                <a:latin typeface="Consolas" panose="020B0609020204030204" pitchFamily="49" charset="0"/>
              </a:rPr>
              <a:t>b</a:t>
            </a:r>
            <a:r>
              <a:rPr lang="en-US" sz="2000" b="1" dirty="0">
                <a:latin typeface="Consolas" panose="020B0609020204030204" pitchFamily="49" charset="0"/>
              </a:rPr>
              <a:t>] &gt; </a:t>
            </a:r>
            <a:r>
              <a:rPr lang="en-US" sz="2000" b="1" dirty="0" err="1">
                <a:solidFill>
                  <a:srgbClr val="6A3E3E"/>
                </a:solidFill>
                <a:latin typeface="Consolas" panose="020B0609020204030204" pitchFamily="49" charset="0"/>
              </a:rPr>
              <a:t>arr</a:t>
            </a:r>
            <a:r>
              <a:rPr lang="en-US" sz="2000" b="1" dirty="0">
                <a:latin typeface="Consolas" panose="020B0609020204030204" pitchFamily="49" charset="0"/>
              </a:rPr>
              <a:t>[</a:t>
            </a:r>
            <a:r>
              <a:rPr lang="en-US" sz="2000" b="1" dirty="0">
                <a:solidFill>
                  <a:srgbClr val="6A3E3E"/>
                </a:solidFill>
                <a:latin typeface="Consolas" panose="020B0609020204030204" pitchFamily="49" charset="0"/>
              </a:rPr>
              <a:t>b</a:t>
            </a:r>
            <a:r>
              <a:rPr lang="en-US" sz="2000" b="1" dirty="0">
                <a:latin typeface="Consolas" panose="020B0609020204030204" pitchFamily="49" charset="0"/>
              </a:rPr>
              <a:t>+1]) {</a:t>
            </a:r>
          </a:p>
          <a:p>
            <a:r>
              <a:rPr lang="en-CA" sz="2000" dirty="0">
                <a:solidFill>
                  <a:srgbClr val="6A3E3E"/>
                </a:solidFill>
                <a:latin typeface="Consolas" panose="020B0609020204030204" pitchFamily="49" charset="0"/>
              </a:rPr>
              <a:t>			temp</a:t>
            </a:r>
            <a:r>
              <a:rPr lang="en-CA" sz="2000" dirty="0">
                <a:latin typeface="Consolas" panose="020B0609020204030204" pitchFamily="49" charset="0"/>
              </a:rPr>
              <a:t> = </a:t>
            </a:r>
            <a:r>
              <a:rPr lang="en-CA" sz="2000" dirty="0" err="1">
                <a:solidFill>
                  <a:srgbClr val="6A3E3E"/>
                </a:solidFill>
                <a:latin typeface="Consolas" panose="020B0609020204030204" pitchFamily="49" charset="0"/>
              </a:rPr>
              <a:t>arr</a:t>
            </a:r>
            <a:r>
              <a:rPr lang="en-CA" sz="2000" dirty="0">
                <a:latin typeface="Consolas" panose="020B0609020204030204" pitchFamily="49" charset="0"/>
              </a:rPr>
              <a:t>[</a:t>
            </a:r>
            <a:r>
              <a:rPr lang="en-CA" sz="2000" dirty="0">
                <a:solidFill>
                  <a:srgbClr val="6A3E3E"/>
                </a:solidFill>
                <a:latin typeface="Consolas" panose="020B0609020204030204" pitchFamily="49" charset="0"/>
              </a:rPr>
              <a:t>b</a:t>
            </a:r>
            <a:r>
              <a:rPr lang="en-CA" sz="2000" dirty="0">
                <a:latin typeface="Consolas" panose="020B0609020204030204" pitchFamily="49" charset="0"/>
              </a:rPr>
              <a:t>];</a:t>
            </a:r>
          </a:p>
          <a:p>
            <a:r>
              <a:rPr lang="en-CA" sz="2000" dirty="0">
                <a:solidFill>
                  <a:srgbClr val="6A3E3E"/>
                </a:solidFill>
                <a:latin typeface="Consolas" panose="020B0609020204030204" pitchFamily="49" charset="0"/>
              </a:rPr>
              <a:t>			</a:t>
            </a:r>
            <a:r>
              <a:rPr lang="en-CA" sz="2000" dirty="0" err="1">
                <a:solidFill>
                  <a:srgbClr val="6A3E3E"/>
                </a:solidFill>
                <a:latin typeface="Consolas" panose="020B0609020204030204" pitchFamily="49" charset="0"/>
              </a:rPr>
              <a:t>arr</a:t>
            </a:r>
            <a:r>
              <a:rPr lang="en-CA" sz="2000" dirty="0">
                <a:latin typeface="Consolas" panose="020B0609020204030204" pitchFamily="49" charset="0"/>
              </a:rPr>
              <a:t>[</a:t>
            </a:r>
            <a:r>
              <a:rPr lang="en-CA" sz="2000" dirty="0">
                <a:solidFill>
                  <a:srgbClr val="6A3E3E"/>
                </a:solidFill>
                <a:latin typeface="Consolas" panose="020B0609020204030204" pitchFamily="49" charset="0"/>
              </a:rPr>
              <a:t>b</a:t>
            </a:r>
            <a:r>
              <a:rPr lang="en-CA" sz="2000" dirty="0">
                <a:latin typeface="Consolas" panose="020B0609020204030204" pitchFamily="49" charset="0"/>
              </a:rPr>
              <a:t>] = </a:t>
            </a:r>
            <a:r>
              <a:rPr lang="en-CA" sz="2000" dirty="0" err="1">
                <a:solidFill>
                  <a:srgbClr val="6A3E3E"/>
                </a:solidFill>
                <a:latin typeface="Consolas" panose="020B0609020204030204" pitchFamily="49" charset="0"/>
              </a:rPr>
              <a:t>arr</a:t>
            </a:r>
            <a:r>
              <a:rPr lang="en-CA" sz="2000" dirty="0">
                <a:latin typeface="Consolas" panose="020B0609020204030204" pitchFamily="49" charset="0"/>
              </a:rPr>
              <a:t>[</a:t>
            </a:r>
            <a:r>
              <a:rPr lang="en-CA" sz="2000" dirty="0">
                <a:solidFill>
                  <a:srgbClr val="6A3E3E"/>
                </a:solidFill>
                <a:latin typeface="Consolas" panose="020B0609020204030204" pitchFamily="49" charset="0"/>
              </a:rPr>
              <a:t>b</a:t>
            </a:r>
            <a:r>
              <a:rPr lang="en-CA" sz="2000" dirty="0">
                <a:latin typeface="Consolas" panose="020B0609020204030204" pitchFamily="49" charset="0"/>
              </a:rPr>
              <a:t>+1];</a:t>
            </a:r>
          </a:p>
          <a:p>
            <a:r>
              <a:rPr lang="en-CA" sz="2000" dirty="0">
                <a:solidFill>
                  <a:srgbClr val="6A3E3E"/>
                </a:solidFill>
                <a:latin typeface="Consolas" panose="020B0609020204030204" pitchFamily="49" charset="0"/>
              </a:rPr>
              <a:t>			</a:t>
            </a:r>
            <a:r>
              <a:rPr lang="en-CA" sz="2000" dirty="0" err="1">
                <a:solidFill>
                  <a:srgbClr val="6A3E3E"/>
                </a:solidFill>
                <a:latin typeface="Consolas" panose="020B0609020204030204" pitchFamily="49" charset="0"/>
              </a:rPr>
              <a:t>arr</a:t>
            </a:r>
            <a:r>
              <a:rPr lang="en-CA" sz="2000" dirty="0">
                <a:latin typeface="Consolas" panose="020B0609020204030204" pitchFamily="49" charset="0"/>
              </a:rPr>
              <a:t>[</a:t>
            </a:r>
            <a:r>
              <a:rPr lang="en-CA" sz="2000" dirty="0">
                <a:solidFill>
                  <a:srgbClr val="6A3E3E"/>
                </a:solidFill>
                <a:latin typeface="Consolas" panose="020B0609020204030204" pitchFamily="49" charset="0"/>
              </a:rPr>
              <a:t>b</a:t>
            </a:r>
            <a:r>
              <a:rPr lang="en-CA" sz="2000" dirty="0">
                <a:latin typeface="Consolas" panose="020B0609020204030204" pitchFamily="49" charset="0"/>
              </a:rPr>
              <a:t>+1] = </a:t>
            </a:r>
            <a:r>
              <a:rPr lang="en-CA" sz="2000" dirty="0">
                <a:solidFill>
                  <a:srgbClr val="6A3E3E"/>
                </a:solidFill>
                <a:latin typeface="Consolas" panose="020B0609020204030204" pitchFamily="49" charset="0"/>
              </a:rPr>
              <a:t>temp</a:t>
            </a:r>
            <a:r>
              <a:rPr lang="en-CA" sz="2000" dirty="0">
                <a:latin typeface="Consolas" panose="020B0609020204030204" pitchFamily="49" charset="0"/>
              </a:rPr>
              <a:t>;</a:t>
            </a:r>
          </a:p>
          <a:p>
            <a:r>
              <a:rPr lang="en-CA" sz="2000" dirty="0">
                <a:latin typeface="Consolas" panose="020B0609020204030204" pitchFamily="49" charset="0"/>
              </a:rPr>
              <a:t>		} //end if</a:t>
            </a:r>
          </a:p>
          <a:p>
            <a:r>
              <a:rPr lang="en-CA" sz="2000" dirty="0">
                <a:latin typeface="Consolas" panose="020B0609020204030204" pitchFamily="49" charset="0"/>
              </a:rPr>
              <a:t>	} //end inner for</a:t>
            </a:r>
          </a:p>
          <a:p>
            <a:r>
              <a:rPr lang="en-CA" sz="2000" dirty="0">
                <a:latin typeface="Consolas" panose="020B0609020204030204" pitchFamily="49" charset="0"/>
              </a:rPr>
              <a:t>	--</a:t>
            </a:r>
            <a:r>
              <a:rPr lang="en-CA" sz="2000" dirty="0">
                <a:solidFill>
                  <a:srgbClr val="6A3E3E"/>
                </a:solidFill>
                <a:latin typeface="Consolas" panose="020B0609020204030204" pitchFamily="49" charset="0"/>
              </a:rPr>
              <a:t>comparisons</a:t>
            </a:r>
            <a:r>
              <a:rPr lang="en-CA" sz="2000" dirty="0">
                <a:latin typeface="Consolas" panose="020B0609020204030204" pitchFamily="49" charset="0"/>
              </a:rPr>
              <a:t>;</a:t>
            </a:r>
          </a:p>
          <a:p>
            <a:r>
              <a:rPr lang="en-CA" sz="2000" dirty="0">
                <a:latin typeface="Consolas" panose="020B0609020204030204" pitchFamily="49" charset="0"/>
              </a:rPr>
              <a:t>  }//end outer for</a:t>
            </a:r>
          </a:p>
          <a:p>
            <a:r>
              <a:rPr lang="en-CA" sz="2000" dirty="0">
                <a:latin typeface="Consolas" panose="020B0609020204030204" pitchFamily="49" charset="0"/>
              </a:rPr>
              <a:t>} // end method</a:t>
            </a:r>
            <a:endParaRPr lang="en-CA" sz="2000" dirty="0"/>
          </a:p>
        </p:txBody>
      </p:sp>
    </p:spTree>
    <p:extLst>
      <p:ext uri="{BB962C8B-B14F-4D97-AF65-F5344CB8AC3E}">
        <p14:creationId xmlns:p14="http://schemas.microsoft.com/office/powerpoint/2010/main" val="244524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8.7 Sorting Array Elements (4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Using the Insertion Sort algorithm</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Look at each list element one at a time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If an element is out of order relative to the items earlier in the list, you move each earlier item down one position and insert the tested element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Similar to manual sorting</a:t>
            </a:r>
          </a:p>
          <a:p>
            <a:pPr lvl="1" indent="0">
              <a:buNone/>
              <a:tabLst>
                <a:tab pos="914400" algn="l"/>
              </a:tabLst>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589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FD4D-F955-4059-A347-DBE8B4300A82}"/>
              </a:ext>
            </a:extLst>
          </p:cNvPr>
          <p:cNvSpPr>
            <a:spLocks noGrp="1"/>
          </p:cNvSpPr>
          <p:nvPr>
            <p:ph type="title"/>
          </p:nvPr>
        </p:nvSpPr>
        <p:spPr>
          <a:xfrm>
            <a:off x="838200" y="0"/>
            <a:ext cx="10515600" cy="672105"/>
          </a:xfrm>
        </p:spPr>
        <p:txBody>
          <a:bodyPr/>
          <a:lstStyle/>
          <a:p>
            <a:r>
              <a:rPr lang="en-US" dirty="0">
                <a:solidFill>
                  <a:srgbClr val="006298"/>
                </a:solidFill>
              </a:rPr>
              <a:t>Insertion Sort</a:t>
            </a:r>
            <a:endParaRPr lang="en-CA" dirty="0"/>
          </a:p>
        </p:txBody>
      </p:sp>
      <p:sp>
        <p:nvSpPr>
          <p:cNvPr id="3" name="Text Placeholder 2">
            <a:extLst>
              <a:ext uri="{FF2B5EF4-FFF2-40B4-BE49-F238E27FC236}">
                <a16:creationId xmlns:a16="http://schemas.microsoft.com/office/drawing/2014/main" id="{9631915A-FE7D-4D78-A647-A1F3CF6126E0}"/>
              </a:ext>
            </a:extLst>
          </p:cNvPr>
          <p:cNvSpPr>
            <a:spLocks noGrp="1"/>
          </p:cNvSpPr>
          <p:nvPr>
            <p:ph type="body" sz="quarter" idx="15"/>
          </p:nvPr>
        </p:nvSpPr>
        <p:spPr>
          <a:xfrm>
            <a:off x="740228" y="537844"/>
            <a:ext cx="10811692" cy="5487036"/>
          </a:xfrm>
        </p:spPr>
        <p:txBody>
          <a:bodyPr/>
          <a:lstStyle/>
          <a:p>
            <a:r>
              <a:rPr lang="en-CA" sz="2000" b="1" dirty="0">
                <a:solidFill>
                  <a:srgbClr val="7F0055"/>
                </a:solidFill>
                <a:latin typeface="Consolas" panose="020B0609020204030204" pitchFamily="49" charset="0"/>
              </a:rPr>
              <a:t>public</a:t>
            </a:r>
            <a:r>
              <a:rPr lang="en-CA" sz="2000" b="1" dirty="0">
                <a:latin typeface="Consolas" panose="020B0609020204030204" pitchFamily="49" charset="0"/>
              </a:rPr>
              <a:t> </a:t>
            </a:r>
            <a:r>
              <a:rPr lang="en-CA" sz="2000" b="1" dirty="0">
                <a:solidFill>
                  <a:srgbClr val="7F0055"/>
                </a:solidFill>
                <a:latin typeface="Consolas" panose="020B0609020204030204" pitchFamily="49" charset="0"/>
              </a:rPr>
              <a:t>static</a:t>
            </a:r>
            <a:r>
              <a:rPr lang="en-CA" sz="2000" b="1" dirty="0">
                <a:latin typeface="Consolas" panose="020B0609020204030204" pitchFamily="49" charset="0"/>
              </a:rPr>
              <a:t> </a:t>
            </a:r>
            <a:r>
              <a:rPr lang="en-CA" sz="2000" b="1" dirty="0">
                <a:solidFill>
                  <a:srgbClr val="7F0055"/>
                </a:solidFill>
                <a:latin typeface="Consolas" panose="020B0609020204030204" pitchFamily="49" charset="0"/>
              </a:rPr>
              <a:t>void</a:t>
            </a:r>
            <a:r>
              <a:rPr lang="en-CA" sz="2000" b="1" dirty="0">
                <a:latin typeface="Consolas" panose="020B0609020204030204" pitchFamily="49" charset="0"/>
              </a:rPr>
              <a:t> </a:t>
            </a:r>
            <a:r>
              <a:rPr lang="en-CA" sz="2000" b="1" dirty="0" err="1">
                <a:latin typeface="Consolas" panose="020B0609020204030204" pitchFamily="49" charset="0"/>
              </a:rPr>
              <a:t>insertionSort</a:t>
            </a:r>
            <a:r>
              <a:rPr lang="en-CA" sz="2000" b="1" dirty="0">
                <a:latin typeface="Consolas" panose="020B0609020204030204" pitchFamily="49" charset="0"/>
              </a:rPr>
              <a:t>(</a:t>
            </a:r>
            <a:r>
              <a:rPr lang="en-CA" sz="2000" b="1" dirty="0">
                <a:solidFill>
                  <a:srgbClr val="7F0055"/>
                </a:solidFill>
                <a:latin typeface="Consolas" panose="020B0609020204030204" pitchFamily="49" charset="0"/>
              </a:rPr>
              <a:t>int</a:t>
            </a:r>
            <a:r>
              <a:rPr lang="en-CA" sz="2000" b="1" dirty="0">
                <a:latin typeface="Consolas" panose="020B0609020204030204" pitchFamily="49" charset="0"/>
              </a:rPr>
              <a:t>[] </a:t>
            </a:r>
            <a:r>
              <a:rPr lang="en-CA" sz="2000" b="1" dirty="0" err="1">
                <a:solidFill>
                  <a:srgbClr val="6A3E3E"/>
                </a:solidFill>
                <a:latin typeface="Consolas" panose="020B0609020204030204" pitchFamily="49" charset="0"/>
              </a:rPr>
              <a:t>arr</a:t>
            </a:r>
            <a:r>
              <a:rPr lang="en-CA" sz="2000" b="1" dirty="0">
                <a:latin typeface="Consolas" panose="020B0609020204030204" pitchFamily="49" charset="0"/>
              </a:rPr>
              <a:t>) {</a:t>
            </a:r>
          </a:p>
          <a:p>
            <a:r>
              <a:rPr lang="en-CA" sz="2000" b="1" dirty="0">
                <a:solidFill>
                  <a:srgbClr val="7F0055"/>
                </a:solidFill>
                <a:latin typeface="Consolas" panose="020B0609020204030204" pitchFamily="49" charset="0"/>
              </a:rPr>
              <a:t>	int</a:t>
            </a:r>
            <a:r>
              <a:rPr lang="en-CA" sz="2000" b="1" dirty="0">
                <a:latin typeface="Consolas" panose="020B0609020204030204" pitchFamily="49" charset="0"/>
              </a:rPr>
              <a:t> </a:t>
            </a:r>
            <a:r>
              <a:rPr lang="en-CA" sz="2000" b="1" dirty="0">
                <a:solidFill>
                  <a:srgbClr val="6A3E3E"/>
                </a:solidFill>
                <a:latin typeface="Consolas" panose="020B0609020204030204" pitchFamily="49" charset="0"/>
              </a:rPr>
              <a:t>a</a:t>
            </a:r>
            <a:r>
              <a:rPr lang="en-CA" sz="2000" b="1" dirty="0">
                <a:latin typeface="Consolas" panose="020B0609020204030204" pitchFamily="49" charset="0"/>
              </a:rPr>
              <a:t> = 1, </a:t>
            </a:r>
            <a:r>
              <a:rPr lang="en-CA" sz="2000" b="1" dirty="0">
                <a:solidFill>
                  <a:srgbClr val="6A3E3E"/>
                </a:solidFill>
                <a:latin typeface="Consolas" panose="020B0609020204030204" pitchFamily="49" charset="0"/>
              </a:rPr>
              <a:t>temp</a:t>
            </a:r>
            <a:r>
              <a:rPr lang="en-CA" sz="2000" b="1" dirty="0">
                <a:latin typeface="Consolas" panose="020B0609020204030204" pitchFamily="49" charset="0"/>
              </a:rPr>
              <a:t>, </a:t>
            </a:r>
            <a:r>
              <a:rPr lang="en-CA" sz="2000" b="1" dirty="0">
                <a:solidFill>
                  <a:srgbClr val="6A3E3E"/>
                </a:solidFill>
                <a:latin typeface="Consolas" panose="020B0609020204030204" pitchFamily="49" charset="0"/>
              </a:rPr>
              <a:t>b</a:t>
            </a:r>
            <a:r>
              <a:rPr lang="en-CA" sz="2000" b="1" dirty="0">
                <a:latin typeface="Consolas" panose="020B0609020204030204" pitchFamily="49" charset="0"/>
              </a:rPr>
              <a:t>;</a:t>
            </a:r>
          </a:p>
          <a:p>
            <a:r>
              <a:rPr lang="en-CA" sz="2000" b="1" dirty="0">
                <a:solidFill>
                  <a:srgbClr val="7F0055"/>
                </a:solidFill>
                <a:latin typeface="Consolas" panose="020B0609020204030204" pitchFamily="49" charset="0"/>
              </a:rPr>
              <a:t>	while</a:t>
            </a:r>
            <a:r>
              <a:rPr lang="en-CA" sz="2000" b="1" dirty="0">
                <a:latin typeface="Consolas" panose="020B0609020204030204" pitchFamily="49" charset="0"/>
              </a:rPr>
              <a:t>(</a:t>
            </a:r>
            <a:r>
              <a:rPr lang="en-CA" sz="2000" b="1" dirty="0">
                <a:solidFill>
                  <a:srgbClr val="6A3E3E"/>
                </a:solidFill>
                <a:latin typeface="Consolas" panose="020B0609020204030204" pitchFamily="49" charset="0"/>
              </a:rPr>
              <a:t>a</a:t>
            </a:r>
            <a:r>
              <a:rPr lang="en-CA" sz="2000" b="1" dirty="0">
                <a:latin typeface="Consolas" panose="020B0609020204030204" pitchFamily="49" charset="0"/>
              </a:rPr>
              <a:t> &lt; </a:t>
            </a:r>
            <a:r>
              <a:rPr lang="en-CA" sz="2000" b="1" dirty="0" err="1">
                <a:solidFill>
                  <a:srgbClr val="6A3E3E"/>
                </a:solidFill>
                <a:latin typeface="Consolas" panose="020B0609020204030204" pitchFamily="49" charset="0"/>
              </a:rPr>
              <a:t>arr</a:t>
            </a:r>
            <a:r>
              <a:rPr lang="en-CA" sz="2000" b="1" dirty="0" err="1">
                <a:latin typeface="Consolas" panose="020B0609020204030204" pitchFamily="49" charset="0"/>
              </a:rPr>
              <a:t>.</a:t>
            </a:r>
            <a:r>
              <a:rPr lang="en-CA" sz="2000" b="1" dirty="0" err="1">
                <a:solidFill>
                  <a:srgbClr val="0000C0"/>
                </a:solidFill>
                <a:latin typeface="Consolas" panose="020B0609020204030204" pitchFamily="49" charset="0"/>
              </a:rPr>
              <a:t>length</a:t>
            </a:r>
            <a:r>
              <a:rPr lang="en-CA" sz="2000" b="1" dirty="0">
                <a:latin typeface="Consolas" panose="020B0609020204030204" pitchFamily="49" charset="0"/>
              </a:rPr>
              <a:t>) {</a:t>
            </a:r>
          </a:p>
          <a:p>
            <a:r>
              <a:rPr lang="en-CA" sz="2000" dirty="0">
                <a:solidFill>
                  <a:srgbClr val="6A3E3E"/>
                </a:solidFill>
                <a:latin typeface="Consolas" panose="020B0609020204030204" pitchFamily="49" charset="0"/>
              </a:rPr>
              <a:t>		temp</a:t>
            </a:r>
            <a:r>
              <a:rPr lang="en-CA" sz="2000" dirty="0">
                <a:latin typeface="Consolas" panose="020B0609020204030204" pitchFamily="49" charset="0"/>
              </a:rPr>
              <a:t> = </a:t>
            </a:r>
            <a:r>
              <a:rPr lang="en-CA" sz="2000" dirty="0" err="1">
                <a:solidFill>
                  <a:srgbClr val="6A3E3E"/>
                </a:solidFill>
                <a:latin typeface="Consolas" panose="020B0609020204030204" pitchFamily="49" charset="0"/>
              </a:rPr>
              <a:t>arr</a:t>
            </a:r>
            <a:r>
              <a:rPr lang="en-CA" sz="2000" dirty="0">
                <a:latin typeface="Consolas" panose="020B0609020204030204" pitchFamily="49" charset="0"/>
              </a:rPr>
              <a:t>[</a:t>
            </a:r>
            <a:r>
              <a:rPr lang="en-CA" sz="2000" dirty="0">
                <a:solidFill>
                  <a:srgbClr val="6A3E3E"/>
                </a:solidFill>
                <a:latin typeface="Consolas" panose="020B0609020204030204" pitchFamily="49" charset="0"/>
              </a:rPr>
              <a:t>a</a:t>
            </a:r>
            <a:r>
              <a:rPr lang="en-CA" sz="2000" dirty="0">
                <a:latin typeface="Consolas" panose="020B0609020204030204" pitchFamily="49" charset="0"/>
              </a:rPr>
              <a:t>];</a:t>
            </a:r>
          </a:p>
          <a:p>
            <a:r>
              <a:rPr lang="en-CA" sz="2000" dirty="0">
                <a:solidFill>
                  <a:srgbClr val="6A3E3E"/>
                </a:solidFill>
                <a:latin typeface="Consolas" panose="020B0609020204030204" pitchFamily="49" charset="0"/>
              </a:rPr>
              <a:t>		b</a:t>
            </a:r>
            <a:r>
              <a:rPr lang="en-CA" sz="2000" dirty="0">
                <a:latin typeface="Consolas" panose="020B0609020204030204" pitchFamily="49" charset="0"/>
              </a:rPr>
              <a:t>= </a:t>
            </a:r>
            <a:r>
              <a:rPr lang="en-CA" sz="2000" dirty="0">
                <a:solidFill>
                  <a:srgbClr val="6A3E3E"/>
                </a:solidFill>
                <a:latin typeface="Consolas" panose="020B0609020204030204" pitchFamily="49" charset="0"/>
              </a:rPr>
              <a:t>a</a:t>
            </a:r>
            <a:r>
              <a:rPr lang="en-CA" sz="2000" dirty="0">
                <a:latin typeface="Consolas" panose="020B0609020204030204" pitchFamily="49" charset="0"/>
              </a:rPr>
              <a:t> -1;</a:t>
            </a:r>
          </a:p>
          <a:p>
            <a:r>
              <a:rPr lang="en-US" sz="2000" b="1" dirty="0">
                <a:solidFill>
                  <a:srgbClr val="7F0055"/>
                </a:solidFill>
                <a:latin typeface="Consolas" panose="020B0609020204030204" pitchFamily="49" charset="0"/>
              </a:rPr>
              <a:t>		while</a:t>
            </a:r>
            <a:r>
              <a:rPr lang="en-US" sz="2000" b="1" dirty="0">
                <a:latin typeface="Consolas" panose="020B0609020204030204" pitchFamily="49" charset="0"/>
              </a:rPr>
              <a:t>(</a:t>
            </a:r>
            <a:r>
              <a:rPr lang="en-US" sz="2000" b="1" dirty="0">
                <a:solidFill>
                  <a:srgbClr val="6A3E3E"/>
                </a:solidFill>
                <a:latin typeface="Consolas" panose="020B0609020204030204" pitchFamily="49" charset="0"/>
              </a:rPr>
              <a:t>b</a:t>
            </a:r>
            <a:r>
              <a:rPr lang="en-US" sz="2000" b="1" dirty="0">
                <a:latin typeface="Consolas" panose="020B0609020204030204" pitchFamily="49" charset="0"/>
              </a:rPr>
              <a:t>&gt;=0 &amp;&amp; </a:t>
            </a:r>
            <a:r>
              <a:rPr lang="en-US" sz="2000" b="1" dirty="0" err="1">
                <a:solidFill>
                  <a:srgbClr val="6A3E3E"/>
                </a:solidFill>
                <a:latin typeface="Consolas" panose="020B0609020204030204" pitchFamily="49" charset="0"/>
              </a:rPr>
              <a:t>arr</a:t>
            </a:r>
            <a:r>
              <a:rPr lang="en-US" sz="2000" b="1" dirty="0">
                <a:latin typeface="Consolas" panose="020B0609020204030204" pitchFamily="49" charset="0"/>
              </a:rPr>
              <a:t>[</a:t>
            </a:r>
            <a:r>
              <a:rPr lang="en-US" sz="2000" b="1" dirty="0">
                <a:solidFill>
                  <a:srgbClr val="6A3E3E"/>
                </a:solidFill>
                <a:latin typeface="Consolas" panose="020B0609020204030204" pitchFamily="49" charset="0"/>
              </a:rPr>
              <a:t>b</a:t>
            </a:r>
            <a:r>
              <a:rPr lang="en-US" sz="2000" b="1" dirty="0">
                <a:latin typeface="Consolas" panose="020B0609020204030204" pitchFamily="49" charset="0"/>
              </a:rPr>
              <a:t>]&gt;</a:t>
            </a:r>
            <a:r>
              <a:rPr lang="en-US" sz="2000" b="1" dirty="0">
                <a:solidFill>
                  <a:srgbClr val="6A3E3E"/>
                </a:solidFill>
                <a:latin typeface="Consolas" panose="020B0609020204030204" pitchFamily="49" charset="0"/>
              </a:rPr>
              <a:t>temp</a:t>
            </a:r>
            <a:r>
              <a:rPr lang="en-US" sz="2000" b="1" dirty="0">
                <a:latin typeface="Consolas" panose="020B0609020204030204" pitchFamily="49" charset="0"/>
              </a:rPr>
              <a:t>)</a:t>
            </a:r>
          </a:p>
          <a:p>
            <a:r>
              <a:rPr lang="en-CA" sz="2000" dirty="0">
                <a:latin typeface="Consolas" panose="020B0609020204030204" pitchFamily="49" charset="0"/>
              </a:rPr>
              <a:t>		{</a:t>
            </a:r>
          </a:p>
          <a:p>
            <a:r>
              <a:rPr lang="en-CA" sz="2000" dirty="0">
                <a:solidFill>
                  <a:srgbClr val="6A3E3E"/>
                </a:solidFill>
                <a:latin typeface="Consolas" panose="020B0609020204030204" pitchFamily="49" charset="0"/>
              </a:rPr>
              <a:t>			</a:t>
            </a:r>
            <a:r>
              <a:rPr lang="en-CA" sz="2000" dirty="0" err="1">
                <a:solidFill>
                  <a:srgbClr val="6A3E3E"/>
                </a:solidFill>
                <a:latin typeface="Consolas" panose="020B0609020204030204" pitchFamily="49" charset="0"/>
              </a:rPr>
              <a:t>arr</a:t>
            </a:r>
            <a:r>
              <a:rPr lang="en-CA" sz="2000" dirty="0">
                <a:latin typeface="Consolas" panose="020B0609020204030204" pitchFamily="49" charset="0"/>
              </a:rPr>
              <a:t>[</a:t>
            </a:r>
            <a:r>
              <a:rPr lang="en-CA" sz="2000" dirty="0">
                <a:solidFill>
                  <a:srgbClr val="6A3E3E"/>
                </a:solidFill>
                <a:latin typeface="Consolas" panose="020B0609020204030204" pitchFamily="49" charset="0"/>
              </a:rPr>
              <a:t>b</a:t>
            </a:r>
            <a:r>
              <a:rPr lang="en-CA" sz="2000" dirty="0">
                <a:latin typeface="Consolas" panose="020B0609020204030204" pitchFamily="49" charset="0"/>
              </a:rPr>
              <a:t>+1] = </a:t>
            </a:r>
            <a:r>
              <a:rPr lang="en-CA" sz="2000" dirty="0" err="1">
                <a:solidFill>
                  <a:srgbClr val="6A3E3E"/>
                </a:solidFill>
                <a:latin typeface="Consolas" panose="020B0609020204030204" pitchFamily="49" charset="0"/>
              </a:rPr>
              <a:t>arr</a:t>
            </a:r>
            <a:r>
              <a:rPr lang="en-CA" sz="2000" dirty="0">
                <a:latin typeface="Consolas" panose="020B0609020204030204" pitchFamily="49" charset="0"/>
              </a:rPr>
              <a:t>[</a:t>
            </a:r>
            <a:r>
              <a:rPr lang="en-CA" sz="2000" dirty="0">
                <a:solidFill>
                  <a:srgbClr val="6A3E3E"/>
                </a:solidFill>
                <a:latin typeface="Consolas" panose="020B0609020204030204" pitchFamily="49" charset="0"/>
              </a:rPr>
              <a:t>b</a:t>
            </a:r>
            <a:r>
              <a:rPr lang="en-CA" sz="2000" dirty="0">
                <a:latin typeface="Consolas" panose="020B0609020204030204" pitchFamily="49" charset="0"/>
              </a:rPr>
              <a:t>];</a:t>
            </a:r>
          </a:p>
          <a:p>
            <a:r>
              <a:rPr lang="en-CA" sz="2000" dirty="0">
                <a:latin typeface="Consolas" panose="020B0609020204030204" pitchFamily="49" charset="0"/>
              </a:rPr>
              <a:t>			--</a:t>
            </a:r>
            <a:r>
              <a:rPr lang="en-CA" sz="2000" dirty="0">
                <a:solidFill>
                  <a:srgbClr val="6A3E3E"/>
                </a:solidFill>
                <a:latin typeface="Consolas" panose="020B0609020204030204" pitchFamily="49" charset="0"/>
              </a:rPr>
              <a:t>b</a:t>
            </a:r>
            <a:r>
              <a:rPr lang="en-CA" sz="2000" dirty="0">
                <a:latin typeface="Consolas" panose="020B0609020204030204" pitchFamily="49" charset="0"/>
              </a:rPr>
              <a:t>;</a:t>
            </a:r>
          </a:p>
          <a:p>
            <a:r>
              <a:rPr lang="en-CA" sz="2000" dirty="0">
                <a:latin typeface="Consolas" panose="020B0609020204030204" pitchFamily="49" charset="0"/>
              </a:rPr>
              <a:t>		} //end inner while</a:t>
            </a:r>
          </a:p>
          <a:p>
            <a:r>
              <a:rPr lang="en-CA" sz="2000" dirty="0">
                <a:solidFill>
                  <a:srgbClr val="6A3E3E"/>
                </a:solidFill>
                <a:latin typeface="Consolas" panose="020B0609020204030204" pitchFamily="49" charset="0"/>
              </a:rPr>
              <a:t>		</a:t>
            </a:r>
            <a:r>
              <a:rPr lang="en-CA" sz="2000" dirty="0" err="1">
                <a:solidFill>
                  <a:srgbClr val="6A3E3E"/>
                </a:solidFill>
                <a:latin typeface="Consolas" panose="020B0609020204030204" pitchFamily="49" charset="0"/>
              </a:rPr>
              <a:t>arr</a:t>
            </a:r>
            <a:r>
              <a:rPr lang="en-CA" sz="2000" dirty="0">
                <a:latin typeface="Consolas" panose="020B0609020204030204" pitchFamily="49" charset="0"/>
              </a:rPr>
              <a:t>[</a:t>
            </a:r>
            <a:r>
              <a:rPr lang="en-CA" sz="2000" dirty="0">
                <a:solidFill>
                  <a:srgbClr val="6A3E3E"/>
                </a:solidFill>
                <a:latin typeface="Consolas" panose="020B0609020204030204" pitchFamily="49" charset="0"/>
              </a:rPr>
              <a:t>b</a:t>
            </a:r>
            <a:r>
              <a:rPr lang="en-CA" sz="2000" dirty="0">
                <a:latin typeface="Consolas" panose="020B0609020204030204" pitchFamily="49" charset="0"/>
              </a:rPr>
              <a:t>+1] = </a:t>
            </a:r>
            <a:r>
              <a:rPr lang="en-CA" sz="2000" dirty="0">
                <a:solidFill>
                  <a:srgbClr val="6A3E3E"/>
                </a:solidFill>
                <a:latin typeface="Consolas" panose="020B0609020204030204" pitchFamily="49" charset="0"/>
              </a:rPr>
              <a:t>temp</a:t>
            </a:r>
            <a:r>
              <a:rPr lang="en-CA" sz="2000" dirty="0">
                <a:latin typeface="Consolas" panose="020B0609020204030204" pitchFamily="49" charset="0"/>
              </a:rPr>
              <a:t>;</a:t>
            </a:r>
          </a:p>
          <a:p>
            <a:r>
              <a:rPr lang="en-CA" sz="2000" dirty="0">
                <a:latin typeface="Consolas" panose="020B0609020204030204" pitchFamily="49" charset="0"/>
              </a:rPr>
              <a:t>		++</a:t>
            </a:r>
            <a:r>
              <a:rPr lang="en-CA" sz="2000" dirty="0">
                <a:solidFill>
                  <a:srgbClr val="6A3E3E"/>
                </a:solidFill>
                <a:latin typeface="Consolas" panose="020B0609020204030204" pitchFamily="49" charset="0"/>
              </a:rPr>
              <a:t>a</a:t>
            </a:r>
            <a:r>
              <a:rPr lang="en-CA" sz="2000" dirty="0">
                <a:latin typeface="Consolas" panose="020B0609020204030204" pitchFamily="49" charset="0"/>
              </a:rPr>
              <a:t>;</a:t>
            </a:r>
          </a:p>
          <a:p>
            <a:r>
              <a:rPr lang="en-CA" sz="2000" dirty="0">
                <a:latin typeface="Consolas" panose="020B0609020204030204" pitchFamily="49" charset="0"/>
              </a:rPr>
              <a:t>	} // end outer while</a:t>
            </a:r>
          </a:p>
          <a:p>
            <a:r>
              <a:rPr lang="en-CA" sz="2000" dirty="0">
                <a:latin typeface="Consolas" panose="020B0609020204030204" pitchFamily="49" charset="0"/>
              </a:rPr>
              <a:t>} // end methods</a:t>
            </a:r>
            <a:endParaRPr lang="en-CA" sz="2000" dirty="0"/>
          </a:p>
        </p:txBody>
      </p:sp>
    </p:spTree>
    <p:extLst>
      <p:ext uri="{BB962C8B-B14F-4D97-AF65-F5344CB8AC3E}">
        <p14:creationId xmlns:p14="http://schemas.microsoft.com/office/powerpoint/2010/main" val="1591529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8.8 Using Two-Dimensional and Other Multidimensional Arrays (1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One-dimensional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Also called single-dimensional</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Can be pictured as a column of values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Elements you can access with a single subscript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Size of the array is its height</a:t>
            </a:r>
          </a:p>
          <a:p>
            <a:pPr marL="0" lvl="1" indent="0">
              <a:spcBef>
                <a:spcPts val="1000"/>
              </a:spcBef>
              <a:buNone/>
              <a:tabLst>
                <a:tab pos="914400" algn="l"/>
              </a:tabLst>
            </a:pPr>
            <a:r>
              <a:rPr lang="en-US" b="1" dirty="0">
                <a:solidFill>
                  <a:srgbClr val="006298"/>
                </a:solidFill>
                <a:latin typeface="Arial" charset="0"/>
                <a:cs typeface="Arial" charset="0"/>
              </a:rPr>
              <a:t>Two-dimensional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Two or more columns of values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Height and width</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Matrix or table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Two sets of brackets after the array type</a:t>
            </a:r>
          </a:p>
        </p:txBody>
      </p:sp>
    </p:spTree>
    <p:extLst>
      <p:ext uri="{BB962C8B-B14F-4D97-AF65-F5344CB8AC3E}">
        <p14:creationId xmlns:p14="http://schemas.microsoft.com/office/powerpoint/2010/main" val="2301854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8.8 Using Two-Dimensional and Other Multidimensional Arrays (2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Passing a two-dimensional array to a method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method that receives a two-dimensional array uses two bracket pairs following the data type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No need to insert numbers in the brackets in the method header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Each passed array name is a starting memory address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How to manipulate subscripts determines how rows and columns are accessed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2558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8.8 Using Two-Dimensional and Other Multidimensional Arrays (3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Using the </a:t>
            </a:r>
            <a:r>
              <a:rPr lang="en-US" b="1" dirty="0">
                <a:solidFill>
                  <a:srgbClr val="006298"/>
                </a:solidFill>
                <a:latin typeface="Courier New" panose="02070309020205020404" pitchFamily="49" charset="0"/>
                <a:cs typeface="Courier New" panose="02070309020205020404" pitchFamily="49" charset="0"/>
              </a:rPr>
              <a:t>length</a:t>
            </a:r>
            <a:r>
              <a:rPr lang="en-US" b="1" dirty="0">
                <a:solidFill>
                  <a:srgbClr val="006298"/>
                </a:solidFill>
              </a:rPr>
              <a:t> field with a two-dimensional array</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length</a:t>
            </a:r>
            <a:r>
              <a:rPr lang="en-US" dirty="0">
                <a:latin typeface="Arial" charset="0"/>
                <a:cs typeface="Arial" charset="0"/>
              </a:rPr>
              <a:t> field hold the number of rows in the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Each row has a </a:t>
            </a:r>
            <a:r>
              <a:rPr lang="en-US" dirty="0">
                <a:latin typeface="Courier New" panose="02070309020205020404" pitchFamily="49" charset="0"/>
                <a:cs typeface="Courier New" panose="02070309020205020404" pitchFamily="49" charset="0"/>
              </a:rPr>
              <a:t>length</a:t>
            </a:r>
            <a:r>
              <a:rPr lang="en-US" dirty="0">
                <a:latin typeface="Arial" charset="0"/>
                <a:cs typeface="Arial" charset="0"/>
              </a:rPr>
              <a:t> field that holds number of columns</a:t>
            </a:r>
          </a:p>
          <a:p>
            <a:pPr marL="0" lvl="1" indent="0">
              <a:spcBef>
                <a:spcPts val="1000"/>
              </a:spcBef>
              <a:buNone/>
              <a:tabLst>
                <a:tab pos="914400" algn="l"/>
              </a:tabLst>
            </a:pPr>
            <a:r>
              <a:rPr lang="en-US" b="1" dirty="0">
                <a:solidFill>
                  <a:srgbClr val="006298"/>
                </a:solidFill>
                <a:latin typeface="Arial" charset="0"/>
                <a:cs typeface="Arial" charset="0"/>
              </a:rPr>
              <a:t>Understanding jagged arrays</a:t>
            </a:r>
          </a:p>
          <a:p>
            <a:pPr marL="342900" lvl="1" indent="-342900">
              <a:spcBef>
                <a:spcPts val="1000"/>
              </a:spcBef>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Rows of different lengths</a:t>
            </a:r>
          </a:p>
          <a:p>
            <a:pPr marL="342900" lvl="1" indent="-342900">
              <a:spcBef>
                <a:spcPts val="1000"/>
              </a:spcBef>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Also called ragged array</a:t>
            </a:r>
          </a:p>
          <a:p>
            <a:pPr marL="342900" lvl="1" indent="-342900">
              <a:spcBef>
                <a:spcPts val="1000"/>
              </a:spcBef>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Define the number of rows, but not columns</a:t>
            </a:r>
          </a:p>
        </p:txBody>
      </p:sp>
    </p:spTree>
    <p:extLst>
      <p:ext uri="{BB962C8B-B14F-4D97-AF65-F5344CB8AC3E}">
        <p14:creationId xmlns:p14="http://schemas.microsoft.com/office/powerpoint/2010/main" val="246010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8.8 Using Two-Dimensional and Other Multidimensional Arrays (4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Using other multidimensional arrays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Any array with more than one dimension</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Examples of three-dimensional arrays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Store daily rainfall: </a:t>
            </a:r>
            <a:r>
              <a:rPr lang="en-US" sz="2000" dirty="0">
                <a:latin typeface="Courier New" panose="02070309020205020404" pitchFamily="49" charset="0"/>
                <a:cs typeface="Courier New" panose="02070309020205020404" pitchFamily="49" charset="0"/>
              </a:rPr>
              <a:t>rainfall [year][month][day]</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Store color values: </a:t>
            </a:r>
            <a:r>
              <a:rPr lang="en-US" sz="2000" dirty="0">
                <a:latin typeface="Courier New" panose="02070309020205020404" pitchFamily="49" charset="0"/>
                <a:cs typeface="Courier New" panose="02070309020205020404" pitchFamily="49" charset="0"/>
              </a:rPr>
              <a:t>colors[redComponent][greenComponent][blueComponent]</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As long as you keep track of the order of the variables needed as subscripts or exhaust computer memory you can create an array of any size</a:t>
            </a:r>
          </a:p>
        </p:txBody>
      </p:sp>
    </p:spTree>
    <p:extLst>
      <p:ext uri="{BB962C8B-B14F-4D97-AF65-F5344CB8AC3E}">
        <p14:creationId xmlns:p14="http://schemas.microsoft.com/office/powerpoint/2010/main" val="3657727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8.9 Using the </a:t>
            </a:r>
            <a:r>
              <a:rPr lang="en-US" dirty="0">
                <a:latin typeface="Courier New" panose="02070309020205020404" pitchFamily="49" charset="0"/>
                <a:cs typeface="Courier New" panose="02070309020205020404" pitchFamily="49" charset="0"/>
              </a:rPr>
              <a:t>Arrays</a:t>
            </a:r>
            <a:r>
              <a:rPr lang="en-US" dirty="0"/>
              <a:t> Class (1 of 2)</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latin typeface="Courier New" panose="02070309020205020404" pitchFamily="49" charset="0"/>
                <a:cs typeface="Courier New" panose="02070309020205020404" pitchFamily="49" charset="0"/>
              </a:rPr>
              <a:t>Arrays</a:t>
            </a:r>
            <a:r>
              <a:rPr lang="en-US" b="1" dirty="0">
                <a:solidFill>
                  <a:srgbClr val="006298"/>
                </a:solidFill>
              </a:rPr>
              <a:t> class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Contains useful methods for manipulating arrays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Fill, sort, or search, and more</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static</a:t>
            </a:r>
            <a:r>
              <a:rPr lang="en-US" dirty="0">
                <a:latin typeface="Arial" charset="0"/>
                <a:cs typeface="Arial" charset="0"/>
              </a:rPr>
              <a:t> methods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Use them with the class name without instantiating an </a:t>
            </a:r>
            <a:r>
              <a:rPr lang="en-US" sz="2000" dirty="0">
                <a:latin typeface="Courier New" panose="02070309020205020404" pitchFamily="49" charset="0"/>
                <a:cs typeface="Courier New" panose="02070309020205020404" pitchFamily="49" charset="0"/>
              </a:rPr>
              <a:t>Arrays</a:t>
            </a:r>
            <a:r>
              <a:rPr lang="en-US" sz="2000" dirty="0">
                <a:latin typeface="Arial" panose="020B0604020202020204" pitchFamily="34" charset="0"/>
                <a:cs typeface="Arial" panose="020B0604020202020204" pitchFamily="34" charset="0"/>
              </a:rPr>
              <a:t> object</a:t>
            </a:r>
          </a:p>
        </p:txBody>
      </p:sp>
    </p:spTree>
    <p:extLst>
      <p:ext uri="{BB962C8B-B14F-4D97-AF65-F5344CB8AC3E}">
        <p14:creationId xmlns:p14="http://schemas.microsoft.com/office/powerpoint/2010/main" val="398975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8.1 Declaring an Array (1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Named list of data items with the same data type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Each data item is an element of the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Used when storing just one value at a time in memory does not meet your needs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Declared in the same way as any simple variable</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But you insert a pair of square brackets after the data type</a:t>
            </a:r>
          </a:p>
          <a:p>
            <a:pPr marL="1028700" lvl="1" indent="-342900">
              <a:buFont typeface="Arial" panose="020B0604020202020204" pitchFamily="34" charset="0"/>
              <a:buChar char="•"/>
              <a:tabLst>
                <a:tab pos="914400" algn="l"/>
              </a:tabLst>
            </a:pPr>
            <a:r>
              <a:rPr lang="en-US" sz="2000" dirty="0">
                <a:latin typeface="Courier New" panose="02070309020205020404" pitchFamily="49" charset="0"/>
                <a:cs typeface="Courier New" panose="02070309020205020404" pitchFamily="49" charset="0"/>
              </a:rPr>
              <a:t>Double [] salesFigures;</a:t>
            </a:r>
          </a:p>
        </p:txBody>
      </p:sp>
    </p:spTree>
    <p:extLst>
      <p:ext uri="{BB962C8B-B14F-4D97-AF65-F5344CB8AC3E}">
        <p14:creationId xmlns:p14="http://schemas.microsoft.com/office/powerpoint/2010/main" val="2004025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8.9 Using the </a:t>
            </a:r>
            <a:r>
              <a:rPr lang="en-US" dirty="0">
                <a:latin typeface="Courier New" panose="02070309020205020404" pitchFamily="49" charset="0"/>
                <a:cs typeface="Courier New" panose="02070309020205020404" pitchFamily="49" charset="0"/>
              </a:rPr>
              <a:t>Arrays</a:t>
            </a:r>
            <a:r>
              <a:rPr lang="en-US" dirty="0"/>
              <a:t> Class (2 of 2)</a:t>
            </a:r>
          </a:p>
        </p:txBody>
      </p:sp>
      <p:sp>
        <p:nvSpPr>
          <p:cNvPr id="2" name="Text Placeholder 1"/>
          <p:cNvSpPr>
            <a:spLocks noGrp="1"/>
          </p:cNvSpPr>
          <p:nvPr>
            <p:ph type="body" sz="quarter" idx="15"/>
          </p:nvPr>
        </p:nvSpPr>
        <p:spPr>
          <a:xfrm>
            <a:off x="847998" y="1289684"/>
            <a:ext cx="10711543" cy="3732692"/>
          </a:xfrm>
        </p:spPr>
        <p:txBody>
          <a:bodyPr/>
          <a:lstStyle/>
          <a:p>
            <a:pPr>
              <a:tabLst>
                <a:tab pos="914400" algn="l"/>
              </a:tabLst>
            </a:pPr>
            <a:r>
              <a:rPr lang="en-US" b="1" dirty="0">
                <a:solidFill>
                  <a:srgbClr val="006298"/>
                </a:solidFill>
                <a:latin typeface="Courier New" panose="02070309020205020404" pitchFamily="49" charset="0"/>
                <a:cs typeface="Courier New" panose="02070309020205020404" pitchFamily="49" charset="0"/>
              </a:rPr>
              <a:t>binarySearch() </a:t>
            </a:r>
            <a:r>
              <a:rPr lang="en-US" b="1" dirty="0">
                <a:solidFill>
                  <a:srgbClr val="006298"/>
                </a:solidFill>
              </a:rPr>
              <a:t>methods </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Provide ways to search through sorted lists of values of various data types</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Based on array size, you determine the middle position</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Compare the item you are looking for with the middle item</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Decide whether your item is above that point i the array</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Look for middle position in top or bottom half of the array</a:t>
            </a:r>
          </a:p>
          <a:p>
            <a:pPr marL="342900" indent="-342900">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Continue until find the element or determine it is not in the array</a:t>
            </a:r>
          </a:p>
        </p:txBody>
      </p:sp>
    </p:spTree>
    <p:extLst>
      <p:ext uri="{BB962C8B-B14F-4D97-AF65-F5344CB8AC3E}">
        <p14:creationId xmlns:p14="http://schemas.microsoft.com/office/powerpoint/2010/main" val="2724610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8.10 Creating Enumerations (1 of 3)</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Enumerated data type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Finite set of legal values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First position is </a:t>
            </a:r>
            <a:r>
              <a:rPr lang="en-US" dirty="0">
                <a:latin typeface="Courier New" panose="02070309020205020404" pitchFamily="49" charset="0"/>
                <a:cs typeface="Courier New" panose="02070309020205020404" pitchFamily="49" charset="0"/>
              </a:rPr>
              <a:t>0</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Keyword </a:t>
            </a:r>
            <a:r>
              <a:rPr lang="en-US" dirty="0">
                <a:latin typeface="Courier New" panose="02070309020205020404" pitchFamily="49" charset="0"/>
                <a:cs typeface="Courier New" panose="02070309020205020404" pitchFamily="49" charset="0"/>
              </a:rPr>
              <a:t>enum</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enum</a:t>
            </a:r>
            <a:r>
              <a:rPr lang="en-US" dirty="0">
                <a:latin typeface="Arial" charset="0"/>
                <a:cs typeface="Arial" charset="0"/>
              </a:rPr>
              <a:t> constants are allowed values for the type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Identifier begins with uppercase letter</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Constants are all uppercase</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Not in quotes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Java identifiers</a:t>
            </a:r>
          </a:p>
        </p:txBody>
      </p:sp>
    </p:spTree>
    <p:extLst>
      <p:ext uri="{BB962C8B-B14F-4D97-AF65-F5344CB8AC3E}">
        <p14:creationId xmlns:p14="http://schemas.microsoft.com/office/powerpoint/2010/main" val="446720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8.10 Creating Enumerations (2 of 3)</a:t>
            </a:r>
          </a:p>
        </p:txBody>
      </p:sp>
      <p:pic>
        <p:nvPicPr>
          <p:cNvPr id="6" name="Picture 5" descr="The command window. Line 1. J A N, F E B, M A R, A P R, MAY, J U N, J U L, A U G, S E P, O C T, N O V, D E C. Line 2. Enter the first three letters of your birth month, right angle bracket, right angle bracket, s e p. Line 3. You entered S E P. Line 4. S E P is in position 8. Line 5. So its month number is 9. Line 6. S e p is later in the year than J U N.">
            <a:extLst>
              <a:ext uri="{FF2B5EF4-FFF2-40B4-BE49-F238E27FC236}">
                <a16:creationId xmlns:a16="http://schemas.microsoft.com/office/drawing/2014/main" id="{FAC37DD3-0AB2-4890-B59B-6F6ECB33B3DE}"/>
              </a:ext>
            </a:extLst>
          </p:cNvPr>
          <p:cNvPicPr>
            <a:picLocks noChangeAspect="1"/>
          </p:cNvPicPr>
          <p:nvPr/>
        </p:nvPicPr>
        <p:blipFill>
          <a:blip r:embed="rId3"/>
          <a:srcRect/>
          <a:stretch/>
        </p:blipFill>
        <p:spPr>
          <a:xfrm>
            <a:off x="3265302" y="2040492"/>
            <a:ext cx="6057143" cy="2002464"/>
          </a:xfrm>
          <a:prstGeom prst="rect">
            <a:avLst/>
          </a:prstGeom>
        </p:spPr>
      </p:pic>
      <p:sp>
        <p:nvSpPr>
          <p:cNvPr id="7" name="TextBox 6">
            <a:extLst>
              <a:ext uri="{FF2B5EF4-FFF2-40B4-BE49-F238E27FC236}">
                <a16:creationId xmlns:a16="http://schemas.microsoft.com/office/drawing/2014/main" id="{BEBD50D7-6B67-446E-818C-80D41AC914B9}"/>
              </a:ext>
            </a:extLst>
          </p:cNvPr>
          <p:cNvSpPr txBox="1"/>
          <p:nvPr/>
        </p:nvSpPr>
        <p:spPr>
          <a:xfrm>
            <a:off x="3265302" y="4223067"/>
            <a:ext cx="6481126" cy="369332"/>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8-41: Typical execution of the  </a:t>
            </a:r>
            <a:r>
              <a:rPr lang="en-US" sz="1800" dirty="0">
                <a:solidFill>
                  <a:srgbClr val="004A78"/>
                </a:solidFill>
                <a:latin typeface="Courier New" panose="02070309020205020404" pitchFamily="49" charset="0"/>
                <a:ea typeface="Open Sans"/>
                <a:cs typeface="Courier New" panose="02070309020205020404" pitchFamily="49" charset="0"/>
              </a:rPr>
              <a:t>EnumDemo</a:t>
            </a:r>
            <a:r>
              <a:rPr lang="en-US" sz="1800" dirty="0">
                <a:solidFill>
                  <a:srgbClr val="004A78"/>
                </a:solidFill>
                <a:latin typeface="Open Sans"/>
                <a:ea typeface="Open Sans"/>
                <a:cs typeface="Open Sans"/>
              </a:rPr>
              <a:t> application</a:t>
            </a:r>
          </a:p>
        </p:txBody>
      </p:sp>
    </p:spTree>
    <p:extLst>
      <p:ext uri="{BB962C8B-B14F-4D97-AF65-F5344CB8AC3E}">
        <p14:creationId xmlns:p14="http://schemas.microsoft.com/office/powerpoint/2010/main" val="3158908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8.10 Creating Enumerations (3 of 3)</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Advantages to enumeration types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If you used another type (</a:t>
            </a:r>
            <a:r>
              <a:rPr lang="en-US" dirty="0">
                <a:latin typeface="Courier New" panose="02070309020205020404" pitchFamily="49" charset="0"/>
                <a:cs typeface="Courier New" panose="02070309020205020404" pitchFamily="49" charset="0"/>
              </a:rPr>
              <a:t>int</a:t>
            </a:r>
            <a:r>
              <a:rPr lang="en-US" dirty="0">
                <a:latin typeface="Arial" charset="0"/>
                <a:cs typeface="Arial" charset="0"/>
              </a:rPr>
              <a:t> or </a:t>
            </a:r>
            <a:r>
              <a:rPr lang="en-US" dirty="0">
                <a:latin typeface="Courier New" panose="02070309020205020404" pitchFamily="49" charset="0"/>
                <a:cs typeface="Courier New" panose="02070309020205020404" pitchFamily="49" charset="0"/>
              </a:rPr>
              <a:t>String</a:t>
            </a:r>
            <a:r>
              <a:rPr lang="en-US" dirty="0">
                <a:latin typeface="Arial" panose="020B0604020202020204" pitchFamily="34" charset="0"/>
                <a:cs typeface="Arial" panose="020B0604020202020204" pitchFamily="34" charset="0"/>
              </a:rPr>
              <a:t>s</a:t>
            </a:r>
            <a:r>
              <a:rPr lang="en-US" dirty="0">
                <a:latin typeface="Arial" charset="0"/>
                <a:cs typeface="Arial" charset="0"/>
              </a:rPr>
              <a:t>) for month values, any value could be assigned but only 12 values are allowed to a </a:t>
            </a:r>
            <a:r>
              <a:rPr lang="en-US" dirty="0">
                <a:latin typeface="Courier New" panose="02070309020205020404" pitchFamily="49" charset="0"/>
                <a:cs typeface="Courier New" panose="02070309020205020404" pitchFamily="49" charset="0"/>
              </a:rPr>
              <a:t>Month</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Invalid behavior could be applied to the values, such as adding or dividing two months. </a:t>
            </a:r>
          </a:p>
          <a:p>
            <a:pPr marL="800100" lvl="2" indent="-342900">
              <a:spcBef>
                <a:spcPts val="1000"/>
              </a:spcBef>
              <a:buFont typeface="Arial" panose="020B0604020202020204" pitchFamily="34" charset="0"/>
              <a:buChar char="•"/>
              <a:tabLst>
                <a:tab pos="914400" algn="l"/>
              </a:tabLst>
            </a:pPr>
            <a:r>
              <a:rPr lang="en-US" dirty="0">
                <a:solidFill>
                  <a:srgbClr val="000000"/>
                </a:solidFill>
                <a:latin typeface="Arial" charset="0"/>
                <a:cs typeface="Arial" charset="0"/>
              </a:rPr>
              <a:t>Type-safe describes a data type for which only appropriate behaviors are allowed</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form of self-documentation</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Can add methods and other fields to an </a:t>
            </a:r>
            <a:r>
              <a:rPr lang="en-US" dirty="0">
                <a:latin typeface="Courier New" panose="02070309020205020404" pitchFamily="49" charset="0"/>
                <a:cs typeface="Courier New" panose="02070309020205020404" pitchFamily="49" charset="0"/>
              </a:rPr>
              <a:t>enum</a:t>
            </a:r>
            <a:r>
              <a:rPr lang="en-US" dirty="0">
                <a:latin typeface="Arial" charset="0"/>
                <a:cs typeface="Arial" charset="0"/>
              </a:rPr>
              <a:t> type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322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A23B-08BA-4767-AE77-535A0B270682}"/>
              </a:ext>
            </a:extLst>
          </p:cNvPr>
          <p:cNvSpPr>
            <a:spLocks noGrp="1"/>
          </p:cNvSpPr>
          <p:nvPr>
            <p:ph type="title"/>
          </p:nvPr>
        </p:nvSpPr>
        <p:spPr/>
        <p:txBody>
          <a:bodyPr/>
          <a:lstStyle/>
          <a:p>
            <a:r>
              <a:rPr lang="en-US" dirty="0"/>
              <a:t>Don’t Do It (1 of 2)</a:t>
            </a:r>
          </a:p>
        </p:txBody>
      </p:sp>
      <p:sp>
        <p:nvSpPr>
          <p:cNvPr id="3" name="Text Placeholder 2">
            <a:extLst>
              <a:ext uri="{FF2B5EF4-FFF2-40B4-BE49-F238E27FC236}">
                <a16:creationId xmlns:a16="http://schemas.microsoft.com/office/drawing/2014/main" id="{6B3F111C-1BE2-4892-A332-441D5626C237}"/>
              </a:ext>
            </a:extLst>
          </p:cNvPr>
          <p:cNvSpPr>
            <a:spLocks noGrp="1"/>
          </p:cNvSpPr>
          <p:nvPr>
            <p:ph type="body" sz="quarter" idx="17"/>
          </p:nvPr>
        </p:nvSpPr>
        <p:spPr>
          <a:xfrm>
            <a:off x="743576" y="1119673"/>
            <a:ext cx="10711543" cy="4912827"/>
          </a:xfrm>
        </p:spPr>
        <p:txBody>
          <a:bodyPr>
            <a:normAutofit/>
          </a:bodyPr>
          <a:lstStyle/>
          <a:p>
            <a:pPr>
              <a:buClr>
                <a:srgbClr val="000000"/>
              </a:buClr>
            </a:pPr>
            <a:r>
              <a:rPr lang="en-US" sz="2400" dirty="0"/>
              <a:t>Don’t forget that the lowest array subscript is </a:t>
            </a:r>
            <a:r>
              <a:rPr lang="en-US" sz="2400" dirty="0">
                <a:latin typeface="Courier New" panose="02070309020205020404" pitchFamily="49" charset="0"/>
                <a:cs typeface="Courier New" panose="02070309020205020404" pitchFamily="49" charset="0"/>
              </a:rPr>
              <a:t>0</a:t>
            </a:r>
          </a:p>
          <a:p>
            <a:pPr>
              <a:buClr>
                <a:srgbClr val="000000"/>
              </a:buClr>
            </a:pPr>
            <a:r>
              <a:rPr lang="en-US" sz="2400" dirty="0"/>
              <a:t>Don’t forget that the highest array subscript is one less than the length of the array</a:t>
            </a:r>
          </a:p>
          <a:p>
            <a:pPr>
              <a:buClr>
                <a:srgbClr val="000000"/>
              </a:buClr>
            </a:pPr>
            <a:r>
              <a:rPr lang="en-US" sz="2400" dirty="0"/>
              <a:t>Don’t forget that a semicolon follows the closing curly brace in an array initialization list</a:t>
            </a:r>
          </a:p>
          <a:p>
            <a:pPr>
              <a:buClr>
                <a:srgbClr val="000000"/>
              </a:buClr>
            </a:pPr>
            <a:r>
              <a:rPr lang="en-US" sz="2400" dirty="0"/>
              <a:t>Don’t forget that </a:t>
            </a:r>
            <a:r>
              <a:rPr lang="en-US" sz="2400" dirty="0">
                <a:latin typeface="Courier New" panose="02070309020205020404" pitchFamily="49" charset="0"/>
                <a:cs typeface="Courier New" panose="02070309020205020404" pitchFamily="49" charset="0"/>
              </a:rPr>
              <a:t>length</a:t>
            </a:r>
            <a:r>
              <a:rPr lang="en-US" sz="2400" dirty="0"/>
              <a:t> is an array property and not a method. Conversely, </a:t>
            </a:r>
            <a:r>
              <a:rPr lang="en-US" sz="2400" dirty="0">
                <a:latin typeface="Courier New" panose="02070309020205020404" pitchFamily="49" charset="0"/>
                <a:cs typeface="Courier New" panose="02070309020205020404" pitchFamily="49" charset="0"/>
              </a:rPr>
              <a:t>length()</a:t>
            </a:r>
            <a:r>
              <a:rPr lang="en-US" sz="2400" dirty="0"/>
              <a:t> is a </a:t>
            </a:r>
            <a:r>
              <a:rPr lang="en-US" sz="2400" dirty="0">
                <a:latin typeface="Courier New" panose="02070309020205020404" pitchFamily="49" charset="0"/>
                <a:cs typeface="Courier New" panose="02070309020205020404" pitchFamily="49" charset="0"/>
              </a:rPr>
              <a:t>String</a:t>
            </a:r>
            <a:r>
              <a:rPr lang="en-US" sz="2400" dirty="0"/>
              <a:t> method, and not a property</a:t>
            </a:r>
          </a:p>
          <a:p>
            <a:pPr>
              <a:buClr>
                <a:srgbClr val="000000"/>
              </a:buClr>
            </a:pPr>
            <a:r>
              <a:rPr lang="en-US" sz="2400" dirty="0"/>
              <a:t>Don’t place a subscript after an object’s field or method name when accessing an array of objects</a:t>
            </a:r>
          </a:p>
          <a:p>
            <a:pPr>
              <a:buClr>
                <a:srgbClr val="000000"/>
              </a:buClr>
            </a:pPr>
            <a:endParaRPr lang="en-US" sz="2400" dirty="0"/>
          </a:p>
        </p:txBody>
      </p:sp>
    </p:spTree>
    <p:extLst>
      <p:ext uri="{BB962C8B-B14F-4D97-AF65-F5344CB8AC3E}">
        <p14:creationId xmlns:p14="http://schemas.microsoft.com/office/powerpoint/2010/main" val="754557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A23B-08BA-4767-AE77-535A0B270682}"/>
              </a:ext>
            </a:extLst>
          </p:cNvPr>
          <p:cNvSpPr>
            <a:spLocks noGrp="1"/>
          </p:cNvSpPr>
          <p:nvPr>
            <p:ph type="title"/>
          </p:nvPr>
        </p:nvSpPr>
        <p:spPr/>
        <p:txBody>
          <a:bodyPr/>
          <a:lstStyle/>
          <a:p>
            <a:r>
              <a:rPr lang="en-US" dirty="0"/>
              <a:t>Don’t Do It (2 of 2)</a:t>
            </a:r>
          </a:p>
        </p:txBody>
      </p:sp>
      <p:sp>
        <p:nvSpPr>
          <p:cNvPr id="3" name="Text Placeholder 2">
            <a:extLst>
              <a:ext uri="{FF2B5EF4-FFF2-40B4-BE49-F238E27FC236}">
                <a16:creationId xmlns:a16="http://schemas.microsoft.com/office/drawing/2014/main" id="{6B3F111C-1BE2-4892-A332-441D5626C237}"/>
              </a:ext>
            </a:extLst>
          </p:cNvPr>
          <p:cNvSpPr>
            <a:spLocks noGrp="1"/>
          </p:cNvSpPr>
          <p:nvPr>
            <p:ph type="body" sz="quarter" idx="17"/>
          </p:nvPr>
        </p:nvSpPr>
        <p:spPr>
          <a:xfrm>
            <a:off x="743576" y="1119673"/>
            <a:ext cx="10711543" cy="4912827"/>
          </a:xfrm>
        </p:spPr>
        <p:txBody>
          <a:bodyPr>
            <a:normAutofit/>
          </a:bodyPr>
          <a:lstStyle/>
          <a:p>
            <a:pPr>
              <a:buClr>
                <a:srgbClr val="000000"/>
              </a:buClr>
            </a:pPr>
            <a:r>
              <a:rPr lang="en-US" sz="2400" dirty="0"/>
              <a:t>Don’t assume that an array of characters is a string</a:t>
            </a:r>
          </a:p>
          <a:p>
            <a:pPr>
              <a:buClr>
                <a:srgbClr val="000000"/>
              </a:buClr>
            </a:pPr>
            <a:r>
              <a:rPr lang="en-US" sz="2400" dirty="0"/>
              <a:t>Don’t forget that array names are references</a:t>
            </a:r>
          </a:p>
          <a:p>
            <a:pPr>
              <a:buClr>
                <a:srgbClr val="000000"/>
              </a:buClr>
            </a:pPr>
            <a:r>
              <a:rPr lang="en-US" sz="2400" dirty="0"/>
              <a:t>Don’t use brackets with an array name when you pass it to a method</a:t>
            </a:r>
          </a:p>
          <a:p>
            <a:pPr>
              <a:buClr>
                <a:srgbClr val="000000"/>
              </a:buClr>
            </a:pPr>
            <a:r>
              <a:rPr lang="en-US" sz="2400" dirty="0"/>
              <a:t>Don’t forget that the first subscript used with a two-dimensional array represents the row, and that the second subscript represents the column</a:t>
            </a:r>
          </a:p>
          <a:p>
            <a:pPr>
              <a:buClr>
                <a:srgbClr val="000000"/>
              </a:buClr>
            </a:pPr>
            <a:r>
              <a:rPr lang="en-US" sz="2400" dirty="0"/>
              <a:t>Don’t think </a:t>
            </a:r>
            <a:r>
              <a:rPr lang="en-US" sz="2400" dirty="0">
                <a:latin typeface="Courier New" panose="02070309020205020404" pitchFamily="49" charset="0"/>
                <a:cs typeface="Courier New" panose="02070309020205020404" pitchFamily="49" charset="0"/>
              </a:rPr>
              <a:t>enum</a:t>
            </a:r>
            <a:r>
              <a:rPr lang="en-US" sz="2400" dirty="0"/>
              <a:t> constants are strings; they are not enclosed in quotes</a:t>
            </a:r>
          </a:p>
        </p:txBody>
      </p:sp>
    </p:spTree>
    <p:extLst>
      <p:ext uri="{BB962C8B-B14F-4D97-AF65-F5344CB8AC3E}">
        <p14:creationId xmlns:p14="http://schemas.microsoft.com/office/powerpoint/2010/main" val="2608641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17B2-FE6D-44F1-B606-FD4E689B5FBF}"/>
              </a:ext>
            </a:extLst>
          </p:cNvPr>
          <p:cNvSpPr>
            <a:spLocks noGrp="1"/>
          </p:cNvSpPr>
          <p:nvPr>
            <p:ph type="title"/>
          </p:nvPr>
        </p:nvSpPr>
        <p:spPr/>
        <p:txBody>
          <a:bodyPr/>
          <a:lstStyle/>
          <a:p>
            <a:r>
              <a:rPr lang="en-US" dirty="0"/>
              <a:t>Self-Assessment (1 of 2)</a:t>
            </a:r>
          </a:p>
        </p:txBody>
      </p:sp>
      <p:sp>
        <p:nvSpPr>
          <p:cNvPr id="3" name="Text Placeholder 2">
            <a:extLst>
              <a:ext uri="{FF2B5EF4-FFF2-40B4-BE49-F238E27FC236}">
                <a16:creationId xmlns:a16="http://schemas.microsoft.com/office/drawing/2014/main" id="{C141C2FE-9E5B-45DA-ADBE-E4F8B71FFDFD}"/>
              </a:ext>
            </a:extLst>
          </p:cNvPr>
          <p:cNvSpPr>
            <a:spLocks noGrp="1"/>
          </p:cNvSpPr>
          <p:nvPr>
            <p:ph type="body" sz="quarter" idx="17"/>
          </p:nvPr>
        </p:nvSpPr>
        <p:spPr/>
        <p:txBody>
          <a:bodyPr/>
          <a:lstStyle/>
          <a:p>
            <a:r>
              <a:rPr lang="en-US" sz="2400" dirty="0"/>
              <a:t>What do you need to know in order to declare an array?</a:t>
            </a:r>
          </a:p>
          <a:p>
            <a:r>
              <a:rPr lang="en-US" sz="2400" dirty="0"/>
              <a:t>What do you need to know in order to initialize an array?</a:t>
            </a:r>
          </a:p>
          <a:p>
            <a:r>
              <a:rPr lang="en-US" sz="2400" dirty="0"/>
              <a:t>What types of variable subscripts are used with arrays? How are they used?</a:t>
            </a:r>
          </a:p>
          <a:p>
            <a:r>
              <a:rPr lang="en-US" sz="2400" dirty="0"/>
              <a:t>What is the value in using an array of objects?</a:t>
            </a:r>
          </a:p>
          <a:p>
            <a:r>
              <a:rPr lang="en-US" sz="2400" dirty="0"/>
              <a:t>What are parallel arrays used for? </a:t>
            </a:r>
          </a:p>
          <a:p>
            <a:endParaRPr lang="en-US" sz="2400" dirty="0"/>
          </a:p>
        </p:txBody>
      </p:sp>
    </p:spTree>
    <p:extLst>
      <p:ext uri="{BB962C8B-B14F-4D97-AF65-F5344CB8AC3E}">
        <p14:creationId xmlns:p14="http://schemas.microsoft.com/office/powerpoint/2010/main" val="3395716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17B2-FE6D-44F1-B606-FD4E689B5FBF}"/>
              </a:ext>
            </a:extLst>
          </p:cNvPr>
          <p:cNvSpPr>
            <a:spLocks noGrp="1"/>
          </p:cNvSpPr>
          <p:nvPr>
            <p:ph type="title"/>
          </p:nvPr>
        </p:nvSpPr>
        <p:spPr/>
        <p:txBody>
          <a:bodyPr/>
          <a:lstStyle/>
          <a:p>
            <a:r>
              <a:rPr lang="en-US" dirty="0"/>
              <a:t>Self-Assessment (2 of 2)</a:t>
            </a:r>
          </a:p>
        </p:txBody>
      </p:sp>
      <p:sp>
        <p:nvSpPr>
          <p:cNvPr id="3" name="Text Placeholder 2">
            <a:extLst>
              <a:ext uri="{FF2B5EF4-FFF2-40B4-BE49-F238E27FC236}">
                <a16:creationId xmlns:a16="http://schemas.microsoft.com/office/drawing/2014/main" id="{C141C2FE-9E5B-45DA-ADBE-E4F8B71FFDFD}"/>
              </a:ext>
            </a:extLst>
          </p:cNvPr>
          <p:cNvSpPr>
            <a:spLocks noGrp="1"/>
          </p:cNvSpPr>
          <p:nvPr>
            <p:ph type="body" sz="quarter" idx="17"/>
          </p:nvPr>
        </p:nvSpPr>
        <p:spPr/>
        <p:txBody>
          <a:bodyPr/>
          <a:lstStyle/>
          <a:p>
            <a:pPr>
              <a:buFont typeface="+mj-lt"/>
              <a:buAutoNum type="arabicPeriod" startAt="6"/>
            </a:pPr>
            <a:r>
              <a:rPr lang="en-US" sz="2400" dirty="0"/>
              <a:t>Define the term, passed by value.</a:t>
            </a:r>
          </a:p>
          <a:p>
            <a:pPr>
              <a:buAutoNum type="arabicPeriod" startAt="6"/>
            </a:pPr>
            <a:r>
              <a:rPr lang="en-US" sz="2400" dirty="0"/>
              <a:t>Describe how a bubble sort is used, and list ways to improve it.</a:t>
            </a:r>
          </a:p>
          <a:p>
            <a:pPr>
              <a:buAutoNum type="arabicPeriod" startAt="6"/>
            </a:pPr>
            <a:r>
              <a:rPr lang="en-US" sz="2400" dirty="0"/>
              <a:t>What do you need to know about using multidimensional arrays? List examples of different types.</a:t>
            </a:r>
          </a:p>
          <a:p>
            <a:pPr>
              <a:buAutoNum type="arabicPeriod" startAt="6"/>
            </a:pPr>
            <a:r>
              <a:rPr lang="en-US" sz="2400" dirty="0"/>
              <a:t>Describe how the </a:t>
            </a:r>
            <a:r>
              <a:rPr lang="en-US" sz="2400" dirty="0">
                <a:latin typeface="Courier New" panose="02070309020205020404" pitchFamily="49" charset="0"/>
                <a:cs typeface="Courier New" panose="02070309020205020404" pitchFamily="49" charset="0"/>
              </a:rPr>
              <a:t>binarySearch() </a:t>
            </a:r>
            <a:r>
              <a:rPr lang="en-US" sz="2400" dirty="0"/>
              <a:t>method works</a:t>
            </a:r>
          </a:p>
          <a:p>
            <a:pPr>
              <a:buAutoNum type="arabicPeriod" startAt="6"/>
            </a:pPr>
            <a:r>
              <a:rPr lang="en-US" sz="2400" dirty="0"/>
              <a:t> Define and describe the uses of an enumerated data type. Give examples.</a:t>
            </a:r>
          </a:p>
          <a:p>
            <a:pPr>
              <a:buAutoNum type="arabicPeriod" startAt="6"/>
            </a:pPr>
            <a:endParaRPr lang="en-US" sz="2400" dirty="0"/>
          </a:p>
        </p:txBody>
      </p:sp>
    </p:spTree>
    <p:extLst>
      <p:ext uri="{BB962C8B-B14F-4D97-AF65-F5344CB8AC3E}">
        <p14:creationId xmlns:p14="http://schemas.microsoft.com/office/powerpoint/2010/main" val="2604063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3576" y="365125"/>
            <a:ext cx="10515600" cy="672105"/>
          </a:xfrm>
        </p:spPr>
        <p:txBody>
          <a:bodyPr/>
          <a:lstStyle/>
          <a:p>
            <a:r>
              <a:rPr lang="en-US" altLang="en-US" dirty="0"/>
              <a:t>Summary</a:t>
            </a:r>
            <a:endParaRPr lang="en-US" dirty="0"/>
          </a:p>
        </p:txBody>
      </p:sp>
      <p:sp>
        <p:nvSpPr>
          <p:cNvPr id="2" name="Text Placeholder 1"/>
          <p:cNvSpPr>
            <a:spLocks noGrp="1"/>
          </p:cNvSpPr>
          <p:nvPr>
            <p:ph type="body" sz="quarter" idx="17"/>
          </p:nvPr>
        </p:nvSpPr>
        <p:spPr/>
        <p:txBody>
          <a:bodyPr>
            <a:normAutofit/>
          </a:bodyPr>
          <a:lstStyle/>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rPr>
              <a:t>Click the link to review the objectives for this presentation.</a:t>
            </a:r>
          </a:p>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hlinkClick r:id="rId3" action="ppaction://hlinksldjump"/>
              </a:rPr>
              <a:t>Link to Objectives</a:t>
            </a:r>
            <a:endParaRPr lang="en-US" altLang="en-US" sz="2400" dirty="0">
              <a:solidFill>
                <a:srgbClr val="000000"/>
              </a:solidFill>
              <a:latin typeface="+mn-lt"/>
              <a:cs typeface="Courier New" panose="02070309020205020404" pitchFamily="49" charset="0"/>
            </a:endParaRPr>
          </a:p>
          <a:p>
            <a:pPr marL="0" lvl="1" indent="0">
              <a:spcBef>
                <a:spcPts val="1000"/>
              </a:spcBef>
              <a:buClr>
                <a:srgbClr val="000000"/>
              </a:buClr>
              <a:buNone/>
              <a:tabLst>
                <a:tab pos="914400" algn="l"/>
              </a:tabLst>
            </a:pPr>
            <a:endParaRPr lang="en-US" altLang="en-US" sz="2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153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8.1 Declaring an Array (2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Naming arrays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You can provide any legal identifier for an array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Programmers conventionally name arrays using the same rules for variables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Start with lowercase letters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Uppercase letters for subsequent words</a:t>
            </a:r>
          </a:p>
          <a:p>
            <a:pPr marL="342900" indent="-342900">
              <a:buFont typeface="Arial" panose="020B0604020202020204" pitchFamily="34" charset="0"/>
              <a:buChar char="•"/>
              <a:tabLst>
                <a:tab pos="914400" algn="l"/>
              </a:tabLst>
            </a:pPr>
            <a:r>
              <a:rPr lang="en-US" dirty="0"/>
              <a:t>To show that the name represents a group of items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Use plural nouns</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Add a word that implies a group: </a:t>
            </a:r>
            <a:r>
              <a:rPr lang="en-US" sz="2000" dirty="0">
                <a:latin typeface="Courier New" panose="02070309020205020404" pitchFamily="49" charset="0"/>
                <a:cs typeface="Courier New" panose="02070309020205020404" pitchFamily="49" charset="0"/>
              </a:rPr>
              <a:t>salesList</a:t>
            </a:r>
            <a:r>
              <a:rPr lang="en-US" sz="2000" dirty="0">
                <a:latin typeface="Arial" panose="020B0604020202020204" pitchFamily="34" charset="0"/>
                <a:cs typeface="Arial" panose="020B0604020202020204" pitchFamily="34" charset="0"/>
              </a:rPr>
              <a:t>, </a:t>
            </a:r>
            <a:r>
              <a:rPr lang="en-US" sz="2000" dirty="0">
                <a:latin typeface="Courier New" panose="02070309020205020404" pitchFamily="49" charset="0"/>
                <a:cs typeface="Courier New" panose="02070309020205020404" pitchFamily="49" charset="0"/>
              </a:rPr>
              <a:t>salesTable</a:t>
            </a:r>
            <a:r>
              <a:rPr lang="en-US" sz="2000" dirty="0">
                <a:latin typeface="Arial" panose="020B0604020202020204" pitchFamily="34" charset="0"/>
                <a:cs typeface="Arial" panose="020B0604020202020204" pitchFamily="34" charset="0"/>
              </a:rPr>
              <a:t>, </a:t>
            </a:r>
            <a:r>
              <a:rPr lang="en-US" sz="2000" dirty="0">
                <a:latin typeface="Courier New" panose="02070309020205020404" pitchFamily="49" charset="0"/>
                <a:cs typeface="Courier New" panose="02070309020205020404" pitchFamily="49" charset="0"/>
              </a:rPr>
              <a:t>salesArray</a:t>
            </a:r>
          </a:p>
        </p:txBody>
      </p:sp>
    </p:spTree>
    <p:extLst>
      <p:ext uri="{BB962C8B-B14F-4D97-AF65-F5344CB8AC3E}">
        <p14:creationId xmlns:p14="http://schemas.microsoft.com/office/powerpoint/2010/main" val="257215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8.1 Declaring an Array (3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Memory space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After you create an array variable you still need to reserve memory space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 same procedure to create arrays as objects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Can use one statement or two</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size of the array follows the data type:</a:t>
            </a:r>
          </a:p>
          <a:p>
            <a:pPr marL="1028700" lvl="1" indent="-342900">
              <a:buFont typeface="Arial" panose="020B0604020202020204" pitchFamily="34" charset="0"/>
              <a:buChar char="•"/>
              <a:tabLst>
                <a:tab pos="914400" algn="l"/>
              </a:tabLst>
            </a:pPr>
            <a:r>
              <a:rPr lang="en-US" sz="2000" dirty="0">
                <a:latin typeface="Courier New" panose="02070309020205020404" pitchFamily="49" charset="0"/>
                <a:cs typeface="Courier New" panose="02070309020205020404" pitchFamily="49" charset="0"/>
              </a:rPr>
              <a:t>Double [] salesFigures = new double [20];</a:t>
            </a:r>
          </a:p>
        </p:txBody>
      </p:sp>
    </p:spTree>
    <p:extLst>
      <p:ext uri="{BB962C8B-B14F-4D97-AF65-F5344CB8AC3E}">
        <p14:creationId xmlns:p14="http://schemas.microsoft.com/office/powerpoint/2010/main" val="1348040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8.1 Declaring an Array (4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Subscript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An integer contained within square brackets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Specifies one of an array’s elements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Elements are numbered beginning with 0</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Also called an index</a:t>
            </a:r>
          </a:p>
          <a:p>
            <a:pPr marL="0" lvl="1" indent="0">
              <a:spcBef>
                <a:spcPts val="1000"/>
              </a:spcBef>
              <a:buNone/>
              <a:tabLst>
                <a:tab pos="914400" algn="l"/>
              </a:tabLst>
            </a:pPr>
            <a:r>
              <a:rPr lang="en-US" b="1" dirty="0">
                <a:solidFill>
                  <a:srgbClr val="006298"/>
                </a:solidFill>
                <a:latin typeface="Arial" charset="0"/>
                <a:cs typeface="Arial" charset="0"/>
              </a:rPr>
              <a:t>Out of bounds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When a subscript is too small or large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An error message is generated</a:t>
            </a:r>
          </a:p>
        </p:txBody>
      </p:sp>
    </p:spTree>
    <p:extLst>
      <p:ext uri="{BB962C8B-B14F-4D97-AF65-F5344CB8AC3E}">
        <p14:creationId xmlns:p14="http://schemas.microsoft.com/office/powerpoint/2010/main" val="226063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8.2 Initializing an Array (1 of 2)</a:t>
            </a:r>
          </a:p>
        </p:txBody>
      </p:sp>
      <p:sp>
        <p:nvSpPr>
          <p:cNvPr id="2" name="Text Placeholder 1"/>
          <p:cNvSpPr>
            <a:spLocks noGrp="1"/>
          </p:cNvSpPr>
          <p:nvPr>
            <p:ph type="body" sz="quarter" idx="15"/>
          </p:nvPr>
        </p:nvSpPr>
        <p:spPr>
          <a:xfrm>
            <a:off x="847998" y="1289684"/>
            <a:ext cx="10711543" cy="3732692"/>
          </a:xfrm>
        </p:spPr>
        <p:txBody>
          <a:bodyPr/>
          <a:lstStyle/>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variable with a reference type, such as an array, holds a memory address where a value is stored</a:t>
            </a:r>
          </a:p>
          <a:p>
            <a:pPr marL="0" lvl="1" indent="0">
              <a:spcBef>
                <a:spcPts val="1000"/>
              </a:spcBef>
              <a:buNone/>
              <a:tabLst>
                <a:tab pos="914400" algn="l"/>
              </a:tabLst>
            </a:pPr>
            <a:r>
              <a:rPr lang="en-US" b="1" dirty="0">
                <a:solidFill>
                  <a:srgbClr val="006298"/>
                </a:solidFill>
                <a:latin typeface="Arial" charset="0"/>
                <a:cs typeface="Arial" charset="0"/>
              </a:rPr>
              <a:t>Array names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Represent computer memory addresses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Contain references</a:t>
            </a:r>
          </a:p>
          <a:p>
            <a:pPr marL="0" lvl="1" indent="0">
              <a:spcBef>
                <a:spcPts val="1000"/>
              </a:spcBef>
              <a:buNone/>
              <a:tabLst>
                <a:tab pos="914400" algn="l"/>
              </a:tabLst>
            </a:pPr>
            <a:r>
              <a:rPr lang="en-US" b="1" dirty="0">
                <a:solidFill>
                  <a:srgbClr val="006298"/>
                </a:solidFill>
                <a:latin typeface="Arial" charset="0"/>
                <a:cs typeface="Arial" charset="0"/>
              </a:rPr>
              <a:t>Declaring an array name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No computer memory address is assigned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array has the special value </a:t>
            </a:r>
            <a:r>
              <a:rPr lang="en-US" dirty="0">
                <a:latin typeface="Courier New" panose="02070309020205020404" pitchFamily="49" charset="0"/>
                <a:cs typeface="Courier New" panose="02070309020205020404" pitchFamily="49" charset="0"/>
              </a:rPr>
              <a:t>null</a:t>
            </a:r>
          </a:p>
          <a:p>
            <a:pPr marL="342900" lvl="1" indent="-342900">
              <a:spcBef>
                <a:spcPts val="1000"/>
              </a:spcBef>
              <a:buFont typeface="Arial" panose="020B0604020202020204" pitchFamily="34" charset="0"/>
              <a:buChar char="•"/>
              <a:tabLst>
                <a:tab pos="914400" algn="l"/>
              </a:tabLst>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731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8.2 Initializing an Array (2 of 2)</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Initialization list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List of values separated by commas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Enclosed with curly braces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Populating the array</a:t>
            </a:r>
          </a:p>
          <a:p>
            <a:pPr marL="1028700" lvl="1" indent="-342900">
              <a:buFont typeface="Arial" panose="020B0604020202020204" pitchFamily="34" charset="0"/>
              <a:buChar char="•"/>
              <a:tabLst>
                <a:tab pos="914400" algn="l"/>
              </a:tabLst>
            </a:pPr>
            <a:r>
              <a:rPr lang="en-US" sz="2000" dirty="0">
                <a:latin typeface="Courier New" panose="02070309020205020404" pitchFamily="49" charset="0"/>
                <a:cs typeface="Courier New" panose="02070309020205020404" pitchFamily="49" charset="0"/>
              </a:rPr>
              <a:t>int [] multsOfTen = {10, 20, 30, 40, 50, 60};</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Size is assigned based on number of values in list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You do not need to use the keyword </a:t>
            </a:r>
            <a:r>
              <a:rPr lang="en-US" dirty="0">
                <a:latin typeface="Courier New" panose="02070309020205020404" pitchFamily="49" charset="0"/>
                <a:cs typeface="Courier New" panose="02070309020205020404" pitchFamily="49" charset="0"/>
              </a:rPr>
              <a:t>new</a:t>
            </a:r>
            <a:r>
              <a:rPr lang="en-US" dirty="0">
                <a:latin typeface="Arial" charset="0"/>
                <a:cs typeface="Arial" charset="0"/>
              </a:rPr>
              <a:t> when initializing</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You cannot directly initialize part of an array</a:t>
            </a:r>
          </a:p>
          <a:p>
            <a:pPr marL="800100" lvl="2" indent="-342900">
              <a:spcBef>
                <a:spcPts val="1000"/>
              </a:spcBef>
              <a:buFont typeface="Arial" panose="020B0604020202020204" pitchFamily="34" charset="0"/>
              <a:buChar char="•"/>
              <a:tabLst>
                <a:tab pos="914400" algn="l"/>
              </a:tabLst>
            </a:pPr>
            <a:r>
              <a:rPr lang="en-US" dirty="0">
                <a:solidFill>
                  <a:srgbClr val="000000"/>
                </a:solidFill>
                <a:latin typeface="Arial" charset="0"/>
                <a:cs typeface="Arial" charset="0"/>
              </a:rPr>
              <a:t>Every element or none</a:t>
            </a:r>
          </a:p>
          <a:p>
            <a:pPr marL="1028700" lvl="1" indent="-342900">
              <a:buFont typeface="Arial" panose="020B0604020202020204" pitchFamily="34" charset="0"/>
              <a:buChar char="•"/>
              <a:tabLst>
                <a:tab pos="914400" algn="l"/>
              </a:tabLst>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22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8.3 Using Variable Subscripts with an Array (1 of 4)</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600"/>
              </a:spcBef>
              <a:spcAft>
                <a:spcPts val="0"/>
              </a:spcAft>
              <a:tabLst>
                <a:tab pos="457200" algn="l"/>
              </a:tabLst>
            </a:pPr>
            <a:r>
              <a:rPr lang="en-US" b="1" dirty="0">
                <a:solidFill>
                  <a:srgbClr val="006298"/>
                </a:solidFill>
              </a:rPr>
              <a:t>Power of arrays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Becomes apparent when you begin to use subscripts that are variables not constants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Reduce the amount of code needed by using a variable as the subscript</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If you preform the loop too many times, the subscript will be out of bounds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If the loop is not performed enough times some elements in the list will miss processing</a:t>
            </a:r>
          </a:p>
        </p:txBody>
      </p:sp>
    </p:spTree>
    <p:extLst>
      <p:ext uri="{BB962C8B-B14F-4D97-AF65-F5344CB8AC3E}">
        <p14:creationId xmlns:p14="http://schemas.microsoft.com/office/powerpoint/2010/main" val="2515093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BA9BA192-EF86-48DF-982C-2C526A268392}">
  <ds:schemaRefs>
    <ds:schemaRef ds:uri="http://purl.org/dc/terms/"/>
    <ds:schemaRef ds:uri="0f302c04-584d-4df5-8948-8b6dd1f3c1a5"/>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48fa25a7-52b6-4e1f-81c8-80356bf0725f"/>
    <ds:schemaRef ds:uri="http://www.w3.org/XML/1998/namespace"/>
    <ds:schemaRef ds:uri="http://purl.org/dc/dcmitype/"/>
  </ds:schemaRefs>
</ds:datastoreItem>
</file>

<file path=customXml/itemProps2.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4.xml><?xml version="1.0" encoding="utf-8"?>
<ds:datastoreItem xmlns:ds="http://schemas.openxmlformats.org/officeDocument/2006/customXml" ds:itemID="{FE065F90-929C-4E38-A751-B8B488FBD626}">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1954</TotalTime>
  <Words>2674</Words>
  <Application>Microsoft Office PowerPoint</Application>
  <PresentationFormat>Widescreen</PresentationFormat>
  <Paragraphs>332</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vt:lpstr>
      <vt:lpstr>Calibri</vt:lpstr>
      <vt:lpstr>Consolas</vt:lpstr>
      <vt:lpstr>Courier New</vt:lpstr>
      <vt:lpstr>Helvetica</vt:lpstr>
      <vt:lpstr>Open Sans</vt:lpstr>
      <vt:lpstr>Summer Font</vt:lpstr>
      <vt:lpstr>Office Theme</vt:lpstr>
      <vt:lpstr>Java Programming, 10e</vt:lpstr>
      <vt:lpstr>Chapter Objectives</vt:lpstr>
      <vt:lpstr>8.1 Declaring an Array (1 of 4)</vt:lpstr>
      <vt:lpstr>8.1 Declaring an Array (2 of 4)</vt:lpstr>
      <vt:lpstr>8.1 Declaring an Array (3 of 4)</vt:lpstr>
      <vt:lpstr>8.1 Declaring an Array (4 of 4)</vt:lpstr>
      <vt:lpstr>8.2 Initializing an Array (1 of 2)</vt:lpstr>
      <vt:lpstr>8.2 Initializing an Array (2 of 2)</vt:lpstr>
      <vt:lpstr>8.3 Using Variable Subscripts with an Array (1 of 4)</vt:lpstr>
      <vt:lpstr>8.3 Using Variable Subscripts with an Array (2 of 4)</vt:lpstr>
      <vt:lpstr>8.3 Using Variable Subscripts with an Array (3 of 4)</vt:lpstr>
      <vt:lpstr>8.3 Using Variable Subscripts with an Array (4 of 4)</vt:lpstr>
      <vt:lpstr>8.4 Declaring and Using Arrays of Objects (1 of 2)</vt:lpstr>
      <vt:lpstr>8.4 Declaring and Using Arrays of Objects (2 of 2)</vt:lpstr>
      <vt:lpstr>8.5 Searching an Array and Using Parallel Arrays  (1 of 2)</vt:lpstr>
      <vt:lpstr>8.5 Searching an Array and Using Parallel Arrays  (2 of 2)</vt:lpstr>
      <vt:lpstr>8.6 Passing Arrays to and Returning Arrays from Methods (1 of 2)</vt:lpstr>
      <vt:lpstr>8.6 Passing Arrays to and Returning Arrays from Methods (2 of 2)</vt:lpstr>
      <vt:lpstr>8.7 Sorting Array Elements (1 of 4)</vt:lpstr>
      <vt:lpstr>8.7 Sorting Array Elements (2 of 4)</vt:lpstr>
      <vt:lpstr>8.7 Sorting Array Elements (3 of 4)</vt:lpstr>
      <vt:lpstr>Bubble Sort</vt:lpstr>
      <vt:lpstr>8.7 Sorting Array Elements (4 of 4)</vt:lpstr>
      <vt:lpstr>Insertion Sort</vt:lpstr>
      <vt:lpstr>8.8 Using Two-Dimensional and Other Multidimensional Arrays (1 of 4)</vt:lpstr>
      <vt:lpstr>8.8 Using Two-Dimensional and Other Multidimensional Arrays (2 of 4)</vt:lpstr>
      <vt:lpstr>8.8 Using Two-Dimensional and Other Multidimensional Arrays (3 of 4)</vt:lpstr>
      <vt:lpstr>8.8 Using Two-Dimensional and Other Multidimensional Arrays (4 of 4)</vt:lpstr>
      <vt:lpstr>8.9 Using the Arrays Class (1 of 2)</vt:lpstr>
      <vt:lpstr>8.9 Using the Arrays Class (2 of 2)</vt:lpstr>
      <vt:lpstr>8.10 Creating Enumerations (1 of 3)</vt:lpstr>
      <vt:lpstr>8.10 Creating Enumerations (2 of 3)</vt:lpstr>
      <vt:lpstr>8.10 Creating Enumerations (3 of 3)</vt:lpstr>
      <vt:lpstr>Don’t Do It (1 of 2)</vt:lpstr>
      <vt:lpstr>Don’t Do It (2 of 2)</vt:lpstr>
      <vt:lpstr>Self-Assessment (1 of 2)</vt:lpstr>
      <vt:lpstr>Self-Assessment (2 of 2)</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Bashir, Mehwish</cp:lastModifiedBy>
  <cp:revision>43</cp:revision>
  <cp:lastPrinted>2016-10-03T15:29:39Z</cp:lastPrinted>
  <dcterms:created xsi:type="dcterms:W3CDTF">2019-11-14T21:20:16Z</dcterms:created>
  <dcterms:modified xsi:type="dcterms:W3CDTF">2023-11-02T20:05:34Z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docIndexRef">
    <vt:lpwstr>670d8e5e-aec1-486d-a0cd-5b19dcf6cbb4</vt:lpwstr>
  </property>
  <property fmtid="{D5CDD505-2E9C-101B-9397-08002B2CF9AE}" pid="13" name="bjDocumentSecurityLabel">
    <vt:lpwstr>This item has no classification</vt:lpwstr>
  </property>
  <property fmtid="{D5CDD505-2E9C-101B-9397-08002B2CF9AE}" pid="14" name="bjClsUserRVM">
    <vt:lpwstr>[]</vt:lpwstr>
  </property>
  <property fmtid="{D5CDD505-2E9C-101B-9397-08002B2CF9AE}" pid="15" name="bjSaver">
    <vt:lpwstr>LLGGG5/sCxlNXkHtRfdo7HBlZ0Lw8up2</vt:lpwstr>
  </property>
</Properties>
</file>