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2"/>
  </p:sldMasterIdLst>
  <p:notesMasterIdLst>
    <p:notesMasterId r:id="rId40"/>
  </p:notesMasterIdLst>
  <p:handoutMasterIdLst>
    <p:handoutMasterId r:id="rId41"/>
  </p:handoutMasterIdLst>
  <p:sldIdLst>
    <p:sldId id="370" r:id="rId3"/>
    <p:sldId id="369" r:id="rId4"/>
    <p:sldId id="371" r:id="rId5"/>
    <p:sldId id="372" r:id="rId6"/>
    <p:sldId id="412" r:id="rId7"/>
    <p:sldId id="413" r:id="rId8"/>
    <p:sldId id="414" r:id="rId9"/>
    <p:sldId id="286" r:id="rId10"/>
    <p:sldId id="409" r:id="rId11"/>
    <p:sldId id="288" r:id="rId12"/>
    <p:sldId id="410" r:id="rId13"/>
    <p:sldId id="411" r:id="rId14"/>
    <p:sldId id="323" r:id="rId15"/>
    <p:sldId id="415" r:id="rId16"/>
    <p:sldId id="321" r:id="rId17"/>
    <p:sldId id="364" r:id="rId18"/>
    <p:sldId id="322" r:id="rId19"/>
    <p:sldId id="404" r:id="rId20"/>
    <p:sldId id="324" r:id="rId21"/>
    <p:sldId id="405" r:id="rId22"/>
    <p:sldId id="327" r:id="rId23"/>
    <p:sldId id="385" r:id="rId24"/>
    <p:sldId id="386" r:id="rId25"/>
    <p:sldId id="368" r:id="rId26"/>
    <p:sldId id="387" r:id="rId27"/>
    <p:sldId id="377" r:id="rId28"/>
    <p:sldId id="384" r:id="rId29"/>
    <p:sldId id="328" r:id="rId30"/>
    <p:sldId id="330" r:id="rId31"/>
    <p:sldId id="332" r:id="rId32"/>
    <p:sldId id="407" r:id="rId33"/>
    <p:sldId id="359" r:id="rId34"/>
    <p:sldId id="395" r:id="rId35"/>
    <p:sldId id="374" r:id="rId36"/>
    <p:sldId id="360" r:id="rId37"/>
    <p:sldId id="408" r:id="rId38"/>
    <p:sldId id="39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963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3371-7B22-4B0E-A8F3-C04CDFD203F9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9FE0-9AED-416F-9D9B-929DB18B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87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66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6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64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0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20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2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40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667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49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433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809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581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276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942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27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409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41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31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00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F955-703B-4017-B228-3E2E9433F25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3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A1369-9D8B-4137-A982-3ABA53459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1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Manipulating Strings and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Manipulating Strings and Arrays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88F3C-6734-4CEA-8508-96D4B340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Events and Styles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61216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JavaScript HTML DOM Events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Working with elements and events</a:t>
            </a:r>
          </a:p>
          <a:p>
            <a:pPr lvl="1" eaLnBrk="1" hangingPunct="1"/>
            <a:r>
              <a:rPr lang="en-US" altLang="en-US" dirty="0"/>
              <a:t>Events: associated with HTML elements</a:t>
            </a:r>
          </a:p>
          <a:p>
            <a:pPr lvl="1" eaLnBrk="1" hangingPunct="1"/>
            <a:r>
              <a:rPr lang="en-US" altLang="en-US" dirty="0"/>
              <a:t>Event handler</a:t>
            </a:r>
          </a:p>
          <a:p>
            <a:pPr lvl="2" eaLnBrk="1" hangingPunct="1"/>
            <a:r>
              <a:rPr lang="en-US" altLang="en-US" dirty="0"/>
              <a:t>Code that executes in response to a specific event</a:t>
            </a:r>
          </a:p>
          <a:p>
            <a:pPr lvl="1"/>
            <a:r>
              <a:rPr lang="en-US" dirty="0"/>
              <a:t>HTML allows event handler attributes (e.g., </a:t>
            </a:r>
            <a:r>
              <a:rPr lang="en-US" dirty="0" err="1"/>
              <a:t>onclick</a:t>
            </a:r>
            <a:r>
              <a:rPr lang="en-US" dirty="0"/>
              <a:t>),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JavaScript code for an event handler</a:t>
            </a:r>
          </a:p>
          <a:p>
            <a:pPr lvl="2" eaLnBrk="1" hangingPunct="1"/>
            <a:r>
              <a:rPr lang="en-US" altLang="en-US" dirty="0"/>
              <a:t>Contained within the quotation marks following the name of the JavaScript event handler</a:t>
            </a:r>
          </a:p>
        </p:txBody>
      </p:sp>
    </p:spTree>
    <p:extLst>
      <p:ext uri="{BB962C8B-B14F-4D97-AF65-F5344CB8AC3E}">
        <p14:creationId xmlns:p14="http://schemas.microsoft.com/office/powerpoint/2010/main" val="383039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JavaScript HTML DOM Events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is new text'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Click to change the text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Click to change the text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 -- HTML code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//JavaScript function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new text"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Click to change the color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06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 Handlers: onload</a:t>
            </a:r>
            <a:endParaRPr lang="en-US" altLang="en-US" dirty="0"/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Execute a JavaScript immediately after a page has been loaded:</a:t>
            </a:r>
          </a:p>
          <a:p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onload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welcomeMsgFun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welcomeMsgFun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"Welcome to my webpage"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4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730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26B-76F2-4541-BD53-F256076E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Handlers: </a:t>
            </a:r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8042E-B667-4238-B04B-61247066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onmousemove</a:t>
            </a:r>
            <a:r>
              <a:rPr lang="en-US" dirty="0"/>
              <a:t> event occurs when the pointer moves over an element.</a:t>
            </a:r>
          </a:p>
          <a:p>
            <a:pPr marL="0" indent="0">
              <a:buNone/>
            </a:pPr>
            <a:endParaRPr lang="en-CA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"demo4"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onmouseover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onmouseout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Click this text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"demo4"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b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"demo4"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CA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881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2369-C14E-43F6-A058-B21D2C5F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The </a:t>
            </a:r>
            <a:r>
              <a:rPr lang="en-CA" dirty="0" err="1"/>
              <a:t>addEventListener</a:t>
            </a:r>
            <a:r>
              <a:rPr lang="en-CA" dirty="0"/>
              <a:t>() method</a:t>
            </a:r>
            <a:b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556F-9C0D-4130-AE16-2A3C139F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Click it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-----------------------------------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displayDate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40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Manipulating Strings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495300" y="1096963"/>
            <a:ext cx="7848600" cy="1981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 pitchFamily="124" charset="-128"/>
              </a:rPr>
              <a:t>String</a:t>
            </a:r>
          </a:p>
          <a:p>
            <a:pPr lvl="1" eaLnBrk="1" hangingPunct="1"/>
            <a:r>
              <a:rPr lang="en-US" altLang="en-US" sz="2400" dirty="0">
                <a:ea typeface="ヒラギノ角ゴ Pro W3" pitchFamily="124" charset="-128"/>
              </a:rPr>
              <a:t>Text contained within double or single quotation marks</a:t>
            </a:r>
          </a:p>
          <a:p>
            <a:pPr lvl="1" eaLnBrk="1" hangingPunct="1"/>
            <a:r>
              <a:rPr lang="en-US" altLang="en-US" sz="2400" dirty="0">
                <a:ea typeface="ヒラギノ角ゴ Pro W3" pitchFamily="124" charset="-128"/>
              </a:rPr>
              <a:t>Used as literal values or assigned to a variable</a:t>
            </a:r>
          </a:p>
          <a:p>
            <a:pPr lvl="1" eaLnBrk="1" hangingPunct="1"/>
            <a:r>
              <a:rPr lang="en-US" altLang="en-US" sz="2400" dirty="0">
                <a:ea typeface="ヒラギノ角ゴ Pro W3" pitchFamily="124" charset="-128"/>
              </a:rPr>
              <a:t>Begin and end with the same type of quotation mark</a:t>
            </a:r>
          </a:p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521804" y="3581400"/>
            <a:ext cx="7620000" cy="177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 err="1">
                <a:solidFill>
                  <a:srgbClr val="007833"/>
                </a:solidFill>
                <a:latin typeface="CourierNewPSMT" charset="0"/>
              </a:rPr>
              <a:t>mainHeading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).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innerHTML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"24-Hour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Forecast"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highSurfAdvisory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"Watch out for high waves and strong</a:t>
            </a:r>
            <a:r>
              <a:rPr lang="en-US" altLang="en-US" sz="2800" baseline="30000" dirty="0">
                <a:solidFill>
                  <a:srgbClr val="141413"/>
                </a:solidFill>
                <a:latin typeface="LucidaGrande" charset="0"/>
              </a:rPr>
              <a:t>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rip currents."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Manipulating 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At times, it is necessary to parse the text strings in your script</a:t>
            </a:r>
          </a:p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Parsing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Extracting characters or substrings from a larger string</a:t>
            </a:r>
          </a:p>
          <a:p>
            <a:r>
              <a:rPr lang="en-US" altLang="en-US" dirty="0">
                <a:ea typeface="ヒラギノ角ゴ Pro W3" pitchFamily="124" charset="-128"/>
              </a:rPr>
              <a:t>Use </a:t>
            </a:r>
            <a:r>
              <a:rPr lang="en-US" altLang="en-US" dirty="0">
                <a:ea typeface="ヒラギノ角ゴ Pro W3" pitchFamily="122" charset="-128"/>
              </a:rPr>
              <a:t>methods and properties of 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dirty="0">
                <a:ea typeface="ヒラギノ角ゴ Pro W3" pitchFamily="124" charset="-128"/>
              </a:rPr>
              <a:t> class to parse text strings in scripts</a:t>
            </a:r>
          </a:p>
          <a:p>
            <a:pPr marL="742950" lvl="2" indent="-285750" eaLnBrk="1" hangingPunct="1">
              <a:buFont typeface="Arial" pitchFamily="34" charset="0"/>
              <a:buChar char="–"/>
            </a:pPr>
            <a:r>
              <a:rPr lang="en-US" altLang="en-US" sz="2400" dirty="0">
                <a:ea typeface="ヒラギノ角ゴ Pro W3" pitchFamily="124" charset="-128"/>
              </a:rPr>
              <a:t>Represents all literal strings and string variables in JavaScript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Contains methods for manipulating text strings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Formatting Strings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06902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Using special characters</a:t>
            </a:r>
          </a:p>
          <a:p>
            <a:pPr lvl="1" eaLnBrk="1" hangingPunct="1"/>
            <a:r>
              <a:rPr lang="en-US" altLang="en-US" b="1" dirty="0">
                <a:ea typeface="ヒラギノ角ゴ Pro W3" pitchFamily="124" charset="-128"/>
              </a:rPr>
              <a:t>For basic types of special characters(quotation marks): </a:t>
            </a:r>
            <a:r>
              <a:rPr lang="en-US" altLang="en-US" dirty="0">
                <a:ea typeface="ヒラギノ角ゴ Pro W3" pitchFamily="124" charset="-128"/>
              </a:rPr>
              <a:t>use escape sequences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	let </a:t>
            </a:r>
            <a:r>
              <a:rPr lang="en-US" altLang="en-US" baseline="30000" dirty="0" err="1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mainHead</a:t>
            </a:r>
            <a:r>
              <a:rPr lang="en-US" altLang="en-US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baseline="30000" dirty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'Today\'s Forecast'</a:t>
            </a:r>
            <a:r>
              <a:rPr lang="en-US" altLang="en-US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  <a:endParaRPr lang="en-US" altLang="en-US" dirty="0">
              <a:ea typeface="ヒラギノ角ゴ Pro W3" pitchFamily="124" charset="-128"/>
            </a:endParaRPr>
          </a:p>
          <a:p>
            <a:pPr lvl="1" eaLnBrk="1" hangingPunct="1"/>
            <a:r>
              <a:rPr lang="en-US" altLang="en-US" b="1" dirty="0">
                <a:ea typeface="ヒラギノ角ゴ Pro W3" pitchFamily="124" charset="-128"/>
              </a:rPr>
              <a:t>For other special characters: </a:t>
            </a:r>
            <a:r>
              <a:rPr lang="en-US" altLang="en-US" dirty="0">
                <a:ea typeface="ヒラギノ角ゴ Pro W3" pitchFamily="124" charset="-128"/>
              </a:rPr>
              <a:t>use Unicode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Standardized set of characters from many of the world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s languages</a:t>
            </a:r>
          </a:p>
          <a:p>
            <a:pPr lvl="2"/>
            <a:r>
              <a:rPr lang="en-US" altLang="ja-JP" dirty="0">
                <a:ea typeface="ヒラギノ角ゴ Pro W3" pitchFamily="124" charset="-128"/>
              </a:rPr>
              <a:t>A number represents each character in the Unicode character set.</a:t>
            </a:r>
          </a:p>
          <a:p>
            <a:pPr lvl="2"/>
            <a:r>
              <a:rPr lang="en-US" altLang="ja-JP" dirty="0">
                <a:ea typeface="ヒラギノ角ゴ Pro W3" pitchFamily="124" charset="-128"/>
              </a:rPr>
              <a:t>For instance, the Unicode numbers for the uppercase letters A, B, and C, are 65, 66, and 67, respectively. </a:t>
            </a:r>
          </a:p>
          <a:p>
            <a:pPr lvl="2" eaLnBrk="1" hangingPunct="1"/>
            <a:endParaRPr lang="en-US" altLang="ja-JP" dirty="0">
              <a:ea typeface="ヒラギノ角ゴ Pro W3" pitchFamily="124" charset="-128"/>
            </a:endParaRPr>
          </a:p>
          <a:p>
            <a:pPr lvl="2" eaLnBrk="1" hangingPunct="1"/>
            <a:endParaRPr lang="en-US" altLang="ja-JP" dirty="0">
              <a:ea typeface="ヒラギノ角ゴ Pro W3" pitchFamily="124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dirty="0">
              <a:latin typeface="Courier New" pitchFamily="49" charset="0"/>
              <a:ea typeface="ヒラギノ角ゴ Pro W3" pitchFamily="12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4" charset="-128"/>
              </a:rPr>
              <a:t>Formatting Strings (</a:t>
            </a:r>
            <a:r>
              <a:rPr lang="en-US" altLang="en-US" dirty="0" err="1">
                <a:ea typeface="ヒラギノ角ゴ Pro W3" pitchFamily="124" charset="-128"/>
              </a:rPr>
              <a:t>cont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d.)</a:t>
            </a:r>
            <a:endParaRPr lang="en-US" altLang="en-US" dirty="0">
              <a:ea typeface="ヒラギノ角ゴ Pro W3" pitchFamily="124" charset="-128"/>
            </a:endParaRPr>
          </a:p>
        </p:txBody>
      </p:sp>
      <p:sp>
        <p:nvSpPr>
          <p:cNvPr id="11269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29600" cy="4800600"/>
          </a:xfrm>
        </p:spPr>
        <p:txBody>
          <a:bodyPr/>
          <a:lstStyle/>
          <a:p>
            <a:pPr marL="411480" lvl="1" indent="0" eaLnBrk="1" hangingPunct="1">
              <a:buNone/>
            </a:pPr>
            <a:r>
              <a:rPr lang="en-US" altLang="en-US" b="1" dirty="0">
                <a:ea typeface="ヒラギノ角ゴ Pro W3" pitchFamily="124" charset="-128"/>
              </a:rPr>
              <a:t>Unicode:</a:t>
            </a:r>
          </a:p>
          <a:p>
            <a:pPr lvl="1"/>
            <a:r>
              <a:rPr lang="en-US" altLang="ja-JP" sz="1800" dirty="0">
                <a:ea typeface="ヒラギノ角ゴ Pro W3" pitchFamily="124" charset="-128"/>
              </a:rPr>
              <a:t>We can use HTML numeric character references or character entities to represent Unicode characters in text strings.</a:t>
            </a:r>
          </a:p>
          <a:p>
            <a:pPr lvl="1"/>
            <a:r>
              <a:rPr lang="en-US" altLang="ja-JP" sz="1800" dirty="0">
                <a:ea typeface="ヒラギノ角ゴ Pro W3" pitchFamily="124" charset="-128"/>
              </a:rPr>
              <a:t>For example, the copyright symbol (©) can be represented in HTML by the numeric character reference &amp;#169; and the character entity is &amp;copy;.</a:t>
            </a:r>
          </a:p>
          <a:p>
            <a:pPr lvl="2" eaLnBrk="1" hangingPunct="1"/>
            <a:endParaRPr lang="en-US" altLang="ja-JP" dirty="0">
              <a:ea typeface="ヒラギノ角ゴ Pro W3" pitchFamily="124" charset="-128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endParaRPr lang="en-US" altLang="en-US" sz="2800" dirty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962891" y="3622994"/>
            <a:ext cx="7086600" cy="197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"&lt;p&gt;&amp;#169; 2006-2023&lt;/p&gt;"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numeric character ref.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copyrightInfo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"&lt;p&gt;&amp;copy; 2006-2023&lt;/p&gt;"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800" baseline="30000" dirty="0">
                <a:solidFill>
                  <a:srgbClr val="777877"/>
                </a:solidFill>
                <a:latin typeface="CourierNewPSMT" charset="0"/>
              </a:rPr>
              <a:t>   // character entity</a:t>
            </a:r>
            <a:endParaRPr lang="en-US" alt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2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Formatting 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13317" name="Rectangle 8"/>
          <p:cNvSpPr>
            <a:spLocks noGrp="1" noChangeArrowheads="1"/>
          </p:cNvSpPr>
          <p:nvPr>
            <p:ph idx="1"/>
          </p:nvPr>
        </p:nvSpPr>
        <p:spPr>
          <a:xfrm>
            <a:off x="327991" y="1138237"/>
            <a:ext cx="8305800" cy="49069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ヒラギノ角ゴ Pro W3" pitchFamily="124" charset="-128"/>
              </a:rPr>
              <a:t>Changing case</a:t>
            </a:r>
          </a:p>
          <a:p>
            <a:pPr lvl="1" eaLnBrk="1" hangingPunct="1"/>
            <a:r>
              <a:rPr lang="en-US" altLang="en-US" sz="2400" dirty="0" err="1">
                <a:latin typeface="Courier New" pitchFamily="49" charset="0"/>
                <a:ea typeface="ヒラギノ角ゴ Pro W3" pitchFamily="124" charset="-128"/>
              </a:rPr>
              <a:t>toLowerCase</a:t>
            </a:r>
            <a:r>
              <a:rPr lang="en-US" altLang="en-US" sz="2400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sz="2400" dirty="0">
                <a:ea typeface="ヒラギノ角ゴ Pro W3" pitchFamily="124" charset="-128"/>
              </a:rPr>
              <a:t> and </a:t>
            </a:r>
            <a:r>
              <a:rPr lang="en-US" altLang="en-US" sz="2400" dirty="0" err="1">
                <a:latin typeface="Courier New" pitchFamily="49" charset="0"/>
                <a:ea typeface="ヒラギノ角ゴ Pro W3" pitchFamily="124" charset="-128"/>
              </a:rPr>
              <a:t>toUpperCase</a:t>
            </a:r>
            <a:r>
              <a:rPr lang="en-US" altLang="en-US" sz="2400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sz="2400" dirty="0">
                <a:ea typeface="ヒラギノ角ゴ Pro W3" pitchFamily="124" charset="-128"/>
              </a:rPr>
              <a:t> methods</a:t>
            </a:r>
          </a:p>
          <a:p>
            <a:pPr lvl="1" eaLnBrk="1" hangingPunct="1"/>
            <a:r>
              <a:rPr lang="en-US" altLang="en-US" sz="2400" dirty="0">
                <a:ea typeface="ヒラギノ角ゴ Pro W3" pitchFamily="124" charset="-128"/>
              </a:rPr>
              <a:t>Append these to string variables or literal strings</a:t>
            </a:r>
          </a:p>
          <a:p>
            <a:pPr lvl="1" eaLnBrk="1" hangingPunct="1"/>
            <a:r>
              <a:rPr lang="en-US" altLang="en-US" sz="2400" dirty="0">
                <a:ea typeface="ヒラギノ角ゴ Pro W3" pitchFamily="124" charset="-128"/>
              </a:rPr>
              <a:t>Examples: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685800" y="3016240"/>
            <a:ext cx="7620000" cy="17081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 but value of agency is still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695738" y="4724400"/>
            <a:ext cx="7610061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noaa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agency.toUpperCase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agency is "NOAA"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agencyName.innerHTML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agency;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browser displays "NOAA"</a:t>
            </a:r>
            <a:endParaRPr lang="en-US" alt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Const Keyword</a:t>
            </a:r>
            <a:endParaRPr lang="en-CA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BDEA4-EE68-44C7-AB62-647069B2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a variable with the </a:t>
            </a:r>
            <a:r>
              <a:rPr lang="en-US" b="1" dirty="0"/>
              <a:t>const keyword</a:t>
            </a:r>
            <a:r>
              <a:rPr lang="en-US" dirty="0"/>
              <a:t>, that </a:t>
            </a:r>
            <a:r>
              <a:rPr lang="en-US" b="1" dirty="0"/>
              <a:t>variable cannot be reassigned</a:t>
            </a:r>
            <a:r>
              <a:rPr lang="en-US" dirty="0"/>
              <a:t>.</a:t>
            </a:r>
          </a:p>
          <a:p>
            <a:r>
              <a:rPr lang="en-US" dirty="0"/>
              <a:t>That is why we refer to it as a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r>
              <a:rPr lang="en-US" dirty="0"/>
              <a:t>So technically, it is not a variable because it cannot change. It is a constant.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CEF0F-3B34-4BC4-8A76-3F576D07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4326861"/>
            <a:ext cx="8116780" cy="11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8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Counting Characters in a String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length</a:t>
            </a:r>
            <a:r>
              <a:rPr lang="en-US" altLang="en-US" dirty="0">
                <a:ea typeface="ヒラギノ角ゴ Pro W3" pitchFamily="124" charset="-128"/>
              </a:rPr>
              <a:t> property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Returns the number of characters in a string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Only property of String class.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Example:</a:t>
            </a:r>
            <a:endParaRPr lang="en-US" altLang="en-US" dirty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09600" y="3422374"/>
            <a:ext cx="83058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country 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="1" baseline="30000" dirty="0">
                <a:solidFill>
                  <a:srgbClr val="007833"/>
                </a:solidFill>
                <a:latin typeface="CourierNewPSMT" charset="0"/>
              </a:rPr>
              <a:t>“Canada"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="1" baseline="30000" dirty="0" err="1">
                <a:solidFill>
                  <a:srgbClr val="141413"/>
                </a:solidFill>
                <a:latin typeface="CourierNewPSMT" charset="0"/>
              </a:rPr>
              <a:t>stringLength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="1" baseline="30000" dirty="0" err="1">
                <a:solidFill>
                  <a:srgbClr val="141413"/>
                </a:solidFill>
                <a:latin typeface="CourierNewPSMT" charset="0"/>
              </a:rPr>
              <a:t>country.length</a:t>
            </a:r>
            <a:r>
              <a:rPr lang="en-US" altLang="en-US" sz="2400" b="1" baseline="30000" dirty="0">
                <a:solidFill>
                  <a:srgbClr val="141413"/>
                </a:solidFill>
                <a:latin typeface="CourierNewPSMT" charset="0"/>
              </a:rPr>
              <a:t>; </a:t>
            </a:r>
            <a:r>
              <a:rPr lang="en-US" altLang="en-US" sz="2400" b="1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="1" baseline="30000" dirty="0" err="1">
                <a:solidFill>
                  <a:srgbClr val="777877"/>
                </a:solidFill>
                <a:latin typeface="CourierNewPSMT" charset="0"/>
              </a:rPr>
              <a:t>stringLength</a:t>
            </a:r>
            <a:r>
              <a:rPr lang="en-US" altLang="en-US" sz="2400" b="1" baseline="30000" dirty="0">
                <a:solidFill>
                  <a:srgbClr val="777877"/>
                </a:solidFill>
                <a:latin typeface="CourierNewPSMT" charset="0"/>
              </a:rPr>
              <a:t> is 18</a:t>
            </a:r>
            <a:endParaRPr lang="en-US" alt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Finding and Extracting Characters and Substrings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990600" y="5516563"/>
            <a:ext cx="7543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Table: </a:t>
            </a:r>
            <a:r>
              <a:rPr lang="en-US" altLang="en-US" sz="1600" dirty="0"/>
              <a:t>Search and extraction methods of the </a:t>
            </a:r>
            <a:r>
              <a:rPr lang="en-US" altLang="en-US" sz="1600" dirty="0">
                <a:latin typeface="Courier New" pitchFamily="49" charset="0"/>
              </a:rPr>
              <a:t>String</a:t>
            </a:r>
            <a:r>
              <a:rPr lang="en-US" altLang="en-US" sz="1600" dirty="0"/>
              <a:t> class </a:t>
            </a:r>
            <a:r>
              <a:rPr lang="en-US" altLang="en-US" sz="1600" i="1" dirty="0"/>
              <a:t>(continues)</a:t>
            </a:r>
          </a:p>
        </p:txBody>
      </p:sp>
      <p:pic>
        <p:nvPicPr>
          <p:cNvPr id="15366" name="Picture 2" descr="Screen Shot 2014-10-14 at 14 Oct   5.53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1628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1600200" y="5500688"/>
            <a:ext cx="670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Figure: </a:t>
            </a:r>
            <a:r>
              <a:rPr lang="en-US" altLang="en-US" sz="1800" dirty="0"/>
              <a:t>Example uses of </a:t>
            </a:r>
            <a:r>
              <a:rPr lang="en-US" altLang="en-US" sz="1800" dirty="0">
                <a:latin typeface="Courier New" pitchFamily="49" charset="0"/>
              </a:rPr>
              <a:t>String</a:t>
            </a:r>
            <a:r>
              <a:rPr lang="en-US" altLang="en-US" sz="1800" dirty="0"/>
              <a:t> class methods</a:t>
            </a:r>
          </a:p>
        </p:txBody>
      </p:sp>
      <p:sp>
        <p:nvSpPr>
          <p:cNvPr id="17413" name="Rectangle 4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Finding and Extracting Characters and Substrings (</a:t>
            </a:r>
            <a:r>
              <a:rPr lang="en-US" altLang="en-US" sz="3600" dirty="0" err="1">
                <a:solidFill>
                  <a:schemeClr val="tx2"/>
                </a:solidFill>
              </a:rPr>
              <a:t>cont</a:t>
            </a:r>
            <a:r>
              <a:rPr lang="ja-JP" altLang="en-US" sz="3600" dirty="0">
                <a:solidFill>
                  <a:schemeClr val="tx2"/>
                </a:solidFill>
              </a:rPr>
              <a:t>’</a:t>
            </a:r>
            <a:r>
              <a:rPr lang="en-US" altLang="ja-JP" sz="3600" dirty="0">
                <a:solidFill>
                  <a:schemeClr val="tx2"/>
                </a:solidFill>
              </a:rPr>
              <a:t>d.)</a:t>
            </a:r>
            <a:endParaRPr lang="en-US" altLang="en-US" sz="3600" dirty="0">
              <a:solidFill>
                <a:schemeClr val="tx2"/>
              </a:solidFill>
            </a:endParaRPr>
          </a:p>
        </p:txBody>
      </p:sp>
      <p:pic>
        <p:nvPicPr>
          <p:cNvPr id="174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823" y="1676400"/>
            <a:ext cx="7540553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Types of string search methods</a:t>
            </a:r>
          </a:p>
          <a:p>
            <a:pPr lvl="1" eaLnBrk="1" hangingPunct="1"/>
            <a:r>
              <a:rPr lang="en-US" altLang="en-US" b="1" dirty="0">
                <a:ea typeface="ヒラギノ角ゴ Pro W3" pitchFamily="124" charset="-128"/>
              </a:rPr>
              <a:t>Those that return a numeric position in a text string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Character position in text string begins with a value of zero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Can pass a second optional argument specifying the position in the string to start searching to the </a:t>
            </a:r>
            <a:r>
              <a:rPr lang="en-US" altLang="en-US" dirty="0" err="1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>
                <a:ea typeface="ヒラギノ角ゴ Pro W3" pitchFamily="124" charset="-128"/>
              </a:rPr>
              <a:t> method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Types of string search methods (cont'd.)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Those that return a numeric position in a text string (cont'd.)</a:t>
            </a:r>
          </a:p>
          <a:p>
            <a:pPr lvl="2" eaLnBrk="1" hangingPunct="1"/>
            <a:r>
              <a:rPr lang="en-US" altLang="en-US" b="1" dirty="0">
                <a:ea typeface="ヒラギノ角ゴ Pro W3" pitchFamily="124" charset="-128"/>
              </a:rPr>
              <a:t>Example: </a:t>
            </a:r>
            <a:r>
              <a:rPr lang="en-US" altLang="en-US" b="1" dirty="0" err="1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b="1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b="1" dirty="0">
                <a:ea typeface="ヒラギノ角ゴ Pro W3" pitchFamily="124" charset="-128"/>
              </a:rPr>
              <a:t> method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;</a:t>
            </a:r>
          </a:p>
          <a:p>
            <a:pPr marL="1257300" lvl="3" indent="0">
              <a:lnSpc>
                <a:spcPct val="150000"/>
              </a:lnSpc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atIndex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email.indexOf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"@"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,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  <a:ea typeface="ヒラギノ角ゴ Pro W3" pitchFamily="124" charset="-128"/>
              </a:rPr>
              <a:t>10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); 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  <a:ea typeface="ヒラギノ角ゴ Pro W3" pitchFamily="124" charset="-128"/>
              </a:rPr>
              <a:t>// returns -1</a:t>
            </a:r>
            <a:endParaRPr lang="en-US" altLang="en-US" sz="2400" dirty="0">
              <a:latin typeface="Courier New" pitchFamily="49" charset="0"/>
              <a:ea typeface="ヒラギノ角ゴ Pro W3" pitchFamily="12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25"/>
              </a:spcBef>
            </a:pPr>
            <a:r>
              <a:rPr lang="en-US" altLang="en-US" dirty="0">
                <a:ea typeface="ヒラギノ角ゴ Pro W3" pitchFamily="124" charset="-128"/>
              </a:rPr>
              <a:t>Types of string search methods (</a:t>
            </a:r>
            <a:r>
              <a:rPr lang="en-US" altLang="en-US" dirty="0" err="1">
                <a:ea typeface="ヒラギノ角ゴ Pro W3" pitchFamily="124" charset="-128"/>
              </a:rPr>
              <a:t>cont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d.)</a:t>
            </a:r>
          </a:p>
          <a:p>
            <a:pPr lvl="1" eaLnBrk="1" hangingPunct="1">
              <a:spcBef>
                <a:spcPts val="525"/>
              </a:spcBef>
            </a:pPr>
            <a:r>
              <a:rPr lang="en-US" altLang="en-US" dirty="0">
                <a:ea typeface="ヒラギノ角ゴ Pro W3" pitchFamily="124" charset="-128"/>
              </a:rPr>
              <a:t>Those that return a character or substring</a:t>
            </a:r>
          </a:p>
          <a:p>
            <a:pPr lvl="2" eaLnBrk="1" hangingPunct="1">
              <a:spcBef>
                <a:spcPts val="525"/>
              </a:spcBef>
            </a:pP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substring()</a:t>
            </a:r>
            <a:r>
              <a:rPr lang="en-US" altLang="en-US" dirty="0">
                <a:ea typeface="ヒラギノ角ゴ Pro W3" pitchFamily="124" charset="-128"/>
              </a:rPr>
              <a:t> or 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>
                <a:ea typeface="ヒラギノ角ゴ Pro W3" pitchFamily="124" charset="-128"/>
              </a:rPr>
              <a:t> method</a:t>
            </a:r>
          </a:p>
          <a:p>
            <a:pPr lvl="2" eaLnBrk="1" hangingPunct="1">
              <a:spcBef>
                <a:spcPts val="525"/>
              </a:spcBef>
            </a:pPr>
            <a:endParaRPr lang="en-US" altLang="en-US" dirty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>
              <a:ea typeface="ヒラギノ角ゴ Pro W3" pitchFamily="124" charset="-128"/>
            </a:endParaRPr>
          </a:p>
          <a:p>
            <a:pPr lvl="2" eaLnBrk="1" hangingPunct="1">
              <a:spcBef>
                <a:spcPts val="525"/>
              </a:spcBef>
            </a:pPr>
            <a:endParaRPr lang="en-US" altLang="en-US" dirty="0">
              <a:latin typeface="Courier New" pitchFamily="49" charset="0"/>
              <a:ea typeface="ヒラギノ角ゴ Pro W3" pitchFamily="124" charset="-128"/>
            </a:endParaRP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1676400" y="28956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400" baseline="30000" dirty="0">
              <a:solidFill>
                <a:srgbClr val="D67134"/>
              </a:solidFill>
              <a:latin typeface="CourierNewPSMT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email.search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"@"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9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email.substring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nameEnd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nameText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"president"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Finding and Extracting Characters and Substrings (</a:t>
            </a:r>
            <a:r>
              <a:rPr lang="en-US" altLang="en-US" dirty="0" err="1">
                <a:ea typeface="ヒラギノ角ゴ Pro W3" pitchFamily="124" charset="-128"/>
              </a:rPr>
              <a:t>cont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d.)</a:t>
            </a:r>
            <a:endParaRPr lang="en-US" altLang="en-US" dirty="0">
              <a:ea typeface="ヒラギノ角ゴ Pro W3" pitchFamily="124" charset="-128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ヒラギノ角ゴ Pro W3" pitchFamily="124" charset="-128"/>
              </a:rPr>
              <a:t>Extracting characters from the middle or end of a string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Use the 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search()</a:t>
            </a:r>
            <a:r>
              <a:rPr lang="en-US" altLang="en-US" dirty="0">
                <a:ea typeface="ヒラギノ角ゴ Pro W3" pitchFamily="124" charset="-128"/>
              </a:rPr>
              <a:t>, </a:t>
            </a:r>
            <a:r>
              <a:rPr lang="en-US" altLang="en-US" dirty="0" err="1">
                <a:latin typeface="Courier New" pitchFamily="49" charset="0"/>
                <a:ea typeface="ヒラギノ角ゴ Pro W3" pitchFamily="124" charset="-128"/>
              </a:rPr>
              <a:t>indexOf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>
                <a:ea typeface="ヒラギノ角ゴ Pro W3" pitchFamily="124" charset="-128"/>
              </a:rPr>
              <a:t>, </a:t>
            </a:r>
            <a:r>
              <a:rPr lang="en-US" altLang="en-US" dirty="0" err="1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>
                <a:ea typeface="ヒラギノ角ゴ Pro W3" pitchFamily="124" charset="-128"/>
              </a:rPr>
              <a:t> methods along with methods that return a character or substring</a:t>
            </a:r>
          </a:p>
          <a:p>
            <a:pPr lvl="2" eaLnBrk="1" hangingPunct="1"/>
            <a:r>
              <a:rPr lang="en-US" altLang="en-US" dirty="0" err="1">
                <a:latin typeface="Courier New" pitchFamily="49" charset="0"/>
                <a:ea typeface="ヒラギノ角ゴ Pro W3" pitchFamily="124" charset="-128"/>
              </a:rPr>
              <a:t>lastIndexOf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>
                <a:ea typeface="ヒラギノ角ゴ Pro W3" pitchFamily="124" charset="-128"/>
              </a:rPr>
              <a:t> method returns position of the last occurrence of one string in another string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219200" y="43307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email.lastIndexOf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"."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20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email.substring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startDomainID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+ </a:t>
            </a:r>
            <a:r>
              <a:rPr lang="en-US" altLang="en-US" sz="24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domainID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value is "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gov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Finding and Extracting Characters and Substrings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625"/>
              </a:spcBef>
            </a:pP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>
                <a:ea typeface="ヒラギノ角ゴ Pro W3" pitchFamily="124" charset="-128"/>
              </a:rPr>
              <a:t> method allows negative argument values for the index arguments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>
                <a:ea typeface="ヒラギノ角ゴ Pro W3" pitchFamily="124" charset="-128"/>
              </a:rPr>
              <a:t>Specifying a negative value for the starting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>
                <a:ea typeface="ヒラギノ角ゴ Pro W3" pitchFamily="124" charset="-128"/>
              </a:rPr>
              <a:t> method starts at the end of the text string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>
                <a:ea typeface="ヒラギノ角ゴ Pro W3" pitchFamily="124" charset="-128"/>
              </a:rPr>
              <a:t>Specifying a negative value for the ending index</a:t>
            </a:r>
          </a:p>
          <a:p>
            <a:pPr lvl="2" eaLnBrk="1" hangingPunct="1">
              <a:spcBef>
                <a:spcPts val="625"/>
              </a:spcBef>
            </a:pPr>
            <a:r>
              <a:rPr lang="en-US" altLang="en-US" dirty="0">
                <a:ea typeface="ヒラギノ角ゴ Pro W3" pitchFamily="124" charset="-128"/>
              </a:rPr>
              <a:t>Number of characters the 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>
                <a:ea typeface="ヒラギノ角ゴ Pro W3" pitchFamily="124" charset="-128"/>
              </a:rPr>
              <a:t> method extracts also starts at the end of the text string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slice()</a:t>
            </a:r>
            <a:r>
              <a:rPr lang="en-US" altLang="en-US" dirty="0">
                <a:ea typeface="ヒラギノ角ゴ Pro W3" pitchFamily="124" charset="-128"/>
              </a:rPr>
              <a:t> method does not return the character represented by the ending index</a:t>
            </a:r>
          </a:p>
          <a:p>
            <a:pPr lvl="1" eaLnBrk="1" hangingPunct="1">
              <a:spcBef>
                <a:spcPts val="625"/>
              </a:spcBef>
            </a:pPr>
            <a:r>
              <a:rPr lang="en-US" altLang="en-US" dirty="0">
                <a:ea typeface="ヒラギノ角ゴ Pro W3" pitchFamily="124" charset="-128"/>
              </a:rPr>
              <a:t>Returns the character immediately before the ending index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ヒラギノ角ゴ Pro W3" pitchFamily="124" charset="-128"/>
              </a:rPr>
              <a:t>Replacing Characters and Substrings</a:t>
            </a:r>
          </a:p>
        </p:txBody>
      </p:sp>
      <p:sp>
        <p:nvSpPr>
          <p:cNvPr id="2458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replace()</a:t>
            </a:r>
            <a:r>
              <a:rPr lang="en-US" altLang="en-US" dirty="0">
                <a:ea typeface="ヒラギノ角ゴ Pro W3" pitchFamily="124" charset="-128"/>
              </a:rPr>
              <a:t> method</a:t>
            </a:r>
          </a:p>
          <a:p>
            <a:pPr marL="746125" lvl="1" indent="-288925" eaLnBrk="1" hangingPunct="1"/>
            <a:r>
              <a:rPr lang="en-US" altLang="en-US" dirty="0">
                <a:ea typeface="ヒラギノ角ゴ Pro W3" pitchFamily="124" charset="-128"/>
              </a:rPr>
              <a:t>Creates a new string with the first instance of a specified pattern replaced with the value of the text argument</a:t>
            </a:r>
          </a:p>
          <a:p>
            <a:pPr marL="746125" lvl="1" indent="-288925" eaLnBrk="1" hangingPunct="1"/>
            <a:r>
              <a:rPr lang="en-US" altLang="en-US" dirty="0">
                <a:ea typeface="ヒラギノ角ゴ Pro W3" pitchFamily="124" charset="-128"/>
              </a:rPr>
              <a:t>Syntax: </a:t>
            </a:r>
            <a:r>
              <a:rPr lang="en-US" altLang="en-US" sz="1800" i="1" dirty="0" err="1">
                <a:latin typeface="Courier New" pitchFamily="49" charset="0"/>
                <a:ea typeface="ヒラギノ角ゴ Pro W3" pitchFamily="124" charset="-128"/>
              </a:rPr>
              <a:t>string.</a:t>
            </a:r>
            <a:r>
              <a:rPr lang="en-US" altLang="en-US" sz="1800" dirty="0" err="1">
                <a:latin typeface="Courier New" pitchFamily="49" charset="0"/>
                <a:ea typeface="ヒラギノ角ゴ Pro W3" pitchFamily="124" charset="-128"/>
              </a:rPr>
              <a:t>replace</a:t>
            </a:r>
            <a:r>
              <a:rPr lang="en-US" altLang="en-US" sz="1800" i="1" dirty="0">
                <a:latin typeface="Courier New" pitchFamily="49" charset="0"/>
                <a:ea typeface="ヒラギノ角ゴ Pro W3" pitchFamily="124" charset="-128"/>
              </a:rPr>
              <a:t>(pattern, text)</a:t>
            </a:r>
          </a:p>
          <a:p>
            <a:pPr marL="746125" lvl="1" indent="-288925" eaLnBrk="1" hangingPunct="1"/>
            <a:r>
              <a:rPr lang="en-US" altLang="en-US" dirty="0">
                <a:ea typeface="ヒラギノ角ゴ Pro W3" pitchFamily="124" charset="-128"/>
              </a:rPr>
              <a:t>Example: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457200" y="4141307"/>
            <a:ext cx="76962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email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"president@whitehouse.gov"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newEmail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email.replace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"president"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 err="1">
                <a:solidFill>
                  <a:srgbClr val="007833"/>
                </a:solidFill>
                <a:latin typeface="CourierNewPSMT" charset="0"/>
              </a:rPr>
              <a:t>vice.president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newEmail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"vice.president@whitehouse.gov"</a:t>
            </a: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document.write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("&lt;p&gt;" + 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newEmail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+ "&lt;/p&gt;");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// </a:t>
            </a:r>
            <a:r>
              <a:rPr lang="fr-FR" altLang="en-US" sz="2400" baseline="30000" dirty="0" err="1">
                <a:solidFill>
                  <a:srgbClr val="141413"/>
                </a:solidFill>
                <a:latin typeface="CourierNewPSMT" charset="0"/>
              </a:rPr>
              <a:t>prints</a:t>
            </a:r>
            <a:r>
              <a:rPr lang="fr-FR" altLang="en-US" sz="2400" baseline="30000" dirty="0">
                <a:solidFill>
                  <a:srgbClr val="141413"/>
                </a:solidFill>
                <a:latin typeface="CourierNewPSMT" charset="0"/>
              </a:rPr>
              <a:t> 'vice.president@whitehouse.gov'</a:t>
            </a:r>
            <a:endParaRPr lang="en-US" altLang="en-US" sz="2400" baseline="30000" dirty="0">
              <a:solidFill>
                <a:srgbClr val="141413"/>
              </a:solidFill>
              <a:latin typeface="CourierNewPSMT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ヒラギノ角ゴ Pro W3" pitchFamily="124" charset="-128"/>
              </a:rPr>
              <a:t>Combining Characters and Substrings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Combining strings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Use the concatenation operator (+) and compound assignment operator (+=)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Use the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 </a:t>
            </a:r>
            <a:r>
              <a:rPr lang="en-US" altLang="en-US" dirty="0" err="1">
                <a:latin typeface="Courier New" pitchFamily="49" charset="0"/>
                <a:ea typeface="ヒラギノ角ゴ Pro W3" pitchFamily="124" charset="-128"/>
              </a:rPr>
              <a:t>concat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</a:rPr>
              <a:t>()</a:t>
            </a:r>
            <a:r>
              <a:rPr lang="en-US" altLang="en-US" dirty="0">
                <a:ea typeface="ヒラギノ角ゴ Pro W3" pitchFamily="124" charset="-128"/>
              </a:rPr>
              <a:t> method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Creates a new string by combining strings passed as arguments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Syntax: </a:t>
            </a:r>
            <a:r>
              <a:rPr lang="en-US" altLang="en-US" sz="1800" i="1" dirty="0" err="1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 sz="1800" dirty="0" err="1">
                <a:latin typeface="Courier New" pitchFamily="49" charset="0"/>
                <a:ea typeface="ヒラギノ角ゴ Pro W3" pitchFamily="124" charset="-128"/>
              </a:rPr>
              <a:t>.concat</a:t>
            </a:r>
            <a:r>
              <a:rPr lang="en-US" altLang="en-US" sz="1800" dirty="0">
                <a:latin typeface="Courier New" pitchFamily="49" charset="0"/>
                <a:ea typeface="ヒラギノ角ゴ Pro W3" pitchFamily="124" charset="-128"/>
              </a:rPr>
              <a:t>(</a:t>
            </a:r>
            <a:r>
              <a:rPr lang="en-US" altLang="en-US" sz="1800" i="1" dirty="0">
                <a:latin typeface="Courier New" pitchFamily="49" charset="0"/>
                <a:ea typeface="ヒラギノ角ゴ Pro W3" pitchFamily="124" charset="-128"/>
              </a:rPr>
              <a:t>value1</a:t>
            </a:r>
            <a:r>
              <a:rPr lang="en-US" altLang="en-US" sz="1800" dirty="0">
                <a:latin typeface="Courier New" pitchFamily="49" charset="0"/>
                <a:ea typeface="ヒラギノ角ゴ Pro W3" pitchFamily="124" charset="-128"/>
              </a:rPr>
              <a:t>, </a:t>
            </a:r>
            <a:r>
              <a:rPr lang="en-US" altLang="en-US" sz="1800" i="1" dirty="0">
                <a:latin typeface="Courier New" pitchFamily="49" charset="0"/>
                <a:ea typeface="ヒラギノ角ゴ Pro W3" pitchFamily="124" charset="-128"/>
              </a:rPr>
              <a:t>value2</a:t>
            </a:r>
            <a:r>
              <a:rPr lang="en-US" altLang="en-US" sz="1800" dirty="0">
                <a:latin typeface="Courier New" pitchFamily="49" charset="0"/>
                <a:ea typeface="ヒラギノ角ゴ Pro W3" pitchFamily="124" charset="-128"/>
              </a:rPr>
              <a:t>, ...)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To combine text strings</a:t>
            </a:r>
          </a:p>
          <a:p>
            <a:pPr lvl="2" eaLnBrk="1" hangingPunct="1"/>
            <a:r>
              <a:rPr lang="en-US" altLang="en-US" dirty="0">
                <a:ea typeface="ヒラギノ角ゴ Pro W3" pitchFamily="124" charset="-128"/>
              </a:rPr>
              <a:t>Easier to use the concatenation operator and the compound assignment operator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06C-3DAA-4A52-9DB0-8425A831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Prompt() 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9126-09B9-454B-BD81-9CDDE07F801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The prompt() method displays a dialogue box that prompts the user for input.</a:t>
            </a:r>
          </a:p>
          <a:p>
            <a:r>
              <a:rPr lang="en-US" sz="2400" dirty="0"/>
              <a:t>The prompt() method returns the input value if the user clicks "OK", otherwise it returns null.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"Click it"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"demo2"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24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Comparing Strings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>
          <a:xfrm>
            <a:off x="433137" y="1302670"/>
            <a:ext cx="7620000" cy="1066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Comparison operator (</a:t>
            </a:r>
            <a:r>
              <a:rPr lang="en-US" altLang="en-US" dirty="0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===</a:t>
            </a:r>
            <a:r>
              <a:rPr lang="en-US" altLang="en-US" dirty="0">
                <a:ea typeface="ヒラギノ角ゴ Pro W3" pitchFamily="124" charset="-128"/>
              </a:rPr>
              <a:t>) can be used with strings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Compare individual characters according to their Unicode position</a:t>
            </a:r>
          </a:p>
          <a:p>
            <a:pPr lvl="1" eaLnBrk="1" hangingPunct="1"/>
            <a:endParaRPr lang="en-US" altLang="en-US" dirty="0">
              <a:ea typeface="ヒラギノ角ゴ Pro W3" pitchFamily="124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ea typeface="ヒラギノ角ゴ Pro W3" pitchFamily="124" charset="-128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1B2D150-8AC4-4559-A702-C040B743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96272"/>
            <a:ext cx="81915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="1" baseline="30000" dirty="0">
                <a:latin typeface="CourierNewPSMT" charset="0"/>
              </a:rPr>
              <a:t>x</a:t>
            </a:r>
            <a:r>
              <a:rPr lang="en-US" altLang="en-US" sz="2400" b="1" baseline="30000" dirty="0">
                <a:solidFill>
                  <a:srgbClr val="D67134"/>
                </a:solidFill>
                <a:latin typeface="CourierNewPSMT" charset="0"/>
              </a:rPr>
              <a:t> = </a:t>
            </a:r>
            <a:r>
              <a:rPr lang="en-US" altLang="en-US" sz="2400" b="1" baseline="30000" dirty="0">
                <a:solidFill>
                  <a:srgbClr val="002060"/>
                </a:solidFill>
                <a:latin typeface="CourierNewPSMT" charset="0"/>
              </a:rPr>
              <a:t>5</a:t>
            </a:r>
            <a:r>
              <a:rPr lang="en-US" altLang="en-US" sz="2400" b="1" baseline="30000" dirty="0"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baseline="30000" dirty="0" err="1">
                <a:latin typeface="CourierNewPSMT" charset="0"/>
              </a:rPr>
              <a:t>document.getElementById</a:t>
            </a:r>
            <a:r>
              <a:rPr lang="en-US" altLang="en-US" sz="2400" b="1" baseline="30000" dirty="0">
                <a:latin typeface="CourierNewPSMT" charset="0"/>
              </a:rPr>
              <a:t>("demo").</a:t>
            </a:r>
            <a:r>
              <a:rPr lang="en-US" altLang="en-US" sz="2400" b="1" baseline="30000" dirty="0" err="1">
                <a:latin typeface="CourierNewPSMT" charset="0"/>
              </a:rPr>
              <a:t>innerHTML</a:t>
            </a:r>
            <a:r>
              <a:rPr lang="en-US" altLang="en-US" sz="2400" b="1" baseline="30000" dirty="0">
                <a:latin typeface="CourierNewPSMT" charset="0"/>
              </a:rPr>
              <a:t> = (x === </a:t>
            </a:r>
            <a:r>
              <a:rPr lang="en-US" altLang="en-US" sz="2400" b="1" baseline="30000" dirty="0">
                <a:solidFill>
                  <a:srgbClr val="00B050"/>
                </a:solidFill>
                <a:latin typeface="CourierNewPSMT" charset="0"/>
              </a:rPr>
              <a:t>"5"</a:t>
            </a:r>
            <a:r>
              <a:rPr lang="en-US" altLang="en-US" sz="2400" b="1" baseline="30000" dirty="0">
                <a:latin typeface="CourierNewPSMT" charset="0"/>
              </a:rPr>
              <a:t>);</a:t>
            </a:r>
            <a:r>
              <a:rPr lang="en-US" altLang="en-US" sz="2400" b="1" baseline="30000" dirty="0">
                <a:solidFill>
                  <a:srgbClr val="777877"/>
                </a:solidFill>
                <a:latin typeface="CourierNewPSMT" charset="0"/>
              </a:rPr>
              <a:t>// false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Trimming Strings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ヒラギノ角ゴ Pro W3" pitchFamily="124" charset="-128"/>
              </a:rPr>
              <a:t>trim()</a:t>
            </a:r>
          </a:p>
          <a:p>
            <a:pPr lvl="1" eaLnBrk="1" hangingPunct="1"/>
            <a:r>
              <a:rPr lang="en-US" altLang="en-US" dirty="0">
                <a:ea typeface="ヒラギノ角ゴ Pro W3" pitchFamily="124" charset="-128"/>
              </a:rPr>
              <a:t>removes the white spaces from both the ends of the given string</a:t>
            </a:r>
          </a:p>
          <a:p>
            <a:r>
              <a:rPr lang="en-US" altLang="en-US" dirty="0" err="1">
                <a:ea typeface="ヒラギノ角ゴ Pro W3" pitchFamily="124" charset="-128"/>
              </a:rPr>
              <a:t>trimLeft</a:t>
            </a:r>
            <a:r>
              <a:rPr lang="en-US" altLang="en-US" dirty="0">
                <a:ea typeface="ヒラギノ角ゴ Pro W3" pitchFamily="124" charset="-128"/>
              </a:rPr>
              <a:t>()</a:t>
            </a:r>
          </a:p>
          <a:p>
            <a:pPr lvl="1"/>
            <a:r>
              <a:rPr lang="en-US" dirty="0"/>
              <a:t>removes the white spaces from the start of the given string.</a:t>
            </a:r>
          </a:p>
          <a:p>
            <a:pPr lvl="1"/>
            <a:r>
              <a:rPr lang="en-US" dirty="0"/>
              <a:t>It does not affect the trailing white spaces</a:t>
            </a:r>
          </a:p>
          <a:p>
            <a:r>
              <a:rPr lang="en-US" dirty="0" err="1"/>
              <a:t>trimRight</a:t>
            </a:r>
            <a:r>
              <a:rPr lang="en-US" dirty="0"/>
              <a:t>()</a:t>
            </a:r>
            <a:endParaRPr lang="en-US" altLang="en-US" dirty="0">
              <a:ea typeface="ヒラギノ角ゴ Pro W3" pitchFamily="124" charset="-128"/>
            </a:endParaRPr>
          </a:p>
          <a:p>
            <a:pPr lvl="1"/>
            <a:r>
              <a:rPr lang="en-US" dirty="0"/>
              <a:t>removes the white spaces from the end of the given string.</a:t>
            </a:r>
          </a:p>
          <a:p>
            <a:pPr lvl="1"/>
            <a:r>
              <a:rPr lang="en-US" dirty="0"/>
              <a:t>It does not affect the white spaces at the start of the string.</a:t>
            </a:r>
            <a:endParaRPr lang="en-US" altLang="en-US" dirty="0">
              <a:ea typeface="ヒラギノ角ゴ Pro W3" pitchFamily="124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ea typeface="ヒラギノ角ゴ Pro W3" pitchFamily="12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19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Converting Between Data Types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Common task to convert strings and arrays to different data types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strings to arrays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arrays to strings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objects to strings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strings to objects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ea typeface="ヒラギノ角ゴ Pro W3" pitchFamily="124" charset="-128"/>
              </a:rPr>
              <a:t>Converting Between Strings and Arrays</a:t>
            </a:r>
          </a:p>
        </p:txBody>
      </p:sp>
      <p:sp>
        <p:nvSpPr>
          <p:cNvPr id="61445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split()</a:t>
            </a:r>
            <a:r>
              <a:rPr lang="en-US" altLang="en-US">
                <a:ea typeface="ヒラギノ角ゴ Pro W3" pitchFamily="124" charset="-128"/>
              </a:rPr>
              <a:t> method of the 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String</a:t>
            </a:r>
            <a:r>
              <a:rPr lang="en-US" altLang="en-US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Splits a string into an indexed array</a:t>
            </a:r>
          </a:p>
          <a:p>
            <a:pPr eaLnBrk="1" hangingPunct="1"/>
            <a:r>
              <a:rPr lang="en-US" altLang="en-US">
                <a:ea typeface="ヒラギノ角ゴ Pro W3" pitchFamily="124" charset="-128"/>
              </a:rPr>
              <a:t>Syntax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en-US" sz="32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 </a:t>
            </a:r>
            <a:r>
              <a:rPr lang="en-US" altLang="en-US" sz="3200" baseline="30000">
                <a:solidFill>
                  <a:srgbClr val="D67134"/>
                </a:solidFill>
                <a:latin typeface="CourierNewPSMT" charset="0"/>
                <a:ea typeface="ヒラギノ角ゴ Pro W3" pitchFamily="124" charset="-128"/>
              </a:rPr>
              <a:t>= </a:t>
            </a:r>
            <a:r>
              <a:rPr lang="en-US" altLang="en-US" sz="32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string</a:t>
            </a:r>
            <a:r>
              <a:rPr lang="en-US" altLang="en-US" sz="32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.split(</a:t>
            </a:r>
            <a:r>
              <a:rPr lang="en-US" altLang="en-US" sz="32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32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[, </a:t>
            </a:r>
            <a:r>
              <a:rPr lang="en-US" altLang="en-US" sz="32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limit</a:t>
            </a:r>
            <a:r>
              <a:rPr lang="en-US" altLang="en-US" sz="32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320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>
                <a:ea typeface="ヒラギノ角ゴ Pro W3" pitchFamily="124" charset="-128"/>
              </a:rPr>
              <a:t>To split individual characters in a string into an array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Pass an empty string (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>
                <a:ea typeface="ヒラギノ角ゴ Pro W3" pitchFamily="124" charset="-128"/>
              </a:rPr>
              <a:t>) as the separator argument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914400" y="1404938"/>
            <a:ext cx="73914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"Algeria, Angola, Ecuador, Iran, Iraq, Kuwait,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    Libya, Nigeria, Qatar, Saudi Arabia, United Arab Emirates, 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OPEC is a string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OPEC.split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", 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The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opecArray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array: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["Algeria", "Angola", "Ecuador", "Iran", "Iraq",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"Kuwait", "Libya", "Nigeria", "Qatar", "Saudi Arabia",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"United Arab Emirates", "Venezuela"]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62469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Converting Between Strings and Arrays (cont</a:t>
            </a:r>
            <a:r>
              <a:rPr lang="ja-JP" altLang="en-US">
                <a:ea typeface="ヒラギノ角ゴ Pro W3" pitchFamily="124" charset="-128"/>
              </a:rPr>
              <a:t>’</a:t>
            </a:r>
            <a:r>
              <a:rPr lang="en-US" altLang="ja-JP">
                <a:ea typeface="ヒラギノ角ゴ Pro W3" pitchFamily="124" charset="-128"/>
              </a:rPr>
              <a:t>d.)</a:t>
            </a:r>
            <a:endParaRPr lang="en-US" altLang="en-US">
              <a:ea typeface="ヒラギノ角ゴ Pro W3" pitchFamily="124" charset="-128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join()</a:t>
            </a:r>
            <a:r>
              <a:rPr lang="en-US" altLang="en-US">
                <a:ea typeface="ヒラギノ角ゴ Pro W3" pitchFamily="124" charset="-128"/>
              </a:rPr>
              <a:t> method of the 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Array</a:t>
            </a:r>
            <a:r>
              <a:rPr lang="en-US" altLang="en-US">
                <a:ea typeface="ヒラギノ角ゴ Pro W3" pitchFamily="124" charset="-128"/>
              </a:rPr>
              <a:t> class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Combines array elements into a string, separated by a comma or specified characters</a:t>
            </a:r>
          </a:p>
          <a:p>
            <a:pPr eaLnBrk="1" hangingPunct="1"/>
            <a:r>
              <a:rPr lang="en-US" altLang="en-US">
                <a:ea typeface="ヒラギノ角ゴ Pro W3" pitchFamily="124" charset="-128"/>
              </a:rPr>
              <a:t>Syntax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en-US" sz="28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.join([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i="1" baseline="30000">
                <a:solidFill>
                  <a:srgbClr val="007833"/>
                </a:solidFill>
                <a:latin typeface="CourierNewPS-ItalicMT" charset="0"/>
                <a:ea typeface="ヒラギノ角ゴ Pro W3" pitchFamily="124" charset="-128"/>
              </a:rPr>
              <a:t>separator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  <a:ea typeface="ヒラギノ角ゴ Pro W3" pitchFamily="124" charset="-128"/>
              </a:rPr>
              <a:t>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]);</a:t>
            </a:r>
            <a:endParaRPr lang="en-US" altLang="en-US" sz="2800">
              <a:latin typeface="Courier New" pitchFamily="49" charset="0"/>
              <a:ea typeface="ヒラギノ角ゴ Pro W3" pitchFamily="124" charset="-128"/>
            </a:endParaRPr>
          </a:p>
          <a:p>
            <a:pPr eaLnBrk="1" hangingPunct="1"/>
            <a:r>
              <a:rPr lang="en-US" altLang="en-US">
                <a:ea typeface="ヒラギノ角ゴ Pro W3" pitchFamily="124" charset="-128"/>
              </a:rPr>
              <a:t>To prevent elements from being separated by any characters in the new string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Pass an empty string (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  <a:cs typeface="Courier New" pitchFamily="49" charset="0"/>
              </a:rPr>
              <a:t>""</a:t>
            </a:r>
            <a:r>
              <a:rPr lang="en-US" altLang="en-US">
                <a:ea typeface="ヒラギノ角ゴ Pro W3" pitchFamily="124" charset="-128"/>
              </a:rPr>
              <a:t>) as the 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separator</a:t>
            </a:r>
            <a:r>
              <a:rPr lang="en-US" altLang="en-US">
                <a:ea typeface="ヒラギノ角ゴ Pro W3" pitchFamily="124" charset="-128"/>
              </a:rPr>
              <a:t> argument</a:t>
            </a:r>
            <a:endParaRPr lang="en-US" altLang="en-US">
              <a:latin typeface="Courier New" pitchFamily="49" charset="0"/>
              <a:ea typeface="ヒラギノ角ゴ Pro W3" pitchFamily="12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90600" y="1557338"/>
            <a:ext cx="72390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OPEC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"Algeria"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"Angola"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"Ecuador"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"Iran"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"Iraq"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"Kuwait"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"Libya"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"Nigeria"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"Qatar"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</a:t>
            </a:r>
            <a:r>
              <a:rPr lang="en-US" altLang="en-US" sz="2400" baseline="30000" dirty="0">
                <a:solidFill>
                  <a:srgbClr val="141413"/>
                </a:solidFill>
                <a:latin typeface="LucidaGrande" charset="0"/>
              </a:rPr>
              <a:t>↵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   "Saudi Arabia"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"United Arab Emirates"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, </a:t>
            </a:r>
            <a:r>
              <a:rPr lang="en-US" altLang="en-US" sz="2400" baseline="30000" dirty="0">
                <a:solidFill>
                  <a:srgbClr val="007833"/>
                </a:solidFill>
                <a:latin typeface="CourierNewPSMT" charset="0"/>
              </a:rPr>
              <a:t>"Venezuela"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];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OPEC is an array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let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 </a:t>
            </a:r>
            <a:r>
              <a:rPr lang="en-US" altLang="en-US" sz="24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400" baseline="30000" dirty="0" err="1">
                <a:solidFill>
                  <a:srgbClr val="141413"/>
                </a:solidFill>
                <a:latin typeface="CourierNewPSMT" charset="0"/>
              </a:rPr>
              <a:t>OPEC.join</a:t>
            </a:r>
            <a:r>
              <a:rPr lang="en-US" altLang="en-US" sz="2400" baseline="30000" dirty="0">
                <a:solidFill>
                  <a:srgbClr val="141413"/>
                </a:solidFill>
                <a:latin typeface="CourierNewPSMT" charset="0"/>
              </a:rPr>
              <a:t>();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value of </a:t>
            </a:r>
            <a:r>
              <a:rPr lang="en-US" altLang="en-US" sz="2400" baseline="30000" dirty="0" err="1">
                <a:solidFill>
                  <a:srgbClr val="777877"/>
                </a:solidFill>
                <a:latin typeface="CourierNewPSMT" charset="0"/>
              </a:rPr>
              <a:t>opecString</a:t>
            </a: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 is the following string: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"Algeria, Angola, Ecuador, Iran, Iraq, Kuwait, Libya,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Nigeria, Qatar, Saudi Arabia, United Arab Emirates,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aseline="30000" dirty="0">
                <a:solidFill>
                  <a:srgbClr val="777877"/>
                </a:solidFill>
                <a:latin typeface="CourierNewPSMT" charset="0"/>
              </a:rPr>
              <a:t>// Venezuela"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64517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Converting Between Strings and Arrays (cont</a:t>
            </a:r>
            <a:r>
              <a:rPr lang="ja-JP" altLang="en-US" sz="3600">
                <a:solidFill>
                  <a:schemeClr val="tx2"/>
                </a:solidFill>
              </a:rPr>
              <a:t>’</a:t>
            </a:r>
            <a:r>
              <a:rPr lang="en-US" altLang="ja-JP" sz="3600">
                <a:solidFill>
                  <a:schemeClr val="tx2"/>
                </a:solidFill>
              </a:rPr>
              <a:t>d.)</a:t>
            </a:r>
            <a:endParaRPr lang="en-US" altLang="en-US" sz="3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ea typeface="ヒラギノ角ゴ Pro W3" pitchFamily="124" charset="-128"/>
              </a:rPr>
              <a:t>Converting Between Strings and Arrays (</a:t>
            </a:r>
            <a:r>
              <a:rPr lang="en-US" altLang="en-US" dirty="0" err="1">
                <a:ea typeface="ヒラギノ角ゴ Pro W3" pitchFamily="124" charset="-128"/>
              </a:rPr>
              <a:t>cont</a:t>
            </a:r>
            <a:r>
              <a:rPr lang="ja-JP" altLang="en-US" dirty="0">
                <a:ea typeface="ヒラギノ角ゴ Pro W3" pitchFamily="124" charset="-128"/>
              </a:rPr>
              <a:t>’</a:t>
            </a:r>
            <a:r>
              <a:rPr lang="en-US" altLang="ja-JP" dirty="0">
                <a:ea typeface="ヒラギノ角ゴ Pro W3" pitchFamily="124" charset="-128"/>
              </a:rPr>
              <a:t>d.)</a:t>
            </a:r>
            <a:endParaRPr lang="en-US" altLang="en-US" dirty="0">
              <a:ea typeface="ヒラギノ角ゴ Pro W3" pitchFamily="124" charset="-128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ヒラギノ角ゴ Pro W3" pitchFamily="124" charset="-128"/>
              </a:rPr>
              <a:t>Can also use the 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toString()</a:t>
            </a:r>
            <a:r>
              <a:rPr lang="en-US" altLang="en-US">
                <a:ea typeface="ヒラギノ角ゴ Pro W3" pitchFamily="124" charset="-128"/>
              </a:rPr>
              <a:t> and </a:t>
            </a:r>
            <a:r>
              <a:rPr lang="en-US" altLang="en-US">
                <a:latin typeface="Courier New" pitchFamily="49" charset="0"/>
                <a:ea typeface="ヒラギノ角ゴ Pro W3" pitchFamily="124" charset="-128"/>
              </a:rPr>
              <a:t>toLocaleString()</a:t>
            </a:r>
            <a:r>
              <a:rPr lang="en-US" altLang="en-US">
                <a:ea typeface="ヒラギノ角ゴ Pro W3" pitchFamily="124" charset="-128"/>
              </a:rPr>
              <a:t> method</a:t>
            </a:r>
          </a:p>
          <a:p>
            <a:pPr lvl="1" eaLnBrk="1" hangingPunct="1"/>
            <a:r>
              <a:rPr lang="en-US" altLang="en-US">
                <a:ea typeface="ヒラギノ角ゴ Pro W3" pitchFamily="124" charset="-128"/>
              </a:rPr>
              <a:t>Convert an array to a string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.toString();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800" i="1" baseline="30000">
                <a:solidFill>
                  <a:srgbClr val="141413"/>
                </a:solidFill>
                <a:latin typeface="CourierNewPS-ItalicMT" charset="0"/>
                <a:ea typeface="ヒラギノ角ゴ Pro W3" pitchFamily="124" charset="-128"/>
              </a:rPr>
              <a:t>array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  <a:ea typeface="ヒラギノ角ゴ Pro W3" pitchFamily="124" charset="-128"/>
              </a:rPr>
              <a:t>.toLocaleString();</a:t>
            </a:r>
            <a:endParaRPr lang="en-US" altLang="en-US" sz="2800">
              <a:ea typeface="ヒラギノ角ゴ Pro W3" pitchFamily="12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E0FA-AC77-4CE7-BFA9-E1C27158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Confirm()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37D62-27DB-46A5-8518-E1D878FE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confirm() method displays a dialogue box with a message, an OK button, and a Cancel button.</a:t>
            </a:r>
          </a:p>
          <a:p>
            <a:r>
              <a:rPr lang="en-US" sz="2400" dirty="0"/>
              <a:t>The confirm() method returns true if the user clicks "OK", otherwise false.</a:t>
            </a:r>
            <a:endParaRPr lang="en-CA" sz="2400" dirty="0"/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"Click it"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funcConfirm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"demo3"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</a:p>
          <a:p>
            <a:pPr marL="0" indent="0">
              <a:buNone/>
            </a:pP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funcConfirm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"Press a button either OK or Cancel."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pressed OK!"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CA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canceled!"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"demo3"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11CD-7FE3-44A2-92EF-80EEC247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86E0-4080-4BC1-80B3-37B2ACAE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24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HTML DOM is a standard object model and programming interface for HTML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HTML DOM is a standard for how to get, change, add, or delete HTML elements and add events handlers too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most common way to access an HTML element is to use the id of the element using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getElementById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method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easiest way to get the content of an element is by using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innerHTML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property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CA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B9E4-4072-4A83-8EB1-27878E77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Forms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7593-0162-46A0-817E-5C8ABFFA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“example.com"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validateForm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Name: 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&lt;input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800000"/>
                </a:solidFill>
                <a:latin typeface="Consolas" panose="020B0609020204030204" pitchFamily="49" charset="0"/>
              </a:rPr>
              <a:t>-----------------------------------------------</a:t>
            </a:r>
            <a:endParaRPr lang="en-CA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validateForm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 must be filled out"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0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FD6A-C868-4685-9BAF-1955FFA1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Forms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D642-B86A-4F43-8C7C-6A29FA93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Please input a number between 1 and 10: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&gt;&lt;/p&gt;</a:t>
            </a:r>
            <a:endParaRPr lang="en-US" sz="1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"numb"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not valid"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CA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OK"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CA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83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JavaScript HTML DOM Events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Event</a:t>
            </a:r>
          </a:p>
          <a:p>
            <a:pPr lvl="1" eaLnBrk="1" hangingPunct="1"/>
            <a:r>
              <a:rPr lang="en-US" altLang="en-US" dirty="0"/>
              <a:t>Specific circumstances monitored by JavaScript</a:t>
            </a:r>
          </a:p>
          <a:p>
            <a:pPr lvl="1" eaLnBrk="1" hangingPunct="1"/>
            <a:r>
              <a:rPr lang="en-US" altLang="en-US" dirty="0"/>
              <a:t>Script can respond to in some way</a:t>
            </a:r>
          </a:p>
          <a:p>
            <a:pPr lvl="1" eaLnBrk="1" hangingPunct="1"/>
            <a:r>
              <a:rPr lang="en-US" altLang="en-US" dirty="0"/>
              <a:t>Allows users to interact with Web pages</a:t>
            </a:r>
          </a:p>
          <a:p>
            <a:pPr eaLnBrk="1" hangingPunct="1"/>
            <a:r>
              <a:rPr lang="en-US" altLang="en-US" dirty="0"/>
              <a:t>Common events: actions performed by users</a:t>
            </a:r>
          </a:p>
          <a:p>
            <a:pPr eaLnBrk="1" hangingPunct="1"/>
            <a:r>
              <a:rPr lang="en-US" altLang="en-US" dirty="0"/>
              <a:t>Can also monitor events not resulting from user actions</a:t>
            </a:r>
          </a:p>
        </p:txBody>
      </p:sp>
    </p:spTree>
    <p:extLst>
      <p:ext uri="{BB962C8B-B14F-4D97-AF65-F5344CB8AC3E}">
        <p14:creationId xmlns:p14="http://schemas.microsoft.com/office/powerpoint/2010/main" val="22820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JavaScript HTML DOM Events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HTML events: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user clicks the mouse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web page has loaded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image has been loaded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the mouse moves over an element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input field is changed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HTML form is submitted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user strokes a key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47545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66f0b0a-e2d4-4059-810c-127573d4cb4e" origin="userSelected"/>
</file>

<file path=customXml/itemProps1.xml><?xml version="1.0" encoding="utf-8"?>
<ds:datastoreItem xmlns:ds="http://schemas.openxmlformats.org/officeDocument/2006/customXml" ds:itemID="{6D58E576-5B68-4E79-8245-D8386EDC780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10704</TotalTime>
  <Words>2531</Words>
  <Application>Microsoft Office PowerPoint</Application>
  <PresentationFormat>On-screen Show (4:3)</PresentationFormat>
  <Paragraphs>328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Century</vt:lpstr>
      <vt:lpstr>Consolas</vt:lpstr>
      <vt:lpstr>Courier New</vt:lpstr>
      <vt:lpstr>CourierNewPS-ItalicMT</vt:lpstr>
      <vt:lpstr>CourierNewPSMT</vt:lpstr>
      <vt:lpstr>LucidaGrande</vt:lpstr>
      <vt:lpstr>Segoe UI</vt:lpstr>
      <vt:lpstr>Times New Roman</vt:lpstr>
      <vt:lpstr>Verdana</vt:lpstr>
      <vt:lpstr>Wingdings</vt:lpstr>
      <vt:lpstr>2_Office Theme</vt:lpstr>
      <vt:lpstr>PowerPoint Presentation</vt:lpstr>
      <vt:lpstr>Const Keyword</vt:lpstr>
      <vt:lpstr>Window Prompt() </vt:lpstr>
      <vt:lpstr>Window Confirm()</vt:lpstr>
      <vt:lpstr>DOM (Document Object Model)</vt:lpstr>
      <vt:lpstr>DOM Forms</vt:lpstr>
      <vt:lpstr>DOM Forms</vt:lpstr>
      <vt:lpstr>JavaScript HTML DOM Events</vt:lpstr>
      <vt:lpstr>JavaScript HTML DOM Events</vt:lpstr>
      <vt:lpstr>JavaScript HTML DOM Events</vt:lpstr>
      <vt:lpstr>JavaScript HTML DOM Events</vt:lpstr>
      <vt:lpstr>Event Handlers: onload</vt:lpstr>
      <vt:lpstr>Event Handlers: onmouseover and onmouseout</vt:lpstr>
      <vt:lpstr> The addEventListener() method </vt:lpstr>
      <vt:lpstr>Manipulating Strings</vt:lpstr>
      <vt:lpstr>Manipulating Strings (cont’d.)</vt:lpstr>
      <vt:lpstr>Formatting Strings</vt:lpstr>
      <vt:lpstr>Formatting Strings (cont’d.)</vt:lpstr>
      <vt:lpstr>Formatting Strings (cont’d.)</vt:lpstr>
      <vt:lpstr>Counting Characters in a String</vt:lpstr>
      <vt:lpstr>Finding and Extracting Characters and Substrings</vt:lpstr>
      <vt:lpstr>PowerPoint Presentation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Finding and Extracting Characters and Substrings (cont’d.)</vt:lpstr>
      <vt:lpstr>Replacing Characters and Substrings</vt:lpstr>
      <vt:lpstr>Combining Characters and Substrings</vt:lpstr>
      <vt:lpstr>Comparing Strings</vt:lpstr>
      <vt:lpstr>Trimming Strings</vt:lpstr>
      <vt:lpstr>Converting Between Data Types</vt:lpstr>
      <vt:lpstr>Converting Between Strings and Arrays</vt:lpstr>
      <vt:lpstr>PowerPoint Presentation</vt:lpstr>
      <vt:lpstr>Converting Between Strings and Arrays (cont’d.)</vt:lpstr>
      <vt:lpstr>PowerPoint Presentation</vt:lpstr>
      <vt:lpstr>Converting Between Strings and Arrays (cont’d.)</vt:lpstr>
    </vt:vector>
  </TitlesOfParts>
  <Company>Course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Bashir, Mehwish</cp:lastModifiedBy>
  <cp:revision>658</cp:revision>
  <dcterms:created xsi:type="dcterms:W3CDTF">2001-08-29T21:35:42Z</dcterms:created>
  <dcterms:modified xsi:type="dcterms:W3CDTF">2024-07-31T18:44:47Z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1-msZHeavFpns7XDBLQhy7D2HHxp6WyIPfkYnZeLjR4o</vt:lpwstr>
  </property>
  <property fmtid="{D5CDD505-2E9C-101B-9397-08002B2CF9AE}" pid="3" name="Google.Documents.RevisionId">
    <vt:lpwstr>08247036519663079581</vt:lpwstr>
  </property>
  <property fmtid="{D5CDD505-2E9C-101B-9397-08002B2CF9AE}" pid="4" name="Google.Documents.PluginVersion">
    <vt:lpwstr>2.0.2026.3768</vt:lpwstr>
  </property>
  <property fmtid="{D5CDD505-2E9C-101B-9397-08002B2CF9AE}" pid="5" name="Google.Documents.MergeIncapabilityFlags">
    <vt:i4>0</vt:i4>
  </property>
  <property fmtid="{D5CDD505-2E9C-101B-9397-08002B2CF9AE}" pid="6" name="docIndexRef">
    <vt:lpwstr>306c96b4-b73b-4717-88bb-ca87ad06e4c1</vt:lpwstr>
  </property>
  <property fmtid="{D5CDD505-2E9C-101B-9397-08002B2CF9AE}" pid="7" name="bjDocumentSecurityLabel">
    <vt:lpwstr>This item has no classification</vt:lpwstr>
  </property>
  <property fmtid="{D5CDD505-2E9C-101B-9397-08002B2CF9AE}" pid="8" name="bjClsUserRVM">
    <vt:lpwstr>[]</vt:lpwstr>
  </property>
  <property fmtid="{D5CDD505-2E9C-101B-9397-08002B2CF9AE}" pid="9" name="bjSaver">
    <vt:lpwstr>LLGGG5/sCxlNXkHtRfdo7HBlZ0Lw8up2</vt:lpwstr>
  </property>
</Properties>
</file>