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2"/>
  </p:sldMasterIdLst>
  <p:notesMasterIdLst>
    <p:notesMasterId r:id="rId56"/>
  </p:notesMasterIdLst>
  <p:sldIdLst>
    <p:sldId id="258" r:id="rId3"/>
    <p:sldId id="259" r:id="rId4"/>
    <p:sldId id="260" r:id="rId5"/>
    <p:sldId id="340" r:id="rId6"/>
    <p:sldId id="263" r:id="rId7"/>
    <p:sldId id="264" r:id="rId8"/>
    <p:sldId id="265" r:id="rId9"/>
    <p:sldId id="272" r:id="rId10"/>
    <p:sldId id="275" r:id="rId11"/>
    <p:sldId id="276" r:id="rId12"/>
    <p:sldId id="277" r:id="rId13"/>
    <p:sldId id="280" r:id="rId14"/>
    <p:sldId id="316" r:id="rId15"/>
    <p:sldId id="341" r:id="rId16"/>
    <p:sldId id="281" r:id="rId17"/>
    <p:sldId id="282" r:id="rId18"/>
    <p:sldId id="286" r:id="rId19"/>
    <p:sldId id="288" r:id="rId20"/>
    <p:sldId id="342" r:id="rId21"/>
    <p:sldId id="321" r:id="rId22"/>
    <p:sldId id="292" r:id="rId23"/>
    <p:sldId id="293" r:id="rId24"/>
    <p:sldId id="294" r:id="rId25"/>
    <p:sldId id="343" r:id="rId26"/>
    <p:sldId id="344" r:id="rId27"/>
    <p:sldId id="289" r:id="rId28"/>
    <p:sldId id="318" r:id="rId29"/>
    <p:sldId id="319" r:id="rId30"/>
    <p:sldId id="320" r:id="rId31"/>
    <p:sldId id="345" r:id="rId32"/>
    <p:sldId id="346" r:id="rId33"/>
    <p:sldId id="347" r:id="rId34"/>
    <p:sldId id="299" r:id="rId35"/>
    <p:sldId id="350" r:id="rId36"/>
    <p:sldId id="323" r:id="rId37"/>
    <p:sldId id="324" r:id="rId38"/>
    <p:sldId id="325" r:id="rId39"/>
    <p:sldId id="326" r:id="rId40"/>
    <p:sldId id="351" r:id="rId41"/>
    <p:sldId id="302" r:id="rId42"/>
    <p:sldId id="304" r:id="rId43"/>
    <p:sldId id="354" r:id="rId44"/>
    <p:sldId id="356" r:id="rId45"/>
    <p:sldId id="355" r:id="rId46"/>
    <p:sldId id="357" r:id="rId47"/>
    <p:sldId id="358" r:id="rId48"/>
    <p:sldId id="335" r:id="rId49"/>
    <p:sldId id="336" r:id="rId50"/>
    <p:sldId id="337" r:id="rId51"/>
    <p:sldId id="359" r:id="rId52"/>
    <p:sldId id="360" r:id="rId53"/>
    <p:sldId id="352" r:id="rId54"/>
    <p:sldId id="353"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9635" autoAdjust="0"/>
  </p:normalViewPr>
  <p:slideViewPr>
    <p:cSldViewPr>
      <p:cViewPr varScale="1">
        <p:scale>
          <a:sx n="77" d="100"/>
          <a:sy n="77" d="100"/>
        </p:scale>
        <p:origin x="16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271284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10</a:t>
            </a:fld>
            <a:endParaRPr lang="en-US"/>
          </a:p>
        </p:txBody>
      </p:sp>
    </p:spTree>
    <p:extLst>
      <p:ext uri="{BB962C8B-B14F-4D97-AF65-F5344CB8AC3E}">
        <p14:creationId xmlns:p14="http://schemas.microsoft.com/office/powerpoint/2010/main" val="277269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11</a:t>
            </a:fld>
            <a:endParaRPr lang="en-US"/>
          </a:p>
        </p:txBody>
      </p:sp>
    </p:spTree>
    <p:extLst>
      <p:ext uri="{BB962C8B-B14F-4D97-AF65-F5344CB8AC3E}">
        <p14:creationId xmlns:p14="http://schemas.microsoft.com/office/powerpoint/2010/main" val="2138471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12</a:t>
            </a:fld>
            <a:endParaRPr lang="en-US"/>
          </a:p>
        </p:txBody>
      </p:sp>
    </p:spTree>
    <p:extLst>
      <p:ext uri="{BB962C8B-B14F-4D97-AF65-F5344CB8AC3E}">
        <p14:creationId xmlns:p14="http://schemas.microsoft.com/office/powerpoint/2010/main" val="411296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13</a:t>
            </a:fld>
            <a:endParaRPr lang="en-US"/>
          </a:p>
        </p:txBody>
      </p:sp>
    </p:spTree>
    <p:extLst>
      <p:ext uri="{BB962C8B-B14F-4D97-AF65-F5344CB8AC3E}">
        <p14:creationId xmlns:p14="http://schemas.microsoft.com/office/powerpoint/2010/main" val="2431565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14</a:t>
            </a:fld>
            <a:endParaRPr lang="en-US"/>
          </a:p>
        </p:txBody>
      </p:sp>
    </p:spTree>
    <p:extLst>
      <p:ext uri="{BB962C8B-B14F-4D97-AF65-F5344CB8AC3E}">
        <p14:creationId xmlns:p14="http://schemas.microsoft.com/office/powerpoint/2010/main" val="144833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2094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16</a:t>
            </a:fld>
            <a:endParaRPr lang="en-US"/>
          </a:p>
        </p:txBody>
      </p:sp>
    </p:spTree>
    <p:extLst>
      <p:ext uri="{BB962C8B-B14F-4D97-AF65-F5344CB8AC3E}">
        <p14:creationId xmlns:p14="http://schemas.microsoft.com/office/powerpoint/2010/main" val="2422384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17</a:t>
            </a:fld>
            <a:endParaRPr lang="en-US"/>
          </a:p>
        </p:txBody>
      </p:sp>
    </p:spTree>
    <p:extLst>
      <p:ext uri="{BB962C8B-B14F-4D97-AF65-F5344CB8AC3E}">
        <p14:creationId xmlns:p14="http://schemas.microsoft.com/office/powerpoint/2010/main" val="3847888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2021742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19</a:t>
            </a:fld>
            <a:endParaRPr lang="en-US"/>
          </a:p>
        </p:txBody>
      </p:sp>
    </p:spTree>
    <p:extLst>
      <p:ext uri="{BB962C8B-B14F-4D97-AF65-F5344CB8AC3E}">
        <p14:creationId xmlns:p14="http://schemas.microsoft.com/office/powerpoint/2010/main" val="246355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256208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20</a:t>
            </a:fld>
            <a:endParaRPr lang="en-US"/>
          </a:p>
        </p:txBody>
      </p:sp>
    </p:spTree>
    <p:extLst>
      <p:ext uri="{BB962C8B-B14F-4D97-AF65-F5344CB8AC3E}">
        <p14:creationId xmlns:p14="http://schemas.microsoft.com/office/powerpoint/2010/main" val="354276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21</a:t>
            </a:fld>
            <a:endParaRPr lang="en-US"/>
          </a:p>
        </p:txBody>
      </p:sp>
    </p:spTree>
    <p:extLst>
      <p:ext uri="{BB962C8B-B14F-4D97-AF65-F5344CB8AC3E}">
        <p14:creationId xmlns:p14="http://schemas.microsoft.com/office/powerpoint/2010/main" val="263044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22</a:t>
            </a:fld>
            <a:endParaRPr lang="en-US"/>
          </a:p>
        </p:txBody>
      </p:sp>
    </p:spTree>
    <p:extLst>
      <p:ext uri="{BB962C8B-B14F-4D97-AF65-F5344CB8AC3E}">
        <p14:creationId xmlns:p14="http://schemas.microsoft.com/office/powerpoint/2010/main" val="2264259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1026661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24</a:t>
            </a:fld>
            <a:endParaRPr lang="en-US"/>
          </a:p>
        </p:txBody>
      </p:sp>
    </p:spTree>
    <p:extLst>
      <p:ext uri="{BB962C8B-B14F-4D97-AF65-F5344CB8AC3E}">
        <p14:creationId xmlns:p14="http://schemas.microsoft.com/office/powerpoint/2010/main" val="835865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25</a:t>
            </a:fld>
            <a:endParaRPr lang="en-US"/>
          </a:p>
        </p:txBody>
      </p:sp>
    </p:spTree>
    <p:extLst>
      <p:ext uri="{BB962C8B-B14F-4D97-AF65-F5344CB8AC3E}">
        <p14:creationId xmlns:p14="http://schemas.microsoft.com/office/powerpoint/2010/main" val="321648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1671142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27</a:t>
            </a:fld>
            <a:endParaRPr lang="en-US"/>
          </a:p>
        </p:txBody>
      </p:sp>
    </p:spTree>
    <p:extLst>
      <p:ext uri="{BB962C8B-B14F-4D97-AF65-F5344CB8AC3E}">
        <p14:creationId xmlns:p14="http://schemas.microsoft.com/office/powerpoint/2010/main" val="2726168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28</a:t>
            </a:fld>
            <a:endParaRPr lang="en-US"/>
          </a:p>
        </p:txBody>
      </p:sp>
    </p:spTree>
    <p:extLst>
      <p:ext uri="{BB962C8B-B14F-4D97-AF65-F5344CB8AC3E}">
        <p14:creationId xmlns:p14="http://schemas.microsoft.com/office/powerpoint/2010/main" val="1118904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18065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a:t>
            </a:fld>
            <a:endParaRPr lang="en-US"/>
          </a:p>
        </p:txBody>
      </p:sp>
    </p:spTree>
    <p:extLst>
      <p:ext uri="{BB962C8B-B14F-4D97-AF65-F5344CB8AC3E}">
        <p14:creationId xmlns:p14="http://schemas.microsoft.com/office/powerpoint/2010/main" val="415462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132591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31</a:t>
            </a:fld>
            <a:endParaRPr lang="en-US"/>
          </a:p>
        </p:txBody>
      </p:sp>
    </p:spTree>
    <p:extLst>
      <p:ext uri="{BB962C8B-B14F-4D97-AF65-F5344CB8AC3E}">
        <p14:creationId xmlns:p14="http://schemas.microsoft.com/office/powerpoint/2010/main" val="3700770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2550958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33</a:t>
            </a:fld>
            <a:endParaRPr lang="en-US"/>
          </a:p>
        </p:txBody>
      </p:sp>
    </p:spTree>
    <p:extLst>
      <p:ext uri="{BB962C8B-B14F-4D97-AF65-F5344CB8AC3E}">
        <p14:creationId xmlns:p14="http://schemas.microsoft.com/office/powerpoint/2010/main" val="3601292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3166676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1673709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2555354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3803006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1785277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176943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24772424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297826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41</a:t>
            </a:fld>
            <a:endParaRPr lang="en-US"/>
          </a:p>
        </p:txBody>
      </p:sp>
    </p:spTree>
    <p:extLst>
      <p:ext uri="{BB962C8B-B14F-4D97-AF65-F5344CB8AC3E}">
        <p14:creationId xmlns:p14="http://schemas.microsoft.com/office/powerpoint/2010/main" val="3056915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18125673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43</a:t>
            </a:fld>
            <a:endParaRPr lang="en-US"/>
          </a:p>
        </p:txBody>
      </p:sp>
    </p:spTree>
    <p:extLst>
      <p:ext uri="{BB962C8B-B14F-4D97-AF65-F5344CB8AC3E}">
        <p14:creationId xmlns:p14="http://schemas.microsoft.com/office/powerpoint/2010/main" val="2017788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44</a:t>
            </a:fld>
            <a:endParaRPr lang="en-US"/>
          </a:p>
        </p:txBody>
      </p:sp>
    </p:spTree>
    <p:extLst>
      <p:ext uri="{BB962C8B-B14F-4D97-AF65-F5344CB8AC3E}">
        <p14:creationId xmlns:p14="http://schemas.microsoft.com/office/powerpoint/2010/main" val="248359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1551975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46</a:t>
            </a:fld>
            <a:endParaRPr lang="en-US"/>
          </a:p>
        </p:txBody>
      </p:sp>
    </p:spTree>
    <p:extLst>
      <p:ext uri="{BB962C8B-B14F-4D97-AF65-F5344CB8AC3E}">
        <p14:creationId xmlns:p14="http://schemas.microsoft.com/office/powerpoint/2010/main" val="3290377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47</a:t>
            </a:fld>
            <a:endParaRPr lang="en-US"/>
          </a:p>
        </p:txBody>
      </p:sp>
    </p:spTree>
    <p:extLst>
      <p:ext uri="{BB962C8B-B14F-4D97-AF65-F5344CB8AC3E}">
        <p14:creationId xmlns:p14="http://schemas.microsoft.com/office/powerpoint/2010/main" val="13321244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33469312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49</a:t>
            </a:fld>
            <a:endParaRPr lang="en-US"/>
          </a:p>
        </p:txBody>
      </p:sp>
    </p:spTree>
    <p:extLst>
      <p:ext uri="{BB962C8B-B14F-4D97-AF65-F5344CB8AC3E}">
        <p14:creationId xmlns:p14="http://schemas.microsoft.com/office/powerpoint/2010/main" val="246427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32200646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50</a:t>
            </a:fld>
            <a:endParaRPr lang="en-US"/>
          </a:p>
        </p:txBody>
      </p:sp>
    </p:spTree>
    <p:extLst>
      <p:ext uri="{BB962C8B-B14F-4D97-AF65-F5344CB8AC3E}">
        <p14:creationId xmlns:p14="http://schemas.microsoft.com/office/powerpoint/2010/main" val="465693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51</a:t>
            </a:fld>
            <a:endParaRPr lang="en-US"/>
          </a:p>
        </p:txBody>
      </p:sp>
    </p:spTree>
    <p:extLst>
      <p:ext uri="{BB962C8B-B14F-4D97-AF65-F5344CB8AC3E}">
        <p14:creationId xmlns:p14="http://schemas.microsoft.com/office/powerpoint/2010/main" val="1703480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52</a:t>
            </a:fld>
            <a:endParaRPr lang="en-US"/>
          </a:p>
        </p:txBody>
      </p:sp>
    </p:spTree>
    <p:extLst>
      <p:ext uri="{BB962C8B-B14F-4D97-AF65-F5344CB8AC3E}">
        <p14:creationId xmlns:p14="http://schemas.microsoft.com/office/powerpoint/2010/main" val="8828150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53</a:t>
            </a:fld>
            <a:endParaRPr lang="en-US"/>
          </a:p>
        </p:txBody>
      </p:sp>
    </p:spTree>
    <p:extLst>
      <p:ext uri="{BB962C8B-B14F-4D97-AF65-F5344CB8AC3E}">
        <p14:creationId xmlns:p14="http://schemas.microsoft.com/office/powerpoint/2010/main" val="3540698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3500151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7</a:t>
            </a:fld>
            <a:endParaRPr lang="en-US"/>
          </a:p>
        </p:txBody>
      </p:sp>
    </p:spTree>
    <p:extLst>
      <p:ext uri="{BB962C8B-B14F-4D97-AF65-F5344CB8AC3E}">
        <p14:creationId xmlns:p14="http://schemas.microsoft.com/office/powerpoint/2010/main" val="3078953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8</a:t>
            </a:fld>
            <a:endParaRPr lang="en-US"/>
          </a:p>
        </p:txBody>
      </p:sp>
    </p:spTree>
    <p:extLst>
      <p:ext uri="{BB962C8B-B14F-4D97-AF65-F5344CB8AC3E}">
        <p14:creationId xmlns:p14="http://schemas.microsoft.com/office/powerpoint/2010/main" val="109425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9</a:t>
            </a:fld>
            <a:endParaRPr lang="en-US"/>
          </a:p>
        </p:txBody>
      </p:sp>
    </p:spTree>
    <p:extLst>
      <p:ext uri="{BB962C8B-B14F-4D97-AF65-F5344CB8AC3E}">
        <p14:creationId xmlns:p14="http://schemas.microsoft.com/office/powerpoint/2010/main" val="1915492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Microsoft PowerPoint 2010</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New Perspectives on HTML and CSS,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p:cNvSpPr>
            <a:spLocks noGrp="1" noChangeArrowheads="1"/>
          </p:cNvSpPr>
          <p:nvPr>
            <p:ph type="ctrTitle"/>
          </p:nvPr>
        </p:nvSpPr>
        <p:spPr/>
        <p:txBody>
          <a:bodyPr/>
          <a:lstStyle/>
          <a:p>
            <a:pPr algn="ctr" eaLnBrk="1" hangingPunct="1"/>
            <a:r>
              <a:rPr lang="en-US" dirty="0"/>
              <a:t>Tutorial 1</a:t>
            </a:r>
            <a:br>
              <a:rPr lang="en-US" dirty="0"/>
            </a:br>
            <a:r>
              <a:rPr lang="en-US" dirty="0"/>
              <a:t>Getting Started with HTML5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t>The History of HTML</a:t>
            </a:r>
          </a:p>
        </p:txBody>
      </p:sp>
      <p:sp>
        <p:nvSpPr>
          <p:cNvPr id="40962" name="Rectangle 3"/>
          <p:cNvSpPr>
            <a:spLocks noGrp="1" noChangeArrowheads="1"/>
          </p:cNvSpPr>
          <p:nvPr>
            <p:ph idx="1"/>
          </p:nvPr>
        </p:nvSpPr>
        <p:spPr/>
        <p:txBody>
          <a:bodyPr/>
          <a:lstStyle/>
          <a:p>
            <a:pPr eaLnBrk="1" hangingPunct="1"/>
            <a:r>
              <a:rPr lang="en-US" dirty="0"/>
              <a:t>The first popular markup language was </a:t>
            </a:r>
            <a:r>
              <a:rPr lang="en-US" b="1" dirty="0"/>
              <a:t>Standard Generalized Markup Language (SGML)</a:t>
            </a:r>
            <a:endParaRPr lang="en-US" dirty="0"/>
          </a:p>
          <a:p>
            <a:pPr eaLnBrk="1" hangingPunct="1"/>
            <a:r>
              <a:rPr lang="en-US" dirty="0"/>
              <a:t>In the early years of HTML, Web developers were free to define and modify HTML in whatever ways they thought best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1C706FB8-8EF4-451D-93B4-0412D49246F2}"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t>The History of HTML</a:t>
            </a:r>
          </a:p>
        </p:txBody>
      </p:sp>
      <p:sp>
        <p:nvSpPr>
          <p:cNvPr id="41986" name="Rectangle 3"/>
          <p:cNvSpPr>
            <a:spLocks noGrp="1" noChangeArrowheads="1"/>
          </p:cNvSpPr>
          <p:nvPr>
            <p:ph idx="1"/>
          </p:nvPr>
        </p:nvSpPr>
        <p:spPr/>
        <p:txBody>
          <a:bodyPr/>
          <a:lstStyle/>
          <a:p>
            <a:pPr eaLnBrk="1" hangingPunct="1"/>
            <a:r>
              <a:rPr lang="en-US" dirty="0"/>
              <a:t>A group of Web designers and programmers, called the </a:t>
            </a:r>
            <a:r>
              <a:rPr lang="en-US" b="1" dirty="0"/>
              <a:t>World Wide Web Consortium</a:t>
            </a:r>
            <a:r>
              <a:rPr lang="en-US" dirty="0"/>
              <a:t>, or the </a:t>
            </a:r>
            <a:r>
              <a:rPr lang="en-US" b="1" dirty="0"/>
              <a:t>W3C</a:t>
            </a:r>
            <a:r>
              <a:rPr lang="en-US" dirty="0"/>
              <a:t>, created a set of standards or specifications that all browser manufacturers were to follow</a:t>
            </a:r>
          </a:p>
          <a:p>
            <a:pPr eaLnBrk="1" hangingPunct="1"/>
            <a:r>
              <a:rPr lang="en-US" dirty="0"/>
              <a:t>The </a:t>
            </a:r>
            <a:r>
              <a:rPr lang="en-US" b="1" dirty="0"/>
              <a:t>W3C</a:t>
            </a:r>
            <a:r>
              <a:rPr lang="en-US" dirty="0"/>
              <a:t> has no enforcement power</a:t>
            </a:r>
          </a:p>
          <a:p>
            <a:pPr eaLnBrk="1" hangingPunct="1"/>
            <a:r>
              <a:rPr lang="en-US" dirty="0"/>
              <a:t>The recommendations of the </a:t>
            </a:r>
            <a:r>
              <a:rPr lang="en-US" b="1" dirty="0"/>
              <a:t>W3C</a:t>
            </a:r>
            <a:r>
              <a:rPr lang="en-US" dirty="0"/>
              <a:t> are usually followed since a uniform approach to Web page creation is beneficial to everyone</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33A8EEE1-7F1B-44BE-800D-E87A7FDC4DFC}"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t>The History of HTML</a:t>
            </a:r>
          </a:p>
        </p:txBody>
      </p:sp>
      <p:sp>
        <p:nvSpPr>
          <p:cNvPr id="45058" name="Rectangle 3"/>
          <p:cNvSpPr>
            <a:spLocks noGrp="1" noChangeArrowheads="1"/>
          </p:cNvSpPr>
          <p:nvPr>
            <p:ph idx="1"/>
          </p:nvPr>
        </p:nvSpPr>
        <p:spPr/>
        <p:txBody>
          <a:bodyPr/>
          <a:lstStyle/>
          <a:p>
            <a:pPr eaLnBrk="1" hangingPunct="1"/>
            <a:r>
              <a:rPr lang="en-US" b="1" dirty="0"/>
              <a:t>XHTML (Extensible Hypertext Markup Language)</a:t>
            </a:r>
            <a:r>
              <a:rPr lang="en-US" dirty="0"/>
              <a:t> is a stricter version of HTML and is designed to confront some of the problems associated with the different and competing versions of HTML</a:t>
            </a:r>
          </a:p>
          <a:p>
            <a:pPr eaLnBrk="1" hangingPunct="1"/>
            <a:r>
              <a:rPr lang="en-US" b="1" dirty="0"/>
              <a:t>XHTML</a:t>
            </a:r>
            <a:r>
              <a:rPr lang="en-US" dirty="0"/>
              <a:t> is also designed to better integrate </a:t>
            </a:r>
            <a:r>
              <a:rPr lang="en-US" b="1" dirty="0"/>
              <a:t>HTML</a:t>
            </a:r>
            <a:r>
              <a:rPr lang="en-US" dirty="0"/>
              <a:t> with other markup languages such as </a:t>
            </a:r>
            <a:r>
              <a:rPr lang="en-US" b="1" dirty="0"/>
              <a:t>XML</a:t>
            </a:r>
            <a:endParaRPr lang="en-US" dirty="0"/>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981BE2ED-16D6-48FA-8A26-21E886347C7A}"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dirty="0"/>
              <a:t>The History of HTML</a:t>
            </a:r>
          </a:p>
        </p:txBody>
      </p:sp>
      <p:sp>
        <p:nvSpPr>
          <p:cNvPr id="46082" name="Content Placeholder 2"/>
          <p:cNvSpPr>
            <a:spLocks noGrp="1"/>
          </p:cNvSpPr>
          <p:nvPr>
            <p:ph idx="1"/>
          </p:nvPr>
        </p:nvSpPr>
        <p:spPr/>
        <p:txBody>
          <a:bodyPr/>
          <a:lstStyle/>
          <a:p>
            <a:pPr eaLnBrk="1" hangingPunct="1"/>
            <a:r>
              <a:rPr lang="en-US" b="1" dirty="0"/>
              <a:t>XHTML 2.0</a:t>
            </a:r>
            <a:r>
              <a:rPr lang="en-US" dirty="0"/>
              <a:t> began development, but work was halted in 2009</a:t>
            </a:r>
          </a:p>
          <a:p>
            <a:pPr eaLnBrk="1" hangingPunct="1"/>
            <a:r>
              <a:rPr lang="en-US" b="1" dirty="0"/>
              <a:t>HTML5 </a:t>
            </a:r>
            <a:r>
              <a:rPr lang="en-US" dirty="0"/>
              <a:t>was developed as the next HTML specification, and the de facto standard for the next generation of HTML</a:t>
            </a:r>
            <a:endParaRPr lang="en-US" b="1" dirty="0"/>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004C6E24-AD92-4711-814A-D8747CCAA2D9}"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History of HTML</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1441" y="1517193"/>
            <a:ext cx="6957317" cy="4310976"/>
          </a:xfrm>
        </p:spPr>
      </p:pic>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14</a:t>
            </a:fld>
            <a:endParaRPr lang="en-US"/>
          </a:p>
        </p:txBody>
      </p:sp>
    </p:spTree>
    <p:extLst>
      <p:ext uri="{BB962C8B-B14F-4D97-AF65-F5344CB8AC3E}">
        <p14:creationId xmlns:p14="http://schemas.microsoft.com/office/powerpoint/2010/main" val="15615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t>HTML and Style Sheets</a:t>
            </a:r>
          </a:p>
        </p:txBody>
      </p:sp>
      <p:sp>
        <p:nvSpPr>
          <p:cNvPr id="47106" name="Rectangle 3"/>
          <p:cNvSpPr>
            <a:spLocks noGrp="1" noChangeArrowheads="1"/>
          </p:cNvSpPr>
          <p:nvPr>
            <p:ph idx="1"/>
          </p:nvPr>
        </p:nvSpPr>
        <p:spPr/>
        <p:txBody>
          <a:bodyPr/>
          <a:lstStyle/>
          <a:p>
            <a:r>
              <a:rPr lang="en-US" dirty="0"/>
              <a:t>HTML marks the different parts of a document, but it does not indicate how document content should be displayed by browsers</a:t>
            </a:r>
          </a:p>
          <a:p>
            <a:r>
              <a:rPr lang="en-US" dirty="0"/>
              <a:t>For this reason, the exact appearance of each page element is described in a separate document known as a </a:t>
            </a:r>
            <a:r>
              <a:rPr lang="en-US" b="1" dirty="0"/>
              <a:t>style sheet</a:t>
            </a:r>
          </a:p>
          <a:p>
            <a:pPr lvl="1"/>
            <a:r>
              <a:rPr lang="en-US" dirty="0"/>
              <a:t>Internal style sheets specify the appearance of different HTML elements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2C0E57F2-CFD1-4AE6-8593-E4D56664A8ED}"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t>Tools for Creating</a:t>
            </a:r>
            <a:br>
              <a:rPr lang="en-US"/>
            </a:br>
            <a:r>
              <a:rPr lang="en-US"/>
              <a:t>HTML Documents</a:t>
            </a:r>
          </a:p>
        </p:txBody>
      </p:sp>
      <p:sp>
        <p:nvSpPr>
          <p:cNvPr id="48130" name="Rectangle 3"/>
          <p:cNvSpPr>
            <a:spLocks noGrp="1" noChangeArrowheads="1"/>
          </p:cNvSpPr>
          <p:nvPr>
            <p:ph idx="1"/>
          </p:nvPr>
        </p:nvSpPr>
        <p:spPr/>
        <p:txBody>
          <a:bodyPr/>
          <a:lstStyle/>
          <a:p>
            <a:pPr eaLnBrk="1" hangingPunct="1"/>
            <a:r>
              <a:rPr lang="en-US" dirty="0"/>
              <a:t>Basic text editor such as Windows Notepad</a:t>
            </a:r>
          </a:p>
          <a:p>
            <a:r>
              <a:rPr lang="en-US" dirty="0"/>
              <a:t>Other software programs that enable you to create documents in different formats, such as Microsoft Word or Adobe Acrobat, include tools to convert their documents into HTML for quick and easy publishing on the Web</a:t>
            </a:r>
          </a:p>
          <a:p>
            <a:r>
              <a:rPr lang="en-US" dirty="0"/>
              <a:t>Web publishing software manages all of the code and extended features of your site</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303383F0-6937-4269-B656-F38F426D429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dirty="0"/>
              <a:t>Entering Elements and Attributes</a:t>
            </a:r>
          </a:p>
        </p:txBody>
      </p:sp>
      <p:sp>
        <p:nvSpPr>
          <p:cNvPr id="52226" name="Rectangle 3"/>
          <p:cNvSpPr>
            <a:spLocks noGrp="1" noChangeArrowheads="1"/>
          </p:cNvSpPr>
          <p:nvPr>
            <p:ph idx="1"/>
          </p:nvPr>
        </p:nvSpPr>
        <p:spPr/>
        <p:txBody>
          <a:bodyPr/>
          <a:lstStyle/>
          <a:p>
            <a:r>
              <a:rPr lang="en-US" dirty="0"/>
              <a:t>An HTML document is composed of </a:t>
            </a:r>
            <a:r>
              <a:rPr lang="en-US" b="1" dirty="0"/>
              <a:t>elements </a:t>
            </a:r>
            <a:r>
              <a:rPr lang="en-US" dirty="0"/>
              <a:t>that represent distinct items in the Web page, such as a paragraph, the page heading, or even the entire body of the page itself</a:t>
            </a:r>
          </a:p>
          <a:p>
            <a:pPr lvl="1"/>
            <a:r>
              <a:rPr lang="en-US" dirty="0"/>
              <a:t>Elements are marked by one or more </a:t>
            </a:r>
            <a:r>
              <a:rPr lang="en-US" b="1" dirty="0"/>
              <a:t>tags</a:t>
            </a:r>
          </a:p>
          <a:p>
            <a:pPr eaLnBrk="1" hangingPunct="1"/>
            <a:r>
              <a:rPr lang="en-US" dirty="0"/>
              <a:t>A </a:t>
            </a:r>
            <a:r>
              <a:rPr lang="en-US" b="1" dirty="0"/>
              <a:t>two-sided tag</a:t>
            </a:r>
            <a:r>
              <a:rPr lang="en-US" dirty="0"/>
              <a:t> is a tag that contains some document content.  General syntax for a two-sided tag:</a:t>
            </a:r>
          </a:p>
          <a:p>
            <a:pPr algn="ctr" eaLnBrk="1" hangingPunct="1">
              <a:buFontTx/>
              <a:buNone/>
            </a:pPr>
            <a:r>
              <a:rPr lang="en-US" b="1" dirty="0"/>
              <a:t>&lt;element&gt;content&lt;/element&gt;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26E39529-D83C-4651-92E5-E9C5232694F3}"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a:t>Marking Elements with Tags</a:t>
            </a:r>
          </a:p>
        </p:txBody>
      </p:sp>
      <p:sp>
        <p:nvSpPr>
          <p:cNvPr id="54274" name="Rectangle 3"/>
          <p:cNvSpPr>
            <a:spLocks noGrp="1" noChangeArrowheads="1"/>
          </p:cNvSpPr>
          <p:nvPr>
            <p:ph idx="1"/>
          </p:nvPr>
        </p:nvSpPr>
        <p:spPr/>
        <p:txBody>
          <a:bodyPr/>
          <a:lstStyle/>
          <a:p>
            <a:pPr eaLnBrk="1" hangingPunct="1"/>
            <a:r>
              <a:rPr lang="en-US" dirty="0"/>
              <a:t>A two-sided tag’s opening tag (&lt;p&gt;) and closing tag (&lt;/p&gt;) should completely enclose its content</a:t>
            </a:r>
          </a:p>
          <a:p>
            <a:pPr eaLnBrk="1" hangingPunct="1"/>
            <a:r>
              <a:rPr lang="en-US" dirty="0"/>
              <a:t>Elements can contain other elements</a:t>
            </a:r>
          </a:p>
          <a:p>
            <a:pPr lvl="1" eaLnBrk="1" hangingPunct="1"/>
            <a:r>
              <a:rPr lang="en-US" dirty="0"/>
              <a:t>Tags cannot overlap</a:t>
            </a:r>
          </a:p>
          <a:p>
            <a:pPr lvl="1" eaLnBrk="1" hangingPunct="1"/>
            <a:endParaRPr lang="en-US" dirty="0"/>
          </a:p>
          <a:p>
            <a:pPr lvl="1" eaLnBrk="1" hangingPunct="1">
              <a:buFont typeface="Arial" charset="0"/>
              <a:buNone/>
            </a:pPr>
            <a:r>
              <a:rPr lang="en-US" b="1" dirty="0"/>
              <a:t>&lt;p&gt;Welcome to the J-Prop Shop&lt;/p&gt;</a:t>
            </a:r>
          </a:p>
          <a:p>
            <a:pPr lvl="1" eaLnBrk="1" hangingPunct="1">
              <a:buFont typeface="Arial" charset="0"/>
              <a:buNone/>
            </a:pPr>
            <a:endParaRPr lang="en-US" b="1" dirty="0"/>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345A961F-40B2-4113-9723-5427020795E0}"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an Attribute to an Element</a:t>
            </a:r>
          </a:p>
        </p:txBody>
      </p:sp>
      <p:sp>
        <p:nvSpPr>
          <p:cNvPr id="5" name="Content Placeholder 4"/>
          <p:cNvSpPr>
            <a:spLocks noGrp="1"/>
          </p:cNvSpPr>
          <p:nvPr>
            <p:ph idx="1"/>
          </p:nvPr>
        </p:nvSpPr>
        <p:spPr>
          <a:xfrm>
            <a:off x="457200" y="975518"/>
            <a:ext cx="8305800" cy="4906963"/>
          </a:xfrm>
        </p:spPr>
        <p:txBody>
          <a:bodyPr/>
          <a:lstStyle/>
          <a:p>
            <a:r>
              <a:rPr lang="en-US" dirty="0"/>
              <a:t>To add an element attribute, use the format</a:t>
            </a:r>
          </a:p>
          <a:p>
            <a:pPr marL="0" indent="0">
              <a:buNone/>
            </a:pPr>
            <a:r>
              <a:rPr lang="en-US" dirty="0"/>
              <a:t>	</a:t>
            </a:r>
            <a:r>
              <a:rPr lang="en-US" dirty="0">
                <a:latin typeface="Courier New" pitchFamily="49" charset="0"/>
                <a:cs typeface="Courier New" pitchFamily="49" charset="0"/>
              </a:rPr>
              <a:t>&lt;element attribute1=”value1” 	attribute2=”value2” 	...&gt;content&lt;/element&gt;</a:t>
            </a:r>
          </a:p>
          <a:p>
            <a:pPr marL="0" indent="0">
              <a:buNone/>
            </a:pPr>
            <a:r>
              <a:rPr lang="en-US" dirty="0"/>
              <a:t>where </a:t>
            </a:r>
            <a:r>
              <a:rPr lang="en-US" i="1" dirty="0"/>
              <a:t>attribute1</a:t>
            </a:r>
            <a:r>
              <a:rPr lang="en-US" dirty="0"/>
              <a:t>, </a:t>
            </a:r>
            <a:r>
              <a:rPr lang="en-US" i="1" dirty="0"/>
              <a:t>attribute2</a:t>
            </a:r>
            <a:r>
              <a:rPr lang="en-US" dirty="0"/>
              <a:t>, etc. are the names of attributes associated with the element, and </a:t>
            </a:r>
            <a:r>
              <a:rPr lang="en-US" i="1" dirty="0"/>
              <a:t>value1</a:t>
            </a:r>
            <a:r>
              <a:rPr lang="en-US" dirty="0"/>
              <a:t>, </a:t>
            </a:r>
            <a:r>
              <a:rPr lang="en-US" i="1" dirty="0"/>
              <a:t>value2</a:t>
            </a:r>
            <a:r>
              <a:rPr lang="en-US" dirty="0"/>
              <a:t>, etc. are the values of those attributes</a:t>
            </a:r>
          </a:p>
          <a:p>
            <a:r>
              <a:rPr lang="en-US" dirty="0"/>
              <a:t>Empty elements e.g., &lt;</a:t>
            </a:r>
            <a:r>
              <a:rPr lang="en-US" dirty="0" err="1"/>
              <a:t>br</a:t>
            </a:r>
            <a:r>
              <a:rPr lang="en-US" dirty="0"/>
              <a:t>/&gt;</a:t>
            </a:r>
          </a:p>
          <a:p>
            <a:r>
              <a:rPr lang="en-US" dirty="0"/>
              <a:t>Nested elements</a:t>
            </a:r>
          </a:p>
        </p:txBody>
      </p:sp>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19</a:t>
            </a:fld>
            <a:endParaRPr lang="en-US"/>
          </a:p>
        </p:txBody>
      </p:sp>
    </p:spTree>
    <p:extLst>
      <p:ext uri="{BB962C8B-B14F-4D97-AF65-F5344CB8AC3E}">
        <p14:creationId xmlns:p14="http://schemas.microsoft.com/office/powerpoint/2010/main" val="277138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US" dirty="0"/>
              <a:t>Explore the history of the Internet, the Web, and HTML</a:t>
            </a:r>
          </a:p>
          <a:p>
            <a:r>
              <a:rPr lang="en-US" dirty="0"/>
              <a:t>Compare the different versions of HTML</a:t>
            </a:r>
          </a:p>
          <a:p>
            <a:r>
              <a:rPr lang="en-US" dirty="0"/>
              <a:t>Study the syntax of HTML tags and attributes</a:t>
            </a:r>
          </a:p>
          <a:p>
            <a:r>
              <a:rPr lang="en-US" dirty="0"/>
              <a:t>Define a Web page head, body, and title</a:t>
            </a:r>
          </a:p>
          <a:p>
            <a:r>
              <a:rPr lang="en-US" dirty="0"/>
              <a:t>Work with the HTML5 structural elements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t>White Space and HTML</a:t>
            </a:r>
          </a:p>
        </p:txBody>
      </p:sp>
      <p:sp>
        <p:nvSpPr>
          <p:cNvPr id="67586" name="Rectangle 3"/>
          <p:cNvSpPr>
            <a:spLocks noGrp="1" noChangeArrowheads="1"/>
          </p:cNvSpPr>
          <p:nvPr>
            <p:ph idx="1"/>
          </p:nvPr>
        </p:nvSpPr>
        <p:spPr/>
        <p:txBody>
          <a:bodyPr/>
          <a:lstStyle/>
          <a:p>
            <a:pPr eaLnBrk="1" hangingPunct="1"/>
            <a:r>
              <a:rPr lang="en-US"/>
              <a:t>HTML file documents are composed of text characters and </a:t>
            </a:r>
            <a:r>
              <a:rPr lang="en-US" b="1"/>
              <a:t>white space</a:t>
            </a:r>
            <a:endParaRPr lang="en-US"/>
          </a:p>
          <a:p>
            <a:pPr eaLnBrk="1" hangingPunct="1"/>
            <a:r>
              <a:rPr lang="en-US" b="1"/>
              <a:t>White</a:t>
            </a:r>
            <a:r>
              <a:rPr lang="en-US"/>
              <a:t> </a:t>
            </a:r>
            <a:r>
              <a:rPr lang="en-US" b="1"/>
              <a:t>space</a:t>
            </a:r>
            <a:r>
              <a:rPr lang="en-US"/>
              <a:t> is the blank space, tabs, and line breaks within the file</a:t>
            </a:r>
          </a:p>
          <a:p>
            <a:pPr eaLnBrk="1" hangingPunct="1"/>
            <a:r>
              <a:rPr lang="en-US"/>
              <a:t>HTML treats each occurrence of </a:t>
            </a:r>
            <a:r>
              <a:rPr lang="en-US" b="1"/>
              <a:t>white</a:t>
            </a:r>
            <a:r>
              <a:rPr lang="en-US"/>
              <a:t> </a:t>
            </a:r>
            <a:r>
              <a:rPr lang="en-US" b="1"/>
              <a:t>space</a:t>
            </a:r>
            <a:r>
              <a:rPr lang="en-US"/>
              <a:t> as a single blank space</a:t>
            </a:r>
          </a:p>
          <a:p>
            <a:pPr eaLnBrk="1" hangingPunct="1"/>
            <a:r>
              <a:rPr lang="en-US"/>
              <a:t>You can use </a:t>
            </a:r>
            <a:r>
              <a:rPr lang="en-US" b="1"/>
              <a:t>white</a:t>
            </a:r>
            <a:r>
              <a:rPr lang="en-US"/>
              <a:t> </a:t>
            </a:r>
            <a:r>
              <a:rPr lang="en-US" b="1"/>
              <a:t>space</a:t>
            </a:r>
            <a:r>
              <a:rPr lang="en-US"/>
              <a:t> to make your document more readable</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629C5B0E-910D-4FEF-B7F3-428E26B4C704}"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dirty="0"/>
              <a:t>Exploring the Structure </a:t>
            </a:r>
            <a:br>
              <a:rPr lang="en-US" dirty="0"/>
            </a:br>
            <a:r>
              <a:rPr lang="en-US" dirty="0"/>
              <a:t>of an HTML File</a:t>
            </a:r>
          </a:p>
        </p:txBody>
      </p:sp>
      <p:sp>
        <p:nvSpPr>
          <p:cNvPr id="55298" name="Rectangle 3"/>
          <p:cNvSpPr>
            <a:spLocks noGrp="1" noChangeArrowheads="1"/>
          </p:cNvSpPr>
          <p:nvPr>
            <p:ph idx="1"/>
          </p:nvPr>
        </p:nvSpPr>
        <p:spPr/>
        <p:txBody>
          <a:bodyPr/>
          <a:lstStyle/>
          <a:p>
            <a:pPr marL="0" indent="0" eaLnBrk="1" hangingPunct="1">
              <a:buNone/>
            </a:pPr>
            <a:r>
              <a:rPr lang="en-US" dirty="0"/>
              <a:t>	&lt;html&gt;</a:t>
            </a:r>
          </a:p>
          <a:p>
            <a:pPr marL="0" indent="0" eaLnBrk="1" hangingPunct="1">
              <a:buNone/>
            </a:pPr>
            <a:r>
              <a:rPr lang="en-US" dirty="0"/>
              <a:t>		&lt;head&gt;</a:t>
            </a:r>
          </a:p>
          <a:p>
            <a:pPr marL="0" indent="0" eaLnBrk="1" hangingPunct="1">
              <a:buNone/>
            </a:pPr>
            <a:r>
              <a:rPr lang="en-US" dirty="0"/>
              <a:t>			head content</a:t>
            </a:r>
          </a:p>
          <a:p>
            <a:pPr marL="0" indent="0" eaLnBrk="1" hangingPunct="1">
              <a:buNone/>
            </a:pPr>
            <a:r>
              <a:rPr lang="en-US" dirty="0"/>
              <a:t>		&lt;/head&gt;</a:t>
            </a:r>
          </a:p>
          <a:p>
            <a:pPr marL="0" indent="0" eaLnBrk="1" hangingPunct="1">
              <a:buNone/>
            </a:pPr>
            <a:r>
              <a:rPr lang="en-US" dirty="0"/>
              <a:t>		&lt;body&gt;</a:t>
            </a:r>
          </a:p>
          <a:p>
            <a:pPr marL="0" indent="0" eaLnBrk="1" hangingPunct="1">
              <a:buNone/>
            </a:pPr>
            <a:r>
              <a:rPr lang="en-US" dirty="0"/>
              <a:t>			body content</a:t>
            </a:r>
          </a:p>
          <a:p>
            <a:pPr marL="0" indent="0" eaLnBrk="1" hangingPunct="1">
              <a:buNone/>
            </a:pPr>
            <a:r>
              <a:rPr lang="en-US" dirty="0"/>
              <a:t>		&lt;/body&gt;</a:t>
            </a:r>
          </a:p>
          <a:p>
            <a:pPr marL="0" indent="0" eaLnBrk="1" hangingPunct="1">
              <a:buNone/>
            </a:pPr>
            <a:r>
              <a:rPr lang="en-US" dirty="0"/>
              <a:t>	&lt;/html&gt;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96C5C9A7-EA39-47AB-9095-7F2AD3B0FF0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a:t>The Structure of an HTML File</a:t>
            </a:r>
          </a:p>
        </p:txBody>
      </p:sp>
      <p:sp>
        <p:nvSpPr>
          <p:cNvPr id="56322" name="Rectangle 3"/>
          <p:cNvSpPr>
            <a:spLocks noGrp="1" noChangeArrowheads="1"/>
          </p:cNvSpPr>
          <p:nvPr>
            <p:ph idx="1"/>
          </p:nvPr>
        </p:nvSpPr>
        <p:spPr/>
        <p:txBody>
          <a:bodyPr/>
          <a:lstStyle/>
          <a:p>
            <a:pPr eaLnBrk="1" hangingPunct="1"/>
            <a:r>
              <a:rPr lang="en-US"/>
              <a:t>An HTML document is divided into two main sections: the </a:t>
            </a:r>
            <a:r>
              <a:rPr lang="en-US" b="1"/>
              <a:t>head</a:t>
            </a:r>
            <a:r>
              <a:rPr lang="en-US"/>
              <a:t> and the </a:t>
            </a:r>
            <a:r>
              <a:rPr lang="en-US" b="1"/>
              <a:t>body</a:t>
            </a:r>
            <a:endParaRPr lang="en-US"/>
          </a:p>
          <a:p>
            <a:pPr eaLnBrk="1" hangingPunct="1"/>
            <a:r>
              <a:rPr lang="en-US"/>
              <a:t>The </a:t>
            </a:r>
            <a:r>
              <a:rPr lang="en-US" b="1"/>
              <a:t>head element </a:t>
            </a:r>
            <a:r>
              <a:rPr lang="en-US"/>
              <a:t>contains information about the document, for example the document title or the keywords</a:t>
            </a:r>
          </a:p>
          <a:p>
            <a:pPr eaLnBrk="1" hangingPunct="1"/>
            <a:r>
              <a:rPr lang="en-US"/>
              <a:t>The content of the </a:t>
            </a:r>
            <a:r>
              <a:rPr lang="en-US" b="1"/>
              <a:t>head</a:t>
            </a:r>
            <a:r>
              <a:rPr lang="en-US"/>
              <a:t> element is not displayed within the Web page</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18CD3537-E89B-435B-A50E-5749DF6B1F50}"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t>The Structure of an HTML File</a:t>
            </a:r>
          </a:p>
        </p:txBody>
      </p:sp>
      <p:sp>
        <p:nvSpPr>
          <p:cNvPr id="57346" name="Rectangle 3"/>
          <p:cNvSpPr>
            <a:spLocks noGrp="1" noChangeArrowheads="1"/>
          </p:cNvSpPr>
          <p:nvPr>
            <p:ph idx="1"/>
          </p:nvPr>
        </p:nvSpPr>
        <p:spPr/>
        <p:txBody>
          <a:bodyPr/>
          <a:lstStyle/>
          <a:p>
            <a:pPr eaLnBrk="1" hangingPunct="1"/>
            <a:r>
              <a:rPr lang="en-US" dirty="0"/>
              <a:t>The </a:t>
            </a:r>
            <a:r>
              <a:rPr lang="en-US" b="1" dirty="0"/>
              <a:t>body element</a:t>
            </a:r>
            <a:r>
              <a:rPr lang="en-US" dirty="0"/>
              <a:t> contains all of the content to appear on the Web page</a:t>
            </a:r>
          </a:p>
          <a:p>
            <a:pPr eaLnBrk="1" hangingPunct="1"/>
            <a:r>
              <a:rPr lang="en-US" dirty="0"/>
              <a:t>The </a:t>
            </a:r>
            <a:r>
              <a:rPr lang="en-US" b="1" dirty="0"/>
              <a:t>body</a:t>
            </a:r>
            <a:r>
              <a:rPr lang="en-US" dirty="0"/>
              <a:t> </a:t>
            </a:r>
            <a:r>
              <a:rPr lang="en-US" b="1" dirty="0"/>
              <a:t>element</a:t>
            </a:r>
            <a:r>
              <a:rPr lang="en-US" dirty="0"/>
              <a:t> can contain code that tells the browser how to render the content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1E052D40-94F9-47F4-ABA7-513D6C1164A3}"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Document Type Declaration</a:t>
            </a:r>
          </a:p>
        </p:txBody>
      </p:sp>
      <p:sp>
        <p:nvSpPr>
          <p:cNvPr id="5" name="Content Placeholder 4"/>
          <p:cNvSpPr>
            <a:spLocks noGrp="1"/>
          </p:cNvSpPr>
          <p:nvPr>
            <p:ph idx="1"/>
          </p:nvPr>
        </p:nvSpPr>
        <p:spPr/>
        <p:txBody>
          <a:bodyPr/>
          <a:lstStyle/>
          <a:p>
            <a:r>
              <a:rPr lang="en-US" dirty="0"/>
              <a:t>Prior to the opening &lt;html&gt; tag, many HTML files also include a </a:t>
            </a:r>
            <a:r>
              <a:rPr lang="en-US" b="1" dirty="0"/>
              <a:t>Document Type Declaration</a:t>
            </a:r>
            <a:r>
              <a:rPr lang="en-US" dirty="0"/>
              <a:t>, or </a:t>
            </a:r>
            <a:r>
              <a:rPr lang="en-US" b="1" dirty="0" err="1"/>
              <a:t>doctype</a:t>
            </a:r>
            <a:r>
              <a:rPr lang="en-US" dirty="0"/>
              <a:t>, to indicate the type of markup language used in the document</a:t>
            </a:r>
          </a:p>
          <a:p>
            <a:endParaRPr lang="en-US" dirty="0"/>
          </a:p>
          <a:p>
            <a:pPr marL="0" indent="0">
              <a:buNone/>
            </a:pPr>
            <a:r>
              <a:rPr lang="en-US" dirty="0"/>
              <a:t>   </a:t>
            </a:r>
            <a:r>
              <a:rPr lang="en-US" dirty="0">
                <a:latin typeface="Courier New" pitchFamily="49" charset="0"/>
                <a:cs typeface="Courier New" pitchFamily="49" charset="0"/>
              </a:rPr>
              <a:t>&lt;!DOCTYPE html&gt;</a:t>
            </a:r>
          </a:p>
        </p:txBody>
      </p:sp>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24</a:t>
            </a:fld>
            <a:endParaRPr lang="en-US"/>
          </a:p>
        </p:txBody>
      </p:sp>
    </p:spTree>
    <p:extLst>
      <p:ext uri="{BB962C8B-B14F-4D97-AF65-F5344CB8AC3E}">
        <p14:creationId xmlns:p14="http://schemas.microsoft.com/office/powerpoint/2010/main" val="1452890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Page Title</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7661" y="2883047"/>
            <a:ext cx="7304878" cy="1579268"/>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25</a:t>
            </a:fld>
            <a:endParaRPr lang="en-US"/>
          </a:p>
        </p:txBody>
      </p:sp>
    </p:spTree>
    <p:extLst>
      <p:ext uri="{BB962C8B-B14F-4D97-AF65-F5344CB8AC3E}">
        <p14:creationId xmlns:p14="http://schemas.microsoft.com/office/powerpoint/2010/main" val="2938084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t>Adding Comments</a:t>
            </a:r>
          </a:p>
        </p:txBody>
      </p:sp>
      <p:sp>
        <p:nvSpPr>
          <p:cNvPr id="59394" name="Rectangle 3"/>
          <p:cNvSpPr>
            <a:spLocks noGrp="1" noChangeArrowheads="1"/>
          </p:cNvSpPr>
          <p:nvPr>
            <p:ph idx="1"/>
          </p:nvPr>
        </p:nvSpPr>
        <p:spPr/>
        <p:txBody>
          <a:bodyPr/>
          <a:lstStyle/>
          <a:p>
            <a:pPr eaLnBrk="1" hangingPunct="1"/>
            <a:r>
              <a:rPr lang="en-US"/>
              <a:t>The </a:t>
            </a:r>
            <a:r>
              <a:rPr lang="en-US" b="1"/>
              <a:t>comment tag</a:t>
            </a:r>
            <a:r>
              <a:rPr lang="en-US"/>
              <a:t> adds notes to your HTML code</a:t>
            </a:r>
          </a:p>
          <a:p>
            <a:pPr algn="ctr" eaLnBrk="1" hangingPunct="1">
              <a:buFontTx/>
              <a:buNone/>
            </a:pPr>
            <a:r>
              <a:rPr lang="en-US"/>
              <a:t>&lt;!-- comment --&gt;</a:t>
            </a:r>
          </a:p>
          <a:p>
            <a:pPr eaLnBrk="1" hangingPunct="1"/>
            <a:endParaRPr lang="en-US"/>
          </a:p>
          <a:p>
            <a:pPr eaLnBrk="1" hangingPunct="1"/>
            <a:r>
              <a:rPr lang="en-US"/>
              <a:t>Comments can be spread over several lines</a:t>
            </a:r>
          </a:p>
          <a:p>
            <a:pPr eaLnBrk="1" hangingPunct="1"/>
            <a:r>
              <a:rPr lang="en-US"/>
              <a:t>Comments are useful in documenting your HTML code for yourself and others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9F588E0E-634D-4A59-B40F-D46306BAA267}"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t>Adding Comments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1441" y="2761096"/>
            <a:ext cx="6957317" cy="1823171"/>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3E3DBFE7-A1A3-47AF-B75D-3F98919E96D0}"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a:t>Displaying an HTML File</a:t>
            </a:r>
          </a:p>
        </p:txBody>
      </p:sp>
      <p:sp>
        <p:nvSpPr>
          <p:cNvPr id="61442" name="Content Placeholder 2"/>
          <p:cNvSpPr>
            <a:spLocks noGrp="1"/>
          </p:cNvSpPr>
          <p:nvPr>
            <p:ph idx="1"/>
          </p:nvPr>
        </p:nvSpPr>
        <p:spPr/>
        <p:txBody>
          <a:bodyPr/>
          <a:lstStyle/>
          <a:p>
            <a:pPr eaLnBrk="1" hangingPunct="1"/>
            <a:r>
              <a:rPr lang="en-US" dirty="0"/>
              <a:t>As you continue modifying the HTML code, you should occasionally view it with your Web browser to verify that you have not introduced any errors</a:t>
            </a:r>
          </a:p>
          <a:p>
            <a:pPr eaLnBrk="1" hangingPunct="1"/>
            <a:r>
              <a:rPr lang="en-US" dirty="0"/>
              <a:t>You may want to view the results using different browsers to check for compatibility</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21BF1BF9-C165-4D92-834A-C896F577B1C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a:t>Displaying an HTML File</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5100" y="1895242"/>
            <a:ext cx="7750000" cy="3554878"/>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EC264F87-12DF-4AA7-A676-6372BD56EF83}"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Objectives</a:t>
            </a:r>
          </a:p>
        </p:txBody>
      </p:sp>
      <p:sp>
        <p:nvSpPr>
          <p:cNvPr id="28674" name="Rectangle 3"/>
          <p:cNvSpPr>
            <a:spLocks noGrp="1" noChangeArrowheads="1"/>
          </p:cNvSpPr>
          <p:nvPr>
            <p:ph idx="1"/>
          </p:nvPr>
        </p:nvSpPr>
        <p:spPr/>
        <p:txBody>
          <a:bodyPr/>
          <a:lstStyle/>
          <a:p>
            <a:r>
              <a:rPr lang="en-US" sz="2800" dirty="0"/>
              <a:t>Mark page headings, paragraphs, block quotes, and addresses</a:t>
            </a:r>
          </a:p>
          <a:p>
            <a:r>
              <a:rPr lang="en-US" sz="2800" dirty="0"/>
              <a:t>Create unordered and ordered lists</a:t>
            </a:r>
          </a:p>
          <a:p>
            <a:r>
              <a:rPr lang="en-US" sz="2800" dirty="0"/>
              <a:t>Apply an external style sheet to a Web page</a:t>
            </a:r>
          </a:p>
          <a:p>
            <a:r>
              <a:rPr lang="en-US" sz="2800" dirty="0"/>
              <a:t>Run a JavaScript program</a:t>
            </a:r>
          </a:p>
          <a:p>
            <a:r>
              <a:rPr lang="en-US" sz="2800" dirty="0"/>
              <a:t>Mark text-level elements including strong and emphasized text</a:t>
            </a:r>
          </a:p>
          <a:p>
            <a:r>
              <a:rPr lang="en-US" sz="2800" dirty="0"/>
              <a:t>Insert inline images and line breaks</a:t>
            </a:r>
          </a:p>
          <a:p>
            <a:r>
              <a:rPr lang="en-US" sz="2800" dirty="0"/>
              <a:t>Insert special characters from extended character sets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Structure </a:t>
            </a:r>
            <a:br>
              <a:rPr lang="en-US" dirty="0"/>
            </a:br>
            <a:r>
              <a:rPr lang="en-US" dirty="0"/>
              <a:t>of the Page Body</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08621" y="1219200"/>
            <a:ext cx="6802957" cy="4906963"/>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30</a:t>
            </a:fld>
            <a:endParaRPr lang="en-US"/>
          </a:p>
        </p:txBody>
      </p:sp>
    </p:spTree>
    <p:extLst>
      <p:ext uri="{BB962C8B-B14F-4D97-AF65-F5344CB8AC3E}">
        <p14:creationId xmlns:p14="http://schemas.microsoft.com/office/powerpoint/2010/main" val="513662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Structure </a:t>
            </a:r>
            <a:br>
              <a:rPr lang="en-US" dirty="0"/>
            </a:br>
            <a:r>
              <a:rPr lang="en-US" dirty="0"/>
              <a:t>of the Page Body</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2539" y="2706218"/>
            <a:ext cx="7695122" cy="1932927"/>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31</a:t>
            </a:fld>
            <a:endParaRPr lang="en-US"/>
          </a:p>
        </p:txBody>
      </p:sp>
    </p:spTree>
    <p:extLst>
      <p:ext uri="{BB962C8B-B14F-4D97-AF65-F5344CB8AC3E}">
        <p14:creationId xmlns:p14="http://schemas.microsoft.com/office/powerpoint/2010/main" val="1198041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Structural Elements </a:t>
            </a:r>
            <a:br>
              <a:rPr lang="en-US" dirty="0"/>
            </a:br>
            <a:r>
              <a:rPr lang="en-US" dirty="0"/>
              <a:t>in HTML5</a:t>
            </a:r>
          </a:p>
        </p:txBody>
      </p:sp>
      <p:sp>
        <p:nvSpPr>
          <p:cNvPr id="3" name="Content Placeholder 2"/>
          <p:cNvSpPr>
            <a:spLocks noGrp="1"/>
          </p:cNvSpPr>
          <p:nvPr>
            <p:ph idx="1"/>
          </p:nvPr>
        </p:nvSpPr>
        <p:spPr/>
        <p:txBody>
          <a:bodyPr/>
          <a:lstStyle/>
          <a:p>
            <a:r>
              <a:rPr lang="en-US" dirty="0"/>
              <a:t>To mark the page header, use the header element, a container for introductory content</a:t>
            </a:r>
          </a:p>
          <a:p>
            <a:r>
              <a:rPr lang="en-US" dirty="0"/>
              <a:t>To mark the page footer, use the footer element to add a footer to a document or a section</a:t>
            </a:r>
          </a:p>
          <a:p>
            <a:r>
              <a:rPr lang="en-US" dirty="0"/>
              <a:t>To mark a main section of page content, use the section element</a:t>
            </a:r>
          </a:p>
          <a:p>
            <a:r>
              <a:rPr lang="en-US" dirty="0"/>
              <a:t>To mark a sidebar, use the aside element </a:t>
            </a:r>
          </a:p>
          <a:p>
            <a:r>
              <a:rPr lang="en-US" dirty="0"/>
              <a:t>To mark an article, use the article element</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32</a:t>
            </a:fld>
            <a:endParaRPr lang="en-US"/>
          </a:p>
        </p:txBody>
      </p:sp>
    </p:spTree>
    <p:extLst>
      <p:ext uri="{BB962C8B-B14F-4D97-AF65-F5344CB8AC3E}">
        <p14:creationId xmlns:p14="http://schemas.microsoft.com/office/powerpoint/2010/main" val="1410888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dirty="0"/>
              <a:t>Working with</a:t>
            </a:r>
            <a:br>
              <a:rPr lang="en-US" dirty="0"/>
            </a:br>
            <a:r>
              <a:rPr lang="en-US" dirty="0"/>
              <a:t>Grouping Elements</a:t>
            </a:r>
          </a:p>
        </p:txBody>
      </p:sp>
      <p:sp>
        <p:nvSpPr>
          <p:cNvPr id="63490" name="Rectangle 3"/>
          <p:cNvSpPr>
            <a:spLocks noGrp="1" noChangeArrowheads="1"/>
          </p:cNvSpPr>
          <p:nvPr>
            <p:ph idx="1"/>
          </p:nvPr>
        </p:nvSpPr>
        <p:spPr/>
        <p:txBody>
          <a:bodyPr/>
          <a:lstStyle/>
          <a:p>
            <a:pPr eaLnBrk="1" hangingPunct="1"/>
            <a:r>
              <a:rPr lang="en-US" b="1" dirty="0"/>
              <a:t>Grouping elements</a:t>
            </a:r>
            <a:r>
              <a:rPr lang="en-US" dirty="0"/>
              <a:t> are elements that contain content that is viewed as a distinct block within the Web page</a:t>
            </a:r>
          </a:p>
          <a:p>
            <a:pPr eaLnBrk="1" hangingPunct="1"/>
            <a:r>
              <a:rPr lang="en-US" b="1" dirty="0"/>
              <a:t>Heading elements</a:t>
            </a:r>
            <a:r>
              <a:rPr lang="en-US" dirty="0"/>
              <a:t> are block-level elements that contain the text of main headings on the Web page</a:t>
            </a:r>
          </a:p>
          <a:p>
            <a:pPr lvl="1" eaLnBrk="1" hangingPunct="1"/>
            <a:r>
              <a:rPr lang="en-US" sz="2400" dirty="0"/>
              <a:t>&lt;</a:t>
            </a:r>
            <a:r>
              <a:rPr lang="en-US" dirty="0" err="1"/>
              <a:t>h</a:t>
            </a:r>
            <a:r>
              <a:rPr lang="en-US" i="1" dirty="0" err="1"/>
              <a:t>n</a:t>
            </a:r>
            <a:r>
              <a:rPr lang="en-US" dirty="0"/>
              <a:t>&gt;</a:t>
            </a:r>
            <a:r>
              <a:rPr lang="en-US" i="1" dirty="0"/>
              <a:t>content</a:t>
            </a:r>
            <a:r>
              <a:rPr lang="en-US" dirty="0"/>
              <a:t>&lt;</a:t>
            </a:r>
            <a:r>
              <a:rPr lang="en-US" dirty="0" err="1"/>
              <a:t>h</a:t>
            </a:r>
            <a:r>
              <a:rPr lang="en-US" i="1" dirty="0" err="1"/>
              <a:t>n</a:t>
            </a:r>
            <a:r>
              <a:rPr lang="en-US" dirty="0"/>
              <a:t>&gt;</a:t>
            </a:r>
          </a:p>
          <a:p>
            <a:pPr lvl="1" eaLnBrk="1" hangingPunct="1"/>
            <a:r>
              <a:rPr lang="en-US" i="1" dirty="0"/>
              <a:t>n</a:t>
            </a:r>
            <a:r>
              <a:rPr lang="en-US" dirty="0"/>
              <a:t> is an integer between 1 and 6</a:t>
            </a:r>
          </a:p>
          <a:p>
            <a:pPr lvl="2" eaLnBrk="1" hangingPunct="1"/>
            <a:r>
              <a:rPr lang="en-US" i="1" dirty="0"/>
              <a:t>&lt;</a:t>
            </a:r>
            <a:r>
              <a:rPr lang="en-US" dirty="0"/>
              <a:t>h1&gt; is the largest heading</a:t>
            </a:r>
          </a:p>
          <a:p>
            <a:pPr lvl="2" eaLnBrk="1" hangingPunct="1"/>
            <a:r>
              <a:rPr lang="en-US" dirty="0"/>
              <a:t>&lt;h6&gt; is the smallest heading</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70D127B8-3D9C-4F1F-82C7-C3891D64DD11}"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Grouping Elements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75953" y="1758047"/>
            <a:ext cx="7268293" cy="3829268"/>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34</a:t>
            </a:fld>
            <a:endParaRPr lang="en-US"/>
          </a:p>
        </p:txBody>
      </p:sp>
    </p:spTree>
    <p:extLst>
      <p:ext uri="{BB962C8B-B14F-4D97-AF65-F5344CB8AC3E}">
        <p14:creationId xmlns:p14="http://schemas.microsoft.com/office/powerpoint/2010/main" val="3956717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dirty="0"/>
              <a:t>Marking Grouping Content</a:t>
            </a:r>
          </a:p>
        </p:txBody>
      </p:sp>
      <p:sp>
        <p:nvSpPr>
          <p:cNvPr id="64514" name="Content Placeholder 2"/>
          <p:cNvSpPr>
            <a:spLocks noGrp="1"/>
          </p:cNvSpPr>
          <p:nvPr>
            <p:ph idx="1"/>
          </p:nvPr>
        </p:nvSpPr>
        <p:spPr/>
        <p:txBody>
          <a:bodyPr/>
          <a:lstStyle/>
          <a:p>
            <a:pPr eaLnBrk="1" hangingPunct="1"/>
            <a:r>
              <a:rPr lang="en-US" sz="2800" dirty="0"/>
              <a:t>To mark a heading, enter</a:t>
            </a:r>
          </a:p>
          <a:p>
            <a:pPr lvl="1" eaLnBrk="1" hangingPunct="1">
              <a:buFont typeface="Arial" charset="0"/>
              <a:buNone/>
            </a:pPr>
            <a:r>
              <a:rPr lang="en-US" sz="2400" dirty="0"/>
              <a:t>&lt;</a:t>
            </a:r>
            <a:r>
              <a:rPr lang="en-US" sz="2400" dirty="0" err="1"/>
              <a:t>h</a:t>
            </a:r>
            <a:r>
              <a:rPr lang="en-US" sz="2400" i="1" dirty="0" err="1"/>
              <a:t>n</a:t>
            </a:r>
            <a:r>
              <a:rPr lang="en-US" sz="2400" i="1" dirty="0"/>
              <a:t>&gt;content</a:t>
            </a:r>
            <a:r>
              <a:rPr lang="en-US" sz="2400" dirty="0"/>
              <a:t>&lt;/</a:t>
            </a:r>
            <a:r>
              <a:rPr lang="en-US" sz="2400" dirty="0" err="1"/>
              <a:t>h</a:t>
            </a:r>
            <a:r>
              <a:rPr lang="en-US" sz="2400" i="1" dirty="0" err="1"/>
              <a:t>n</a:t>
            </a:r>
            <a:r>
              <a:rPr lang="en-US" sz="2400" dirty="0"/>
              <a:t>&gt;</a:t>
            </a:r>
          </a:p>
          <a:p>
            <a:pPr eaLnBrk="1" hangingPunct="1">
              <a:buFont typeface="Arial" charset="0"/>
              <a:buNone/>
            </a:pPr>
            <a:r>
              <a:rPr lang="en-US" sz="2800" dirty="0"/>
              <a:t>	where </a:t>
            </a:r>
            <a:r>
              <a:rPr lang="en-US" sz="2800" i="1" dirty="0"/>
              <a:t>n</a:t>
            </a:r>
            <a:r>
              <a:rPr lang="en-US" sz="2800" dirty="0"/>
              <a:t> is an integer from 1 to 6 and </a:t>
            </a:r>
            <a:r>
              <a:rPr lang="en-US" sz="2800" i="1" dirty="0"/>
              <a:t>content</a:t>
            </a:r>
            <a:r>
              <a:rPr lang="en-US" sz="2800" dirty="0"/>
              <a:t> is the text of heading</a:t>
            </a:r>
          </a:p>
          <a:p>
            <a:pPr eaLnBrk="1" hangingPunct="1"/>
            <a:r>
              <a:rPr lang="en-US" sz="2800" dirty="0"/>
              <a:t>To mark a paragraph, enter</a:t>
            </a:r>
          </a:p>
          <a:p>
            <a:pPr eaLnBrk="1" hangingPunct="1">
              <a:buFont typeface="Arial" charset="0"/>
              <a:buNone/>
            </a:pPr>
            <a:r>
              <a:rPr lang="en-US" sz="2800" dirty="0"/>
              <a:t>	&lt;p&gt;</a:t>
            </a:r>
            <a:r>
              <a:rPr lang="en-US" sz="2800" i="1" dirty="0"/>
              <a:t>content</a:t>
            </a:r>
            <a:r>
              <a:rPr lang="en-US" sz="2800" dirty="0"/>
              <a:t>&lt;/</a:t>
            </a:r>
            <a:r>
              <a:rPr lang="en-US" sz="2800" i="1" dirty="0"/>
              <a:t>p</a:t>
            </a:r>
            <a:r>
              <a:rPr lang="en-US" sz="2800" dirty="0"/>
              <a:t>&gt;</a:t>
            </a:r>
          </a:p>
          <a:p>
            <a:pPr eaLnBrk="1" hangingPunct="1"/>
            <a:r>
              <a:rPr lang="en-US" sz="2800" dirty="0"/>
              <a:t>To define preformatted text, enter</a:t>
            </a:r>
          </a:p>
          <a:p>
            <a:pPr eaLnBrk="1" hangingPunct="1"/>
            <a:r>
              <a:rPr lang="en-US" sz="2800" dirty="0"/>
              <a:t>&lt;pre&gt;content&lt;/pre&gt;</a:t>
            </a:r>
          </a:p>
          <a:p>
            <a:pPr eaLnBrk="1" hangingPunct="1"/>
            <a:r>
              <a:rPr lang="en-US" sz="2800" dirty="0"/>
              <a:t>To mark a block quote, enter</a:t>
            </a:r>
          </a:p>
          <a:p>
            <a:pPr eaLnBrk="1" hangingPunct="1">
              <a:buFont typeface="Arial" charset="0"/>
              <a:buNone/>
            </a:pPr>
            <a:r>
              <a:rPr lang="en-US" sz="2800" dirty="0"/>
              <a:t>	&lt;blockquote&gt;</a:t>
            </a:r>
            <a:r>
              <a:rPr lang="en-US" sz="2800" i="1" dirty="0"/>
              <a:t>content</a:t>
            </a:r>
            <a:r>
              <a:rPr lang="en-US" sz="2800" dirty="0"/>
              <a:t>&lt;/blockquote&gt;</a:t>
            </a:r>
          </a:p>
          <a:p>
            <a:pPr eaLnBrk="1" hangingPunct="1">
              <a:buFont typeface="Arial" charset="0"/>
              <a:buNone/>
            </a:pPr>
            <a:endParaRPr lang="en-US" sz="2800" dirty="0"/>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860D4DDA-C5BA-486A-88AF-889166389701}"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dirty="0"/>
              <a:t>Adding Headings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295400"/>
            <a:ext cx="5943600" cy="2823340"/>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3B903409-05DA-4FCD-8166-1B2E4DFC1D46}" type="slidenum">
              <a:rPr lang="en-US"/>
              <a:pPr>
                <a:defRPr/>
              </a:pPr>
              <a:t>36</a:t>
            </a:fld>
            <a:endParaRPr lang="en-US"/>
          </a:p>
        </p:txBody>
      </p:sp>
      <p:pic>
        <p:nvPicPr>
          <p:cNvPr id="9" name="Content Placeholder 8"/>
          <p:cNvPicPr>
            <a:picLocks noGrp="1" noChangeAspect="1"/>
          </p:cNvPicPr>
          <p:nvPr>
            <p:ph sz="half" idx="4294967295"/>
          </p:nvPr>
        </p:nvPicPr>
        <p:blipFill>
          <a:blip r:embed="rId4" cstate="print">
            <a:extLst>
              <a:ext uri="{28A0092B-C50C-407E-A947-70E740481C1C}">
                <a14:useLocalDpi xmlns:a14="http://schemas.microsoft.com/office/drawing/2010/main" val="0"/>
              </a:ext>
            </a:extLst>
          </a:blip>
          <a:stretch>
            <a:fillRect/>
          </a:stretch>
        </p:blipFill>
        <p:spPr>
          <a:xfrm>
            <a:off x="1600200" y="4191000"/>
            <a:ext cx="5943600" cy="213032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a:t>Marking Paragraph Elements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9601" y="1219201"/>
            <a:ext cx="5613720" cy="3124200"/>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00DC8D5E-51ED-48D9-AA6A-BECB4D268EE3}" type="slidenum">
              <a:rPr lang="en-US"/>
              <a:pPr>
                <a:defRPr/>
              </a:pPr>
              <a:t>37</a:t>
            </a:fld>
            <a:endParaRPr lang="en-US"/>
          </a:p>
        </p:txBody>
      </p:sp>
      <p:pic>
        <p:nvPicPr>
          <p:cNvPr id="9" name="Content Placeholder 8"/>
          <p:cNvPicPr>
            <a:picLocks noGrp="1" noChangeAspect="1"/>
          </p:cNvPicPr>
          <p:nvPr>
            <p:ph sz="half" idx="4294967295"/>
          </p:nvPr>
        </p:nvPicPr>
        <p:blipFill>
          <a:blip r:embed="rId4" cstate="print">
            <a:extLst>
              <a:ext uri="{28A0092B-C50C-407E-A947-70E740481C1C}">
                <a14:useLocalDpi xmlns:a14="http://schemas.microsoft.com/office/drawing/2010/main" val="0"/>
              </a:ext>
            </a:extLst>
          </a:blip>
          <a:stretch>
            <a:fillRect/>
          </a:stretch>
        </p:blipFill>
        <p:spPr>
          <a:xfrm>
            <a:off x="3733800" y="4191000"/>
            <a:ext cx="4724400" cy="214947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a:t>Marking a Block Quote</a:t>
            </a:r>
          </a:p>
        </p:txBody>
      </p:sp>
      <p:sp>
        <p:nvSpPr>
          <p:cNvPr id="68610" name="Content Placeholder 2"/>
          <p:cNvSpPr>
            <a:spLocks noGrp="1"/>
          </p:cNvSpPr>
          <p:nvPr>
            <p:ph idx="1"/>
          </p:nvPr>
        </p:nvSpPr>
        <p:spPr/>
        <p:txBody>
          <a:bodyPr/>
          <a:lstStyle/>
          <a:p>
            <a:pPr eaLnBrk="1" hangingPunct="1"/>
            <a:r>
              <a:rPr lang="en-US" dirty="0"/>
              <a:t>The syntax for making an extended quote is</a:t>
            </a:r>
          </a:p>
          <a:p>
            <a:pPr lvl="1" eaLnBrk="1" hangingPunct="1"/>
            <a:r>
              <a:rPr lang="en-US" dirty="0"/>
              <a:t>&lt;</a:t>
            </a:r>
            <a:r>
              <a:rPr lang="en-US" dirty="0" err="1"/>
              <a:t>blockquote</a:t>
            </a:r>
            <a:r>
              <a:rPr lang="en-US" dirty="0"/>
              <a:t>&gt;content&lt;/</a:t>
            </a:r>
            <a:r>
              <a:rPr lang="en-US" dirty="0" err="1"/>
              <a:t>blockquote</a:t>
            </a:r>
            <a:r>
              <a:rPr lang="en-US" dirty="0"/>
              <a:t>&gt;</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E52837CD-F438-4816-8A40-DDF45297BCB8}" type="slidenum">
              <a:rPr lang="en-US"/>
              <a:pPr>
                <a:defRPr/>
              </a:pPr>
              <a:t>38</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8478" y="2292649"/>
            <a:ext cx="6035839" cy="215830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8477" y="4635230"/>
            <a:ext cx="6035840" cy="15129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Marking an Address</a:t>
            </a:r>
          </a:p>
        </p:txBody>
      </p:sp>
      <p:sp>
        <p:nvSpPr>
          <p:cNvPr id="5" name="Content Placeholder 4"/>
          <p:cNvSpPr>
            <a:spLocks noGrp="1"/>
          </p:cNvSpPr>
          <p:nvPr>
            <p:ph idx="1"/>
          </p:nvPr>
        </p:nvSpPr>
        <p:spPr/>
        <p:txBody>
          <a:bodyPr/>
          <a:lstStyle/>
          <a:p>
            <a:r>
              <a:rPr lang="en-US" dirty="0"/>
              <a:t>&lt;address&gt;</a:t>
            </a:r>
            <a:r>
              <a:rPr lang="en-US" i="1" dirty="0"/>
              <a:t>content</a:t>
            </a:r>
            <a:r>
              <a:rPr lang="en-US" dirty="0"/>
              <a:t>&lt;/address&gt;</a:t>
            </a:r>
          </a:p>
        </p:txBody>
      </p:sp>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29" y="2444652"/>
            <a:ext cx="7750000" cy="123170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29" y="3810000"/>
            <a:ext cx="7750000" cy="2140244"/>
          </a:xfrm>
          <a:prstGeom prst="rect">
            <a:avLst/>
          </a:prstGeom>
        </p:spPr>
      </p:pic>
    </p:spTree>
    <p:extLst>
      <p:ext uri="{BB962C8B-B14F-4D97-AF65-F5344CB8AC3E}">
        <p14:creationId xmlns:p14="http://schemas.microsoft.com/office/powerpoint/2010/main" val="22112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Structure of an HTML5 Document</a:t>
            </a:r>
          </a:p>
        </p:txBody>
      </p:sp>
      <p:pic>
        <p:nvPicPr>
          <p:cNvPr id="9" name="Content Placeholder 8"/>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2400" y="1524000"/>
            <a:ext cx="4267200" cy="4271040"/>
          </a:xfrm>
        </p:spPr>
      </p:pic>
      <p:pic>
        <p:nvPicPr>
          <p:cNvPr id="10" name="Content Placeholder 9"/>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419600" y="1524000"/>
            <a:ext cx="4630773" cy="4267200"/>
          </a:xfrm>
        </p:spPr>
      </p:pic>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4</a:t>
            </a:fld>
            <a:endParaRPr lang="en-US"/>
          </a:p>
        </p:txBody>
      </p:sp>
    </p:spTree>
    <p:extLst>
      <p:ext uri="{BB962C8B-B14F-4D97-AF65-F5344CB8AC3E}">
        <p14:creationId xmlns:p14="http://schemas.microsoft.com/office/powerpoint/2010/main" val="2013179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t>Marking a List</a:t>
            </a:r>
          </a:p>
        </p:txBody>
      </p:sp>
      <p:sp>
        <p:nvSpPr>
          <p:cNvPr id="69634" name="Rectangle 3"/>
          <p:cNvSpPr>
            <a:spLocks noGrp="1" noChangeArrowheads="1"/>
          </p:cNvSpPr>
          <p:nvPr>
            <p:ph idx="1"/>
          </p:nvPr>
        </p:nvSpPr>
        <p:spPr/>
        <p:txBody>
          <a:bodyPr/>
          <a:lstStyle/>
          <a:p>
            <a:pPr eaLnBrk="1" hangingPunct="1"/>
            <a:r>
              <a:rPr lang="en-US" dirty="0"/>
              <a:t>HTML supports three kinds of lists: </a:t>
            </a:r>
            <a:r>
              <a:rPr lang="en-US" b="1" dirty="0"/>
              <a:t>ordered, unordered, </a:t>
            </a:r>
            <a:r>
              <a:rPr lang="en-US" dirty="0"/>
              <a:t>and</a:t>
            </a:r>
            <a:r>
              <a:rPr lang="en-US" b="1" dirty="0"/>
              <a:t> description</a:t>
            </a:r>
            <a:endParaRPr lang="en-US" dirty="0"/>
          </a:p>
          <a:p>
            <a:pPr eaLnBrk="1" hangingPunct="1"/>
            <a:r>
              <a:rPr lang="en-US" dirty="0"/>
              <a:t>You use an </a:t>
            </a:r>
            <a:r>
              <a:rPr lang="en-US" b="1" dirty="0"/>
              <a:t>ordered</a:t>
            </a:r>
            <a:r>
              <a:rPr lang="en-US" dirty="0"/>
              <a:t> </a:t>
            </a:r>
            <a:r>
              <a:rPr lang="en-US" b="1" dirty="0"/>
              <a:t>list</a:t>
            </a:r>
            <a:r>
              <a:rPr lang="en-US" dirty="0"/>
              <a:t> for items that must appear in a numerical order</a:t>
            </a:r>
          </a:p>
          <a:p>
            <a:pPr eaLnBrk="1" hangingPunct="1"/>
            <a:r>
              <a:rPr lang="en-US" dirty="0"/>
              <a:t>You use an </a:t>
            </a:r>
            <a:r>
              <a:rPr lang="en-US" b="1" dirty="0"/>
              <a:t>unordered</a:t>
            </a:r>
            <a:r>
              <a:rPr lang="en-US" dirty="0"/>
              <a:t> </a:t>
            </a:r>
            <a:r>
              <a:rPr lang="en-US" b="1" dirty="0"/>
              <a:t>list</a:t>
            </a:r>
            <a:r>
              <a:rPr lang="en-US" dirty="0"/>
              <a:t> for items that do not need to occur in any special order</a:t>
            </a:r>
          </a:p>
          <a:p>
            <a:pPr eaLnBrk="1" hangingPunct="1"/>
            <a:r>
              <a:rPr lang="en-US" dirty="0"/>
              <a:t>One </a:t>
            </a:r>
            <a:r>
              <a:rPr lang="en-US" b="1" dirty="0"/>
              <a:t>list</a:t>
            </a:r>
            <a:r>
              <a:rPr lang="en-US" dirty="0"/>
              <a:t> can contain another list. This is called a nested list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5D7B041D-91AB-49F3-B993-59DA6738F773}"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dirty="0"/>
              <a:t>Description Lists</a:t>
            </a:r>
          </a:p>
        </p:txBody>
      </p:sp>
      <p:sp>
        <p:nvSpPr>
          <p:cNvPr id="71682" name="Rectangle 3"/>
          <p:cNvSpPr>
            <a:spLocks noGrp="1" noChangeArrowheads="1"/>
          </p:cNvSpPr>
          <p:nvPr>
            <p:ph idx="1"/>
          </p:nvPr>
        </p:nvSpPr>
        <p:spPr/>
        <p:txBody>
          <a:bodyPr/>
          <a:lstStyle/>
          <a:p>
            <a:pPr eaLnBrk="1" hangingPunct="1"/>
            <a:r>
              <a:rPr lang="en-US" dirty="0"/>
              <a:t>The </a:t>
            </a:r>
            <a:r>
              <a:rPr lang="en-US" b="1" dirty="0"/>
              <a:t>description list</a:t>
            </a:r>
            <a:r>
              <a:rPr lang="en-US" dirty="0"/>
              <a:t> contains a list of terms, each followed by the term’s description</a:t>
            </a:r>
          </a:p>
          <a:p>
            <a:pPr eaLnBrk="1" hangingPunct="1"/>
            <a:r>
              <a:rPr lang="en-US" dirty="0"/>
              <a:t>Web browsers typically display the definition description below the definition term and slightly indented:</a:t>
            </a:r>
          </a:p>
          <a:p>
            <a:pPr lvl="1" eaLnBrk="1" hangingPunct="1">
              <a:buFont typeface="Wingdings" pitchFamily="2" charset="2"/>
              <a:buNone/>
            </a:pPr>
            <a:r>
              <a:rPr lang="en-US" b="1" dirty="0"/>
              <a:t>Basic Stick</a:t>
            </a:r>
          </a:p>
          <a:p>
            <a:pPr lvl="2" eaLnBrk="1" hangingPunct="1">
              <a:buFontTx/>
              <a:buNone/>
            </a:pPr>
            <a:r>
              <a:rPr lang="en-US" b="1" dirty="0"/>
              <a:t>Easiest stick to learn</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FD4BC634-2688-43FD-A22B-BE3FA45D9CE9}"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Text-Level Elements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1441" y="1379998"/>
            <a:ext cx="6957317" cy="4585366"/>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42</a:t>
            </a:fld>
            <a:endParaRPr lang="en-US"/>
          </a:p>
        </p:txBody>
      </p:sp>
    </p:spTree>
    <p:extLst>
      <p:ext uri="{BB962C8B-B14F-4D97-AF65-F5344CB8AC3E}">
        <p14:creationId xmlns:p14="http://schemas.microsoft.com/office/powerpoint/2010/main" val="3012585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Marking a Line Break</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1441" y="2434876"/>
            <a:ext cx="6957317" cy="2475610"/>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43</a:t>
            </a:fld>
            <a:endParaRPr lang="en-US"/>
          </a:p>
        </p:txBody>
      </p:sp>
    </p:spTree>
    <p:extLst>
      <p:ext uri="{BB962C8B-B14F-4D97-AF65-F5344CB8AC3E}">
        <p14:creationId xmlns:p14="http://schemas.microsoft.com/office/powerpoint/2010/main" val="4137384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Generic Elements </a:t>
            </a:r>
            <a:br>
              <a:rPr lang="en-US" dirty="0"/>
            </a:br>
            <a:r>
              <a:rPr lang="en-US" dirty="0"/>
              <a:t>div and span</a:t>
            </a:r>
          </a:p>
        </p:txBody>
      </p:sp>
      <p:sp>
        <p:nvSpPr>
          <p:cNvPr id="3" name="Content Placeholder 2"/>
          <p:cNvSpPr>
            <a:spLocks noGrp="1"/>
          </p:cNvSpPr>
          <p:nvPr>
            <p:ph idx="1"/>
          </p:nvPr>
        </p:nvSpPr>
        <p:spPr/>
        <p:txBody>
          <a:bodyPr/>
          <a:lstStyle/>
          <a:p>
            <a:r>
              <a:rPr lang="en-US" dirty="0"/>
              <a:t>HTML supports two such generic elements: div and span</a:t>
            </a:r>
          </a:p>
          <a:p>
            <a:pPr lvl="1"/>
            <a:r>
              <a:rPr lang="en-US" dirty="0"/>
              <a:t>The div element is used to mark general grouping content</a:t>
            </a:r>
          </a:p>
          <a:p>
            <a:pPr lvl="1"/>
            <a:r>
              <a:rPr lang="en-US" dirty="0"/>
              <a:t>The span element is used to mark general text-level content</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44</a:t>
            </a:fld>
            <a:endParaRPr lang="en-US"/>
          </a:p>
        </p:txBody>
      </p:sp>
    </p:spTree>
    <p:extLst>
      <p:ext uri="{BB962C8B-B14F-4D97-AF65-F5344CB8AC3E}">
        <p14:creationId xmlns:p14="http://schemas.microsoft.com/office/powerpoint/2010/main" val="3299064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an Inline Image</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1371600"/>
            <a:ext cx="6957317" cy="2097561"/>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45</a:t>
            </a:fld>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3657600"/>
            <a:ext cx="6957317" cy="2414634"/>
          </a:xfrm>
          <a:prstGeom prst="rect">
            <a:avLst/>
          </a:prstGeom>
        </p:spPr>
      </p:pic>
    </p:spTree>
    <p:extLst>
      <p:ext uri="{BB962C8B-B14F-4D97-AF65-F5344CB8AC3E}">
        <p14:creationId xmlns:p14="http://schemas.microsoft.com/office/powerpoint/2010/main" val="2965039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Figures and Figure Captions</a:t>
            </a:r>
          </a:p>
        </p:txBody>
      </p:sp>
      <p:sp>
        <p:nvSpPr>
          <p:cNvPr id="3" name="Content Placeholder 2"/>
          <p:cNvSpPr>
            <a:spLocks noGrp="1"/>
          </p:cNvSpPr>
          <p:nvPr>
            <p:ph idx="1"/>
          </p:nvPr>
        </p:nvSpPr>
        <p:spPr/>
        <p:txBody>
          <a:bodyPr/>
          <a:lstStyle/>
          <a:p>
            <a:r>
              <a:rPr lang="en-US" sz="2800" dirty="0"/>
              <a:t>In books and magazines, figures and figure captions are often placed within boxes that stand aside from the main content of an article</a:t>
            </a:r>
          </a:p>
          <a:p>
            <a:r>
              <a:rPr lang="en-US" sz="2800" dirty="0"/>
              <a:t>HTML5 introduced this type of object to Web page markup with the figure and </a:t>
            </a:r>
            <a:r>
              <a:rPr lang="en-US" sz="2800" dirty="0" err="1"/>
              <a:t>figcaption</a:t>
            </a:r>
            <a:r>
              <a:rPr lang="en-US" sz="2800" dirty="0"/>
              <a:t> elements</a:t>
            </a:r>
          </a:p>
          <a:p>
            <a:pPr marL="0" indent="0">
              <a:buNone/>
            </a:pPr>
            <a:r>
              <a:rPr lang="en-US" sz="2800" dirty="0"/>
              <a:t>	&lt;figure&gt;</a:t>
            </a:r>
          </a:p>
          <a:p>
            <a:pPr marL="0" indent="0">
              <a:buNone/>
            </a:pPr>
            <a:r>
              <a:rPr lang="en-US" sz="2800" i="1" dirty="0"/>
              <a:t>		content</a:t>
            </a:r>
          </a:p>
          <a:p>
            <a:pPr marL="0" indent="0">
              <a:buNone/>
            </a:pPr>
            <a:r>
              <a:rPr lang="en-US" sz="2800" dirty="0"/>
              <a:t>		&lt;</a:t>
            </a:r>
            <a:r>
              <a:rPr lang="en-US" sz="2800" dirty="0" err="1"/>
              <a:t>figcaption</a:t>
            </a:r>
            <a:r>
              <a:rPr lang="en-US" sz="2800" dirty="0"/>
              <a:t>&gt;</a:t>
            </a:r>
            <a:r>
              <a:rPr lang="en-US" sz="2800" i="1" dirty="0"/>
              <a:t>caption</a:t>
            </a:r>
            <a:r>
              <a:rPr lang="en-US" sz="2800" dirty="0"/>
              <a:t>&lt;/</a:t>
            </a:r>
            <a:r>
              <a:rPr lang="en-US" sz="2800" dirty="0" err="1"/>
              <a:t>figcaption</a:t>
            </a:r>
            <a:r>
              <a:rPr lang="en-US" sz="2800" dirty="0"/>
              <a:t>&gt;</a:t>
            </a:r>
          </a:p>
          <a:p>
            <a:pPr marL="0" indent="0">
              <a:buNone/>
            </a:pPr>
            <a:r>
              <a:rPr lang="en-US" sz="2800" dirty="0"/>
              <a:t>	&lt;/figure&gt;</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46</a:t>
            </a:fld>
            <a:endParaRPr lang="en-US"/>
          </a:p>
        </p:txBody>
      </p:sp>
    </p:spTree>
    <p:extLst>
      <p:ext uri="{BB962C8B-B14F-4D97-AF65-F5344CB8AC3E}">
        <p14:creationId xmlns:p14="http://schemas.microsoft.com/office/powerpoint/2010/main" val="13565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a:t>Working with Character Sets </a:t>
            </a:r>
            <a:br>
              <a:rPr lang="en-US"/>
            </a:br>
            <a:r>
              <a:rPr lang="en-US"/>
              <a:t>and Special Characters</a:t>
            </a:r>
          </a:p>
        </p:txBody>
      </p:sp>
      <p:sp>
        <p:nvSpPr>
          <p:cNvPr id="86018" name="Content Placeholder 2"/>
          <p:cNvSpPr>
            <a:spLocks noGrp="1"/>
          </p:cNvSpPr>
          <p:nvPr>
            <p:ph idx="1"/>
          </p:nvPr>
        </p:nvSpPr>
        <p:spPr/>
        <p:txBody>
          <a:bodyPr/>
          <a:lstStyle/>
          <a:p>
            <a:pPr eaLnBrk="1" hangingPunct="1"/>
            <a:r>
              <a:rPr lang="en-US" b="1" dirty="0"/>
              <a:t>Character sets </a:t>
            </a:r>
            <a:r>
              <a:rPr lang="en-US" dirty="0"/>
              <a:t>come in a wide variety of sizes, based on the number of symbols required for communication in the chosen Language</a:t>
            </a:r>
          </a:p>
          <a:p>
            <a:pPr lvl="1" eaLnBrk="1" hangingPunct="1"/>
            <a:r>
              <a:rPr lang="en-US" b="1" dirty="0"/>
              <a:t>ASCII (American Standard Code for Information Interchange)</a:t>
            </a:r>
          </a:p>
          <a:p>
            <a:pPr lvl="1" eaLnBrk="1" hangingPunct="1"/>
            <a:r>
              <a:rPr lang="en-US" b="1" dirty="0"/>
              <a:t>Latin-1</a:t>
            </a:r>
          </a:p>
          <a:p>
            <a:pPr lvl="1" eaLnBrk="1" hangingPunct="1"/>
            <a:r>
              <a:rPr lang="en-US" b="1" dirty="0"/>
              <a:t>ISO 8859-1</a:t>
            </a:r>
          </a:p>
          <a:p>
            <a:pPr lvl="1" eaLnBrk="1" hangingPunct="1"/>
            <a:r>
              <a:rPr lang="en-US" b="1" dirty="0"/>
              <a:t>Unicode</a:t>
            </a:r>
          </a:p>
          <a:p>
            <a:pPr lvl="1" eaLnBrk="1" hangingPunct="1"/>
            <a:r>
              <a:rPr lang="en-US" b="1" dirty="0"/>
              <a:t>UTF-8</a:t>
            </a:r>
            <a:endParaRPr lang="en-US" dirty="0"/>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34546D23-CBD2-41BD-B681-FE62BBB16817}"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a:t>Working with Character Sets </a:t>
            </a:r>
            <a:br>
              <a:rPr lang="en-US"/>
            </a:br>
            <a:r>
              <a:rPr lang="en-US"/>
              <a:t>and Special Characters</a:t>
            </a:r>
          </a:p>
        </p:txBody>
      </p:sp>
      <p:sp>
        <p:nvSpPr>
          <p:cNvPr id="87042" name="Content Placeholder 2"/>
          <p:cNvSpPr>
            <a:spLocks noGrp="1"/>
          </p:cNvSpPr>
          <p:nvPr>
            <p:ph idx="1"/>
          </p:nvPr>
        </p:nvSpPr>
        <p:spPr/>
        <p:txBody>
          <a:bodyPr/>
          <a:lstStyle/>
          <a:p>
            <a:r>
              <a:rPr lang="en-US" b="1" dirty="0"/>
              <a:t>Character encoding </a:t>
            </a:r>
            <a:r>
              <a:rPr lang="en-US" dirty="0"/>
              <a:t>associates each symbol from a character set with a numeric value called the </a:t>
            </a:r>
            <a:r>
              <a:rPr lang="en-US" b="1" dirty="0"/>
              <a:t>numeric character reference</a:t>
            </a:r>
          </a:p>
          <a:p>
            <a:r>
              <a:rPr lang="en-US" dirty="0"/>
              <a:t>Another way to insert a special symbol is to use a </a:t>
            </a:r>
            <a:r>
              <a:rPr lang="en-US" b="1" dirty="0"/>
              <a:t>character entity reference</a:t>
            </a:r>
            <a:r>
              <a:rPr lang="en-US" dirty="0"/>
              <a:t>, in which a short memorable name is used in place of the numeric character reference</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A49F7AAD-46BC-4A14-BAA5-DE79F83CDA06}"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dirty="0"/>
              <a:t>Working with Character Sets </a:t>
            </a:r>
            <a:br>
              <a:rPr lang="en-US" dirty="0"/>
            </a:br>
            <a:r>
              <a:rPr lang="en-US" dirty="0"/>
              <a:t>and Special Characters</a:t>
            </a:r>
          </a:p>
        </p:txBody>
      </p:sp>
      <p:sp>
        <p:nvSpPr>
          <p:cNvPr id="2" name="Content Placeholder 1"/>
          <p:cNvSpPr>
            <a:spLocks noGrp="1"/>
          </p:cNvSpPr>
          <p:nvPr>
            <p:ph idx="1"/>
          </p:nvPr>
        </p:nvSpPr>
        <p:spPr/>
        <p:txBody>
          <a:bodyPr/>
          <a:lstStyle/>
          <a:p>
            <a:r>
              <a:rPr lang="en-US" sz="2200" dirty="0"/>
              <a:t>To insert a symbol based on the encoding number, use the entity</a:t>
            </a:r>
          </a:p>
          <a:p>
            <a:pPr marL="0" indent="0">
              <a:buNone/>
            </a:pPr>
            <a:r>
              <a:rPr lang="en-US" sz="2200" dirty="0"/>
              <a:t>	&amp;#</a:t>
            </a:r>
            <a:r>
              <a:rPr lang="en-US" sz="2200" i="1" dirty="0"/>
              <a:t>code</a:t>
            </a:r>
            <a:r>
              <a:rPr lang="en-US" sz="2200" dirty="0"/>
              <a:t>;</a:t>
            </a:r>
          </a:p>
          <a:p>
            <a:pPr marL="0" indent="0">
              <a:buNone/>
            </a:pPr>
            <a:r>
              <a:rPr lang="en-US" sz="2200" dirty="0"/>
              <a:t>	where </a:t>
            </a:r>
            <a:r>
              <a:rPr lang="en-US" sz="2200" i="1" dirty="0"/>
              <a:t>code </a:t>
            </a:r>
            <a:r>
              <a:rPr lang="en-US" sz="2200" dirty="0"/>
              <a:t>is the encoding number.</a:t>
            </a:r>
          </a:p>
          <a:p>
            <a:r>
              <a:rPr lang="en-US" sz="2200" dirty="0"/>
              <a:t>To insert a symbol based on a character entity reference, use the entity</a:t>
            </a:r>
          </a:p>
          <a:p>
            <a:pPr marL="0" indent="0">
              <a:buNone/>
            </a:pPr>
            <a:r>
              <a:rPr lang="en-US" sz="2200" dirty="0"/>
              <a:t>	</a:t>
            </a:r>
            <a:r>
              <a:rPr lang="en-US" sz="2200" i="1" dirty="0"/>
              <a:t>char</a:t>
            </a:r>
            <a:r>
              <a:rPr lang="en-US" sz="2200" dirty="0"/>
              <a:t>;</a:t>
            </a:r>
          </a:p>
          <a:p>
            <a:pPr marL="0" indent="0">
              <a:buNone/>
            </a:pPr>
            <a:r>
              <a:rPr lang="en-US" sz="2200" dirty="0"/>
              <a:t>	where </a:t>
            </a:r>
            <a:r>
              <a:rPr lang="en-US" sz="2200" i="1" dirty="0"/>
              <a:t>char </a:t>
            </a:r>
            <a:r>
              <a:rPr lang="en-US" sz="2200" dirty="0"/>
              <a:t>is the name assigned to the character.</a:t>
            </a:r>
          </a:p>
          <a:p>
            <a:r>
              <a:rPr lang="en-US" sz="2200" dirty="0"/>
              <a:t>To insert a nonbreaking space, use the following entity:</a:t>
            </a:r>
          </a:p>
          <a:p>
            <a:pPr marL="0" indent="0">
              <a:buNone/>
            </a:pPr>
            <a:r>
              <a:rPr lang="en-US" sz="2200" dirty="0"/>
              <a:t>	&amp;</a:t>
            </a:r>
            <a:r>
              <a:rPr lang="en-US" sz="2200" dirty="0" err="1"/>
              <a:t>nbsp</a:t>
            </a:r>
            <a:r>
              <a:rPr lang="en-US" sz="2200" dirty="0"/>
              <a:t>;</a:t>
            </a:r>
          </a:p>
          <a:p>
            <a:r>
              <a:rPr lang="en-US" sz="2200" dirty="0"/>
              <a:t>To insert the &lt; symbol, use the following entity:</a:t>
            </a:r>
          </a:p>
          <a:p>
            <a:pPr marL="0" indent="0">
              <a:buNone/>
            </a:pPr>
            <a:r>
              <a:rPr lang="en-US" sz="2200" dirty="0"/>
              <a:t>	&amp;</a:t>
            </a:r>
            <a:r>
              <a:rPr lang="en-US" sz="2200" dirty="0" err="1"/>
              <a:t>lt</a:t>
            </a:r>
            <a:r>
              <a:rPr lang="en-US" sz="2200" dirty="0"/>
              <a:t>;</a:t>
            </a:r>
          </a:p>
          <a:p>
            <a:r>
              <a:rPr lang="en-US" sz="2200" dirty="0"/>
              <a:t>To insert the &gt; symbol, use the following entity:</a:t>
            </a:r>
          </a:p>
          <a:p>
            <a:pPr marL="0" indent="0">
              <a:buNone/>
            </a:pPr>
            <a:r>
              <a:rPr lang="en-US" sz="2200" dirty="0"/>
              <a:t>	&amp;</a:t>
            </a:r>
            <a:r>
              <a:rPr lang="en-US" sz="2200" dirty="0" err="1"/>
              <a:t>gt</a:t>
            </a:r>
            <a:r>
              <a:rPr lang="en-US" sz="2200" dirty="0"/>
              <a:t>;</a:t>
            </a:r>
          </a:p>
        </p:txBody>
      </p:sp>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A2EA9479-A85D-49AB-A24C-7A2ADBB66CAF}"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t>Exploring the History of the World Wide Web</a:t>
            </a:r>
          </a:p>
        </p:txBody>
      </p:sp>
      <p:sp>
        <p:nvSpPr>
          <p:cNvPr id="29698" name="Rectangle 3"/>
          <p:cNvSpPr>
            <a:spLocks noGrp="1" noChangeArrowheads="1"/>
          </p:cNvSpPr>
          <p:nvPr>
            <p:ph idx="1"/>
          </p:nvPr>
        </p:nvSpPr>
        <p:spPr/>
        <p:txBody>
          <a:bodyPr/>
          <a:lstStyle/>
          <a:p>
            <a:pPr eaLnBrk="1" hangingPunct="1"/>
            <a:r>
              <a:rPr lang="en-US" dirty="0"/>
              <a:t>A </a:t>
            </a:r>
            <a:r>
              <a:rPr lang="en-US" b="1" dirty="0"/>
              <a:t>network</a:t>
            </a:r>
            <a:r>
              <a:rPr lang="en-US" dirty="0"/>
              <a:t> is a structure linking computers together for the purpose of sharing information and services</a:t>
            </a:r>
          </a:p>
          <a:p>
            <a:pPr eaLnBrk="1" hangingPunct="1"/>
            <a:r>
              <a:rPr lang="en-US" dirty="0"/>
              <a:t>Users typically access a network through a computer called a </a:t>
            </a:r>
            <a:r>
              <a:rPr lang="en-US" b="1" dirty="0"/>
              <a:t>node</a:t>
            </a:r>
            <a:r>
              <a:rPr lang="en-US" dirty="0"/>
              <a:t> or </a:t>
            </a:r>
            <a:r>
              <a:rPr lang="en-US" b="1" dirty="0"/>
              <a:t>host</a:t>
            </a:r>
            <a:endParaRPr lang="en-US" dirty="0"/>
          </a:p>
          <a:p>
            <a:pPr eaLnBrk="1" hangingPunct="1"/>
            <a:r>
              <a:rPr lang="en-US" dirty="0"/>
              <a:t>A host that provides information or a service is called a </a:t>
            </a:r>
            <a:r>
              <a:rPr lang="en-US" b="1" dirty="0"/>
              <a:t>server</a:t>
            </a:r>
            <a:endParaRPr lang="en-US" dirty="0"/>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3405E372-DA76-4E58-854F-CBF003AD9F51}"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Character Sets </a:t>
            </a:r>
            <a:br>
              <a:rPr lang="en-US" dirty="0"/>
            </a:br>
            <a:r>
              <a:rPr lang="en-US" dirty="0"/>
              <a:t>and Special Characters</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2539" y="2251949"/>
            <a:ext cx="7695122" cy="2841464"/>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50</a:t>
            </a:fld>
            <a:endParaRPr lang="en-US"/>
          </a:p>
        </p:txBody>
      </p:sp>
    </p:spTree>
    <p:extLst>
      <p:ext uri="{BB962C8B-B14F-4D97-AF65-F5344CB8AC3E}">
        <p14:creationId xmlns:p14="http://schemas.microsoft.com/office/powerpoint/2010/main" val="262360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 Character Set</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1441" y="2849510"/>
            <a:ext cx="6957317" cy="1646342"/>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51</a:t>
            </a:fld>
            <a:endParaRPr lang="en-US"/>
          </a:p>
        </p:txBody>
      </p:sp>
    </p:spTree>
    <p:extLst>
      <p:ext uri="{BB962C8B-B14F-4D97-AF65-F5344CB8AC3E}">
        <p14:creationId xmlns:p14="http://schemas.microsoft.com/office/powerpoint/2010/main" val="12114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Applying an External Style Sheet</a:t>
            </a:r>
          </a:p>
        </p:txBody>
      </p:sp>
      <p:sp>
        <p:nvSpPr>
          <p:cNvPr id="5" name="Content Placeholder 4"/>
          <p:cNvSpPr>
            <a:spLocks noGrp="1"/>
          </p:cNvSpPr>
          <p:nvPr>
            <p:ph idx="1"/>
          </p:nvPr>
        </p:nvSpPr>
        <p:spPr/>
        <p:txBody>
          <a:bodyPr/>
          <a:lstStyle/>
          <a:p>
            <a:r>
              <a:rPr lang="en-US" sz="2800" dirty="0"/>
              <a:t>Style sheets are written in the </a:t>
            </a:r>
            <a:r>
              <a:rPr lang="en-US" sz="2800" b="1" dirty="0"/>
              <a:t>Cascading Style Sheet (CSS) </a:t>
            </a:r>
            <a:r>
              <a:rPr lang="en-US" sz="2800" dirty="0"/>
              <a:t>language</a:t>
            </a:r>
          </a:p>
          <a:p>
            <a:r>
              <a:rPr lang="en-US" sz="2800" dirty="0"/>
              <a:t>To apply an external style sheet to a Web page, you create a link within the document head to the style sheet file using the link element</a:t>
            </a:r>
          </a:p>
          <a:p>
            <a:pPr marL="0" indent="0">
              <a:buNone/>
            </a:pPr>
            <a:r>
              <a:rPr lang="en-US" sz="2800" dirty="0"/>
              <a:t>&lt;link </a:t>
            </a:r>
            <a:r>
              <a:rPr lang="en-US" sz="2800" dirty="0" err="1"/>
              <a:t>href</a:t>
            </a:r>
            <a:r>
              <a:rPr lang="en-US" sz="2800" dirty="0"/>
              <a:t>=”</a:t>
            </a:r>
            <a:r>
              <a:rPr lang="en-US" sz="2800" i="1" dirty="0"/>
              <a:t>file</a:t>
            </a:r>
            <a:r>
              <a:rPr lang="en-US" sz="2800" dirty="0"/>
              <a:t>” </a:t>
            </a:r>
            <a:r>
              <a:rPr lang="en-US" sz="2800" dirty="0" err="1"/>
              <a:t>rel</a:t>
            </a:r>
            <a:r>
              <a:rPr lang="en-US" sz="2800" dirty="0"/>
              <a:t>=”</a:t>
            </a:r>
            <a:r>
              <a:rPr lang="en-US" sz="2800" dirty="0" err="1"/>
              <a:t>stylesheet</a:t>
            </a:r>
            <a:r>
              <a:rPr lang="en-US" sz="2800" dirty="0"/>
              <a:t>” type=”text/</a:t>
            </a:r>
            <a:r>
              <a:rPr lang="en-US" sz="2800" dirty="0" err="1"/>
              <a:t>css</a:t>
            </a:r>
            <a:r>
              <a:rPr lang="en-US" sz="2800" dirty="0"/>
              <a:t>” /&gt;</a:t>
            </a:r>
          </a:p>
        </p:txBody>
      </p:sp>
      <p:sp>
        <p:nvSpPr>
          <p:cNvPr id="2" name="Footer Placeholder 1"/>
          <p:cNvSpPr>
            <a:spLocks noGrp="1"/>
          </p:cNvSpPr>
          <p:nvPr>
            <p:ph type="ftr" sz="quarter" idx="10"/>
          </p:nvPr>
        </p:nvSpPr>
        <p:spPr/>
        <p:txBody>
          <a:bodyPr/>
          <a:lstStyle/>
          <a:p>
            <a:pPr>
              <a:defRPr/>
            </a:pPr>
            <a:r>
              <a:rPr lang="en-US"/>
              <a:t>New Perspectives on HTML and CSS, 6th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52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4495800"/>
            <a:ext cx="6957317" cy="1768293"/>
          </a:xfrm>
          <a:prstGeom prst="rect">
            <a:avLst/>
          </a:prstGeom>
        </p:spPr>
      </p:pic>
    </p:spTree>
    <p:extLst>
      <p:ext uri="{BB962C8B-B14F-4D97-AF65-F5344CB8AC3E}">
        <p14:creationId xmlns:p14="http://schemas.microsoft.com/office/powerpoint/2010/main" val="1398593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JavaScript File</a:t>
            </a: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83880" y="2840364"/>
            <a:ext cx="7652439" cy="1664634"/>
          </a:xfrm>
        </p:spPr>
      </p:pic>
      <p:sp>
        <p:nvSpPr>
          <p:cNvPr id="4" name="Footer Placeholder 3"/>
          <p:cNvSpPr>
            <a:spLocks noGrp="1"/>
          </p:cNvSpPr>
          <p:nvPr>
            <p:ph type="ftr" sz="quarter" idx="10"/>
          </p:nvPr>
        </p:nvSpPr>
        <p:spPr/>
        <p:txBody>
          <a:bodyPr/>
          <a:lstStyle/>
          <a:p>
            <a:pPr>
              <a:defRPr/>
            </a:pPr>
            <a:r>
              <a:rPr lang="en-US"/>
              <a:t>New Perspectives on HTML and CSS, 6th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53</a:t>
            </a:fld>
            <a:endParaRPr lang="en-US"/>
          </a:p>
        </p:txBody>
      </p:sp>
    </p:spTree>
    <p:extLst>
      <p:ext uri="{BB962C8B-B14F-4D97-AF65-F5344CB8AC3E}">
        <p14:creationId xmlns:p14="http://schemas.microsoft.com/office/powerpoint/2010/main" val="282099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t>Exploring the History of the World Wide Web</a:t>
            </a:r>
          </a:p>
        </p:txBody>
      </p:sp>
      <p:sp>
        <p:nvSpPr>
          <p:cNvPr id="30722" name="Rectangle 3"/>
          <p:cNvSpPr>
            <a:spLocks noGrp="1" noChangeArrowheads="1"/>
          </p:cNvSpPr>
          <p:nvPr>
            <p:ph idx="1"/>
          </p:nvPr>
        </p:nvSpPr>
        <p:spPr/>
        <p:txBody>
          <a:bodyPr/>
          <a:lstStyle/>
          <a:p>
            <a:pPr eaLnBrk="1" hangingPunct="1"/>
            <a:r>
              <a:rPr lang="en-US" dirty="0"/>
              <a:t>A computer or other device that receives a service is called a </a:t>
            </a:r>
            <a:r>
              <a:rPr lang="en-US" b="1" dirty="0"/>
              <a:t>client</a:t>
            </a:r>
            <a:r>
              <a:rPr lang="en-US" dirty="0"/>
              <a:t>  </a:t>
            </a:r>
          </a:p>
          <a:p>
            <a:pPr eaLnBrk="1" hangingPunct="1"/>
            <a:r>
              <a:rPr lang="en-US" dirty="0"/>
              <a:t>One of the most commonly used designs is the </a:t>
            </a:r>
            <a:r>
              <a:rPr lang="en-US" b="1" dirty="0"/>
              <a:t>client-server network</a:t>
            </a:r>
            <a:endParaRPr lang="en-US" dirty="0"/>
          </a:p>
          <a:p>
            <a:pPr eaLnBrk="1" hangingPunct="1"/>
            <a:r>
              <a:rPr lang="en-US" dirty="0"/>
              <a:t>If the computers that make up a network are close together (within a single department or building), then the network is referred to as a </a:t>
            </a:r>
            <a:r>
              <a:rPr lang="en-US" b="1" dirty="0"/>
              <a:t>local area network (LAN)</a:t>
            </a:r>
            <a:endParaRPr lang="en-US" dirty="0"/>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50B16C87-9E4D-4BF7-BAE6-1B734A911B5D}"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a:t>Exploring the History of the World Wide Web</a:t>
            </a:r>
          </a:p>
        </p:txBody>
      </p:sp>
      <p:sp>
        <p:nvSpPr>
          <p:cNvPr id="31746" name="Rectangle 3"/>
          <p:cNvSpPr>
            <a:spLocks noGrp="1" noChangeArrowheads="1"/>
          </p:cNvSpPr>
          <p:nvPr>
            <p:ph idx="1"/>
          </p:nvPr>
        </p:nvSpPr>
        <p:spPr/>
        <p:txBody>
          <a:bodyPr/>
          <a:lstStyle/>
          <a:p>
            <a:pPr eaLnBrk="1" hangingPunct="1"/>
            <a:r>
              <a:rPr lang="en-US" dirty="0"/>
              <a:t>A network that covers a wide area, such as several buildings or cities, is called a </a:t>
            </a:r>
            <a:r>
              <a:rPr lang="en-US" b="1" dirty="0"/>
              <a:t>wide area network (WAN)</a:t>
            </a:r>
            <a:endParaRPr lang="en-US" dirty="0"/>
          </a:p>
          <a:p>
            <a:pPr eaLnBrk="1" hangingPunct="1"/>
            <a:r>
              <a:rPr lang="en-US" dirty="0"/>
              <a:t>The largest </a:t>
            </a:r>
            <a:r>
              <a:rPr lang="en-US" b="1" dirty="0"/>
              <a:t>WAN</a:t>
            </a:r>
            <a:r>
              <a:rPr lang="en-US" dirty="0"/>
              <a:t> in existence is the </a:t>
            </a:r>
            <a:r>
              <a:rPr lang="en-US" b="1" dirty="0"/>
              <a:t>Internet</a:t>
            </a:r>
          </a:p>
          <a:p>
            <a:pPr eaLnBrk="1" hangingPunct="1"/>
            <a:r>
              <a:rPr lang="en-US" dirty="0"/>
              <a:t>Today the Internet has grown to include an uncountable number of networks and hosts involving computers, mobile phones, PDAs, MP3 players, gaming systems, and television stations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54580D55-0113-47B8-8311-38E584560171}"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a:t>Web Pages and Web Servers</a:t>
            </a:r>
          </a:p>
        </p:txBody>
      </p:sp>
      <p:sp>
        <p:nvSpPr>
          <p:cNvPr id="37890" name="Rectangle 3"/>
          <p:cNvSpPr>
            <a:spLocks noGrp="1" noChangeArrowheads="1"/>
          </p:cNvSpPr>
          <p:nvPr>
            <p:ph idx="1"/>
          </p:nvPr>
        </p:nvSpPr>
        <p:spPr/>
        <p:txBody>
          <a:bodyPr/>
          <a:lstStyle/>
          <a:p>
            <a:pPr eaLnBrk="1" hangingPunct="1"/>
            <a:r>
              <a:rPr lang="en-US"/>
              <a:t>Each document on the World Wide Web is referred to as a </a:t>
            </a:r>
            <a:r>
              <a:rPr lang="en-US" b="1"/>
              <a:t>Web page</a:t>
            </a:r>
            <a:endParaRPr lang="en-US"/>
          </a:p>
          <a:p>
            <a:pPr eaLnBrk="1" hangingPunct="1"/>
            <a:r>
              <a:rPr lang="en-US"/>
              <a:t>Web pages are stored on </a:t>
            </a:r>
            <a:r>
              <a:rPr lang="en-US" b="1"/>
              <a:t>Web servers, </a:t>
            </a:r>
            <a:r>
              <a:rPr lang="en-US"/>
              <a:t>which are computers that make Web pages available to any device connected to the Internet</a:t>
            </a:r>
          </a:p>
          <a:p>
            <a:pPr eaLnBrk="1" hangingPunct="1"/>
            <a:r>
              <a:rPr lang="en-US"/>
              <a:t>A </a:t>
            </a:r>
            <a:r>
              <a:rPr lang="en-US" b="1"/>
              <a:t>Web browser</a:t>
            </a:r>
            <a:r>
              <a:rPr lang="en-US"/>
              <a:t> retrieves the page from the Web server and renders it on the user’s computer or other device</a:t>
            </a:r>
          </a:p>
          <a:p>
            <a:pPr eaLnBrk="1" hangingPunct="1"/>
            <a:r>
              <a:rPr lang="en-US"/>
              <a:t>The earliest browsers, known as </a:t>
            </a:r>
            <a:r>
              <a:rPr lang="en-US" b="1"/>
              <a:t>text-based</a:t>
            </a:r>
            <a:r>
              <a:rPr lang="en-US"/>
              <a:t> </a:t>
            </a:r>
            <a:r>
              <a:rPr lang="en-US" b="1"/>
              <a:t>browsers</a:t>
            </a:r>
            <a:r>
              <a:rPr lang="en-US"/>
              <a:t>, were incapable of displaying images</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87B3E06F-479A-4428-93D6-FCC4CEC7914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a:t>Introducing HTML</a:t>
            </a:r>
          </a:p>
        </p:txBody>
      </p:sp>
      <p:sp>
        <p:nvSpPr>
          <p:cNvPr id="39938" name="Rectangle 3"/>
          <p:cNvSpPr>
            <a:spLocks noGrp="1" noChangeArrowheads="1"/>
          </p:cNvSpPr>
          <p:nvPr>
            <p:ph idx="1"/>
          </p:nvPr>
        </p:nvSpPr>
        <p:spPr/>
        <p:txBody>
          <a:bodyPr/>
          <a:lstStyle/>
          <a:p>
            <a:pPr eaLnBrk="1" hangingPunct="1">
              <a:lnSpc>
                <a:spcPct val="90000"/>
              </a:lnSpc>
            </a:pPr>
            <a:r>
              <a:rPr lang="en-US" dirty="0"/>
              <a:t>A Web page is a text file written in </a:t>
            </a:r>
            <a:r>
              <a:rPr lang="en-US" b="1" dirty="0"/>
              <a:t>Hypertext Markup Language</a:t>
            </a:r>
            <a:r>
              <a:rPr lang="en-US" dirty="0"/>
              <a:t> </a:t>
            </a:r>
          </a:p>
          <a:p>
            <a:r>
              <a:rPr lang="en-US" dirty="0"/>
              <a:t>A </a:t>
            </a:r>
            <a:r>
              <a:rPr lang="en-US" b="1" dirty="0"/>
              <a:t>markup language </a:t>
            </a:r>
            <a:r>
              <a:rPr lang="en-US" dirty="0"/>
              <a:t>is a language that describes the content and structure of a document by identifying, or </a:t>
            </a:r>
            <a:r>
              <a:rPr lang="en-US" b="1" dirty="0"/>
              <a:t>tagging</a:t>
            </a:r>
            <a:r>
              <a:rPr lang="en-US" dirty="0"/>
              <a:t>, different elements in the document</a:t>
            </a:r>
          </a:p>
        </p:txBody>
      </p:sp>
      <p:sp>
        <p:nvSpPr>
          <p:cNvPr id="7" name="Footer Placeholder 6"/>
          <p:cNvSpPr>
            <a:spLocks noGrp="1"/>
          </p:cNvSpPr>
          <p:nvPr>
            <p:ph type="ftr" sz="quarter" idx="10"/>
          </p:nvPr>
        </p:nvSpPr>
        <p:spPr/>
        <p:txBody>
          <a:bodyPr/>
          <a:lstStyle/>
          <a:p>
            <a:pPr>
              <a:defRPr/>
            </a:pPr>
            <a:r>
              <a:rPr lang="en-US"/>
              <a:t>New Perspectives on HTML and CSS, 6th Edition</a:t>
            </a:r>
          </a:p>
        </p:txBody>
      </p:sp>
      <p:sp>
        <p:nvSpPr>
          <p:cNvPr id="8" name="Slide Number Placeholder 7"/>
          <p:cNvSpPr>
            <a:spLocks noGrp="1"/>
          </p:cNvSpPr>
          <p:nvPr>
            <p:ph type="sldNum" sz="quarter" idx="11"/>
          </p:nvPr>
        </p:nvSpPr>
        <p:spPr/>
        <p:txBody>
          <a:bodyPr/>
          <a:lstStyle/>
          <a:p>
            <a:pPr>
              <a:defRPr/>
            </a:pPr>
            <a:fld id="{C8A147DE-E7EB-4E75-8F78-E143425ADEDD}" type="slidenum">
              <a:rPr lang="en-US"/>
              <a:pPr>
                <a:defRPr/>
              </a:pPr>
              <a:t>9</a:t>
            </a:fld>
            <a:endParaRPr lang="en-US"/>
          </a:p>
        </p:txBody>
      </p:sp>
    </p:spTree>
  </p:cSld>
  <p:clrMapOvr>
    <a:masterClrMapping/>
  </p:clrMapOvr>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48894436-7498-42A1-BF12-008164BB20A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Tutorial.01</Template>
  <TotalTime>5612</TotalTime>
  <Words>2564</Words>
  <Application>Microsoft Office PowerPoint</Application>
  <PresentationFormat>On-screen Show (4:3)</PresentationFormat>
  <Paragraphs>356</Paragraphs>
  <Slides>53</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Century</vt:lpstr>
      <vt:lpstr>Courier New</vt:lpstr>
      <vt:lpstr>Times New Roman</vt:lpstr>
      <vt:lpstr>Wingdings</vt:lpstr>
      <vt:lpstr>2_Office Theme</vt:lpstr>
      <vt:lpstr>Tutorial 1 Getting Started with HTML5</vt:lpstr>
      <vt:lpstr>Objectives</vt:lpstr>
      <vt:lpstr>Objectives</vt:lpstr>
      <vt:lpstr>The Structure of an HTML5 Document</vt:lpstr>
      <vt:lpstr>Exploring the History of the World Wide Web</vt:lpstr>
      <vt:lpstr>Exploring the History of the World Wide Web</vt:lpstr>
      <vt:lpstr>Exploring the History of the World Wide Web</vt:lpstr>
      <vt:lpstr>Web Pages and Web Servers</vt:lpstr>
      <vt:lpstr>Introducing HTML</vt:lpstr>
      <vt:lpstr>The History of HTML</vt:lpstr>
      <vt:lpstr>The History of HTML</vt:lpstr>
      <vt:lpstr>The History of HTML</vt:lpstr>
      <vt:lpstr>The History of HTML</vt:lpstr>
      <vt:lpstr>The History of HTML</vt:lpstr>
      <vt:lpstr>HTML and Style Sheets</vt:lpstr>
      <vt:lpstr>Tools for Creating HTML Documents</vt:lpstr>
      <vt:lpstr>Entering Elements and Attributes</vt:lpstr>
      <vt:lpstr>Marking Elements with Tags</vt:lpstr>
      <vt:lpstr>Adding an Attribute to an Element</vt:lpstr>
      <vt:lpstr>White Space and HTML</vt:lpstr>
      <vt:lpstr>Exploring the Structure  of an HTML File</vt:lpstr>
      <vt:lpstr>The Structure of an HTML File</vt:lpstr>
      <vt:lpstr>The Structure of an HTML File</vt:lpstr>
      <vt:lpstr>The Document Type Declaration</vt:lpstr>
      <vt:lpstr>Defining the Page Title</vt:lpstr>
      <vt:lpstr>Adding Comments</vt:lpstr>
      <vt:lpstr>Adding Comments</vt:lpstr>
      <vt:lpstr>Displaying an HTML File</vt:lpstr>
      <vt:lpstr>Displaying an HTML File</vt:lpstr>
      <vt:lpstr>Defining the Structure  of the Page Body</vt:lpstr>
      <vt:lpstr>Defining the Structure  of the Page Body</vt:lpstr>
      <vt:lpstr>Marking Structural Elements  in HTML5</vt:lpstr>
      <vt:lpstr>Working with Grouping Elements</vt:lpstr>
      <vt:lpstr>Working with Grouping Elements</vt:lpstr>
      <vt:lpstr>Marking Grouping Content</vt:lpstr>
      <vt:lpstr>Adding Headings</vt:lpstr>
      <vt:lpstr>Marking Paragraph Elements</vt:lpstr>
      <vt:lpstr>Marking a Block Quote</vt:lpstr>
      <vt:lpstr>Marking an Address</vt:lpstr>
      <vt:lpstr>Marking a List</vt:lpstr>
      <vt:lpstr>Description Lists</vt:lpstr>
      <vt:lpstr>Marking Text-Level Elements</vt:lpstr>
      <vt:lpstr>Marking a Line Break</vt:lpstr>
      <vt:lpstr>Using the Generic Elements  div and span</vt:lpstr>
      <vt:lpstr>Inserting an Inline Image</vt:lpstr>
      <vt:lpstr>Figures and Figure Captions</vt:lpstr>
      <vt:lpstr>Working with Character Sets  and Special Characters</vt:lpstr>
      <vt:lpstr>Working with Character Sets  and Special Characters</vt:lpstr>
      <vt:lpstr>Working with Character Sets  and Special Characters</vt:lpstr>
      <vt:lpstr>Working with Character Sets  and Special Characters</vt:lpstr>
      <vt:lpstr>Specifying a Character Set</vt:lpstr>
      <vt:lpstr>Applying an External Style Sheet</vt:lpstr>
      <vt:lpstr>Linking to a JavaScript File</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517</cp:revision>
  <dcterms:created xsi:type="dcterms:W3CDTF">2001-08-29T21:35:42Z</dcterms:created>
  <dcterms:modified xsi:type="dcterms:W3CDTF">2024-05-08T18:46:37Z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ece3c680-d56a-4f82-a483-a65067e4bec6</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LLGGG5/sCxlNXkHtRfdo7HBlZ0Lw8up2</vt:lpwstr>
  </property>
</Properties>
</file>