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2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3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40.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45.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2"/>
    <p:sldMasterId id="2147483665" r:id="rId3"/>
  </p:sldMasterIdLst>
  <p:notesMasterIdLst>
    <p:notesMasterId r:id="rId50"/>
  </p:notesMasterIdLst>
  <p:sldIdLst>
    <p:sldId id="379" r:id="rId4"/>
    <p:sldId id="380" r:id="rId5"/>
    <p:sldId id="382" r:id="rId6"/>
    <p:sldId id="383" r:id="rId7"/>
    <p:sldId id="385" r:id="rId8"/>
    <p:sldId id="384" r:id="rId9"/>
    <p:sldId id="258" r:id="rId10"/>
    <p:sldId id="259" r:id="rId11"/>
    <p:sldId id="260" r:id="rId12"/>
    <p:sldId id="388" r:id="rId13"/>
    <p:sldId id="389" r:id="rId14"/>
    <p:sldId id="390" r:id="rId15"/>
    <p:sldId id="391" r:id="rId16"/>
    <p:sldId id="392" r:id="rId17"/>
    <p:sldId id="393" r:id="rId18"/>
    <p:sldId id="394" r:id="rId19"/>
    <p:sldId id="395" r:id="rId20"/>
    <p:sldId id="397" r:id="rId21"/>
    <p:sldId id="398" r:id="rId22"/>
    <p:sldId id="399" r:id="rId23"/>
    <p:sldId id="400" r:id="rId24"/>
    <p:sldId id="401" r:id="rId25"/>
    <p:sldId id="402" r:id="rId26"/>
    <p:sldId id="403" r:id="rId27"/>
    <p:sldId id="404" r:id="rId28"/>
    <p:sldId id="406" r:id="rId29"/>
    <p:sldId id="407" r:id="rId30"/>
    <p:sldId id="447" r:id="rId31"/>
    <p:sldId id="408" r:id="rId32"/>
    <p:sldId id="409" r:id="rId33"/>
    <p:sldId id="411" r:id="rId34"/>
    <p:sldId id="412" r:id="rId35"/>
    <p:sldId id="413" r:id="rId36"/>
    <p:sldId id="414" r:id="rId37"/>
    <p:sldId id="420" r:id="rId38"/>
    <p:sldId id="421" r:id="rId39"/>
    <p:sldId id="422" r:id="rId40"/>
    <p:sldId id="423" r:id="rId41"/>
    <p:sldId id="424" r:id="rId42"/>
    <p:sldId id="425" r:id="rId43"/>
    <p:sldId id="426" r:id="rId44"/>
    <p:sldId id="427" r:id="rId45"/>
    <p:sldId id="428" r:id="rId46"/>
    <p:sldId id="429" r:id="rId47"/>
    <p:sldId id="430" r:id="rId48"/>
    <p:sldId id="431" r:id="rId4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682" autoAdjust="0"/>
  </p:normalViewPr>
  <p:slideViewPr>
    <p:cSldViewPr>
      <p:cViewPr varScale="1">
        <p:scale>
          <a:sx n="77" d="100"/>
          <a:sy n="77" d="100"/>
        </p:scale>
        <p:origin x="1618" y="10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2EA459CB-62CA-4DD1-85F5-FABD49221CA1}" type="slidenum">
              <a:rPr lang="en-US"/>
              <a:pPr>
                <a:defRPr/>
              </a:pPr>
              <a:t>‹#›</a:t>
            </a:fld>
            <a:endParaRPr lang="en-US"/>
          </a:p>
        </p:txBody>
      </p:sp>
    </p:spTree>
    <p:extLst>
      <p:ext uri="{BB962C8B-B14F-4D97-AF65-F5344CB8AC3E}">
        <p14:creationId xmlns:p14="http://schemas.microsoft.com/office/powerpoint/2010/main" val="948385012"/>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a:t>
            </a:fld>
            <a:endParaRPr lang="en-US"/>
          </a:p>
        </p:txBody>
      </p:sp>
    </p:spTree>
    <p:extLst>
      <p:ext uri="{BB962C8B-B14F-4D97-AF65-F5344CB8AC3E}">
        <p14:creationId xmlns:p14="http://schemas.microsoft.com/office/powerpoint/2010/main" val="2712847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10</a:t>
            </a:fld>
            <a:endParaRPr lang="en-US"/>
          </a:p>
        </p:txBody>
      </p:sp>
    </p:spTree>
    <p:extLst>
      <p:ext uri="{BB962C8B-B14F-4D97-AF65-F5344CB8AC3E}">
        <p14:creationId xmlns:p14="http://schemas.microsoft.com/office/powerpoint/2010/main" val="1608687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11</a:t>
            </a:fld>
            <a:endParaRPr lang="en-US"/>
          </a:p>
        </p:txBody>
      </p:sp>
    </p:spTree>
    <p:extLst>
      <p:ext uri="{BB962C8B-B14F-4D97-AF65-F5344CB8AC3E}">
        <p14:creationId xmlns:p14="http://schemas.microsoft.com/office/powerpoint/2010/main" val="3769500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12</a:t>
            </a:fld>
            <a:endParaRPr lang="en-US"/>
          </a:p>
        </p:txBody>
      </p:sp>
    </p:spTree>
    <p:extLst>
      <p:ext uri="{BB962C8B-B14F-4D97-AF65-F5344CB8AC3E}">
        <p14:creationId xmlns:p14="http://schemas.microsoft.com/office/powerpoint/2010/main" val="380723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13</a:t>
            </a:fld>
            <a:endParaRPr lang="en-US"/>
          </a:p>
        </p:txBody>
      </p:sp>
    </p:spTree>
    <p:extLst>
      <p:ext uri="{BB962C8B-B14F-4D97-AF65-F5344CB8AC3E}">
        <p14:creationId xmlns:p14="http://schemas.microsoft.com/office/powerpoint/2010/main" val="921162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14</a:t>
            </a:fld>
            <a:endParaRPr lang="en-US"/>
          </a:p>
        </p:txBody>
      </p:sp>
    </p:spTree>
    <p:extLst>
      <p:ext uri="{BB962C8B-B14F-4D97-AF65-F5344CB8AC3E}">
        <p14:creationId xmlns:p14="http://schemas.microsoft.com/office/powerpoint/2010/main" val="3657999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15</a:t>
            </a:fld>
            <a:endParaRPr lang="en-US"/>
          </a:p>
        </p:txBody>
      </p:sp>
    </p:spTree>
    <p:extLst>
      <p:ext uri="{BB962C8B-B14F-4D97-AF65-F5344CB8AC3E}">
        <p14:creationId xmlns:p14="http://schemas.microsoft.com/office/powerpoint/2010/main" val="2757310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16</a:t>
            </a:fld>
            <a:endParaRPr lang="en-US"/>
          </a:p>
        </p:txBody>
      </p:sp>
    </p:spTree>
    <p:extLst>
      <p:ext uri="{BB962C8B-B14F-4D97-AF65-F5344CB8AC3E}">
        <p14:creationId xmlns:p14="http://schemas.microsoft.com/office/powerpoint/2010/main" val="3765577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17</a:t>
            </a:fld>
            <a:endParaRPr lang="en-US"/>
          </a:p>
        </p:txBody>
      </p:sp>
    </p:spTree>
    <p:extLst>
      <p:ext uri="{BB962C8B-B14F-4D97-AF65-F5344CB8AC3E}">
        <p14:creationId xmlns:p14="http://schemas.microsoft.com/office/powerpoint/2010/main" val="1375529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18</a:t>
            </a:fld>
            <a:endParaRPr lang="en-US"/>
          </a:p>
        </p:txBody>
      </p:sp>
    </p:spTree>
    <p:extLst>
      <p:ext uri="{BB962C8B-B14F-4D97-AF65-F5344CB8AC3E}">
        <p14:creationId xmlns:p14="http://schemas.microsoft.com/office/powerpoint/2010/main" val="1421364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19</a:t>
            </a:fld>
            <a:endParaRPr lang="en-US"/>
          </a:p>
        </p:txBody>
      </p:sp>
    </p:spTree>
    <p:extLst>
      <p:ext uri="{BB962C8B-B14F-4D97-AF65-F5344CB8AC3E}">
        <p14:creationId xmlns:p14="http://schemas.microsoft.com/office/powerpoint/2010/main" val="720473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2</a:t>
            </a:fld>
            <a:endParaRPr lang="en-US"/>
          </a:p>
        </p:txBody>
      </p:sp>
    </p:spTree>
    <p:extLst>
      <p:ext uri="{BB962C8B-B14F-4D97-AF65-F5344CB8AC3E}">
        <p14:creationId xmlns:p14="http://schemas.microsoft.com/office/powerpoint/2010/main" val="608073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20</a:t>
            </a:fld>
            <a:endParaRPr lang="en-US"/>
          </a:p>
        </p:txBody>
      </p:sp>
    </p:spTree>
    <p:extLst>
      <p:ext uri="{BB962C8B-B14F-4D97-AF65-F5344CB8AC3E}">
        <p14:creationId xmlns:p14="http://schemas.microsoft.com/office/powerpoint/2010/main" val="123147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21</a:t>
            </a:fld>
            <a:endParaRPr lang="en-US"/>
          </a:p>
        </p:txBody>
      </p:sp>
    </p:spTree>
    <p:extLst>
      <p:ext uri="{BB962C8B-B14F-4D97-AF65-F5344CB8AC3E}">
        <p14:creationId xmlns:p14="http://schemas.microsoft.com/office/powerpoint/2010/main" val="3592372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22</a:t>
            </a:fld>
            <a:endParaRPr lang="en-US"/>
          </a:p>
        </p:txBody>
      </p:sp>
    </p:spTree>
    <p:extLst>
      <p:ext uri="{BB962C8B-B14F-4D97-AF65-F5344CB8AC3E}">
        <p14:creationId xmlns:p14="http://schemas.microsoft.com/office/powerpoint/2010/main" val="2119915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23</a:t>
            </a:fld>
            <a:endParaRPr lang="en-US"/>
          </a:p>
        </p:txBody>
      </p:sp>
    </p:spTree>
    <p:extLst>
      <p:ext uri="{BB962C8B-B14F-4D97-AF65-F5344CB8AC3E}">
        <p14:creationId xmlns:p14="http://schemas.microsoft.com/office/powerpoint/2010/main" val="1729933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24</a:t>
            </a:fld>
            <a:endParaRPr lang="en-US"/>
          </a:p>
        </p:txBody>
      </p:sp>
    </p:spTree>
    <p:extLst>
      <p:ext uri="{BB962C8B-B14F-4D97-AF65-F5344CB8AC3E}">
        <p14:creationId xmlns:p14="http://schemas.microsoft.com/office/powerpoint/2010/main" val="1243984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25</a:t>
            </a:fld>
            <a:endParaRPr lang="en-US"/>
          </a:p>
        </p:txBody>
      </p:sp>
    </p:spTree>
    <p:extLst>
      <p:ext uri="{BB962C8B-B14F-4D97-AF65-F5344CB8AC3E}">
        <p14:creationId xmlns:p14="http://schemas.microsoft.com/office/powerpoint/2010/main" val="3841367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26</a:t>
            </a:fld>
            <a:endParaRPr lang="en-US"/>
          </a:p>
        </p:txBody>
      </p:sp>
    </p:spTree>
    <p:extLst>
      <p:ext uri="{BB962C8B-B14F-4D97-AF65-F5344CB8AC3E}">
        <p14:creationId xmlns:p14="http://schemas.microsoft.com/office/powerpoint/2010/main" val="337526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27</a:t>
            </a:fld>
            <a:endParaRPr lang="en-US"/>
          </a:p>
        </p:txBody>
      </p:sp>
    </p:spTree>
    <p:extLst>
      <p:ext uri="{BB962C8B-B14F-4D97-AF65-F5344CB8AC3E}">
        <p14:creationId xmlns:p14="http://schemas.microsoft.com/office/powerpoint/2010/main" val="810222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28</a:t>
            </a:fld>
            <a:endParaRPr lang="en-US"/>
          </a:p>
        </p:txBody>
      </p:sp>
    </p:spTree>
    <p:extLst>
      <p:ext uri="{BB962C8B-B14F-4D97-AF65-F5344CB8AC3E}">
        <p14:creationId xmlns:p14="http://schemas.microsoft.com/office/powerpoint/2010/main" val="2266703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29</a:t>
            </a:fld>
            <a:endParaRPr lang="en-US"/>
          </a:p>
        </p:txBody>
      </p:sp>
    </p:spTree>
    <p:extLst>
      <p:ext uri="{BB962C8B-B14F-4D97-AF65-F5344CB8AC3E}">
        <p14:creationId xmlns:p14="http://schemas.microsoft.com/office/powerpoint/2010/main" val="196978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3</a:t>
            </a:fld>
            <a:endParaRPr lang="en-US"/>
          </a:p>
        </p:txBody>
      </p:sp>
    </p:spTree>
    <p:extLst>
      <p:ext uri="{BB962C8B-B14F-4D97-AF65-F5344CB8AC3E}">
        <p14:creationId xmlns:p14="http://schemas.microsoft.com/office/powerpoint/2010/main" val="35677185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30</a:t>
            </a:fld>
            <a:endParaRPr lang="en-US"/>
          </a:p>
        </p:txBody>
      </p:sp>
    </p:spTree>
    <p:extLst>
      <p:ext uri="{BB962C8B-B14F-4D97-AF65-F5344CB8AC3E}">
        <p14:creationId xmlns:p14="http://schemas.microsoft.com/office/powerpoint/2010/main" val="3231541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31</a:t>
            </a:fld>
            <a:endParaRPr lang="en-US"/>
          </a:p>
        </p:txBody>
      </p:sp>
    </p:spTree>
    <p:extLst>
      <p:ext uri="{BB962C8B-B14F-4D97-AF65-F5344CB8AC3E}">
        <p14:creationId xmlns:p14="http://schemas.microsoft.com/office/powerpoint/2010/main" val="2761703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32</a:t>
            </a:fld>
            <a:endParaRPr lang="en-US"/>
          </a:p>
        </p:txBody>
      </p:sp>
    </p:spTree>
    <p:extLst>
      <p:ext uri="{BB962C8B-B14F-4D97-AF65-F5344CB8AC3E}">
        <p14:creationId xmlns:p14="http://schemas.microsoft.com/office/powerpoint/2010/main" val="3744436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33</a:t>
            </a:fld>
            <a:endParaRPr lang="en-US"/>
          </a:p>
        </p:txBody>
      </p:sp>
    </p:spTree>
    <p:extLst>
      <p:ext uri="{BB962C8B-B14F-4D97-AF65-F5344CB8AC3E}">
        <p14:creationId xmlns:p14="http://schemas.microsoft.com/office/powerpoint/2010/main" val="9131729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34</a:t>
            </a:fld>
            <a:endParaRPr lang="en-US"/>
          </a:p>
        </p:txBody>
      </p:sp>
    </p:spTree>
    <p:extLst>
      <p:ext uri="{BB962C8B-B14F-4D97-AF65-F5344CB8AC3E}">
        <p14:creationId xmlns:p14="http://schemas.microsoft.com/office/powerpoint/2010/main" val="33253203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35</a:t>
            </a:fld>
            <a:endParaRPr lang="en-US"/>
          </a:p>
        </p:txBody>
      </p:sp>
    </p:spTree>
    <p:extLst>
      <p:ext uri="{BB962C8B-B14F-4D97-AF65-F5344CB8AC3E}">
        <p14:creationId xmlns:p14="http://schemas.microsoft.com/office/powerpoint/2010/main" val="27414571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36</a:t>
            </a:fld>
            <a:endParaRPr lang="en-US"/>
          </a:p>
        </p:txBody>
      </p:sp>
    </p:spTree>
    <p:extLst>
      <p:ext uri="{BB962C8B-B14F-4D97-AF65-F5344CB8AC3E}">
        <p14:creationId xmlns:p14="http://schemas.microsoft.com/office/powerpoint/2010/main" val="28208615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37</a:t>
            </a:fld>
            <a:endParaRPr lang="en-US"/>
          </a:p>
        </p:txBody>
      </p:sp>
    </p:spTree>
    <p:extLst>
      <p:ext uri="{BB962C8B-B14F-4D97-AF65-F5344CB8AC3E}">
        <p14:creationId xmlns:p14="http://schemas.microsoft.com/office/powerpoint/2010/main" val="159721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38</a:t>
            </a:fld>
            <a:endParaRPr lang="en-US"/>
          </a:p>
        </p:txBody>
      </p:sp>
    </p:spTree>
    <p:extLst>
      <p:ext uri="{BB962C8B-B14F-4D97-AF65-F5344CB8AC3E}">
        <p14:creationId xmlns:p14="http://schemas.microsoft.com/office/powerpoint/2010/main" val="42365378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39</a:t>
            </a:fld>
            <a:endParaRPr lang="en-US"/>
          </a:p>
        </p:txBody>
      </p:sp>
    </p:spTree>
    <p:extLst>
      <p:ext uri="{BB962C8B-B14F-4D97-AF65-F5344CB8AC3E}">
        <p14:creationId xmlns:p14="http://schemas.microsoft.com/office/powerpoint/2010/main" val="155639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4</a:t>
            </a:fld>
            <a:endParaRPr lang="en-US"/>
          </a:p>
        </p:txBody>
      </p:sp>
    </p:spTree>
    <p:extLst>
      <p:ext uri="{BB962C8B-B14F-4D97-AF65-F5344CB8AC3E}">
        <p14:creationId xmlns:p14="http://schemas.microsoft.com/office/powerpoint/2010/main" val="2592264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40</a:t>
            </a:fld>
            <a:endParaRPr lang="en-US"/>
          </a:p>
        </p:txBody>
      </p:sp>
    </p:spTree>
    <p:extLst>
      <p:ext uri="{BB962C8B-B14F-4D97-AF65-F5344CB8AC3E}">
        <p14:creationId xmlns:p14="http://schemas.microsoft.com/office/powerpoint/2010/main" val="13324912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41</a:t>
            </a:fld>
            <a:endParaRPr lang="en-US"/>
          </a:p>
        </p:txBody>
      </p:sp>
    </p:spTree>
    <p:extLst>
      <p:ext uri="{BB962C8B-B14F-4D97-AF65-F5344CB8AC3E}">
        <p14:creationId xmlns:p14="http://schemas.microsoft.com/office/powerpoint/2010/main" val="10270032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42</a:t>
            </a:fld>
            <a:endParaRPr lang="en-US"/>
          </a:p>
        </p:txBody>
      </p:sp>
    </p:spTree>
    <p:extLst>
      <p:ext uri="{BB962C8B-B14F-4D97-AF65-F5344CB8AC3E}">
        <p14:creationId xmlns:p14="http://schemas.microsoft.com/office/powerpoint/2010/main" val="4443819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43</a:t>
            </a:fld>
            <a:endParaRPr lang="en-US"/>
          </a:p>
        </p:txBody>
      </p:sp>
    </p:spTree>
    <p:extLst>
      <p:ext uri="{BB962C8B-B14F-4D97-AF65-F5344CB8AC3E}">
        <p14:creationId xmlns:p14="http://schemas.microsoft.com/office/powerpoint/2010/main" val="31856233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44</a:t>
            </a:fld>
            <a:endParaRPr lang="en-US"/>
          </a:p>
        </p:txBody>
      </p:sp>
    </p:spTree>
    <p:extLst>
      <p:ext uri="{BB962C8B-B14F-4D97-AF65-F5344CB8AC3E}">
        <p14:creationId xmlns:p14="http://schemas.microsoft.com/office/powerpoint/2010/main" val="9575878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45</a:t>
            </a:fld>
            <a:endParaRPr lang="en-US"/>
          </a:p>
        </p:txBody>
      </p:sp>
    </p:spTree>
    <p:extLst>
      <p:ext uri="{BB962C8B-B14F-4D97-AF65-F5344CB8AC3E}">
        <p14:creationId xmlns:p14="http://schemas.microsoft.com/office/powerpoint/2010/main" val="13043781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46</a:t>
            </a:fld>
            <a:endParaRPr lang="en-US"/>
          </a:p>
        </p:txBody>
      </p:sp>
    </p:spTree>
    <p:extLst>
      <p:ext uri="{BB962C8B-B14F-4D97-AF65-F5344CB8AC3E}">
        <p14:creationId xmlns:p14="http://schemas.microsoft.com/office/powerpoint/2010/main" val="2631625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5</a:t>
            </a:fld>
            <a:endParaRPr lang="en-US"/>
          </a:p>
        </p:txBody>
      </p:sp>
    </p:spTree>
    <p:extLst>
      <p:ext uri="{BB962C8B-B14F-4D97-AF65-F5344CB8AC3E}">
        <p14:creationId xmlns:p14="http://schemas.microsoft.com/office/powerpoint/2010/main" val="1139101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6</a:t>
            </a:fld>
            <a:endParaRPr lang="en-US"/>
          </a:p>
        </p:txBody>
      </p:sp>
    </p:spTree>
    <p:extLst>
      <p:ext uri="{BB962C8B-B14F-4D97-AF65-F5344CB8AC3E}">
        <p14:creationId xmlns:p14="http://schemas.microsoft.com/office/powerpoint/2010/main" val="448481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7</a:t>
            </a:fld>
            <a:endParaRPr lang="en-US"/>
          </a:p>
        </p:txBody>
      </p:sp>
    </p:spTree>
    <p:extLst>
      <p:ext uri="{BB962C8B-B14F-4D97-AF65-F5344CB8AC3E}">
        <p14:creationId xmlns:p14="http://schemas.microsoft.com/office/powerpoint/2010/main" val="2782218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8</a:t>
            </a:fld>
            <a:endParaRPr lang="en-US"/>
          </a:p>
        </p:txBody>
      </p:sp>
    </p:spTree>
    <p:extLst>
      <p:ext uri="{BB962C8B-B14F-4D97-AF65-F5344CB8AC3E}">
        <p14:creationId xmlns:p14="http://schemas.microsoft.com/office/powerpoint/2010/main" val="2622049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2EA459CB-62CA-4DD1-85F5-FABD49221CA1}" type="slidenum">
              <a:rPr lang="en-US" smtClean="0"/>
              <a:pPr>
                <a:defRPr/>
              </a:pPr>
              <a:t>9</a:t>
            </a:fld>
            <a:endParaRPr lang="en-US"/>
          </a:p>
        </p:txBody>
      </p:sp>
    </p:spTree>
    <p:extLst>
      <p:ext uri="{BB962C8B-B14F-4D97-AF65-F5344CB8AC3E}">
        <p14:creationId xmlns:p14="http://schemas.microsoft.com/office/powerpoint/2010/main" val="24420279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extBox 7"/>
          <p:cNvSpPr txBox="1"/>
          <p:nvPr/>
        </p:nvSpPr>
        <p:spPr>
          <a:xfrm>
            <a:off x="-24114" y="3124200"/>
            <a:ext cx="9144000" cy="1231106"/>
          </a:xfrm>
          <a:prstGeom prst="rect">
            <a:avLst/>
          </a:prstGeom>
          <a:noFill/>
        </p:spPr>
        <p:txBody>
          <a:bodyPr wrap="square" rtlCol="0">
            <a:spAutoFit/>
          </a:bodyPr>
          <a:lstStyle/>
          <a:p>
            <a:pPr algn="ctr"/>
            <a:r>
              <a:rPr lang="en-US" sz="5400" dirty="0">
                <a:solidFill>
                  <a:srgbClr val="4DB848"/>
                </a:solidFill>
                <a:latin typeface="Century" pitchFamily="18" charset="0"/>
              </a:rPr>
              <a:t>HTML and CSS</a:t>
            </a:r>
            <a:br>
              <a:rPr lang="en-US" sz="5400" dirty="0">
                <a:solidFill>
                  <a:srgbClr val="4DB848"/>
                </a:solidFill>
                <a:latin typeface="Century" pitchFamily="18" charset="0"/>
              </a:rPr>
            </a:br>
            <a:r>
              <a:rPr lang="en-US" sz="2000" dirty="0">
                <a:solidFill>
                  <a:srgbClr val="4DB848"/>
                </a:solidFill>
                <a:latin typeface="Century" pitchFamily="18" charset="0"/>
              </a:rPr>
              <a:t>6</a:t>
            </a:r>
            <a:r>
              <a:rPr lang="en-US" sz="2000" baseline="30000" dirty="0">
                <a:solidFill>
                  <a:srgbClr val="4DB848"/>
                </a:solidFill>
                <a:latin typeface="Century" pitchFamily="18" charset="0"/>
              </a:rPr>
              <a:t>TH</a:t>
            </a:r>
            <a:r>
              <a:rPr lang="en-US" sz="2000" dirty="0">
                <a:solidFill>
                  <a:srgbClr val="4DB848"/>
                </a:solidFill>
                <a:latin typeface="Century" pitchFamily="18" charset="0"/>
              </a:rPr>
              <a:t> EDITION</a:t>
            </a:r>
            <a:endParaRPr lang="en-US" sz="5400" dirty="0">
              <a:solidFill>
                <a:srgbClr val="4DB848"/>
              </a:solidFill>
              <a:latin typeface="Century" pitchFamily="18" charset="0"/>
            </a:endParaRPr>
          </a:p>
        </p:txBody>
      </p:sp>
      <p:sp>
        <p:nvSpPr>
          <p:cNvPr id="11" name="Rectangle 10"/>
          <p:cNvSpPr/>
          <p:nvPr/>
        </p:nvSpPr>
        <p:spPr>
          <a:xfrm>
            <a:off x="0" y="6324600"/>
            <a:ext cx="9144000" cy="533400"/>
          </a:xfrm>
          <a:prstGeom prst="rect">
            <a:avLst/>
          </a:prstGeom>
          <a:solidFill>
            <a:srgbClr val="4DB848"/>
          </a:solidFill>
          <a:ln>
            <a:solidFill>
              <a:srgbClr val="4DB8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543800" y="228600"/>
            <a:ext cx="1447800" cy="179388"/>
          </a:xfrm>
          <a:prstGeom prst="rect">
            <a:avLst/>
          </a:prstGeom>
          <a:noFill/>
          <a:ln w="9525">
            <a:noFill/>
            <a:miter lim="800000"/>
            <a:headEnd/>
            <a:tailEnd/>
          </a:ln>
        </p:spPr>
      </p:pic>
      <p:sp>
        <p:nvSpPr>
          <p:cNvPr id="157701" name="Title Placeholder 1"/>
          <p:cNvSpPr>
            <a:spLocks noGrp="1"/>
          </p:cNvSpPr>
          <p:nvPr>
            <p:ph type="ctrTitle"/>
          </p:nvPr>
        </p:nvSpPr>
        <p:spPr>
          <a:xfrm>
            <a:off x="0" y="914400"/>
            <a:ext cx="9144000" cy="1524000"/>
          </a:xfrm>
        </p:spPr>
        <p:txBody>
          <a:bodyPr/>
          <a:lstStyle>
            <a:lvl1pPr algn="ctr">
              <a:defRPr sz="4800">
                <a:solidFill>
                  <a:schemeClr val="tx1"/>
                </a:solidFill>
                <a:latin typeface="+mj-lt"/>
              </a:defRPr>
            </a:lvl1pPr>
          </a:lstStyle>
          <a:p>
            <a:r>
              <a:rPr lang="en-US"/>
              <a:t>Click to edit Master title style</a:t>
            </a:r>
            <a:endParaRPr lang="en-US" dirty="0"/>
          </a:p>
        </p:txBody>
      </p:sp>
      <p:pic>
        <p:nvPicPr>
          <p:cNvPr id="2" name="Picture 2"/>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20639" b="19964"/>
          <a:stretch/>
        </p:blipFill>
        <p:spPr bwMode="auto">
          <a:xfrm>
            <a:off x="0" y="4343401"/>
            <a:ext cx="9144000" cy="182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                  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A7E68308-05FC-4E0E-B40C-6888CC4CB71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                  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A2DF1A2F-29E8-4233-ACB0-F4A965379721}"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05800" cy="944563"/>
          </a:xfr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                  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E8176FCD-123C-43DF-9841-58750E1848F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537408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1101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82675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882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7535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4973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05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a:xfrm>
            <a:off x="0" y="6400800"/>
            <a:ext cx="8229600" cy="457200"/>
          </a:xfrm>
        </p:spPr>
        <p:txBody>
          <a:bodyPr/>
          <a:lstStyle>
            <a:lvl1pPr>
              <a:defRPr/>
            </a:lvl1pPr>
          </a:lstStyle>
          <a:p>
            <a:pPr>
              <a:defRPr/>
            </a:pPr>
            <a:r>
              <a:rPr lang="en-US"/>
              <a:t>                  New Perspectives on HTML5, CSS3, and JavaScript, 6th Edition</a:t>
            </a:r>
          </a:p>
        </p:txBody>
      </p:sp>
      <p:sp>
        <p:nvSpPr>
          <p:cNvPr id="5" name="Slide Number Placeholder 5"/>
          <p:cNvSpPr>
            <a:spLocks noGrp="1"/>
          </p:cNvSpPr>
          <p:nvPr>
            <p:ph type="sldNum" sz="quarter" idx="11"/>
          </p:nvPr>
        </p:nvSpPr>
        <p:spPr>
          <a:xfrm>
            <a:off x="8610600" y="6400800"/>
            <a:ext cx="533400" cy="457200"/>
          </a:xfrm>
        </p:spPr>
        <p:txBody>
          <a:bodyPr/>
          <a:lstStyle>
            <a:lvl1pPr>
              <a:defRPr/>
            </a:lvl1pPr>
          </a:lstStyle>
          <a:p>
            <a:pPr>
              <a:defRPr/>
            </a:pPr>
            <a:fld id="{D088EE75-1E5F-46E6-9335-A082CDF6502C}"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42434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964626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8566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3834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t>                  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B4267854-6943-4EA1-A35F-6D0D6AF6D24E}"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                  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E9069E21-BE48-430B-900D-611290B0DBE4}"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US"/>
              <a:t>                  New Perspectives on HTML5, CSS3, and JavaScript, 6th Edition</a:t>
            </a:r>
          </a:p>
        </p:txBody>
      </p:sp>
      <p:sp>
        <p:nvSpPr>
          <p:cNvPr id="8" name="Slide Number Placeholder 5"/>
          <p:cNvSpPr>
            <a:spLocks noGrp="1"/>
          </p:cNvSpPr>
          <p:nvPr>
            <p:ph type="sldNum" sz="quarter" idx="11"/>
          </p:nvPr>
        </p:nvSpPr>
        <p:spPr/>
        <p:txBody>
          <a:bodyPr/>
          <a:lstStyle>
            <a:lvl1pPr>
              <a:defRPr/>
            </a:lvl1pPr>
          </a:lstStyle>
          <a:p>
            <a:pPr>
              <a:defRPr/>
            </a:pPr>
            <a:fld id="{3BAE895E-8795-47A2-AC5D-08DF663D8F5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US"/>
              <a:t>                  New Perspectives on HTML5, CSS3, and JavaScript, 6th Edition</a:t>
            </a:r>
          </a:p>
        </p:txBody>
      </p:sp>
      <p:sp>
        <p:nvSpPr>
          <p:cNvPr id="4" name="Slide Number Placeholder 5"/>
          <p:cNvSpPr>
            <a:spLocks noGrp="1"/>
          </p:cNvSpPr>
          <p:nvPr>
            <p:ph type="sldNum" sz="quarter" idx="11"/>
          </p:nvPr>
        </p:nvSpPr>
        <p:spPr/>
        <p:txBody>
          <a:bodyPr/>
          <a:lstStyle>
            <a:lvl1pPr>
              <a:defRPr/>
            </a:lvl1pPr>
          </a:lstStyle>
          <a:p>
            <a:pPr>
              <a:defRPr/>
            </a:pPr>
            <a:fld id="{793D0548-38AA-46C2-A9F1-2327DE3493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                  New Perspectives on HTML5, CSS3, and JavaScript, 6th Edition</a:t>
            </a:r>
          </a:p>
        </p:txBody>
      </p:sp>
      <p:sp>
        <p:nvSpPr>
          <p:cNvPr id="3" name="Slide Number Placeholder 5"/>
          <p:cNvSpPr>
            <a:spLocks noGrp="1"/>
          </p:cNvSpPr>
          <p:nvPr>
            <p:ph type="sldNum" sz="quarter" idx="11"/>
          </p:nvPr>
        </p:nvSpPr>
        <p:spPr/>
        <p:txBody>
          <a:bodyPr/>
          <a:lstStyle>
            <a:lvl1pPr>
              <a:defRPr/>
            </a:lvl1pPr>
          </a:lstStyle>
          <a:p>
            <a:pPr>
              <a:defRPr/>
            </a:pPr>
            <a:fld id="{4DADDAD3-53C8-432F-AA8D-8B36CD6B77D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                  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170FCC15-0FF2-464A-88D5-4891C16B5D2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                  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AAD0E3A4-01D6-4927-AB27-24638F64E5B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17" Type="http://schemas.openxmlformats.org/officeDocument/2006/relationships/image" Target="../media/image6.jpeg"/><Relationship Id="rId2" Type="http://schemas.openxmlformats.org/officeDocument/2006/relationships/slideLayout" Target="../slideLayouts/slideLayout14.xml"/><Relationship Id="rId16"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8763000" y="0"/>
            <a:ext cx="381000" cy="6858000"/>
          </a:xfrm>
          <a:prstGeom prst="rect">
            <a:avLst/>
          </a:prstGeom>
          <a:gradFill flip="none" rotWithShape="1">
            <a:gsLst>
              <a:gs pos="36000">
                <a:schemeClr val="bg1"/>
              </a:gs>
              <a:gs pos="100000">
                <a:srgbClr val="4DB84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0"/>
            <a:ext cx="381000" cy="6858000"/>
          </a:xfrm>
          <a:prstGeom prst="rect">
            <a:avLst/>
          </a:prstGeom>
          <a:gradFill flip="none" rotWithShape="1">
            <a:gsLst>
              <a:gs pos="0">
                <a:srgbClr val="4DB848"/>
              </a:gs>
              <a:gs pos="65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457200" y="1143000"/>
            <a:ext cx="8686800" cy="1588"/>
          </a:xfrm>
          <a:prstGeom prst="line">
            <a:avLst/>
          </a:prstGeom>
        </p:spPr>
        <p:style>
          <a:lnRef idx="1">
            <a:schemeClr val="dk1"/>
          </a:lnRef>
          <a:fillRef idx="0">
            <a:schemeClr val="dk1"/>
          </a:fillRef>
          <a:effectRef idx="0">
            <a:schemeClr val="dk1"/>
          </a:effectRef>
          <a:fontRef idx="minor">
            <a:schemeClr val="tx1"/>
          </a:fontRef>
        </p:style>
      </p:cxnSp>
      <p:sp>
        <p:nvSpPr>
          <p:cNvPr id="1029"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30"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a:t>                  New Perspectives on HTML5, CSS3, and JavaScript, 6th Edition</a:t>
            </a:r>
          </a:p>
        </p:txBody>
      </p:sp>
      <p:sp>
        <p:nvSpPr>
          <p:cNvPr id="11" name="Slide Number Placeholder 5"/>
          <p:cNvSpPr>
            <a:spLocks noGrp="1"/>
          </p:cNvSpPr>
          <p:nvPr>
            <p:ph type="sldNum" sz="quarter" idx="4"/>
          </p:nvPr>
        </p:nvSpPr>
        <p:spPr>
          <a:xfrm>
            <a:off x="8610600" y="64008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a:p>
        </p:txBody>
      </p:sp>
      <p:sp>
        <p:nvSpPr>
          <p:cNvPr id="15668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2"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17" name="Straight Connector 16"/>
          <p:cNvCxnSpPr/>
          <p:nvPr/>
        </p:nvCxnSpPr>
        <p:spPr>
          <a:xfrm>
            <a:off x="0" y="6400800"/>
            <a:ext cx="8686800" cy="0"/>
          </a:xfrm>
          <a:prstGeom prst="line">
            <a:avLst/>
          </a:prstGeom>
        </p:spPr>
        <p:style>
          <a:lnRef idx="1">
            <a:schemeClr val="dk1"/>
          </a:lnRef>
          <a:fillRef idx="0">
            <a:schemeClr val="dk1"/>
          </a:fillRef>
          <a:effectRef idx="0">
            <a:schemeClr val="dk1"/>
          </a:effectRef>
          <a:fontRef idx="minor">
            <a:schemeClr val="tx1"/>
          </a:fontRef>
        </p:style>
      </p:cxnSp>
      <p:sp>
        <p:nvSpPr>
          <p:cNvPr id="14"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8"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hdr="0" ft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 name="Picture 3"/>
          <p:cNvPicPr>
            <a:picLocks noChangeAspect="1" noChangeArrowheads="1"/>
          </p:cNvPicPr>
          <p:nvPr/>
        </p:nvPicPr>
        <p:blipFill>
          <a:blip r:embed="rId13" cstate="print">
            <a:duotone>
              <a:schemeClr val="bg2">
                <a:shade val="45000"/>
                <a:satMod val="135000"/>
              </a:schemeClr>
              <a:prstClr val="white"/>
            </a:duotone>
            <a:lum bright="16000"/>
          </a:blip>
          <a:srcRect t="5253" r="6667" b="21206"/>
          <a:stretch>
            <a:fillRect/>
          </a:stretch>
        </p:blipFill>
        <p:spPr bwMode="auto">
          <a:xfrm>
            <a:off x="6349" y="6350"/>
            <a:ext cx="9144001" cy="6858000"/>
          </a:xfrm>
          <a:prstGeom prst="rect">
            <a:avLst/>
          </a:prstGeom>
          <a:noFill/>
          <a:ln w="9525">
            <a:noFill/>
            <a:miter lim="800000"/>
            <a:headEnd/>
            <a:tailEnd/>
          </a:ln>
          <a:effectLst/>
        </p:spPr>
      </p:pic>
      <p:sp>
        <p:nvSpPr>
          <p:cNvPr id="19" name="Round Single Corner Rectangle 3"/>
          <p:cNvSpPr/>
          <p:nvPr/>
        </p:nvSpPr>
        <p:spPr>
          <a:xfrm flipH="1">
            <a:off x="4876800" y="6324600"/>
            <a:ext cx="4267200" cy="533400"/>
          </a:xfrm>
          <a:prstGeom prst="round1Rect">
            <a:avLst/>
          </a:prstGeom>
          <a:solidFill>
            <a:srgbClr val="588528"/>
          </a:solidFill>
          <a:ln>
            <a:solidFill>
              <a:srgbClr val="58852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a:p>
        </p:txBody>
      </p:sp>
      <p:pic>
        <p:nvPicPr>
          <p:cNvPr id="13316" name="Picture 6"/>
          <p:cNvPicPr>
            <a:picLocks noChangeAspect="1" noChangeArrowheads="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 y="6324600"/>
            <a:ext cx="1447800"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2"/>
          <p:cNvPicPr>
            <a:picLocks noChangeAspect="1" noChangeArrowheads="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91200" y="381000"/>
            <a:ext cx="3187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3"/>
          <p:cNvPicPr>
            <a:picLocks noChangeAspect="1" noChangeArrowheads="1"/>
          </p:cNvPicPr>
          <p:nvPr/>
        </p:nvPicPr>
        <p:blipFill>
          <a:blip r:embed="rId16" cstate="print">
            <a:clrChange>
              <a:clrFrom>
                <a:srgbClr val="FEFEFE"/>
              </a:clrFrom>
              <a:clrTo>
                <a:srgbClr val="FEFEFE">
                  <a:alpha val="0"/>
                </a:srgbClr>
              </a:clrTo>
            </a:clrChange>
            <a:extLst>
              <a:ext uri="{28A0092B-C50C-407E-A947-70E740481C1C}">
                <a14:useLocalDpi xmlns:a14="http://schemas.microsoft.com/office/drawing/2010/main" val="0"/>
              </a:ext>
            </a:extLst>
          </a:blip>
          <a:srcRect l="30302"/>
          <a:stretch>
            <a:fillRect/>
          </a:stretch>
        </p:blipFill>
        <p:spPr bwMode="auto">
          <a:xfrm>
            <a:off x="0" y="1219200"/>
            <a:ext cx="17526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4"/>
          <p:cNvPicPr>
            <a:picLocks noChangeAspect="1" noChangeArrowheads="1"/>
          </p:cNvPicPr>
          <p:nvPr/>
        </p:nvPicPr>
        <p:blipFill>
          <a:blip r:embed="rId17" cstate="print">
            <a:clrChange>
              <a:clrFrom>
                <a:srgbClr val="FEFFFD"/>
              </a:clrFrom>
              <a:clrTo>
                <a:srgbClr val="FEFFFD">
                  <a:alpha val="0"/>
                </a:srgbClr>
              </a:clrTo>
            </a:clrChange>
            <a:extLst>
              <a:ext uri="{28A0092B-C50C-407E-A947-70E740481C1C}">
                <a14:useLocalDpi xmlns:a14="http://schemas.microsoft.com/office/drawing/2010/main" val="0"/>
              </a:ext>
            </a:extLst>
          </a:blip>
          <a:srcRect r="25620"/>
          <a:stretch>
            <a:fillRect/>
          </a:stretch>
        </p:blipFill>
        <p:spPr bwMode="auto">
          <a:xfrm>
            <a:off x="6858000" y="2286000"/>
            <a:ext cx="228600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itle Placeholder 1"/>
          <p:cNvSpPr>
            <a:spLocks noGrp="1"/>
          </p:cNvSpPr>
          <p:nvPr>
            <p:ph type="title"/>
          </p:nvPr>
        </p:nvSpPr>
        <p:spPr bwMode="auto">
          <a:xfrm>
            <a:off x="0" y="152400"/>
            <a:ext cx="83058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21" name="Text Placeholder 2"/>
          <p:cNvSpPr>
            <a:spLocks noGrp="1"/>
          </p:cNvSpPr>
          <p:nvPr>
            <p:ph type="body" idx="1"/>
          </p:nvPr>
        </p:nvSpPr>
        <p:spPr bwMode="auto">
          <a:xfrm>
            <a:off x="0" y="1219200"/>
            <a:ext cx="86868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87" r:id="rId1"/>
    <p:sldLayoutId id="2147483686" r:id="rId2"/>
    <p:sldLayoutId id="2147483685" r:id="rId3"/>
    <p:sldLayoutId id="2147483684" r:id="rId4"/>
    <p:sldLayoutId id="2147483683" r:id="rId5"/>
    <p:sldLayoutId id="2147483682" r:id="rId6"/>
    <p:sldLayoutId id="2147483681" r:id="rId7"/>
    <p:sldLayoutId id="2147483680" r:id="rId8"/>
    <p:sldLayoutId id="2147483679" r:id="rId9"/>
    <p:sldLayoutId id="2147483678" r:id="rId10"/>
    <p:sldLayoutId id="2147483677"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eaLnBrk="0" fontAlgn="base" hangingPunct="0">
        <a:spcBef>
          <a:spcPct val="0"/>
        </a:spcBef>
        <a:spcAft>
          <a:spcPct val="0"/>
        </a:spcAft>
        <a:defRPr sz="4400">
          <a:solidFill>
            <a:schemeClr val="tx1"/>
          </a:solidFill>
          <a:latin typeface="Calibri" pitchFamily="34" charset="0"/>
        </a:defRPr>
      </a:lvl6pPr>
      <a:lvl7pPr marL="914400" algn="l" rtl="0" eaLnBrk="0" fontAlgn="base" hangingPunct="0">
        <a:spcBef>
          <a:spcPct val="0"/>
        </a:spcBef>
        <a:spcAft>
          <a:spcPct val="0"/>
        </a:spcAft>
        <a:defRPr sz="4400">
          <a:solidFill>
            <a:schemeClr val="tx1"/>
          </a:solidFill>
          <a:latin typeface="Calibri" pitchFamily="34" charset="0"/>
        </a:defRPr>
      </a:lvl7pPr>
      <a:lvl8pPr marL="1371600" algn="l" rtl="0" eaLnBrk="0" fontAlgn="base" hangingPunct="0">
        <a:spcBef>
          <a:spcPct val="0"/>
        </a:spcBef>
        <a:spcAft>
          <a:spcPct val="0"/>
        </a:spcAft>
        <a:defRPr sz="4400">
          <a:solidFill>
            <a:schemeClr val="tx1"/>
          </a:solidFill>
          <a:latin typeface="Calibri" pitchFamily="34" charset="0"/>
        </a:defRPr>
      </a:lvl8pPr>
      <a:lvl9pPr marL="1828800" algn="l" rtl="0" eaLnBrk="0" fontAlgn="base" hangingPunct="0">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2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29.xml"/></Relationships>
</file>

<file path=ppt/slides/_rels/slide23.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9.png"/><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tags" Target="../tags/tag36.xml"/></Relationships>
</file>

<file path=ppt/slides/_rels/slide2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tags" Target="../tags/tag40.xml"/></Relationships>
</file>

<file path=ppt/slides/_rels/slide2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0.png"/><Relationship Id="rId5" Type="http://schemas.openxmlformats.org/officeDocument/2006/relationships/notesSlide" Target="../notesSlides/notesSlide27.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11.png"/><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tags" Target="../tags/tag5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tags" Target="../tags/tag5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12.png"/><Relationship Id="rId5" Type="http://schemas.openxmlformats.org/officeDocument/2006/relationships/notesSlide" Target="../notesSlides/notesSlide34.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notesSlide" Target="../notesSlides/notesSlide35.xml"/><Relationship Id="rId5" Type="http://schemas.openxmlformats.org/officeDocument/2006/relationships/slideLayout" Target="../slideLayouts/slideLayout2.xml"/><Relationship Id="rId4" Type="http://schemas.openxmlformats.org/officeDocument/2006/relationships/tags" Target="../tags/tag6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tags" Target="../tags/tag6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notesSlide" Target="../notesSlides/notesSlide40.xml"/><Relationship Id="rId5" Type="http://schemas.openxmlformats.org/officeDocument/2006/relationships/slideLayout" Target="../slideLayouts/slideLayout2.xml"/><Relationship Id="rId4" Type="http://schemas.openxmlformats.org/officeDocument/2006/relationships/tags" Target="../tags/tag69.xml"/></Relationships>
</file>

<file path=ppt/slides/_rels/slide41.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41.xml"/><Relationship Id="rId5" Type="http://schemas.openxmlformats.org/officeDocument/2006/relationships/slideLayout" Target="../slideLayouts/slideLayout2.xml"/><Relationship Id="rId4" Type="http://schemas.openxmlformats.org/officeDocument/2006/relationships/tags" Target="../tags/tag7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notesSlide" Target="../notesSlides/notesSlide43.xml"/><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tags" Target="../tags/tag80.xml"/></Relationships>
</file>

<file path=ppt/slides/_rels/slide46.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15.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14.png"/><Relationship Id="rId5" Type="http://schemas.openxmlformats.org/officeDocument/2006/relationships/notesSlide" Target="../notesSlides/notesSlide46.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validator.w3.org/"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4"/>
          <p:cNvSpPr>
            <a:spLocks noGrp="1" noChangeArrowheads="1"/>
          </p:cNvSpPr>
          <p:nvPr>
            <p:ph type="ctrTitle"/>
          </p:nvPr>
        </p:nvSpPr>
        <p:spPr/>
        <p:txBody>
          <a:bodyPr/>
          <a:lstStyle/>
          <a:p>
            <a:pPr algn="ctr" eaLnBrk="1" hangingPunct="1"/>
            <a:r>
              <a:rPr lang="en-US" dirty="0"/>
              <a:t>Tutorial 1</a:t>
            </a:r>
            <a:br>
              <a:rPr lang="en-US" dirty="0"/>
            </a:br>
            <a:r>
              <a:rPr lang="en-US" dirty="0"/>
              <a:t>Getting Started with HTML5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custDataLst>
              <p:tags r:id="rId2"/>
            </p:custDataLst>
          </p:nvPr>
        </p:nvSpPr>
        <p:spPr/>
        <p:txBody>
          <a:bodyPr/>
          <a:lstStyle/>
          <a:p>
            <a:r>
              <a:rPr lang="en-US" dirty="0"/>
              <a:t>Introducing CSS</a:t>
            </a:r>
          </a:p>
        </p:txBody>
      </p:sp>
      <p:sp>
        <p:nvSpPr>
          <p:cNvPr id="13" name="Content Placeholder 12"/>
          <p:cNvSpPr>
            <a:spLocks noGrp="1"/>
          </p:cNvSpPr>
          <p:nvPr>
            <p:ph idx="1"/>
            <p:custDataLst>
              <p:tags r:id="rId3"/>
            </p:custDataLst>
          </p:nvPr>
        </p:nvSpPr>
        <p:spPr/>
        <p:txBody>
          <a:bodyPr/>
          <a:lstStyle/>
          <a:p>
            <a:r>
              <a:rPr lang="en-US" sz="2800" dirty="0"/>
              <a:t>The appearance of the page is determined by one or more style sheets written in the Cascading Style Sheets (CSS) language</a:t>
            </a:r>
          </a:p>
          <a:p>
            <a:endParaRPr lang="en-US" sz="2800" dirty="0"/>
          </a:p>
          <a:p>
            <a:r>
              <a:rPr lang="en-US" sz="2800" dirty="0"/>
              <a:t>The latest version of the CSS language is </a:t>
            </a:r>
            <a:r>
              <a:rPr lang="en-US" sz="2800" b="1" dirty="0"/>
              <a:t>CSS3</a:t>
            </a:r>
          </a:p>
          <a:p>
            <a:endParaRPr lang="en-US" sz="2800" b="1" dirty="0"/>
          </a:p>
          <a:p>
            <a:r>
              <a:rPr lang="en-US" sz="2800" dirty="0"/>
              <a:t>CSS3 is built upon several </a:t>
            </a:r>
            <a:r>
              <a:rPr lang="en-US" sz="2800" b="1" dirty="0"/>
              <a:t>modules</a:t>
            </a:r>
            <a:r>
              <a:rPr lang="en-US" sz="2800" dirty="0"/>
              <a:t>, where each module is focused on a separate design topic</a:t>
            </a:r>
          </a:p>
        </p:txBody>
      </p:sp>
      <p:sp>
        <p:nvSpPr>
          <p:cNvPr id="6" name="Slide Number Placeholder 5"/>
          <p:cNvSpPr>
            <a:spLocks noGrp="1"/>
          </p:cNvSpPr>
          <p:nvPr>
            <p:ph type="sldNum" sz="quarter" idx="11"/>
            <p:custDataLst>
              <p:tags r:id="rId4"/>
            </p:custDataLst>
          </p:nvPr>
        </p:nvSpPr>
        <p:spPr/>
        <p:txBody>
          <a:bodyPr/>
          <a:lstStyle/>
          <a:p>
            <a:fld id="{E9069E21-BE48-430B-900D-611290B0DBE4}" type="slidenum">
              <a:rPr lang="en-US" smtClean="0"/>
              <a:pPr/>
              <a:t>10</a:t>
            </a:fld>
            <a:endParaRPr lang="en-US"/>
          </a:p>
        </p:txBody>
      </p:sp>
    </p:spTree>
    <p:custDataLst>
      <p:tags r:id="rId1"/>
    </p:custDataLst>
    <p:extLst>
      <p:ext uri="{BB962C8B-B14F-4D97-AF65-F5344CB8AC3E}">
        <p14:creationId xmlns:p14="http://schemas.microsoft.com/office/powerpoint/2010/main" val="1871380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Style Sheets</a:t>
            </a:r>
          </a:p>
        </p:txBody>
      </p:sp>
      <p:sp>
        <p:nvSpPr>
          <p:cNvPr id="3" name="Content Placeholder 2"/>
          <p:cNvSpPr>
            <a:spLocks noGrp="1"/>
          </p:cNvSpPr>
          <p:nvPr>
            <p:ph idx="1"/>
          </p:nvPr>
        </p:nvSpPr>
        <p:spPr>
          <a:xfrm>
            <a:off x="457200" y="1219200"/>
            <a:ext cx="8305800" cy="5181600"/>
          </a:xfrm>
        </p:spPr>
        <p:txBody>
          <a:bodyPr/>
          <a:lstStyle/>
          <a:p>
            <a:r>
              <a:rPr lang="en-IN" b="1" dirty="0"/>
              <a:t>Browser styles </a:t>
            </a:r>
            <a:r>
              <a:rPr lang="en-IN" dirty="0"/>
              <a:t>or </a:t>
            </a:r>
            <a:r>
              <a:rPr lang="en-IN" b="1" dirty="0"/>
              <a:t>user agent styles </a:t>
            </a:r>
            <a:r>
              <a:rPr lang="en-IN" dirty="0"/>
              <a:t>– </a:t>
            </a:r>
            <a:r>
              <a:rPr lang="en-IN" sz="2800" dirty="0"/>
              <a:t>Styles built into the browser </a:t>
            </a:r>
          </a:p>
          <a:p>
            <a:r>
              <a:rPr lang="en-IN" b="1" dirty="0"/>
              <a:t>User-defined styles </a:t>
            </a:r>
            <a:r>
              <a:rPr lang="en-IN" dirty="0"/>
              <a:t>– </a:t>
            </a:r>
            <a:r>
              <a:rPr lang="en-IN" sz="2800" dirty="0"/>
              <a:t>Styles defined by a user based on the configuration setting of the user’s browser</a:t>
            </a:r>
          </a:p>
          <a:p>
            <a:r>
              <a:rPr lang="en-IN" b="1" dirty="0"/>
              <a:t>External styles</a:t>
            </a:r>
            <a:r>
              <a:rPr lang="en-IN" dirty="0"/>
              <a:t> – </a:t>
            </a:r>
            <a:r>
              <a:rPr lang="en-IN" sz="2800" dirty="0"/>
              <a:t>Styles created by a website author, placed within a CSS file, and linked to the page</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11</a:t>
            </a:fld>
            <a:endParaRPr lang="en-US"/>
          </a:p>
        </p:txBody>
      </p:sp>
    </p:spTree>
    <p:extLst>
      <p:ext uri="{BB962C8B-B14F-4D97-AF65-F5344CB8AC3E}">
        <p14:creationId xmlns:p14="http://schemas.microsoft.com/office/powerpoint/2010/main" val="6552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Style Sheets </a:t>
            </a:r>
            <a:r>
              <a:rPr lang="en-US" dirty="0"/>
              <a:t>(continued)</a:t>
            </a:r>
            <a:endParaRPr lang="en-IN" dirty="0"/>
          </a:p>
        </p:txBody>
      </p:sp>
      <p:sp>
        <p:nvSpPr>
          <p:cNvPr id="3" name="Content Placeholder 2"/>
          <p:cNvSpPr>
            <a:spLocks noGrp="1"/>
          </p:cNvSpPr>
          <p:nvPr>
            <p:ph idx="1"/>
          </p:nvPr>
        </p:nvSpPr>
        <p:spPr/>
        <p:txBody>
          <a:bodyPr/>
          <a:lstStyle/>
          <a:p>
            <a:r>
              <a:rPr lang="en-IN" b="1" dirty="0"/>
              <a:t>Embedded styles</a:t>
            </a:r>
            <a:r>
              <a:rPr lang="en-IN" dirty="0"/>
              <a:t> – </a:t>
            </a:r>
            <a:r>
              <a:rPr lang="en-IN" sz="2800" dirty="0"/>
              <a:t>Styles added to the head of an HTML document</a:t>
            </a:r>
          </a:p>
          <a:p>
            <a:endParaRPr lang="en-IN" b="1" dirty="0"/>
          </a:p>
          <a:p>
            <a:r>
              <a:rPr lang="en-IN" b="1" dirty="0"/>
              <a:t>Inline styles</a:t>
            </a:r>
            <a:r>
              <a:rPr lang="en-IN" dirty="0"/>
              <a:t> </a:t>
            </a:r>
            <a:r>
              <a:rPr lang="en-IN" sz="2800" dirty="0"/>
              <a:t>– Styles added as element attributes within an HTML document and applied to only that particular element</a:t>
            </a:r>
            <a:endParaRPr lang="en-IN" b="1"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12</a:t>
            </a:fld>
            <a:endParaRPr lang="en-US"/>
          </a:p>
        </p:txBody>
      </p:sp>
    </p:spTree>
    <p:extLst>
      <p:ext uri="{BB962C8B-B14F-4D97-AF65-F5344CB8AC3E}">
        <p14:creationId xmlns:p14="http://schemas.microsoft.com/office/powerpoint/2010/main" val="3508798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Exploring Style Rules</a:t>
            </a:r>
          </a:p>
        </p:txBody>
      </p:sp>
      <p:sp>
        <p:nvSpPr>
          <p:cNvPr id="3" name="Content Placeholder 2"/>
          <p:cNvSpPr>
            <a:spLocks noGrp="1"/>
          </p:cNvSpPr>
          <p:nvPr>
            <p:ph idx="1"/>
            <p:custDataLst>
              <p:tags r:id="rId3"/>
            </p:custDataLst>
          </p:nvPr>
        </p:nvSpPr>
        <p:spPr/>
        <p:txBody>
          <a:bodyPr/>
          <a:lstStyle/>
          <a:p>
            <a:r>
              <a:rPr lang="en-US" sz="2800" dirty="0"/>
              <a:t>The general syntax of a CSS </a:t>
            </a:r>
            <a:r>
              <a:rPr lang="en-US" sz="2800" b="1" dirty="0"/>
              <a:t>style rule</a:t>
            </a:r>
            <a:r>
              <a:rPr lang="en-US" sz="2800" dirty="0"/>
              <a:t> is</a:t>
            </a:r>
          </a:p>
          <a:p>
            <a:pPr marL="400050" lvl="1" indent="0">
              <a:buNone/>
            </a:pPr>
            <a:r>
              <a:rPr lang="en-US" sz="2000" b="1" dirty="0">
                <a:latin typeface="Courier New" pitchFamily="49" charset="0"/>
                <a:cs typeface="Courier New" pitchFamily="49" charset="0"/>
              </a:rPr>
              <a:t>selector{</a:t>
            </a:r>
          </a:p>
          <a:p>
            <a:pPr marL="400050" lvl="1" indent="0">
              <a:buNone/>
            </a:pPr>
            <a:r>
              <a:rPr lang="en-US" sz="2000" b="1" dirty="0">
                <a:latin typeface="Courier New" pitchFamily="49" charset="0"/>
                <a:cs typeface="Courier New" pitchFamily="49" charset="0"/>
              </a:rPr>
              <a:t>	property1: value1;</a:t>
            </a:r>
          </a:p>
          <a:p>
            <a:pPr marL="400050" lvl="1" indent="0">
              <a:buNone/>
            </a:pPr>
            <a:r>
              <a:rPr lang="en-US" sz="2000" b="1" dirty="0">
                <a:latin typeface="Courier New" pitchFamily="49" charset="0"/>
                <a:cs typeface="Courier New" pitchFamily="49" charset="0"/>
              </a:rPr>
              <a:t>	property2: value2;</a:t>
            </a:r>
          </a:p>
          <a:p>
            <a:pPr marL="400050" lvl="1" indent="0">
              <a:buNone/>
            </a:pPr>
            <a:r>
              <a:rPr lang="en-US" sz="2000" b="1" dirty="0">
                <a:latin typeface="Courier New" pitchFamily="49" charset="0"/>
                <a:cs typeface="Courier New" pitchFamily="49" charset="0"/>
              </a:rPr>
              <a:t>	...</a:t>
            </a:r>
          </a:p>
          <a:p>
            <a:pPr marL="400050" lvl="1" indent="0">
              <a:buNone/>
            </a:pPr>
            <a:r>
              <a:rPr lang="en-US" sz="2000" b="1" dirty="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Example:</a:t>
            </a:r>
          </a:p>
          <a:p>
            <a:pPr marL="0" indent="0">
              <a:buNone/>
            </a:pPr>
            <a:r>
              <a:rPr lang="en-US" sz="2400" dirty="0">
                <a:latin typeface="Courier New" pitchFamily="49" charset="0"/>
                <a:cs typeface="Courier New" pitchFamily="49" charset="0"/>
              </a:rPr>
              <a:t>  h1 { color : red;</a:t>
            </a:r>
          </a:p>
          <a:p>
            <a:pPr marL="0" indent="0">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text-align:center</a:t>
            </a:r>
            <a:r>
              <a:rPr lang="en-US" sz="2400" dirty="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13</a:t>
            </a:fld>
            <a:endParaRPr lang="en-US"/>
          </a:p>
        </p:txBody>
      </p:sp>
    </p:spTree>
    <p:custDataLst>
      <p:tags r:id="rId1"/>
    </p:custDataLst>
    <p:extLst>
      <p:ext uri="{BB962C8B-B14F-4D97-AF65-F5344CB8AC3E}">
        <p14:creationId xmlns:p14="http://schemas.microsoft.com/office/powerpoint/2010/main" val="565522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74"/>
            <a:ext cx="8305800" cy="944563"/>
          </a:xfrm>
        </p:spPr>
        <p:txBody>
          <a:bodyPr/>
          <a:lstStyle/>
          <a:p>
            <a:r>
              <a:rPr lang="en-IN" dirty="0"/>
              <a:t>Embedded Style Sheets </a:t>
            </a:r>
          </a:p>
        </p:txBody>
      </p:sp>
      <p:sp>
        <p:nvSpPr>
          <p:cNvPr id="3" name="Content Placeholder 2"/>
          <p:cNvSpPr>
            <a:spLocks noGrp="1"/>
          </p:cNvSpPr>
          <p:nvPr>
            <p:ph idx="1"/>
          </p:nvPr>
        </p:nvSpPr>
        <p:spPr>
          <a:xfrm>
            <a:off x="457200" y="1206913"/>
            <a:ext cx="8305800" cy="4906963"/>
          </a:xfrm>
        </p:spPr>
        <p:txBody>
          <a:bodyPr/>
          <a:lstStyle/>
          <a:p>
            <a:r>
              <a:rPr lang="en-IN" sz="2400" dirty="0"/>
              <a:t>They are inserted directly into the HTML file as metadata by adding the following element to the document head</a:t>
            </a:r>
          </a:p>
          <a:p>
            <a:pPr marL="457200" lvl="1" indent="0">
              <a:buNone/>
            </a:pPr>
            <a:r>
              <a:rPr lang="en-IN" sz="2000" dirty="0">
                <a:latin typeface="Courier New" panose="02070309020205020404" pitchFamily="49" charset="0"/>
                <a:cs typeface="Courier New" panose="02070309020205020404" pitchFamily="49" charset="0"/>
              </a:rPr>
              <a:t>&lt;style&gt;</a:t>
            </a:r>
          </a:p>
          <a:p>
            <a:pPr marL="457200" lvl="1" indent="0">
              <a:buNone/>
            </a:pPr>
            <a:r>
              <a:rPr lang="en-IN" sz="2000" i="1" dirty="0">
                <a:latin typeface="Courier New" panose="02070309020205020404" pitchFamily="49" charset="0"/>
                <a:cs typeface="Courier New" panose="02070309020205020404" pitchFamily="49" charset="0"/>
              </a:rPr>
              <a:t>	</a:t>
            </a:r>
            <a:r>
              <a:rPr lang="en-IN" sz="2000" b="1" i="1" dirty="0">
                <a:latin typeface="Courier New" panose="02070309020205020404" pitchFamily="49" charset="0"/>
                <a:cs typeface="Courier New" panose="02070309020205020404" pitchFamily="49" charset="0"/>
              </a:rPr>
              <a:t>style rules</a:t>
            </a:r>
            <a:endParaRPr lang="en-IN" sz="2000" b="1" dirty="0">
              <a:latin typeface="Courier New" panose="02070309020205020404" pitchFamily="49" charset="0"/>
              <a:cs typeface="Courier New" panose="02070309020205020404" pitchFamily="49" charset="0"/>
            </a:endParaRPr>
          </a:p>
          <a:p>
            <a:pPr marL="457200" lvl="1" indent="0">
              <a:buNone/>
            </a:pPr>
            <a:r>
              <a:rPr lang="en-IN" sz="2000" dirty="0">
                <a:latin typeface="Courier New" panose="02070309020205020404" pitchFamily="49" charset="0"/>
                <a:cs typeface="Courier New" panose="02070309020205020404" pitchFamily="49" charset="0"/>
              </a:rPr>
              <a:t>&lt;/style&gt;</a:t>
            </a:r>
          </a:p>
          <a:p>
            <a:pPr marL="457200" lvl="1" indent="0">
              <a:buNone/>
            </a:pPr>
            <a:r>
              <a:rPr lang="en-IN" sz="2400" dirty="0"/>
              <a:t>where </a:t>
            </a:r>
            <a:r>
              <a:rPr lang="en-IN" sz="2000" b="1" i="1" dirty="0">
                <a:latin typeface="Courier New" panose="02070309020205020404" pitchFamily="49" charset="0"/>
                <a:cs typeface="Courier New" panose="02070309020205020404" pitchFamily="49" charset="0"/>
              </a:rPr>
              <a:t>style rules</a:t>
            </a:r>
            <a:r>
              <a:rPr lang="en-IN" sz="2000" dirty="0">
                <a:latin typeface="Courier New" panose="02070309020205020404" pitchFamily="49" charset="0"/>
                <a:cs typeface="Courier New" panose="02070309020205020404" pitchFamily="49" charset="0"/>
              </a:rPr>
              <a:t> </a:t>
            </a:r>
            <a:r>
              <a:rPr lang="en-IN" sz="2400" dirty="0"/>
              <a:t>are the different rules embedded in the HTML page</a:t>
            </a:r>
          </a:p>
          <a:p>
            <a:r>
              <a:rPr lang="en-IN" sz="2000" dirty="0"/>
              <a:t>For example</a:t>
            </a:r>
          </a:p>
          <a:p>
            <a:pPr marL="0" indent="0">
              <a:buNone/>
            </a:pPr>
            <a:r>
              <a:rPr lang="en-IN" sz="1200" dirty="0"/>
              <a:t>         </a:t>
            </a:r>
            <a:r>
              <a:rPr lang="en-CA" sz="1600" dirty="0">
                <a:solidFill>
                  <a:srgbClr val="3B3B3B"/>
                </a:solidFill>
                <a:latin typeface="Consolas" panose="020B0609020204030204" pitchFamily="49" charset="0"/>
              </a:rPr>
              <a:t> </a:t>
            </a:r>
            <a:r>
              <a:rPr lang="en-CA" sz="2000" dirty="0">
                <a:solidFill>
                  <a:srgbClr val="3B3B3B"/>
                </a:solidFill>
                <a:latin typeface="Consolas" panose="020B0609020204030204" pitchFamily="49" charset="0"/>
              </a:rPr>
              <a:t> </a:t>
            </a:r>
            <a:r>
              <a:rPr lang="en-CA" sz="2000" dirty="0">
                <a:solidFill>
                  <a:srgbClr val="800000"/>
                </a:solidFill>
                <a:latin typeface="Consolas" panose="020B0609020204030204" pitchFamily="49" charset="0"/>
              </a:rPr>
              <a:t>&lt;style&gt;</a:t>
            </a:r>
            <a:endParaRPr lang="en-CA" sz="2000" dirty="0">
              <a:solidFill>
                <a:srgbClr val="3B3B3B"/>
              </a:solidFill>
              <a:latin typeface="Consolas" panose="020B0609020204030204" pitchFamily="49" charset="0"/>
            </a:endParaRPr>
          </a:p>
          <a:p>
            <a:pPr marL="0" indent="0">
              <a:buNone/>
            </a:pPr>
            <a:r>
              <a:rPr lang="en-CA" sz="2000" dirty="0">
                <a:solidFill>
                  <a:srgbClr val="000000"/>
                </a:solidFill>
                <a:latin typeface="Consolas" panose="020B0609020204030204" pitchFamily="49" charset="0"/>
              </a:rPr>
              <a:t>        </a:t>
            </a:r>
            <a:r>
              <a:rPr lang="en-CA" sz="2000" dirty="0">
                <a:solidFill>
                  <a:srgbClr val="800000"/>
                </a:solidFill>
                <a:latin typeface="Consolas" panose="020B0609020204030204" pitchFamily="49" charset="0"/>
              </a:rPr>
              <a:t>h1</a:t>
            </a:r>
            <a:r>
              <a:rPr lang="en-CA" sz="2000" dirty="0">
                <a:solidFill>
                  <a:srgbClr val="000000"/>
                </a:solidFill>
                <a:latin typeface="Consolas" panose="020B0609020204030204" pitchFamily="49" charset="0"/>
              </a:rPr>
              <a:t>{</a:t>
            </a:r>
            <a:endParaRPr lang="en-CA" sz="2000" dirty="0">
              <a:solidFill>
                <a:srgbClr val="3B3B3B"/>
              </a:solidFill>
              <a:latin typeface="Consolas" panose="020B0609020204030204" pitchFamily="49" charset="0"/>
            </a:endParaRPr>
          </a:p>
          <a:p>
            <a:pPr marL="0" indent="0">
              <a:buNone/>
            </a:pPr>
            <a:r>
              <a:rPr lang="en-CA" sz="2000" dirty="0">
                <a:solidFill>
                  <a:srgbClr val="000000"/>
                </a:solidFill>
                <a:latin typeface="Consolas" panose="020B0609020204030204" pitchFamily="49" charset="0"/>
              </a:rPr>
              <a:t>            </a:t>
            </a:r>
            <a:r>
              <a:rPr lang="en-CA" sz="2000" dirty="0" err="1">
                <a:solidFill>
                  <a:srgbClr val="E50000"/>
                </a:solidFill>
                <a:latin typeface="Consolas" panose="020B0609020204030204" pitchFamily="49" charset="0"/>
              </a:rPr>
              <a:t>color</a:t>
            </a:r>
            <a:r>
              <a:rPr lang="en-CA" sz="2000" dirty="0" err="1">
                <a:solidFill>
                  <a:srgbClr val="000000"/>
                </a:solidFill>
                <a:latin typeface="Consolas" panose="020B0609020204030204" pitchFamily="49" charset="0"/>
              </a:rPr>
              <a:t>:</a:t>
            </a:r>
            <a:r>
              <a:rPr lang="en-CA" sz="2000" dirty="0" err="1">
                <a:solidFill>
                  <a:srgbClr val="0451A5"/>
                </a:solidFill>
                <a:latin typeface="Consolas" panose="020B0609020204030204" pitchFamily="49" charset="0"/>
              </a:rPr>
              <a:t>red</a:t>
            </a:r>
            <a:r>
              <a:rPr lang="en-CA" sz="2000" dirty="0">
                <a:solidFill>
                  <a:srgbClr val="000000"/>
                </a:solidFill>
                <a:latin typeface="Consolas" panose="020B0609020204030204" pitchFamily="49" charset="0"/>
              </a:rPr>
              <a:t>;</a:t>
            </a:r>
            <a:endParaRPr lang="en-CA" sz="2000" dirty="0">
              <a:solidFill>
                <a:srgbClr val="3B3B3B"/>
              </a:solidFill>
              <a:latin typeface="Consolas" panose="020B0609020204030204" pitchFamily="49" charset="0"/>
            </a:endParaRPr>
          </a:p>
          <a:p>
            <a:pPr marL="0" indent="0">
              <a:buNone/>
            </a:pPr>
            <a:r>
              <a:rPr lang="en-CA" sz="2000" dirty="0">
                <a:solidFill>
                  <a:srgbClr val="000000"/>
                </a:solidFill>
                <a:latin typeface="Consolas" panose="020B0609020204030204" pitchFamily="49" charset="0"/>
              </a:rPr>
              <a:t>            </a:t>
            </a:r>
            <a:r>
              <a:rPr lang="en-CA" sz="2000" dirty="0">
                <a:solidFill>
                  <a:srgbClr val="E50000"/>
                </a:solidFill>
                <a:latin typeface="Consolas" panose="020B0609020204030204" pitchFamily="49" charset="0"/>
              </a:rPr>
              <a:t>text-align</a:t>
            </a:r>
            <a:r>
              <a:rPr lang="en-CA" sz="2000" dirty="0">
                <a:solidFill>
                  <a:srgbClr val="000000"/>
                </a:solidFill>
                <a:latin typeface="Consolas" panose="020B0609020204030204" pitchFamily="49" charset="0"/>
              </a:rPr>
              <a:t>: </a:t>
            </a:r>
            <a:r>
              <a:rPr lang="en-CA" sz="2000" dirty="0">
                <a:solidFill>
                  <a:srgbClr val="0451A5"/>
                </a:solidFill>
                <a:latin typeface="Consolas" panose="020B0609020204030204" pitchFamily="49" charset="0"/>
              </a:rPr>
              <a:t>center</a:t>
            </a:r>
            <a:r>
              <a:rPr lang="en-CA" sz="2000" dirty="0">
                <a:solidFill>
                  <a:srgbClr val="000000"/>
                </a:solidFill>
                <a:latin typeface="Consolas" panose="020B0609020204030204" pitchFamily="49" charset="0"/>
              </a:rPr>
              <a:t>;</a:t>
            </a:r>
            <a:endParaRPr lang="en-CA" sz="2000" dirty="0">
              <a:solidFill>
                <a:srgbClr val="3B3B3B"/>
              </a:solidFill>
              <a:latin typeface="Consolas" panose="020B0609020204030204" pitchFamily="49" charset="0"/>
            </a:endParaRPr>
          </a:p>
          <a:p>
            <a:pPr marL="0" indent="0">
              <a:buNone/>
            </a:pPr>
            <a:r>
              <a:rPr lang="en-CA" sz="2000" dirty="0">
                <a:solidFill>
                  <a:srgbClr val="000000"/>
                </a:solidFill>
                <a:latin typeface="Consolas" panose="020B0609020204030204" pitchFamily="49" charset="0"/>
              </a:rPr>
              <a:t>        }</a:t>
            </a:r>
            <a:endParaRPr lang="en-CA" sz="2000" dirty="0">
              <a:solidFill>
                <a:srgbClr val="3B3B3B"/>
              </a:solidFill>
              <a:latin typeface="Consolas" panose="020B0609020204030204" pitchFamily="49" charset="0"/>
            </a:endParaRPr>
          </a:p>
          <a:p>
            <a:pPr marL="0" indent="0">
              <a:buNone/>
            </a:pPr>
            <a:r>
              <a:rPr lang="en-CA" sz="2000" dirty="0">
                <a:solidFill>
                  <a:srgbClr val="000000"/>
                </a:solidFill>
                <a:latin typeface="Consolas" panose="020B0609020204030204" pitchFamily="49" charset="0"/>
              </a:rPr>
              <a:t>    </a:t>
            </a:r>
            <a:r>
              <a:rPr lang="en-CA" sz="2000" dirty="0">
                <a:solidFill>
                  <a:srgbClr val="800000"/>
                </a:solidFill>
                <a:latin typeface="Consolas" panose="020B0609020204030204" pitchFamily="49" charset="0"/>
              </a:rPr>
              <a:t>&lt;/style&gt;</a:t>
            </a:r>
            <a:endParaRPr lang="en-CA" sz="2000" dirty="0">
              <a:solidFill>
                <a:srgbClr val="3B3B3B"/>
              </a:solidFill>
              <a:latin typeface="Consolas" panose="020B0609020204030204" pitchFamily="49" charset="0"/>
            </a:endParaRPr>
          </a:p>
          <a:p>
            <a:endParaRPr lang="en-IN" sz="2800"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14</a:t>
            </a:fld>
            <a:endParaRPr lang="en-US"/>
          </a:p>
        </p:txBody>
      </p:sp>
    </p:spTree>
    <p:extLst>
      <p:ext uri="{BB962C8B-B14F-4D97-AF65-F5344CB8AC3E}">
        <p14:creationId xmlns:p14="http://schemas.microsoft.com/office/powerpoint/2010/main" val="3511194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Inline Styles</a:t>
            </a:r>
          </a:p>
        </p:txBody>
      </p:sp>
      <p:sp>
        <p:nvSpPr>
          <p:cNvPr id="3" name="Content Placeholder 2"/>
          <p:cNvSpPr>
            <a:spLocks noGrp="1"/>
          </p:cNvSpPr>
          <p:nvPr>
            <p:ph idx="1"/>
          </p:nvPr>
        </p:nvSpPr>
        <p:spPr>
          <a:xfrm>
            <a:off x="464457" y="1158080"/>
            <a:ext cx="8305800" cy="5242719"/>
          </a:xfrm>
        </p:spPr>
        <p:txBody>
          <a:bodyPr/>
          <a:lstStyle/>
          <a:p>
            <a:r>
              <a:rPr lang="en-IN" sz="2800" dirty="0"/>
              <a:t>They are styles applied directly to specific elements using the following </a:t>
            </a:r>
            <a:r>
              <a:rPr lang="en-IN" sz="2800" b="1" dirty="0"/>
              <a:t>style</a:t>
            </a:r>
            <a:r>
              <a:rPr lang="en-IN" sz="2800" dirty="0"/>
              <a:t> attribute</a:t>
            </a:r>
          </a:p>
          <a:p>
            <a:pPr marL="400050" lvl="1" indent="0">
              <a:buNone/>
            </a:pPr>
            <a:r>
              <a:rPr lang="en-IN" sz="2400" dirty="0"/>
              <a:t> </a:t>
            </a:r>
            <a:r>
              <a:rPr lang="en-IN" sz="2000" dirty="0">
                <a:latin typeface="Courier New" panose="02070309020205020404" pitchFamily="49" charset="0"/>
                <a:cs typeface="Courier New" panose="02070309020205020404" pitchFamily="49" charset="0"/>
              </a:rPr>
              <a:t>&lt;element style=“</a:t>
            </a:r>
            <a:r>
              <a:rPr lang="en-IN" sz="2000" i="1" dirty="0">
                <a:latin typeface="Courier New" panose="02070309020205020404" pitchFamily="49" charset="0"/>
                <a:cs typeface="Courier New" panose="02070309020205020404" pitchFamily="49" charset="0"/>
              </a:rPr>
              <a:t>property1: value1; </a:t>
            </a:r>
          </a:p>
          <a:p>
            <a:pPr marL="400050" lvl="1" indent="0">
              <a:buNone/>
            </a:pPr>
            <a:r>
              <a:rPr lang="en-IN" sz="2000" i="1" dirty="0">
                <a:latin typeface="Courier New" panose="02070309020205020404" pitchFamily="49" charset="0"/>
                <a:cs typeface="Courier New" panose="02070309020205020404" pitchFamily="49" charset="0"/>
              </a:rPr>
              <a:t>       property2: value2; …</a:t>
            </a:r>
            <a:r>
              <a:rPr lang="en-IN" sz="2000" dirty="0">
                <a:latin typeface="Courier New" panose="02070309020205020404" pitchFamily="49" charset="0"/>
                <a:cs typeface="Courier New" panose="02070309020205020404" pitchFamily="49" charset="0"/>
              </a:rPr>
              <a:t>”&gt;</a:t>
            </a:r>
          </a:p>
          <a:p>
            <a:pPr marL="1371600" lvl="3" indent="0">
              <a:buNone/>
            </a:pPr>
            <a:r>
              <a:rPr lang="en-IN" i="1" dirty="0">
                <a:latin typeface="Courier New" panose="02070309020205020404" pitchFamily="49" charset="0"/>
                <a:cs typeface="Courier New" panose="02070309020205020404" pitchFamily="49" charset="0"/>
              </a:rPr>
              <a:t>content</a:t>
            </a:r>
            <a:endParaRPr lang="en-IN" dirty="0">
              <a:latin typeface="Courier New" panose="02070309020205020404" pitchFamily="49" charset="0"/>
              <a:cs typeface="Courier New" panose="02070309020205020404" pitchFamily="49" charset="0"/>
            </a:endParaRPr>
          </a:p>
          <a:p>
            <a:pPr marL="514350" lvl="1" indent="0">
              <a:buNone/>
            </a:pPr>
            <a:r>
              <a:rPr lang="en-IN" sz="2000" dirty="0">
                <a:latin typeface="Courier New" panose="02070309020205020404" pitchFamily="49" charset="0"/>
                <a:cs typeface="Courier New" panose="02070309020205020404" pitchFamily="49" charset="0"/>
              </a:rPr>
              <a:t>&lt;/element&gt;</a:t>
            </a:r>
          </a:p>
          <a:p>
            <a:pPr marL="114300" indent="0">
              <a:buNone/>
            </a:pPr>
            <a:r>
              <a:rPr lang="en-IN" sz="2800" dirty="0"/>
              <a:t>where the </a:t>
            </a:r>
            <a:r>
              <a:rPr lang="en-IN" sz="2400" i="1" dirty="0">
                <a:latin typeface="Courier New" panose="02070309020205020404" pitchFamily="49" charset="0"/>
                <a:cs typeface="Courier New" panose="02070309020205020404" pitchFamily="49" charset="0"/>
              </a:rPr>
              <a:t>property: value</a:t>
            </a:r>
            <a:r>
              <a:rPr lang="en-IN" sz="2400" dirty="0">
                <a:latin typeface="Courier New" panose="02070309020205020404" pitchFamily="49" charset="0"/>
                <a:cs typeface="Courier New" panose="02070309020205020404" pitchFamily="49" charset="0"/>
              </a:rPr>
              <a:t> </a:t>
            </a:r>
            <a:r>
              <a:rPr lang="en-IN" sz="2800" dirty="0"/>
              <a:t>pairs define the styles applied directly to that element</a:t>
            </a:r>
          </a:p>
          <a:p>
            <a:r>
              <a:rPr lang="en-US" sz="2800" dirty="0">
                <a:solidFill>
                  <a:srgbClr val="800000"/>
                </a:solidFill>
                <a:latin typeface="Consolas" panose="020B0609020204030204" pitchFamily="49" charset="0"/>
              </a:rPr>
              <a:t>&lt;h3</a:t>
            </a:r>
            <a:r>
              <a:rPr lang="en-US" sz="2800" dirty="0">
                <a:solidFill>
                  <a:srgbClr val="3B3B3B"/>
                </a:solidFill>
                <a:latin typeface="Consolas" panose="020B0609020204030204" pitchFamily="49" charset="0"/>
              </a:rPr>
              <a:t> </a:t>
            </a:r>
            <a:r>
              <a:rPr lang="en-US" sz="2800" dirty="0">
                <a:solidFill>
                  <a:srgbClr val="E50000"/>
                </a:solidFill>
                <a:latin typeface="Consolas" panose="020B0609020204030204" pitchFamily="49" charset="0"/>
              </a:rPr>
              <a:t>style</a:t>
            </a:r>
            <a:r>
              <a:rPr lang="en-US" sz="2800" dirty="0">
                <a:solidFill>
                  <a:srgbClr val="3B3B3B"/>
                </a:solidFill>
                <a:latin typeface="Consolas" panose="020B0609020204030204" pitchFamily="49" charset="0"/>
              </a:rPr>
              <a:t>=</a:t>
            </a:r>
            <a:r>
              <a:rPr lang="en-US" sz="2800" dirty="0">
                <a:solidFill>
                  <a:srgbClr val="0000FF"/>
                </a:solidFill>
                <a:latin typeface="Consolas" panose="020B0609020204030204" pitchFamily="49" charset="0"/>
              </a:rPr>
              <a:t>"</a:t>
            </a:r>
            <a:r>
              <a:rPr lang="en-US" sz="2800" dirty="0" err="1">
                <a:solidFill>
                  <a:srgbClr val="0000FF"/>
                </a:solidFill>
                <a:latin typeface="Consolas" panose="020B0609020204030204" pitchFamily="49" charset="0"/>
              </a:rPr>
              <a:t>color:aqua</a:t>
            </a:r>
            <a:r>
              <a:rPr lang="en-US" sz="2800" dirty="0">
                <a:solidFill>
                  <a:srgbClr val="0000FF"/>
                </a:solidFill>
                <a:latin typeface="Consolas" panose="020B0609020204030204" pitchFamily="49" charset="0"/>
              </a:rPr>
              <a:t>; text-align: center;"</a:t>
            </a:r>
            <a:r>
              <a:rPr lang="en-US" sz="2800" dirty="0">
                <a:solidFill>
                  <a:srgbClr val="800000"/>
                </a:solidFill>
                <a:latin typeface="Consolas" panose="020B0609020204030204" pitchFamily="49" charset="0"/>
              </a:rPr>
              <a:t>&gt;</a:t>
            </a:r>
            <a:r>
              <a:rPr lang="en-US" sz="2800" dirty="0">
                <a:solidFill>
                  <a:srgbClr val="3B3B3B"/>
                </a:solidFill>
                <a:latin typeface="Consolas" panose="020B0609020204030204" pitchFamily="49" charset="0"/>
              </a:rPr>
              <a:t>Third heading</a:t>
            </a:r>
            <a:r>
              <a:rPr lang="en-US" sz="2800" dirty="0">
                <a:solidFill>
                  <a:srgbClr val="800000"/>
                </a:solidFill>
                <a:latin typeface="Consolas" panose="020B0609020204030204" pitchFamily="49" charset="0"/>
              </a:rPr>
              <a:t>&lt;/h3&gt;</a:t>
            </a:r>
            <a:endParaRPr lang="en-US" sz="2800" dirty="0">
              <a:solidFill>
                <a:srgbClr val="3B3B3B"/>
              </a:solidFill>
              <a:latin typeface="Consolas" panose="020B0609020204030204" pitchFamily="49" charset="0"/>
            </a:endParaRPr>
          </a:p>
          <a:p>
            <a:pPr marL="114300" indent="0">
              <a:buNone/>
            </a:pPr>
            <a:endParaRPr lang="en-IN" sz="2800"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15</a:t>
            </a:fld>
            <a:endParaRPr lang="en-US"/>
          </a:p>
        </p:txBody>
      </p:sp>
    </p:spTree>
    <p:extLst>
      <p:ext uri="{BB962C8B-B14F-4D97-AF65-F5344CB8AC3E}">
        <p14:creationId xmlns:p14="http://schemas.microsoft.com/office/powerpoint/2010/main" val="4242589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Style Specificity and Precedence</a:t>
            </a:r>
          </a:p>
        </p:txBody>
      </p:sp>
      <p:sp>
        <p:nvSpPr>
          <p:cNvPr id="3" name="Content Placeholder 2"/>
          <p:cNvSpPr>
            <a:spLocks noGrp="1"/>
          </p:cNvSpPr>
          <p:nvPr>
            <p:ph idx="1"/>
          </p:nvPr>
        </p:nvSpPr>
        <p:spPr/>
        <p:txBody>
          <a:bodyPr/>
          <a:lstStyle/>
          <a:p>
            <a:r>
              <a:rPr lang="en-IN" dirty="0"/>
              <a:t>The more specific style rule has precedence over the more general style rule</a:t>
            </a:r>
          </a:p>
          <a:p>
            <a:r>
              <a:rPr lang="en-IN" dirty="0"/>
              <a:t>Specificity is an issue when two or more styles conflict</a:t>
            </a:r>
          </a:p>
          <a:p>
            <a:r>
              <a:rPr lang="en-IN" dirty="0"/>
              <a:t>If two rules have equal specificity and equal importance, then the one that is defined last has precedence</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16</a:t>
            </a:fld>
            <a:endParaRPr lang="en-US"/>
          </a:p>
        </p:txBody>
      </p:sp>
    </p:spTree>
    <p:extLst>
      <p:ext uri="{BB962C8B-B14F-4D97-AF65-F5344CB8AC3E}">
        <p14:creationId xmlns:p14="http://schemas.microsoft.com/office/powerpoint/2010/main" val="3561627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Style Inheritance</a:t>
            </a:r>
          </a:p>
        </p:txBody>
      </p:sp>
      <p:sp>
        <p:nvSpPr>
          <p:cNvPr id="3" name="Content Placeholder 2"/>
          <p:cNvSpPr>
            <a:spLocks noGrp="1"/>
          </p:cNvSpPr>
          <p:nvPr>
            <p:ph idx="1"/>
          </p:nvPr>
        </p:nvSpPr>
        <p:spPr/>
        <p:txBody>
          <a:bodyPr/>
          <a:lstStyle/>
          <a:p>
            <a:r>
              <a:rPr lang="en-IN" sz="2800" b="1" dirty="0"/>
              <a:t>Style inheritance</a:t>
            </a:r>
            <a:r>
              <a:rPr lang="en-IN" sz="2800" dirty="0"/>
              <a:t> – Process in which properties are passed from a parent element to its children</a:t>
            </a:r>
          </a:p>
          <a:p>
            <a:r>
              <a:rPr lang="en-IN" sz="2800" dirty="0"/>
              <a:t>For example, the following style rule sets the </a:t>
            </a:r>
            <a:r>
              <a:rPr lang="en-IN" sz="2800" dirty="0" err="1"/>
              <a:t>color</a:t>
            </a:r>
            <a:r>
              <a:rPr lang="en-IN" sz="2800" dirty="0"/>
              <a:t> of article text to blue and the rule is passed to any paragraph or other elements nested within that article</a:t>
            </a:r>
          </a:p>
          <a:p>
            <a:pPr marL="457200" lvl="1" indent="0">
              <a:buNone/>
            </a:pPr>
            <a:r>
              <a:rPr lang="en-IN" sz="2400" dirty="0"/>
              <a:t>	</a:t>
            </a:r>
            <a:r>
              <a:rPr lang="en-IN" sz="2400" dirty="0">
                <a:latin typeface="Courier New" panose="02070309020205020404" pitchFamily="49" charset="0"/>
                <a:cs typeface="Courier New" panose="02070309020205020404" pitchFamily="49" charset="0"/>
              </a:rPr>
              <a:t>article {</a:t>
            </a:r>
            <a:r>
              <a:rPr lang="en-IN" sz="2400" dirty="0" err="1">
                <a:latin typeface="Courier New" panose="02070309020205020404" pitchFamily="49" charset="0"/>
                <a:cs typeface="Courier New" panose="02070309020205020404" pitchFamily="49" charset="0"/>
              </a:rPr>
              <a:t>color</a:t>
            </a:r>
            <a:r>
              <a:rPr lang="en-IN" sz="2400" dirty="0">
                <a:latin typeface="Courier New" panose="02070309020205020404" pitchFamily="49" charset="0"/>
                <a:cs typeface="Courier New" panose="02070309020205020404" pitchFamily="49" charset="0"/>
              </a:rPr>
              <a:t>: blue;}</a:t>
            </a:r>
          </a:p>
          <a:p>
            <a:pPr marL="457200" lvl="1" indent="0">
              <a:buNone/>
            </a:pPr>
            <a:r>
              <a:rPr lang="en-IN" sz="2400" dirty="0">
                <a:latin typeface="Courier New" panose="02070309020205020404" pitchFamily="49" charset="0"/>
                <a:cs typeface="Courier New" panose="02070309020205020404" pitchFamily="49" charset="0"/>
              </a:rPr>
              <a:t>	</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17</a:t>
            </a:fld>
            <a:endParaRPr lang="en-US"/>
          </a:p>
        </p:txBody>
      </p:sp>
    </p:spTree>
    <p:extLst>
      <p:ext uri="{BB962C8B-B14F-4D97-AF65-F5344CB8AC3E}">
        <p14:creationId xmlns:p14="http://schemas.microsoft.com/office/powerpoint/2010/main" val="2617890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Writing Style Comments</a:t>
            </a:r>
          </a:p>
        </p:txBody>
      </p:sp>
      <p:pic>
        <p:nvPicPr>
          <p:cNvPr id="6" name="Content Placeholder 5" descr="This figure explains how to add the @charset rule and style comments.&#10;The first line of the code in the figure reads “@charset “utf-8”;”. A rectangular box labeled “the charset rule defines the character encoding used in the style sheet” is placed to the left of the document. An arrow originating from the rectangular box points to the first line of the document.&#10;The second line of the code reads “/*” and the tenth lines of the code reads “*/”. The content between the second and the tenth line has the descriptions of the title of the book, edition of the book, style sheet type, name of the author, date, and filename. A rectangular box labeled “CSS comments provide information about the style sheet” is positioned below the first rectangular box. An arrow originating from the second rectangular box points to the data from the second line to the tenth line of the code.&#10;The seventh line of the code reads “Author: Alison Palmer” and the eighth line reads “Date: 2017-03-01”. A rectangular box labeled “author name and current date” is positioned to the right side of the code. An arrow originating from the third rectangular box points to the seventh and eighth lines of the code." title="Adding the @charset rule and style comments"/>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57200" y="1623734"/>
            <a:ext cx="8305800" cy="4097894"/>
          </a:xfrm>
        </p:spPr>
      </p:pic>
      <p:sp>
        <p:nvSpPr>
          <p:cNvPr id="5" name="Slide Number Placeholder 4"/>
          <p:cNvSpPr>
            <a:spLocks noGrp="1"/>
          </p:cNvSpPr>
          <p:nvPr>
            <p:ph type="sldNum" sz="quarter" idx="11"/>
            <p:custDataLst>
              <p:tags r:id="rId3"/>
            </p:custDataLst>
          </p:nvPr>
        </p:nvSpPr>
        <p:spPr/>
        <p:txBody>
          <a:bodyPr/>
          <a:lstStyle/>
          <a:p>
            <a:pPr>
              <a:defRPr/>
            </a:pPr>
            <a:fld id="{D088EE75-1E5F-46E6-9335-A082CDF6502C}" type="slidenum">
              <a:rPr lang="en-US" smtClean="0"/>
              <a:pPr>
                <a:defRPr/>
              </a:pPr>
              <a:t>18</a:t>
            </a:fld>
            <a:endParaRPr lang="en-US"/>
          </a:p>
        </p:txBody>
      </p:sp>
    </p:spTree>
    <p:custDataLst>
      <p:tags r:id="rId1"/>
    </p:custDataLst>
    <p:extLst>
      <p:ext uri="{BB962C8B-B14F-4D97-AF65-F5344CB8AC3E}">
        <p14:creationId xmlns:p14="http://schemas.microsoft.com/office/powerpoint/2010/main" val="250685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Style Sheets</a:t>
            </a:r>
          </a:p>
        </p:txBody>
      </p:sp>
      <p:sp>
        <p:nvSpPr>
          <p:cNvPr id="3" name="Content Placeholder 2"/>
          <p:cNvSpPr>
            <a:spLocks noGrp="1"/>
          </p:cNvSpPr>
          <p:nvPr>
            <p:ph idx="1"/>
          </p:nvPr>
        </p:nvSpPr>
        <p:spPr/>
        <p:txBody>
          <a:bodyPr/>
          <a:lstStyle/>
          <a:p>
            <a:r>
              <a:rPr lang="en-US" b="1" dirty="0"/>
              <a:t>@import </a:t>
            </a:r>
            <a:r>
              <a:rPr lang="en-US" dirty="0"/>
              <a:t>is a CSS at-rule used to import the content of a style sheet file</a:t>
            </a:r>
          </a:p>
          <a:p>
            <a:pPr marL="457200" lvl="1" indent="0">
              <a:buNone/>
            </a:pPr>
            <a:r>
              <a:rPr lang="en-IN" sz="2600" dirty="0">
                <a:latin typeface="Courier New" panose="02070309020205020404" pitchFamily="49" charset="0"/>
                <a:cs typeface="Courier New" panose="02070309020205020404" pitchFamily="49" charset="0"/>
              </a:rPr>
              <a:t>@import </a:t>
            </a:r>
            <a:r>
              <a:rPr lang="en-IN" sz="2600" dirty="0" err="1">
                <a:latin typeface="Courier New" panose="02070309020205020404" pitchFamily="49" charset="0"/>
                <a:cs typeface="Courier New" panose="02070309020205020404" pitchFamily="49" charset="0"/>
              </a:rPr>
              <a:t>url</a:t>
            </a:r>
            <a:r>
              <a:rPr lang="en-IN" sz="2600" dirty="0">
                <a:latin typeface="Courier New" panose="02070309020205020404" pitchFamily="49" charset="0"/>
                <a:cs typeface="Courier New" panose="02070309020205020404" pitchFamily="49" charset="0"/>
              </a:rPr>
              <a:t>(</a:t>
            </a:r>
            <a:r>
              <a:rPr lang="en-IN" sz="2600" i="1" dirty="0" err="1">
                <a:latin typeface="Courier New" panose="02070309020205020404" pitchFamily="49" charset="0"/>
                <a:cs typeface="Courier New" panose="02070309020205020404" pitchFamily="49" charset="0"/>
              </a:rPr>
              <a:t>url</a:t>
            </a:r>
            <a:r>
              <a:rPr lang="en-IN" sz="2600" dirty="0">
                <a:latin typeface="Courier New" panose="02070309020205020404" pitchFamily="49" charset="0"/>
                <a:cs typeface="Courier New" panose="02070309020205020404" pitchFamily="49" charset="0"/>
              </a:rPr>
              <a:t>);</a:t>
            </a:r>
          </a:p>
          <a:p>
            <a:pPr marL="457200" lvl="1" indent="0">
              <a:buNone/>
            </a:pPr>
            <a:r>
              <a:rPr lang="en-IN" sz="3200" dirty="0"/>
              <a:t>where </a:t>
            </a:r>
            <a:r>
              <a:rPr lang="en-IN" sz="2600" i="1" dirty="0" err="1">
                <a:latin typeface="Courier New" panose="02070309020205020404" pitchFamily="49" charset="0"/>
                <a:cs typeface="Courier New" panose="02070309020205020404" pitchFamily="49" charset="0"/>
              </a:rPr>
              <a:t>url</a:t>
            </a:r>
            <a:r>
              <a:rPr lang="en-IN" sz="2200" i="1" dirty="0">
                <a:latin typeface="Courier New" panose="02070309020205020404" pitchFamily="49" charset="0"/>
                <a:cs typeface="Courier New" panose="02070309020205020404" pitchFamily="49" charset="0"/>
              </a:rPr>
              <a:t> </a:t>
            </a:r>
            <a:r>
              <a:rPr lang="en-IN" sz="3200" dirty="0"/>
              <a:t>is the URL of an external stylesheet file</a:t>
            </a:r>
          </a:p>
          <a:p>
            <a:pPr marL="571500" indent="-457200"/>
            <a:r>
              <a:rPr lang="en-IN" dirty="0"/>
              <a:t>It is similar to adding</a:t>
            </a:r>
            <a:r>
              <a:rPr lang="en-IN" sz="2600" dirty="0">
                <a:latin typeface="Courier New" panose="02070309020205020404" pitchFamily="49" charset="0"/>
                <a:cs typeface="Courier New" panose="02070309020205020404" pitchFamily="49" charset="0"/>
              </a:rPr>
              <a:t> link </a:t>
            </a:r>
            <a:r>
              <a:rPr lang="en-IN" dirty="0"/>
              <a:t>elements to an HTML file</a:t>
            </a:r>
            <a:endParaRPr lang="en-US" dirty="0"/>
          </a:p>
          <a:p>
            <a:pPr marL="0" indent="0">
              <a:buNone/>
            </a:pPr>
            <a:r>
              <a:rPr lang="en-US" sz="2600" dirty="0">
                <a:latin typeface="Courier New" panose="02070309020205020404" pitchFamily="49" charset="0"/>
                <a:cs typeface="Courier New" panose="02070309020205020404" pitchFamily="49" charset="0"/>
              </a:rPr>
              <a:t>	</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19</a:t>
            </a:fld>
            <a:endParaRPr lang="en-US"/>
          </a:p>
        </p:txBody>
      </p:sp>
    </p:spTree>
    <p:extLst>
      <p:ext uri="{BB962C8B-B14F-4D97-AF65-F5344CB8AC3E}">
        <p14:creationId xmlns:p14="http://schemas.microsoft.com/office/powerpoint/2010/main" val="156563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a:defRPr/>
            </a:pPr>
            <a:fld id="{3BCC3D7D-610D-4CF5-A2A1-495A281F513F}" type="slidenum">
              <a:rPr lang="en-US"/>
              <a:pPr>
                <a:defRPr/>
              </a:pPr>
              <a:t>2</a:t>
            </a:fld>
            <a:endParaRPr lang="en-US"/>
          </a:p>
        </p:txBody>
      </p:sp>
      <p:sp>
        <p:nvSpPr>
          <p:cNvPr id="29697" name="Rectangle 2"/>
          <p:cNvSpPr>
            <a:spLocks noGrp="1" noChangeArrowheads="1"/>
          </p:cNvSpPr>
          <p:nvPr>
            <p:ph type="title" idx="4294967295"/>
          </p:nvPr>
        </p:nvSpPr>
        <p:spPr/>
        <p:txBody>
          <a:bodyPr/>
          <a:lstStyle/>
          <a:p>
            <a:pPr eaLnBrk="1" hangingPunct="1"/>
            <a:r>
              <a:rPr lang="en-US" dirty="0"/>
              <a:t>Working with Hypertext Links</a:t>
            </a:r>
          </a:p>
        </p:txBody>
      </p:sp>
      <p:sp>
        <p:nvSpPr>
          <p:cNvPr id="29698" name="Rectangle 3"/>
          <p:cNvSpPr>
            <a:spLocks noGrp="1" noChangeArrowheads="1"/>
          </p:cNvSpPr>
          <p:nvPr>
            <p:ph idx="4294967295"/>
          </p:nvPr>
        </p:nvSpPr>
        <p:spPr/>
        <p:txBody>
          <a:bodyPr/>
          <a:lstStyle/>
          <a:p>
            <a:r>
              <a:rPr lang="en-IN" sz="2800" b="1" dirty="0"/>
              <a:t>Hypertext</a:t>
            </a:r>
            <a:r>
              <a:rPr lang="en-IN" sz="2800" dirty="0"/>
              <a:t> is created by enclosing content within a set of opening and closing </a:t>
            </a:r>
            <a:r>
              <a:rPr lang="en-IN" sz="2800" b="1" dirty="0"/>
              <a:t>&lt;a&gt;</a:t>
            </a:r>
            <a:r>
              <a:rPr lang="en-IN" sz="2800" dirty="0"/>
              <a:t> tags like:</a:t>
            </a:r>
          </a:p>
          <a:p>
            <a:pPr marL="457200" lvl="1" indent="0">
              <a:buNone/>
            </a:pPr>
            <a:r>
              <a:rPr lang="en-IN" b="1" dirty="0"/>
              <a:t>&lt;a </a:t>
            </a:r>
            <a:r>
              <a:rPr lang="en-IN" b="1" dirty="0" err="1"/>
              <a:t>href</a:t>
            </a:r>
            <a:r>
              <a:rPr lang="en-IN" b="1" dirty="0"/>
              <a:t>=“</a:t>
            </a:r>
            <a:r>
              <a:rPr lang="en-IN" b="1" dirty="0" err="1"/>
              <a:t>url</a:t>
            </a:r>
            <a:r>
              <a:rPr lang="en-IN" b="1" dirty="0"/>
              <a:t>”&gt;content&lt;/a&gt;</a:t>
            </a:r>
            <a:endParaRPr lang="en-IN" dirty="0"/>
          </a:p>
          <a:p>
            <a:pPr marL="457200" lvl="1" indent="0">
              <a:buNone/>
            </a:pPr>
            <a:r>
              <a:rPr lang="en-IN" dirty="0"/>
              <a:t>where </a:t>
            </a:r>
            <a:r>
              <a:rPr lang="en-IN" b="1" dirty="0" err="1"/>
              <a:t>url</a:t>
            </a:r>
            <a:r>
              <a:rPr lang="en-IN" dirty="0"/>
              <a:t> is </a:t>
            </a:r>
            <a:r>
              <a:rPr lang="en-IN" b="1" dirty="0"/>
              <a:t>Uniform Resource Locator (URL)</a:t>
            </a:r>
          </a:p>
          <a:p>
            <a:pPr marL="514350" indent="-457200"/>
            <a:r>
              <a:rPr lang="en-IN" sz="2800" b="1" dirty="0"/>
              <a:t>Inline images</a:t>
            </a:r>
            <a:r>
              <a:rPr lang="en-IN" sz="2800" dirty="0"/>
              <a:t> can also be turned into links by enclosing the image within opening and closing </a:t>
            </a:r>
            <a:r>
              <a:rPr lang="en-IN" sz="2800" b="1" dirty="0"/>
              <a:t>&lt;a&gt;</a:t>
            </a:r>
            <a:r>
              <a:rPr lang="en-IN" sz="2800" dirty="0"/>
              <a:t> tags</a:t>
            </a:r>
          </a:p>
          <a:p>
            <a:pPr marL="57150" indent="0">
              <a:buNone/>
            </a:pPr>
            <a:r>
              <a:rPr lang="en-IN" sz="2800" dirty="0"/>
              <a:t>	</a:t>
            </a:r>
            <a:r>
              <a:rPr lang="en-IN" sz="2800" b="1" dirty="0"/>
              <a:t>&lt;a </a:t>
            </a:r>
            <a:r>
              <a:rPr lang="en-IN" sz="2800" b="1" dirty="0" err="1"/>
              <a:t>href</a:t>
            </a:r>
            <a:r>
              <a:rPr lang="en-IN" sz="2800" b="1" dirty="0"/>
              <a:t>=“ct_start.html”&gt;</a:t>
            </a:r>
          </a:p>
          <a:p>
            <a:pPr marL="57150" indent="0">
              <a:buNone/>
            </a:pPr>
            <a:r>
              <a:rPr lang="en-IN" sz="2800" b="1" dirty="0"/>
              <a:t>		&lt;</a:t>
            </a:r>
            <a:r>
              <a:rPr lang="en-IN" sz="2800" b="1" dirty="0" err="1"/>
              <a:t>img</a:t>
            </a:r>
            <a:r>
              <a:rPr lang="en-IN" sz="2800" b="1" dirty="0"/>
              <a:t> </a:t>
            </a:r>
            <a:r>
              <a:rPr lang="en-IN" sz="2800" b="1" dirty="0" err="1"/>
              <a:t>src</a:t>
            </a:r>
            <a:r>
              <a:rPr lang="en-IN" sz="2800" b="1" dirty="0"/>
              <a:t>=“ct_logo2.png” /&gt;</a:t>
            </a:r>
          </a:p>
          <a:p>
            <a:pPr marL="57150" indent="0">
              <a:buNone/>
            </a:pPr>
            <a:r>
              <a:rPr lang="en-IN" sz="2800" b="1" dirty="0"/>
              <a:t>          &lt;/a&gt;</a:t>
            </a:r>
            <a:endParaRPr lang="en-IN" sz="2800" dirty="0"/>
          </a:p>
          <a:p>
            <a:pPr marL="457200" lvl="1" indent="0">
              <a:buNone/>
            </a:pPr>
            <a:endParaRPr lang="en-IN" b="1" dirty="0"/>
          </a:p>
          <a:p>
            <a:pPr eaLnBrk="1" hangingPunct="1"/>
            <a:endParaRPr lang="en-US" sz="2800" dirty="0"/>
          </a:p>
        </p:txBody>
      </p:sp>
    </p:spTree>
    <p:extLst>
      <p:ext uri="{BB962C8B-B14F-4D97-AF65-F5344CB8AC3E}">
        <p14:creationId xmlns:p14="http://schemas.microsoft.com/office/powerpoint/2010/main" val="757971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IN" dirty="0"/>
              <a:t>Working with </a:t>
            </a:r>
            <a:r>
              <a:rPr lang="en-IN" dirty="0" err="1"/>
              <a:t>Color</a:t>
            </a:r>
            <a:r>
              <a:rPr lang="en-IN" dirty="0"/>
              <a:t> in CSS</a:t>
            </a:r>
            <a:endParaRPr lang="en-US" dirty="0"/>
          </a:p>
        </p:txBody>
      </p:sp>
      <p:sp>
        <p:nvSpPr>
          <p:cNvPr id="3" name="Content Placeholder 2"/>
          <p:cNvSpPr>
            <a:spLocks noGrp="1"/>
          </p:cNvSpPr>
          <p:nvPr>
            <p:ph idx="1"/>
            <p:custDataLst>
              <p:tags r:id="rId3"/>
            </p:custDataLst>
          </p:nvPr>
        </p:nvSpPr>
        <p:spPr>
          <a:xfrm>
            <a:off x="457200" y="1219200"/>
            <a:ext cx="8305800" cy="5181600"/>
          </a:xfrm>
        </p:spPr>
        <p:txBody>
          <a:bodyPr/>
          <a:lstStyle/>
          <a:p>
            <a:r>
              <a:rPr lang="en-US" sz="2800" b="1" dirty="0"/>
              <a:t>Color values </a:t>
            </a:r>
            <a:r>
              <a:rPr lang="en-US" sz="2800" dirty="0"/>
              <a:t>– Values in which the color is given by an exact numeric representation. </a:t>
            </a:r>
          </a:p>
          <a:p>
            <a:pPr lvl="1"/>
            <a:r>
              <a:rPr lang="en-US" sz="2400" dirty="0"/>
              <a:t>RGB values and HSL values</a:t>
            </a:r>
          </a:p>
          <a:p>
            <a:r>
              <a:rPr lang="en-US" sz="2800" b="1" dirty="0"/>
              <a:t>RGB triplet </a:t>
            </a:r>
            <a:r>
              <a:rPr lang="en-US" sz="2800" dirty="0"/>
              <a:t>– The intensity of primary colors expressed as a set of numbers in CSS</a:t>
            </a:r>
          </a:p>
          <a:p>
            <a:pPr marL="0" indent="0">
              <a:buNone/>
            </a:pPr>
            <a:r>
              <a:rPr lang="en-US" sz="2800" dirty="0"/>
              <a:t>	</a:t>
            </a:r>
            <a:r>
              <a:rPr lang="en-US" sz="2400" dirty="0" err="1">
                <a:latin typeface="Courier New" panose="02070309020205020404" pitchFamily="49" charset="0"/>
                <a:cs typeface="Courier New" panose="02070309020205020404" pitchFamily="49" charset="0"/>
              </a:rPr>
              <a:t>rgb</a:t>
            </a:r>
            <a:r>
              <a:rPr lang="en-US" sz="2400" dirty="0">
                <a:latin typeface="Courier New" panose="02070309020205020404" pitchFamily="49" charset="0"/>
                <a:cs typeface="Courier New" panose="02070309020205020404" pitchFamily="49" charset="0"/>
              </a:rPr>
              <a:t>(red, green, blue) – </a:t>
            </a:r>
            <a:r>
              <a:rPr lang="en-US" sz="1400" dirty="0" err="1">
                <a:latin typeface="Courier New" panose="02070309020205020404" pitchFamily="49" charset="0"/>
                <a:cs typeface="Courier New" panose="02070309020205020404" pitchFamily="49" charset="0"/>
              </a:rPr>
              <a:t>e.g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rdb</a:t>
            </a:r>
            <a:r>
              <a:rPr lang="en-US" sz="1400" dirty="0">
                <a:latin typeface="Courier New" panose="02070309020205020404" pitchFamily="49" charset="0"/>
                <a:cs typeface="Courier New" panose="02070309020205020404" pitchFamily="49" charset="0"/>
              </a:rPr>
              <a:t>(255,255,0)</a:t>
            </a:r>
            <a:endParaRPr lang="en-US" sz="1200" dirty="0">
              <a:latin typeface="Courier New" panose="02070309020205020404" pitchFamily="49" charset="0"/>
              <a:cs typeface="Courier New" panose="02070309020205020404" pitchFamily="49" charset="0"/>
            </a:endParaRPr>
          </a:p>
          <a:p>
            <a:pPr lvl="1"/>
            <a:r>
              <a:rPr lang="en-US" sz="2400" b="1" dirty="0">
                <a:cs typeface="Courier New" pitchFamily="49" charset="0"/>
              </a:rPr>
              <a:t>Hexadecimal numbers</a:t>
            </a:r>
            <a:r>
              <a:rPr lang="en-US" sz="2400" dirty="0">
                <a:cs typeface="Courier New" pitchFamily="49" charset="0"/>
              </a:rPr>
              <a:t>  – A number expressed in the base 16 numbering system</a:t>
            </a:r>
          </a:p>
          <a:p>
            <a:pPr marL="0" indent="0">
              <a:buNone/>
            </a:pPr>
            <a:r>
              <a:rPr lang="en-US" sz="28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redgreenblue</a:t>
            </a:r>
            <a:r>
              <a:rPr lang="en-US" sz="2400" dirty="0">
                <a:latin typeface="Courier New" panose="02070309020205020404" pitchFamily="49" charset="0"/>
                <a:cs typeface="Courier New" panose="02070309020205020404" pitchFamily="49" charset="0"/>
              </a:rPr>
              <a:t> – e.g.#FFFF00</a:t>
            </a:r>
          </a:p>
          <a:p>
            <a:pPr lvl="1"/>
            <a:r>
              <a:rPr lang="en-US" sz="2400" b="1" dirty="0" err="1">
                <a:cs typeface="Courier New" pitchFamily="49" charset="0"/>
              </a:rPr>
              <a:t>rgb</a:t>
            </a:r>
            <a:r>
              <a:rPr lang="en-US" sz="2400" b="1" dirty="0">
                <a:cs typeface="Courier New" pitchFamily="49" charset="0"/>
              </a:rPr>
              <a:t>(100%, 65%, 0%)</a:t>
            </a:r>
          </a:p>
          <a:p>
            <a:pPr marL="457200" lvl="1" indent="0">
              <a:buNone/>
            </a:pPr>
            <a:endParaRPr lang="en-US" dirty="0">
              <a:cs typeface="Courier New" pitchFamily="49" charset="0"/>
            </a:endParaRP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20</a:t>
            </a:fld>
            <a:endParaRPr lang="en-US"/>
          </a:p>
        </p:txBody>
      </p:sp>
    </p:spTree>
    <p:custDataLst>
      <p:tags r:id="rId1"/>
    </p:custDataLst>
    <p:extLst>
      <p:ext uri="{BB962C8B-B14F-4D97-AF65-F5344CB8AC3E}">
        <p14:creationId xmlns:p14="http://schemas.microsoft.com/office/powerpoint/2010/main" val="1548839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RGB </a:t>
            </a:r>
            <a:r>
              <a:rPr lang="en-IN" dirty="0" err="1"/>
              <a:t>Color</a:t>
            </a:r>
            <a:r>
              <a:rPr lang="en-IN" dirty="0"/>
              <a:t> Values</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21</a:t>
            </a:fld>
            <a:endParaRPr lang="en-US"/>
          </a:p>
        </p:txBody>
      </p:sp>
      <p:pic>
        <p:nvPicPr>
          <p:cNvPr id="2051" name="Picture 3" descr="This figure explains color addition in the RGB color model.&#10;The figure consists of 3 circles overlapping each other partially. The first circle labeled “red” is placed at the top.&#10;The second circle labeled “blue” overlaps the first circle partially. The overlapped portion between the first and second circles reads “magenta”.&#10;The third circle labeled “green” overlaps the first and the second circles partially. The overlapped portion between the first and third circles reads “yellow”. The overlapped portion between the second and third circle reads “cyan”. The overlapped portion between the first, second, and third circles reads “white”." title="Color addition in the RGB color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12" y="1360524"/>
            <a:ext cx="7191375" cy="469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0152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305800" cy="944563"/>
          </a:xfrm>
        </p:spPr>
        <p:txBody>
          <a:bodyPr/>
          <a:lstStyle/>
          <a:p>
            <a:r>
              <a:rPr lang="en-US" dirty="0"/>
              <a:t>HSL Color Values</a:t>
            </a:r>
          </a:p>
        </p:txBody>
      </p:sp>
      <p:sp>
        <p:nvSpPr>
          <p:cNvPr id="3" name="Content Placeholder 2"/>
          <p:cNvSpPr>
            <a:spLocks noGrp="1"/>
          </p:cNvSpPr>
          <p:nvPr>
            <p:ph idx="1"/>
            <p:custDataLst>
              <p:tags r:id="rId3"/>
            </p:custDataLst>
          </p:nvPr>
        </p:nvSpPr>
        <p:spPr/>
        <p:txBody>
          <a:bodyPr/>
          <a:lstStyle/>
          <a:p>
            <a:r>
              <a:rPr lang="en-US" b="1" dirty="0"/>
              <a:t>Hue</a:t>
            </a:r>
            <a:r>
              <a:rPr lang="en-US" dirty="0"/>
              <a:t> – </a:t>
            </a:r>
            <a:r>
              <a:rPr lang="en-US" sz="2800" dirty="0"/>
              <a:t>Tint of a color, represented by a direction on a color wheel</a:t>
            </a:r>
            <a:endParaRPr lang="en-IN" sz="2800" dirty="0"/>
          </a:p>
          <a:p>
            <a:r>
              <a:rPr lang="en-IN" b="1" dirty="0">
                <a:cs typeface="Courier New" pitchFamily="49" charset="0"/>
              </a:rPr>
              <a:t>Saturation</a:t>
            </a:r>
            <a:r>
              <a:rPr lang="en-IN" dirty="0">
                <a:cs typeface="Courier New" pitchFamily="49" charset="0"/>
              </a:rPr>
              <a:t> – </a:t>
            </a:r>
            <a:r>
              <a:rPr lang="en-IN" sz="2800" dirty="0">
                <a:cs typeface="Courier New" pitchFamily="49" charset="0"/>
              </a:rPr>
              <a:t>Measures the intensity of a </a:t>
            </a:r>
            <a:r>
              <a:rPr lang="en-IN" sz="2800" dirty="0" err="1">
                <a:cs typeface="Courier New" pitchFamily="49" charset="0"/>
              </a:rPr>
              <a:t>color</a:t>
            </a:r>
            <a:r>
              <a:rPr lang="en-IN" sz="2800" dirty="0">
                <a:cs typeface="Courier New" pitchFamily="49" charset="0"/>
              </a:rPr>
              <a:t> and ranges from 0% (no </a:t>
            </a:r>
            <a:r>
              <a:rPr lang="en-IN" sz="2800" dirty="0" err="1">
                <a:cs typeface="Courier New" pitchFamily="49" charset="0"/>
              </a:rPr>
              <a:t>color</a:t>
            </a:r>
            <a:r>
              <a:rPr lang="en-IN" sz="2800" dirty="0">
                <a:cs typeface="Courier New" pitchFamily="49" charset="0"/>
              </a:rPr>
              <a:t>) up to 100% (full </a:t>
            </a:r>
            <a:r>
              <a:rPr lang="en-IN" sz="2800" dirty="0" err="1">
                <a:cs typeface="Courier New" pitchFamily="49" charset="0"/>
              </a:rPr>
              <a:t>color</a:t>
            </a:r>
            <a:r>
              <a:rPr lang="en-IN" sz="2800" dirty="0">
                <a:cs typeface="Courier New" pitchFamily="49" charset="0"/>
              </a:rPr>
              <a:t>)</a:t>
            </a:r>
          </a:p>
          <a:p>
            <a:r>
              <a:rPr lang="en-IN" b="1" dirty="0">
                <a:cs typeface="Courier New" pitchFamily="49" charset="0"/>
              </a:rPr>
              <a:t>Lightness</a:t>
            </a:r>
            <a:r>
              <a:rPr lang="en-IN" dirty="0">
                <a:cs typeface="Courier New" pitchFamily="49" charset="0"/>
              </a:rPr>
              <a:t> – </a:t>
            </a:r>
            <a:r>
              <a:rPr lang="en-IN" sz="2800" dirty="0">
                <a:cs typeface="Courier New" pitchFamily="49" charset="0"/>
              </a:rPr>
              <a:t>Measures the brightness of a </a:t>
            </a:r>
            <a:r>
              <a:rPr lang="en-IN" sz="2800" dirty="0" err="1">
                <a:cs typeface="Courier New" pitchFamily="49" charset="0"/>
              </a:rPr>
              <a:t>color</a:t>
            </a:r>
            <a:r>
              <a:rPr lang="en-IN" sz="2800" dirty="0">
                <a:cs typeface="Courier New" pitchFamily="49" charset="0"/>
              </a:rPr>
              <a:t> and ranges from 0% (black) up to 100% (white)</a:t>
            </a:r>
          </a:p>
          <a:p>
            <a:pPr marL="457200" lvl="1" indent="0">
              <a:buNone/>
            </a:pPr>
            <a:r>
              <a:rPr lang="en-IN" sz="2400" dirty="0">
                <a:cs typeface="Courier New" pitchFamily="49" charset="0"/>
              </a:rPr>
              <a:t>	</a:t>
            </a:r>
            <a:r>
              <a:rPr lang="en-IN" sz="2400" dirty="0" err="1">
                <a:cs typeface="Courier New" pitchFamily="49" charset="0"/>
              </a:rPr>
              <a:t>hsl</a:t>
            </a:r>
            <a:r>
              <a:rPr lang="en-IN" sz="2400" dirty="0">
                <a:cs typeface="Courier New" pitchFamily="49" charset="0"/>
              </a:rPr>
              <a:t> (hue, saturation, lightness)</a:t>
            </a:r>
          </a:p>
          <a:p>
            <a:pPr marL="457200" lvl="1" indent="0">
              <a:buNone/>
            </a:pPr>
            <a:r>
              <a:rPr lang="en-IN" sz="2400" dirty="0">
                <a:cs typeface="Courier New" pitchFamily="49" charset="0"/>
              </a:rPr>
              <a:t>      Medium orange </a:t>
            </a:r>
            <a:r>
              <a:rPr lang="en-IN" sz="2400" dirty="0">
                <a:cs typeface="Courier New" pitchFamily="49" charset="0"/>
                <a:sym typeface="Wingdings" panose="05000000000000000000" pitchFamily="2" charset="2"/>
              </a:rPr>
              <a:t> </a:t>
            </a:r>
            <a:r>
              <a:rPr lang="en-IN" sz="2400" dirty="0" err="1">
                <a:cs typeface="Courier New" pitchFamily="49" charset="0"/>
              </a:rPr>
              <a:t>hsl</a:t>
            </a:r>
            <a:r>
              <a:rPr lang="en-IN" sz="2400" dirty="0">
                <a:cs typeface="Courier New" pitchFamily="49" charset="0"/>
              </a:rPr>
              <a:t> (38,90%,60%)  </a:t>
            </a:r>
            <a:endParaRPr lang="en-US" sz="2400" dirty="0">
              <a:cs typeface="Courier New" pitchFamily="49" charset="0"/>
            </a:endParaRP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22</a:t>
            </a:fld>
            <a:endParaRPr lang="en-US"/>
          </a:p>
        </p:txBody>
      </p:sp>
    </p:spTree>
    <p:custDataLst>
      <p:tags r:id="rId1"/>
    </p:custDataLst>
    <p:extLst>
      <p:ext uri="{BB962C8B-B14F-4D97-AF65-F5344CB8AC3E}">
        <p14:creationId xmlns:p14="http://schemas.microsoft.com/office/powerpoint/2010/main" val="349317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HSL Color Values (continued)</a:t>
            </a:r>
          </a:p>
        </p:txBody>
      </p:sp>
      <p:sp>
        <p:nvSpPr>
          <p:cNvPr id="5" name="Slide Number Placeholder 4"/>
          <p:cNvSpPr>
            <a:spLocks noGrp="1"/>
          </p:cNvSpPr>
          <p:nvPr>
            <p:ph type="sldNum" sz="quarter" idx="11"/>
            <p:custDataLst>
              <p:tags r:id="rId3"/>
            </p:custDataLst>
          </p:nvPr>
        </p:nvSpPr>
        <p:spPr/>
        <p:txBody>
          <a:bodyPr/>
          <a:lstStyle/>
          <a:p>
            <a:pPr>
              <a:defRPr/>
            </a:pPr>
            <a:fld id="{D088EE75-1E5F-46E6-9335-A082CDF6502C}" type="slidenum">
              <a:rPr lang="en-US" smtClean="0"/>
              <a:pPr>
                <a:defRPr/>
              </a:pPr>
              <a:t>23</a:t>
            </a:fld>
            <a:endParaRPr lang="en-US"/>
          </a:p>
        </p:txBody>
      </p:sp>
      <p:pic>
        <p:nvPicPr>
          <p:cNvPr id="1028" name="Picture 4" descr="This figure explains how to define color under the HSL color model.&#10;The figure is divided in two section. The first section consists of a rectangle at the center. A label “hsl (38, 90%, 60%)” is positioned at the top of the rectangle.&#10;A circle with variations of color is positioned at the right of the second section. There are lot of spikes outside the circle in clockwise direction. These are marked as  0°, 45°, 90°, 135°, 180°, 225°, 270°, 315°. A rectangular box labeled “red = 0°” is positioned above the 0o marking. A line originating from the rectangular box points to the center of the circle.&#10;A second rectangular box labeled “orange at about 38°” is positioned above the 45o marking. A line originating from the second rectangular box points to the 38° marking.&#10;A third rectangular box labeled “green = 120°” is positioned at the angle of 120o. A line originating from the third rectangular box points to the center of the circle.&#10;A fourth rectangular box labeled “blue = 240°” is placed at the angle of 240°. A line originating from the fourth rectangular points to the center of the circle.&#10;A fifth rectangular box labeled “hue expressed as degrees on the color wheel” is positioned below the two concentric circles. An arrow originating from the fifth rectangular box points at the circle.&#10;A square with the markings of 0%, 50%, and 100% both vertically and horizontally is positioned to the right of the two concentric circles. A sixth rectangular box labeled “90% saturation; 60% lightness” is positioned above the square. A line originating from the sixth rectangular box points to the right end of the square.&#10;A seventh rectangular box labeled “saturation varies from 0% to 100%” is positioned below the square that reads “0% 50% 100%”. An arrow originating from the seventh rectangular box points to the bottom of the square.&#10;An eighth rectangular box labeled “lightness varies from 0% to 100%” is positioned to the right of the seventh rectangular box. An arrow originating from the eighth rectangular box points to the right of the square that reads “0% 50% 100%”." title="Defining the color orange under the HSL color mode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25" y="1371600"/>
            <a:ext cx="8410575"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052323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Semi-Opaque Colors	</a:t>
            </a:r>
          </a:p>
        </p:txBody>
      </p:sp>
      <p:sp>
        <p:nvSpPr>
          <p:cNvPr id="3" name="Content Placeholder 2"/>
          <p:cNvSpPr>
            <a:spLocks noGrp="1"/>
          </p:cNvSpPr>
          <p:nvPr>
            <p:ph idx="1"/>
          </p:nvPr>
        </p:nvSpPr>
        <p:spPr/>
        <p:txBody>
          <a:bodyPr/>
          <a:lstStyle/>
          <a:p>
            <a:r>
              <a:rPr lang="en-US" sz="2800" b="1" dirty="0"/>
              <a:t>Opacity </a:t>
            </a:r>
            <a:r>
              <a:rPr lang="en-US" sz="2800" dirty="0"/>
              <a:t>– Defines how solid a color appears</a:t>
            </a:r>
          </a:p>
          <a:p>
            <a:r>
              <a:rPr lang="en-US" sz="2800" dirty="0"/>
              <a:t>A color’s opacity is specified using the following properties:</a:t>
            </a:r>
          </a:p>
          <a:p>
            <a:pPr lvl="1"/>
            <a:r>
              <a:rPr lang="en-US" sz="2400" dirty="0" err="1">
                <a:latin typeface="Courier New" panose="02070309020205020404" pitchFamily="49" charset="0"/>
                <a:cs typeface="Courier New" panose="02070309020205020404" pitchFamily="49" charset="0"/>
              </a:rPr>
              <a:t>rgba</a:t>
            </a:r>
            <a:r>
              <a:rPr lang="en-US" sz="2400" dirty="0">
                <a:latin typeface="Courier New" panose="02070309020205020404" pitchFamily="49" charset="0"/>
                <a:cs typeface="Courier New" panose="02070309020205020404" pitchFamily="49" charset="0"/>
              </a:rPr>
              <a:t>(red, green, blue, opacity)</a:t>
            </a:r>
          </a:p>
          <a:p>
            <a:pPr lvl="1"/>
            <a:r>
              <a:rPr lang="en-US" sz="2400" dirty="0" err="1">
                <a:latin typeface="Courier New" panose="02070309020205020404" pitchFamily="49" charset="0"/>
                <a:cs typeface="Courier New" panose="02070309020205020404" pitchFamily="49" charset="0"/>
              </a:rPr>
              <a:t>hsla</a:t>
            </a:r>
            <a:r>
              <a:rPr lang="en-US" sz="2400" dirty="0">
                <a:latin typeface="Courier New" panose="02070309020205020404" pitchFamily="49" charset="0"/>
                <a:cs typeface="Courier New" panose="02070309020205020404" pitchFamily="49" charset="0"/>
              </a:rPr>
              <a:t>(hue, saturation, lightness, opacity)</a:t>
            </a:r>
            <a:r>
              <a:rPr lang="en-US" sz="2400" b="1" dirty="0">
                <a:latin typeface="Courier New" panose="02070309020205020404" pitchFamily="49" charset="0"/>
                <a:cs typeface="Courier New" panose="02070309020205020404" pitchFamily="49" charset="0"/>
              </a:rPr>
              <a:t> </a:t>
            </a:r>
          </a:p>
          <a:p>
            <a:pPr marL="457200" lvl="1" indent="0">
              <a:buNone/>
            </a:pPr>
            <a:r>
              <a:rPr lang="en-US" dirty="0">
                <a:cs typeface="Courier New" panose="02070309020205020404" pitchFamily="49" charset="0"/>
              </a:rPr>
              <a:t>where </a:t>
            </a:r>
            <a:r>
              <a:rPr lang="en-US" sz="2400" dirty="0">
                <a:latin typeface="Courier New" panose="02070309020205020404" pitchFamily="49" charset="0"/>
                <a:cs typeface="Courier New" panose="02070309020205020404" pitchFamily="49" charset="0"/>
              </a:rPr>
              <a:t>opacity</a:t>
            </a:r>
            <a:r>
              <a:rPr lang="en-US" dirty="0">
                <a:cs typeface="Courier New" panose="02070309020205020404" pitchFamily="49" charset="0"/>
              </a:rPr>
              <a:t> sets the opacity of the color ranging from 0 (completely transparent) up to 1.0 (completely opaque)</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24</a:t>
            </a:fld>
            <a:endParaRPr lang="en-US"/>
          </a:p>
        </p:txBody>
      </p:sp>
    </p:spTree>
    <p:extLst>
      <p:ext uri="{BB962C8B-B14F-4D97-AF65-F5344CB8AC3E}">
        <p14:creationId xmlns:p14="http://schemas.microsoft.com/office/powerpoint/2010/main" val="160314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50234"/>
            <a:ext cx="8305800" cy="944563"/>
          </a:xfrm>
        </p:spPr>
        <p:txBody>
          <a:bodyPr/>
          <a:lstStyle/>
          <a:p>
            <a:r>
              <a:rPr lang="en-US" dirty="0"/>
              <a:t>Setting Text and Background Color</a:t>
            </a:r>
          </a:p>
        </p:txBody>
      </p:sp>
      <p:sp>
        <p:nvSpPr>
          <p:cNvPr id="3" name="Content Placeholder 2"/>
          <p:cNvSpPr>
            <a:spLocks noGrp="1"/>
          </p:cNvSpPr>
          <p:nvPr>
            <p:ph idx="1"/>
            <p:custDataLst>
              <p:tags r:id="rId3"/>
            </p:custDataLst>
          </p:nvPr>
        </p:nvSpPr>
        <p:spPr/>
        <p:txBody>
          <a:bodyPr/>
          <a:lstStyle/>
          <a:p>
            <a:r>
              <a:rPr lang="en-US" dirty="0"/>
              <a:t>CSS defines the text and background color for each element on a webpage</a:t>
            </a:r>
          </a:p>
          <a:p>
            <a:pPr marL="914400" lvl="2" indent="0">
              <a:buNone/>
            </a:pPr>
            <a:r>
              <a:rPr lang="en-US" sz="2600" dirty="0">
                <a:latin typeface="Courier New" panose="02070309020205020404" pitchFamily="49" charset="0"/>
                <a:cs typeface="Courier New" panose="02070309020205020404" pitchFamily="49" charset="0"/>
              </a:rPr>
              <a:t>color: </a:t>
            </a:r>
            <a:r>
              <a:rPr lang="en-US" sz="2600" i="1" dirty="0">
                <a:latin typeface="Courier New" panose="02070309020205020404" pitchFamily="49" charset="0"/>
                <a:cs typeface="Courier New" panose="02070309020205020404" pitchFamily="49" charset="0"/>
              </a:rPr>
              <a:t>color;</a:t>
            </a:r>
            <a:endParaRPr lang="en-US" sz="2600" dirty="0">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	background-color: </a:t>
            </a:r>
            <a:r>
              <a:rPr lang="en-US" sz="2600" i="1" dirty="0">
                <a:latin typeface="Courier New" panose="02070309020205020404" pitchFamily="49" charset="0"/>
                <a:cs typeface="Courier New" panose="02070309020205020404" pitchFamily="49" charset="0"/>
              </a:rPr>
              <a:t>color</a:t>
            </a:r>
            <a:r>
              <a:rPr lang="en-US" sz="2600" dirty="0">
                <a:latin typeface="Courier New" panose="02070309020205020404" pitchFamily="49" charset="0"/>
                <a:cs typeface="Courier New" panose="02070309020205020404" pitchFamily="49" charset="0"/>
              </a:rPr>
              <a:t>;</a:t>
            </a:r>
          </a:p>
          <a:p>
            <a:pPr marL="0" indent="0">
              <a:buNone/>
            </a:pPr>
            <a:r>
              <a:rPr lang="en-US" dirty="0"/>
              <a:t>    where </a:t>
            </a:r>
            <a:r>
              <a:rPr lang="en-US" sz="2600" i="1" dirty="0">
                <a:latin typeface="Courier New" panose="02070309020205020404" pitchFamily="49" charset="0"/>
                <a:cs typeface="Courier New" panose="02070309020205020404" pitchFamily="49" charset="0"/>
              </a:rPr>
              <a:t>color </a:t>
            </a:r>
            <a:r>
              <a:rPr lang="en-US" dirty="0"/>
              <a:t>is a color name or a color value</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25</a:t>
            </a:fld>
            <a:endParaRPr lang="en-US"/>
          </a:p>
        </p:txBody>
      </p:sp>
    </p:spTree>
    <p:custDataLst>
      <p:tags r:id="rId1"/>
    </p:custDataLst>
    <p:extLst>
      <p:ext uri="{BB962C8B-B14F-4D97-AF65-F5344CB8AC3E}">
        <p14:creationId xmlns:p14="http://schemas.microsoft.com/office/powerpoint/2010/main" val="1586704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z="4800" dirty="0"/>
              <a:t>Selector Patterns</a:t>
            </a:r>
            <a:br>
              <a:rPr lang="en-US" dirty="0"/>
            </a:br>
            <a:r>
              <a:rPr lang="en-US" sz="4000" dirty="0"/>
              <a:t>Contextual Selectors</a:t>
            </a:r>
          </a:p>
        </p:txBody>
      </p:sp>
      <p:sp>
        <p:nvSpPr>
          <p:cNvPr id="3" name="Content Placeholder 2"/>
          <p:cNvSpPr>
            <a:spLocks noGrp="1"/>
          </p:cNvSpPr>
          <p:nvPr>
            <p:ph idx="1"/>
            <p:custDataLst>
              <p:tags r:id="rId3"/>
            </p:custDataLst>
          </p:nvPr>
        </p:nvSpPr>
        <p:spPr/>
        <p:txBody>
          <a:bodyPr/>
          <a:lstStyle/>
          <a:p>
            <a:r>
              <a:rPr lang="en-US" sz="2800" b="1" dirty="0"/>
              <a:t>Selector patterns -  </a:t>
            </a:r>
            <a:r>
              <a:rPr lang="en-US" sz="2800" dirty="0"/>
              <a:t>are use to direct a style rule to specific elements</a:t>
            </a:r>
          </a:p>
          <a:p>
            <a:r>
              <a:rPr lang="en-US" sz="2800" b="1" dirty="0">
                <a:solidFill>
                  <a:schemeClr val="tx2"/>
                </a:solidFill>
              </a:rPr>
              <a:t>Contextual selector</a:t>
            </a:r>
            <a:r>
              <a:rPr lang="en-US" sz="2800" dirty="0">
                <a:solidFill>
                  <a:schemeClr val="tx2"/>
                </a:solidFill>
              </a:rPr>
              <a:t> </a:t>
            </a:r>
            <a:r>
              <a:rPr lang="en-US" sz="2800" dirty="0"/>
              <a:t>– Specifies the context under which a particular page element is matched</a:t>
            </a:r>
          </a:p>
          <a:p>
            <a:r>
              <a:rPr lang="en-US" sz="2800" dirty="0"/>
              <a:t>Context is based on the hierarchical structure of a document, which involves the relationships between a </a:t>
            </a:r>
            <a:r>
              <a:rPr lang="en-US" sz="2800" b="1" dirty="0"/>
              <a:t>parent element</a:t>
            </a:r>
            <a:r>
              <a:rPr lang="en-US" sz="2800" dirty="0"/>
              <a:t> containing one or more </a:t>
            </a:r>
            <a:r>
              <a:rPr lang="en-US" sz="2800" b="1" dirty="0"/>
              <a:t>child elements</a:t>
            </a:r>
            <a:r>
              <a:rPr lang="en-US" sz="2800" dirty="0"/>
              <a:t> and within those child elements several levels of </a:t>
            </a:r>
            <a:r>
              <a:rPr lang="en-US" sz="2800" b="1" dirty="0"/>
              <a:t>descendant elements</a:t>
            </a:r>
          </a:p>
          <a:p>
            <a:pPr lvl="1"/>
            <a:r>
              <a:rPr lang="en-US" sz="2400" dirty="0"/>
              <a:t>Parent descendant {styles}</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26</a:t>
            </a:fld>
            <a:endParaRPr lang="en-US"/>
          </a:p>
        </p:txBody>
      </p:sp>
    </p:spTree>
    <p:custDataLst>
      <p:tags r:id="rId1"/>
    </p:custDataLst>
    <p:extLst>
      <p:ext uri="{BB962C8B-B14F-4D97-AF65-F5344CB8AC3E}">
        <p14:creationId xmlns:p14="http://schemas.microsoft.com/office/powerpoint/2010/main" val="1878719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Contextual Selectors (continued 1)</a:t>
            </a:r>
          </a:p>
        </p:txBody>
      </p:sp>
      <p:pic>
        <p:nvPicPr>
          <p:cNvPr id="9" name="Content Placeholder 8" descr="This table provides data about contextual selectors. It has 2 columns and 8 rows. The header of column 1 reads “Selector”, and the header of column 2 reads “Description”.&#10;In row 2, column 1 reads “*” and column 2 reads “Matches any element”.&#10;In row 3, column 1 reads “elem” and column 2 reads “Matches the element elem located anywhere in the document”.&#10;In row 4, column 1 reads “elem1, elem2, …” and column 2 reads “Matches any of the elements elem1, elem2, etc”.&#10;In row 5, column 1 reads “parent descendant” and column 2 reads “Matches the descendant element that is nested within the parent element at some level”.&#10;In row 6, column 1 reads “parent &gt; child” and column 2 reads “Matches the child element that is a child of the parent element”.&#10;In row 7, column 1 reads “elem1 + elem2” and column 2 reads “Matches elem2  that is immediately preceded by the sibling element elem1”.&#10;In row 8, column 1 reads “elem1 – elem2” and column 2 reads “Matches elem2  that follows the sibling element elem1”." title="Contextual selectors"/>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57200" y="1727179"/>
            <a:ext cx="8305800" cy="3891005"/>
          </a:xfrm>
        </p:spPr>
      </p:pic>
      <p:sp>
        <p:nvSpPr>
          <p:cNvPr id="5" name="Slide Number Placeholder 4"/>
          <p:cNvSpPr>
            <a:spLocks noGrp="1"/>
          </p:cNvSpPr>
          <p:nvPr>
            <p:ph type="sldNum" sz="quarter" idx="11"/>
            <p:custDataLst>
              <p:tags r:id="rId3"/>
            </p:custDataLst>
          </p:nvPr>
        </p:nvSpPr>
        <p:spPr/>
        <p:txBody>
          <a:bodyPr/>
          <a:lstStyle/>
          <a:p>
            <a:pPr>
              <a:defRPr/>
            </a:pPr>
            <a:fld id="{D088EE75-1E5F-46E6-9335-A082CDF6502C}" type="slidenum">
              <a:rPr lang="en-US" smtClean="0"/>
              <a:pPr>
                <a:defRPr/>
              </a:pPr>
              <a:t>27</a:t>
            </a:fld>
            <a:endParaRPr lang="en-US"/>
          </a:p>
        </p:txBody>
      </p:sp>
    </p:spTree>
    <p:custDataLst>
      <p:tags r:id="rId1"/>
    </p:custDataLst>
    <p:extLst>
      <p:ext uri="{BB962C8B-B14F-4D97-AF65-F5344CB8AC3E}">
        <p14:creationId xmlns:p14="http://schemas.microsoft.com/office/powerpoint/2010/main" val="2898639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Contextual Selectors (continued 2)</a:t>
            </a:r>
          </a:p>
        </p:txBody>
      </p:sp>
      <p:sp>
        <p:nvSpPr>
          <p:cNvPr id="5" name="Slide Number Placeholder 4"/>
          <p:cNvSpPr>
            <a:spLocks noGrp="1"/>
          </p:cNvSpPr>
          <p:nvPr>
            <p:ph type="sldNum" sz="quarter" idx="11"/>
            <p:custDataLst>
              <p:tags r:id="rId3"/>
            </p:custDataLst>
          </p:nvPr>
        </p:nvSpPr>
        <p:spPr/>
        <p:txBody>
          <a:bodyPr/>
          <a:lstStyle/>
          <a:p>
            <a:pPr>
              <a:defRPr/>
            </a:pPr>
            <a:fld id="{D088EE75-1E5F-46E6-9335-A082CDF6502C}" type="slidenum">
              <a:rPr lang="en-US" smtClean="0"/>
              <a:pPr>
                <a:defRPr/>
              </a:pPr>
              <a:t>28</a:t>
            </a:fld>
            <a:endParaRPr lang="en-US"/>
          </a:p>
        </p:txBody>
      </p:sp>
      <p:pic>
        <p:nvPicPr>
          <p:cNvPr id="7" name="Content Placeholder 6"/>
          <p:cNvPicPr>
            <a:picLocks noGrp="1" noChangeAspect="1"/>
          </p:cNvPicPr>
          <p:nvPr>
            <p:ph idx="1"/>
          </p:nvPr>
        </p:nvPicPr>
        <p:blipFill rotWithShape="1">
          <a:blip r:embed="rId6"/>
          <a:srcRect l="32110" t="13778" r="5504" b="16055"/>
          <a:stretch/>
        </p:blipFill>
        <p:spPr>
          <a:xfrm>
            <a:off x="685800" y="1295400"/>
            <a:ext cx="7832651" cy="4953000"/>
          </a:xfrm>
          <a:prstGeom prst="rect">
            <a:avLst/>
          </a:prstGeom>
        </p:spPr>
      </p:pic>
    </p:spTree>
    <p:custDataLst>
      <p:tags r:id="rId1"/>
    </p:custDataLst>
    <p:extLst>
      <p:ext uri="{BB962C8B-B14F-4D97-AF65-F5344CB8AC3E}">
        <p14:creationId xmlns:p14="http://schemas.microsoft.com/office/powerpoint/2010/main" val="981983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Contextual Selectors (continued 3)</a:t>
            </a:r>
          </a:p>
        </p:txBody>
      </p:sp>
      <p:sp>
        <p:nvSpPr>
          <p:cNvPr id="3" name="Content Placeholder 2"/>
          <p:cNvSpPr>
            <a:spLocks noGrp="1"/>
          </p:cNvSpPr>
          <p:nvPr>
            <p:ph idx="1"/>
          </p:nvPr>
        </p:nvSpPr>
        <p:spPr/>
        <p:txBody>
          <a:bodyPr/>
          <a:lstStyle/>
          <a:p>
            <a:r>
              <a:rPr lang="en-US" sz="2800" dirty="0"/>
              <a:t>To match any element, a </a:t>
            </a:r>
            <a:r>
              <a:rPr lang="en-US" sz="2800" b="1" dirty="0"/>
              <a:t>wildcard selector </a:t>
            </a:r>
            <a:r>
              <a:rPr lang="en-US" sz="2800" dirty="0"/>
              <a:t>with the * character is used</a:t>
            </a:r>
          </a:p>
          <a:p>
            <a:pPr marL="457200" lvl="1" indent="0">
              <a:buNone/>
            </a:pPr>
            <a:r>
              <a:rPr lang="en-US" sz="2400" dirty="0"/>
              <a:t>	article &gt; * { color : blue; }</a:t>
            </a:r>
          </a:p>
          <a:p>
            <a:r>
              <a:rPr lang="en-US" sz="2800" b="1" dirty="0"/>
              <a:t>Sibling selectors </a:t>
            </a:r>
            <a:r>
              <a:rPr lang="en-US" sz="2800" dirty="0"/>
              <a:t>are used to select elements based on elements that are adjacent to them in the document hierarchy</a:t>
            </a:r>
          </a:p>
          <a:p>
            <a:pPr marL="457200" lvl="1" indent="0">
              <a:buNone/>
            </a:pPr>
            <a:r>
              <a:rPr lang="en-US" dirty="0"/>
              <a:t>	h1+ h2 { color : blue; } </a:t>
            </a:r>
            <a:r>
              <a:rPr lang="en-US" dirty="0">
                <a:sym typeface="Wingdings" panose="05000000000000000000" pitchFamily="2" charset="2"/>
              </a:rPr>
              <a:t> </a:t>
            </a:r>
            <a:r>
              <a:rPr lang="en-US" sz="2000" dirty="0">
                <a:sym typeface="Wingdings" panose="05000000000000000000" pitchFamily="2" charset="2"/>
              </a:rPr>
              <a:t>select h2 only if it is immediately preceded by an h1 element</a:t>
            </a:r>
            <a:endParaRPr lang="en-US" sz="2000" dirty="0"/>
          </a:p>
          <a:p>
            <a:pPr marL="457200" lvl="1" indent="0">
              <a:buNone/>
            </a:pPr>
            <a:r>
              <a:rPr lang="en-US" dirty="0"/>
              <a:t>	h1~ h2 { color : blue; } </a:t>
            </a:r>
            <a:r>
              <a:rPr lang="en-US" dirty="0">
                <a:sym typeface="Wingdings" panose="05000000000000000000" pitchFamily="2" charset="2"/>
              </a:rPr>
              <a:t> </a:t>
            </a:r>
            <a:r>
              <a:rPr lang="en-US" sz="2000" dirty="0">
                <a:sym typeface="Wingdings" panose="05000000000000000000" pitchFamily="2" charset="2"/>
              </a:rPr>
              <a:t>select any h2 element that is preceded (not necessarily immediately) by h1</a:t>
            </a:r>
            <a:endParaRPr lang="en-US" sz="2000" dirty="0"/>
          </a:p>
          <a:p>
            <a:pPr marL="457200" lvl="1" indent="0">
              <a:buNone/>
            </a:pPr>
            <a:endParaRPr lang="en-US" dirty="0"/>
          </a:p>
          <a:p>
            <a:pPr lvl="1"/>
            <a:endParaRPr lang="en-US"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29</a:t>
            </a:fld>
            <a:endParaRPr lang="en-US"/>
          </a:p>
        </p:txBody>
      </p:sp>
    </p:spTree>
    <p:extLst>
      <p:ext uri="{BB962C8B-B14F-4D97-AF65-F5344CB8AC3E}">
        <p14:creationId xmlns:p14="http://schemas.microsoft.com/office/powerpoint/2010/main" val="10990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a:defRPr/>
            </a:pPr>
            <a:fld id="{3BCC3D7D-610D-4CF5-A2A1-495A281F513F}" type="slidenum">
              <a:rPr lang="en-US"/>
              <a:pPr>
                <a:defRPr/>
              </a:pPr>
              <a:t>3</a:t>
            </a:fld>
            <a:endParaRPr lang="en-US"/>
          </a:p>
        </p:txBody>
      </p:sp>
      <p:sp>
        <p:nvSpPr>
          <p:cNvPr id="29697" name="Rectangle 2"/>
          <p:cNvSpPr>
            <a:spLocks noGrp="1" noChangeArrowheads="1"/>
          </p:cNvSpPr>
          <p:nvPr>
            <p:ph type="title" idx="4294967295"/>
          </p:nvPr>
        </p:nvSpPr>
        <p:spPr/>
        <p:txBody>
          <a:bodyPr/>
          <a:lstStyle/>
          <a:p>
            <a:pPr eaLnBrk="1" hangingPunct="1"/>
            <a:r>
              <a:rPr lang="en-US" sz="3600" dirty="0"/>
              <a:t>Linking to a Location within a Document</a:t>
            </a:r>
          </a:p>
        </p:txBody>
      </p:sp>
      <p:sp>
        <p:nvSpPr>
          <p:cNvPr id="29698" name="Rectangle 3"/>
          <p:cNvSpPr>
            <a:spLocks noGrp="1" noChangeArrowheads="1"/>
          </p:cNvSpPr>
          <p:nvPr>
            <p:ph idx="4294967295"/>
          </p:nvPr>
        </p:nvSpPr>
        <p:spPr/>
        <p:txBody>
          <a:bodyPr/>
          <a:lstStyle/>
          <a:p>
            <a:r>
              <a:rPr lang="en-US" sz="2800" dirty="0"/>
              <a:t>Mark location with the id attribute id=“text”</a:t>
            </a:r>
          </a:p>
          <a:p>
            <a:pPr lvl="1"/>
            <a:r>
              <a:rPr lang="en-US" sz="2400" b="1" dirty="0"/>
              <a:t>&lt;h2 id="rules"&gt;Rules&lt;/h2&gt;</a:t>
            </a:r>
          </a:p>
          <a:p>
            <a:r>
              <a:rPr lang="en-US" sz="2800" dirty="0"/>
              <a:t>Linking to an id</a:t>
            </a:r>
          </a:p>
          <a:p>
            <a:pPr lvl="1"/>
            <a:r>
              <a:rPr lang="en-US" sz="2400" dirty="0"/>
              <a:t>To link to a location within the current page</a:t>
            </a:r>
          </a:p>
          <a:p>
            <a:pPr lvl="2"/>
            <a:r>
              <a:rPr lang="en-US" sz="2000" b="1" dirty="0"/>
              <a:t>&lt;a </a:t>
            </a:r>
            <a:r>
              <a:rPr lang="en-US" sz="2000" b="1" dirty="0" err="1"/>
              <a:t>href</a:t>
            </a:r>
            <a:r>
              <a:rPr lang="en-US" sz="2000" b="1" dirty="0"/>
              <a:t>="#rule"&gt;Read the Rules&lt;/a&gt; </a:t>
            </a:r>
          </a:p>
          <a:p>
            <a:pPr lvl="1"/>
            <a:r>
              <a:rPr lang="en-US" sz="2400" dirty="0"/>
              <a:t>To link to a location within another page</a:t>
            </a:r>
          </a:p>
          <a:p>
            <a:pPr lvl="2"/>
            <a:r>
              <a:rPr lang="en-US" sz="2000" b="1" dirty="0"/>
              <a:t>&lt;a </a:t>
            </a:r>
            <a:r>
              <a:rPr lang="en-US" sz="2000" b="1" dirty="0" err="1"/>
              <a:t>href</a:t>
            </a:r>
            <a:r>
              <a:rPr lang="en-US" sz="2000" b="1" dirty="0"/>
              <a:t>="</a:t>
            </a:r>
            <a:r>
              <a:rPr lang="en-US" sz="2000" b="1" dirty="0" err="1"/>
              <a:t>file#id</a:t>
            </a:r>
            <a:r>
              <a:rPr lang="en-US" sz="2000" b="1" dirty="0"/>
              <a:t>"&gt;content&lt;/a&gt;</a:t>
            </a:r>
          </a:p>
          <a:p>
            <a:pPr eaLnBrk="1" hangingPunct="1"/>
            <a:endParaRPr lang="en-US" sz="2800" dirty="0"/>
          </a:p>
        </p:txBody>
      </p:sp>
    </p:spTree>
    <p:extLst>
      <p:ext uri="{BB962C8B-B14F-4D97-AF65-F5344CB8AC3E}">
        <p14:creationId xmlns:p14="http://schemas.microsoft.com/office/powerpoint/2010/main" val="403721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Attribute Selectors</a:t>
            </a:r>
          </a:p>
        </p:txBody>
      </p:sp>
      <p:sp>
        <p:nvSpPr>
          <p:cNvPr id="3" name="Content Placeholder 2"/>
          <p:cNvSpPr>
            <a:spLocks noGrp="1"/>
          </p:cNvSpPr>
          <p:nvPr>
            <p:ph idx="1"/>
            <p:custDataLst>
              <p:tags r:id="rId3"/>
            </p:custDataLst>
          </p:nvPr>
        </p:nvSpPr>
        <p:spPr/>
        <p:txBody>
          <a:bodyPr/>
          <a:lstStyle/>
          <a:p>
            <a:r>
              <a:rPr lang="en-US" dirty="0"/>
              <a:t>Selectors also can be defined based on attributes and attribute values within elements</a:t>
            </a:r>
          </a:p>
          <a:p>
            <a:pPr lvl="1"/>
            <a:r>
              <a:rPr lang="en-US" sz="2600" b="1" dirty="0">
                <a:latin typeface="Courier New" panose="02070309020205020404" pitchFamily="49" charset="0"/>
                <a:cs typeface="Courier New" panose="02070309020205020404" pitchFamily="49" charset="0"/>
              </a:rPr>
              <a:t>id</a:t>
            </a:r>
            <a:r>
              <a:rPr lang="en-US" b="1" dirty="0"/>
              <a:t> </a:t>
            </a:r>
            <a:r>
              <a:rPr lang="en-US" dirty="0"/>
              <a:t>– Identifies specific elements within the document  </a:t>
            </a:r>
          </a:p>
          <a:p>
            <a:pPr lvl="2"/>
            <a:r>
              <a:rPr lang="en-US" i="1" dirty="0"/>
              <a:t>#id</a:t>
            </a:r>
            <a:r>
              <a:rPr lang="en-US" dirty="0"/>
              <a:t> or </a:t>
            </a:r>
            <a:r>
              <a:rPr lang="en-US" i="1" dirty="0" err="1"/>
              <a:t>elem#id</a:t>
            </a:r>
            <a:r>
              <a:rPr lang="en-US" i="1" dirty="0"/>
              <a:t>  </a:t>
            </a:r>
            <a:r>
              <a:rPr lang="en-US" dirty="0"/>
              <a:t>e.g. #title or h1#title</a:t>
            </a:r>
          </a:p>
          <a:p>
            <a:pPr lvl="1"/>
            <a:r>
              <a:rPr lang="en-US" sz="2600" b="1" dirty="0">
                <a:latin typeface="Courier New" panose="02070309020205020404" pitchFamily="49" charset="0"/>
                <a:cs typeface="Courier New" panose="02070309020205020404" pitchFamily="49" charset="0"/>
              </a:rPr>
              <a:t>class</a:t>
            </a:r>
            <a:r>
              <a:rPr lang="en-US" dirty="0"/>
              <a:t>– Identifies a group of elements that share a similar characteristic or property </a:t>
            </a:r>
          </a:p>
          <a:p>
            <a:pPr lvl="2"/>
            <a:r>
              <a:rPr lang="en-US" i="1" dirty="0" err="1"/>
              <a:t>elem.class</a:t>
            </a:r>
            <a:r>
              <a:rPr lang="en-US" dirty="0"/>
              <a:t>  </a:t>
            </a:r>
          </a:p>
          <a:p>
            <a:pPr lvl="2"/>
            <a:r>
              <a:rPr lang="en-US" dirty="0"/>
              <a:t>e.g. h1.intro { color: blue; } or .intro { color: blue; }</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30</a:t>
            </a:fld>
            <a:endParaRPr lang="en-US"/>
          </a:p>
        </p:txBody>
      </p:sp>
    </p:spTree>
    <p:custDataLst>
      <p:tags r:id="rId1"/>
    </p:custDataLst>
    <p:extLst>
      <p:ext uri="{BB962C8B-B14F-4D97-AF65-F5344CB8AC3E}">
        <p14:creationId xmlns:p14="http://schemas.microsoft.com/office/powerpoint/2010/main" val="235081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Fonts</a:t>
            </a:r>
          </a:p>
        </p:txBody>
      </p:sp>
      <p:sp>
        <p:nvSpPr>
          <p:cNvPr id="3" name="Content Placeholder 2"/>
          <p:cNvSpPr>
            <a:spLocks noGrp="1"/>
          </p:cNvSpPr>
          <p:nvPr>
            <p:ph idx="1"/>
          </p:nvPr>
        </p:nvSpPr>
        <p:spPr/>
        <p:txBody>
          <a:bodyPr/>
          <a:lstStyle/>
          <a:p>
            <a:r>
              <a:rPr lang="en-US" b="1" dirty="0"/>
              <a:t>Typography</a:t>
            </a:r>
            <a:r>
              <a:rPr lang="en-US" dirty="0"/>
              <a:t> is the art of designing the appearance of characters and letters on a page</a:t>
            </a:r>
          </a:p>
          <a:p>
            <a:r>
              <a:rPr lang="en-US" dirty="0"/>
              <a:t>Color and font are one of few properties in the CSS family of typographical styles</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31</a:t>
            </a:fld>
            <a:endParaRPr lang="en-US"/>
          </a:p>
        </p:txBody>
      </p:sp>
    </p:spTree>
    <p:extLst>
      <p:ext uri="{BB962C8B-B14F-4D97-AF65-F5344CB8AC3E}">
        <p14:creationId xmlns:p14="http://schemas.microsoft.com/office/powerpoint/2010/main" val="159024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Choosing a Font</a:t>
            </a:r>
          </a:p>
        </p:txBody>
      </p:sp>
      <p:sp>
        <p:nvSpPr>
          <p:cNvPr id="3" name="Content Placeholder 2"/>
          <p:cNvSpPr>
            <a:spLocks noGrp="1"/>
          </p:cNvSpPr>
          <p:nvPr>
            <p:ph idx="1"/>
            <p:custDataLst>
              <p:tags r:id="rId3"/>
            </p:custDataLst>
          </p:nvPr>
        </p:nvSpPr>
        <p:spPr>
          <a:xfrm>
            <a:off x="457200" y="1219200"/>
            <a:ext cx="8305800" cy="5181600"/>
          </a:xfrm>
        </p:spPr>
        <p:txBody>
          <a:bodyPr/>
          <a:lstStyle/>
          <a:p>
            <a:r>
              <a:rPr lang="en-US" dirty="0"/>
              <a:t>Text characters are based on </a:t>
            </a:r>
            <a:r>
              <a:rPr lang="en-US" b="1" dirty="0"/>
              <a:t>fonts</a:t>
            </a:r>
            <a:r>
              <a:rPr lang="en-US" dirty="0"/>
              <a:t> that define the style and appearance of each character in the alphabet</a:t>
            </a:r>
          </a:p>
          <a:p>
            <a:r>
              <a:rPr lang="en-US" dirty="0"/>
              <a:t>The general structure of defining font for any page element is</a:t>
            </a:r>
          </a:p>
          <a:p>
            <a:pPr marL="0" indent="0">
              <a:buNone/>
            </a:pPr>
            <a:r>
              <a:rPr lang="en-US" dirty="0"/>
              <a:t>    </a:t>
            </a:r>
            <a:r>
              <a:rPr lang="en-US" sz="2600" dirty="0">
                <a:latin typeface="Courier New" panose="02070309020205020404" pitchFamily="49" charset="0"/>
                <a:cs typeface="Courier New" panose="02070309020205020404" pitchFamily="49" charset="0"/>
              </a:rPr>
              <a:t>font-family: </a:t>
            </a:r>
            <a:r>
              <a:rPr lang="en-US" sz="2600" i="1" dirty="0">
                <a:latin typeface="Courier New" panose="02070309020205020404" pitchFamily="49" charset="0"/>
                <a:cs typeface="Courier New" panose="02070309020205020404" pitchFamily="49" charset="0"/>
              </a:rPr>
              <a:t>fonts</a:t>
            </a:r>
            <a:r>
              <a:rPr lang="en-US" sz="2600" dirty="0">
                <a:latin typeface="Courier New" panose="02070309020205020404" pitchFamily="49" charset="0"/>
                <a:cs typeface="Courier New" panose="02070309020205020404" pitchFamily="49" charset="0"/>
              </a:rPr>
              <a:t>;</a:t>
            </a:r>
          </a:p>
          <a:p>
            <a:pPr marL="0" indent="0">
              <a:buNone/>
            </a:pPr>
            <a:r>
              <a:rPr lang="en-US" dirty="0">
                <a:cs typeface="Courier New" pitchFamily="49" charset="0"/>
              </a:rPr>
              <a:t>    where </a:t>
            </a:r>
            <a:r>
              <a:rPr lang="en-US" sz="2600" i="1" dirty="0">
                <a:latin typeface="Courier New" panose="02070309020205020404" pitchFamily="49" charset="0"/>
                <a:cs typeface="Courier New" panose="02070309020205020404" pitchFamily="49" charset="0"/>
              </a:rPr>
              <a:t>fonts</a:t>
            </a:r>
            <a:r>
              <a:rPr lang="en-US" dirty="0">
                <a:cs typeface="Courier New" pitchFamily="49" charset="0"/>
              </a:rPr>
              <a:t> is a comma-separated list, </a:t>
            </a:r>
          </a:p>
          <a:p>
            <a:pPr marL="0" indent="0">
              <a:buNone/>
            </a:pPr>
            <a:r>
              <a:rPr lang="en-US" dirty="0">
                <a:cs typeface="Courier New" pitchFamily="49" charset="0"/>
              </a:rPr>
              <a:t>    also known as a </a:t>
            </a:r>
            <a:r>
              <a:rPr lang="en-US" b="1" dirty="0">
                <a:cs typeface="Courier New" pitchFamily="49" charset="0"/>
              </a:rPr>
              <a:t>font stack</a:t>
            </a:r>
            <a:endParaRPr lang="en-US" dirty="0">
              <a:cs typeface="Courier New" pitchFamily="49" charset="0"/>
            </a:endParaRP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32</a:t>
            </a:fld>
            <a:endParaRPr lang="en-US"/>
          </a:p>
        </p:txBody>
      </p:sp>
    </p:spTree>
    <p:custDataLst>
      <p:tags r:id="rId1"/>
    </p:custDataLst>
    <p:extLst>
      <p:ext uri="{BB962C8B-B14F-4D97-AF65-F5344CB8AC3E}">
        <p14:creationId xmlns:p14="http://schemas.microsoft.com/office/powerpoint/2010/main" val="1601063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Font (continued)</a:t>
            </a:r>
          </a:p>
        </p:txBody>
      </p:sp>
      <p:sp>
        <p:nvSpPr>
          <p:cNvPr id="3" name="Content Placeholder 2"/>
          <p:cNvSpPr>
            <a:spLocks noGrp="1"/>
          </p:cNvSpPr>
          <p:nvPr>
            <p:ph idx="1"/>
          </p:nvPr>
        </p:nvSpPr>
        <p:spPr/>
        <p:txBody>
          <a:bodyPr/>
          <a:lstStyle/>
          <a:p>
            <a:r>
              <a:rPr lang="en-US" b="1" dirty="0"/>
              <a:t>Specific font </a:t>
            </a:r>
            <a:r>
              <a:rPr lang="en-US" dirty="0"/>
              <a:t>– Identified by name and based on a font definition file stored in a user’s computer or accessible on the web</a:t>
            </a:r>
          </a:p>
          <a:p>
            <a:r>
              <a:rPr lang="en-US" b="1" dirty="0"/>
              <a:t>Generic font </a:t>
            </a:r>
            <a:r>
              <a:rPr lang="en-US" dirty="0"/>
              <a:t>– Describes the general appearance of the characters in the text  but does not specify any particular font definition file</a:t>
            </a:r>
          </a:p>
          <a:p>
            <a:pPr lvl="1"/>
            <a:r>
              <a:rPr lang="en-US" dirty="0"/>
              <a:t>CSS supports the font groups </a:t>
            </a:r>
            <a:r>
              <a:rPr lang="en-US" b="1" dirty="0"/>
              <a:t>serif, sans-serif, monospace, cursive, and fantasy</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33</a:t>
            </a:fld>
            <a:endParaRPr lang="en-US"/>
          </a:p>
        </p:txBody>
      </p:sp>
    </p:spTree>
    <p:extLst>
      <p:ext uri="{BB962C8B-B14F-4D97-AF65-F5344CB8AC3E}">
        <p14:creationId xmlns:p14="http://schemas.microsoft.com/office/powerpoint/2010/main" val="2298950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Styling Web Page Text</a:t>
            </a:r>
          </a:p>
        </p:txBody>
      </p:sp>
      <p:pic>
        <p:nvPicPr>
          <p:cNvPr id="6" name="Content Placeholder 5" descr="This slide contains two vertical lists of web safe font stacks. Row 1 of the first list reads “Arial”, row 2 reads “a-z/1234567890”, and row 3 reads “font-family: Arial, Helvetica, sans-serif;”.&#10;There is a space after row 3. Row 4 reads “Arial black”. Row 5 reads “a-z/1234567890”. Row 6 reads “font-family: ‘Arial Black’, Gadget, sans-serif;”.&#10;There is a space after row 6. Row 7 reads “Century gothic”. Row 8 reads “a-z/1234567890”. Row 9 reads “font-family: ‘Century Gothic’, sans-serif;”.&#10;There is a space after row 9. Row 10 reads “Courier new”. Row 11 reads “a-z/1234567890”. Row 12 reads “font-family: ‘Courier New’, Courier, monospace;”.&#10;There is a space after row 12. Row 13 reads “Georgia”. Row 14 reads “a-z/1234567890”. Row 15 reads “font-family: Georgia, serif;”.&#10;There is a space after row 15. Row 16 reads “Impact”. Row 17 reads “a-z/1234567890”. Row 18 reads “font-family: Impact, Charcoal, sans-serif;”.&#10;In the second list, row 1 reads “Lucida Console”, row 2 reads “a-z/1234567890”. And row 3 reads “font-family: ‘Lucida Console’, Monaco, monospace;”.&#10;There is a space after row 3. Row 4 reads “Lucida Sans Unicode”. Row 5 reads “a-z/1234567890”. Row 6 reads “font-family: ‘Lucida Sans Unicode’, ‘Lucida Grande’, sans-serif;”.&#10;There is a space after row 6. Row 7 reads “Palatino linotype”. Row 8 reads “a-z/1234567890”. Row 9 reads “font-family: ‘Palatino Linotype’, ‘Book Antiqua’, Palatino, serif;”.&#10;There is a space after row 9. Row 10 reads “Tahoma”. Row 11 reads “a-z/1234567890”. Row 12 reads “font-family: Tahoma, Geneva, sans-serif;”.&#10;There is a space after row 12. Row 13 reads “Times new roman”. Row 14 reads “a-z/1234567890”. Row 15 reads “font-family: ‘Trebuchet MS’, Helvetica, sans-serif;”.&#10;There is a space after row 15. Row 16 reads “Verdana”. Row 17 reads “a-z/1234567890”. Row 18 reads “font-family: Verdana, Geneva, sans-serif;”." title="Web safe font stacks"/>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57200" y="1580441"/>
            <a:ext cx="8305800" cy="4184481"/>
          </a:xfrm>
        </p:spPr>
      </p:pic>
      <p:sp>
        <p:nvSpPr>
          <p:cNvPr id="5" name="Slide Number Placeholder 4"/>
          <p:cNvSpPr>
            <a:spLocks noGrp="1"/>
          </p:cNvSpPr>
          <p:nvPr>
            <p:ph type="sldNum" sz="quarter" idx="11"/>
            <p:custDataLst>
              <p:tags r:id="rId3"/>
            </p:custDataLst>
          </p:nvPr>
        </p:nvSpPr>
        <p:spPr/>
        <p:txBody>
          <a:bodyPr/>
          <a:lstStyle/>
          <a:p>
            <a:pPr>
              <a:defRPr/>
            </a:pPr>
            <a:fld id="{D088EE75-1E5F-46E6-9335-A082CDF6502C}" type="slidenum">
              <a:rPr lang="en-US" smtClean="0"/>
              <a:pPr>
                <a:defRPr/>
              </a:pPr>
              <a:t>34</a:t>
            </a:fld>
            <a:endParaRPr lang="en-US"/>
          </a:p>
        </p:txBody>
      </p:sp>
    </p:spTree>
    <p:custDataLst>
      <p:tags r:id="rId1"/>
    </p:custDataLst>
    <p:extLst>
      <p:ext uri="{BB962C8B-B14F-4D97-AF65-F5344CB8AC3E}">
        <p14:creationId xmlns:p14="http://schemas.microsoft.com/office/powerpoint/2010/main" val="1236299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Setting the Font Size</a:t>
            </a:r>
          </a:p>
        </p:txBody>
      </p:sp>
      <p:sp>
        <p:nvSpPr>
          <p:cNvPr id="3" name="Content Placeholder 2"/>
          <p:cNvSpPr>
            <a:spLocks noGrp="1"/>
          </p:cNvSpPr>
          <p:nvPr>
            <p:ph idx="1"/>
            <p:custDataLst>
              <p:tags r:id="rId3"/>
            </p:custDataLst>
          </p:nvPr>
        </p:nvSpPr>
        <p:spPr>
          <a:xfrm>
            <a:off x="457200" y="1066800"/>
            <a:ext cx="8305800" cy="5303837"/>
          </a:xfrm>
        </p:spPr>
        <p:txBody>
          <a:bodyPr/>
          <a:lstStyle/>
          <a:p>
            <a:r>
              <a:rPr lang="en-US" sz="2800" dirty="0"/>
              <a:t>To set a font size, use the font-size property</a:t>
            </a:r>
          </a:p>
          <a:p>
            <a:pPr marL="0" indent="0">
              <a:buNone/>
            </a:pPr>
            <a:r>
              <a:rPr lang="en-US" sz="2800" dirty="0"/>
              <a:t>	</a:t>
            </a:r>
            <a:r>
              <a:rPr lang="en-US" sz="2400" dirty="0">
                <a:latin typeface="Courier New" panose="02070309020205020404" pitchFamily="49" charset="0"/>
                <a:cs typeface="Courier New" panose="02070309020205020404" pitchFamily="49" charset="0"/>
              </a:rPr>
              <a:t>font-size: </a:t>
            </a:r>
            <a:r>
              <a:rPr lang="en-US" sz="2400" i="1" dirty="0">
                <a:latin typeface="Courier New" panose="02070309020205020404" pitchFamily="49" charset="0"/>
                <a:cs typeface="Courier New" panose="02070309020205020404" pitchFamily="49" charset="0"/>
              </a:rPr>
              <a:t>size</a:t>
            </a:r>
            <a:r>
              <a:rPr lang="en-US" sz="2400" dirty="0">
                <a:latin typeface="Courier New" panose="02070309020205020404" pitchFamily="49" charset="0"/>
                <a:cs typeface="Courier New" panose="02070309020205020404" pitchFamily="49" charset="0"/>
              </a:rPr>
              <a:t>;</a:t>
            </a:r>
          </a:p>
          <a:p>
            <a:pPr indent="0">
              <a:buNone/>
            </a:pPr>
            <a:r>
              <a:rPr lang="en-US" sz="2800" dirty="0"/>
              <a:t>where </a:t>
            </a:r>
            <a:r>
              <a:rPr lang="en-US" sz="2800" i="1" dirty="0">
                <a:cs typeface="Courier New" pitchFamily="49" charset="0"/>
              </a:rPr>
              <a:t>size</a:t>
            </a:r>
            <a:r>
              <a:rPr lang="en-US" sz="2800" i="1" dirty="0"/>
              <a:t> </a:t>
            </a:r>
            <a:r>
              <a:rPr lang="en-US" sz="2800" dirty="0"/>
              <a:t>is a CSS unit of length in either relative or absolute units.</a:t>
            </a:r>
          </a:p>
          <a:p>
            <a:r>
              <a:rPr lang="en-US" sz="2800" b="1" dirty="0"/>
              <a:t>Absolute units</a:t>
            </a:r>
            <a:r>
              <a:rPr lang="en-US" sz="2800" dirty="0"/>
              <a:t> – Fixed in size regardless of the output device and are used only with printed media. Five units mm, cm, in(inches), </a:t>
            </a:r>
            <a:r>
              <a:rPr lang="en-US" sz="2800" dirty="0" err="1"/>
              <a:t>pt</a:t>
            </a:r>
            <a:r>
              <a:rPr lang="en-US" sz="2800" dirty="0"/>
              <a:t>(points) and pc(picas)</a:t>
            </a:r>
          </a:p>
          <a:p>
            <a:r>
              <a:rPr lang="en-US" sz="2800" b="1" dirty="0"/>
              <a:t>Relative units</a:t>
            </a:r>
            <a:r>
              <a:rPr lang="en-US" sz="2800" dirty="0"/>
              <a:t> – Expressed relative to the size of other objects within the web page or to the display properties of the device itself. The basic unit is pixel(</a:t>
            </a:r>
            <a:r>
              <a:rPr lang="en-US" sz="2800" dirty="0" err="1"/>
              <a:t>px</a:t>
            </a:r>
            <a:r>
              <a:rPr lang="en-US" sz="2800" dirty="0"/>
              <a:t>)</a:t>
            </a:r>
            <a:endParaRPr lang="en-US" sz="2800" b="1" dirty="0"/>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35</a:t>
            </a:fld>
            <a:endParaRPr lang="en-US"/>
          </a:p>
        </p:txBody>
      </p:sp>
    </p:spTree>
    <p:custDataLst>
      <p:tags r:id="rId1"/>
    </p:custDataLst>
    <p:extLst>
      <p:ext uri="{BB962C8B-B14F-4D97-AF65-F5344CB8AC3E}">
        <p14:creationId xmlns:p14="http://schemas.microsoft.com/office/powerpoint/2010/main" val="297290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Fonts with ems and rems</a:t>
            </a:r>
          </a:p>
        </p:txBody>
      </p:sp>
      <p:sp>
        <p:nvSpPr>
          <p:cNvPr id="3" name="Content Placeholder 2"/>
          <p:cNvSpPr>
            <a:spLocks noGrp="1"/>
          </p:cNvSpPr>
          <p:nvPr>
            <p:ph idx="1"/>
          </p:nvPr>
        </p:nvSpPr>
        <p:spPr/>
        <p:txBody>
          <a:bodyPr/>
          <a:lstStyle/>
          <a:p>
            <a:r>
              <a:rPr lang="en-US" dirty="0"/>
              <a:t>Text is made </a:t>
            </a:r>
            <a:r>
              <a:rPr lang="en-US" b="1" dirty="0"/>
              <a:t>scalable</a:t>
            </a:r>
            <a:r>
              <a:rPr lang="en-US" dirty="0"/>
              <a:t> with all font sizes expressed relative to default font sizes</a:t>
            </a:r>
          </a:p>
          <a:p>
            <a:r>
              <a:rPr lang="en-US" dirty="0"/>
              <a:t>The three relative measurements used to provide scalability are</a:t>
            </a:r>
          </a:p>
          <a:p>
            <a:pPr lvl="1"/>
            <a:r>
              <a:rPr lang="en-US" dirty="0"/>
              <a:t>Percentage – h1 { font-size: 200%}</a:t>
            </a:r>
          </a:p>
          <a:p>
            <a:pPr lvl="1"/>
            <a:r>
              <a:rPr lang="en-US" dirty="0" err="1"/>
              <a:t>em</a:t>
            </a:r>
            <a:r>
              <a:rPr lang="en-US" dirty="0"/>
              <a:t> unit – h1{font-size: 2em}</a:t>
            </a:r>
          </a:p>
          <a:p>
            <a:pPr lvl="1"/>
            <a:r>
              <a:rPr lang="en-US" dirty="0"/>
              <a:t>rem or root </a:t>
            </a:r>
            <a:r>
              <a:rPr lang="en-US" dirty="0" err="1"/>
              <a:t>em</a:t>
            </a:r>
            <a:r>
              <a:rPr lang="en-US" dirty="0"/>
              <a:t> unit – h1{font-size: 1rem;}</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36</a:t>
            </a:fld>
            <a:endParaRPr lang="en-US"/>
          </a:p>
        </p:txBody>
      </p:sp>
    </p:spTree>
    <p:extLst>
      <p:ext uri="{BB962C8B-B14F-4D97-AF65-F5344CB8AC3E}">
        <p14:creationId xmlns:p14="http://schemas.microsoft.com/office/powerpoint/2010/main" val="537878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Sizing Keywords</a:t>
            </a:r>
          </a:p>
        </p:txBody>
      </p:sp>
      <p:sp>
        <p:nvSpPr>
          <p:cNvPr id="3" name="Content Placeholder 2"/>
          <p:cNvSpPr>
            <a:spLocks noGrp="1"/>
          </p:cNvSpPr>
          <p:nvPr>
            <p:ph idx="1"/>
          </p:nvPr>
        </p:nvSpPr>
        <p:spPr>
          <a:xfrm>
            <a:off x="457200" y="1066800"/>
            <a:ext cx="8305800" cy="4906963"/>
          </a:xfrm>
        </p:spPr>
        <p:txBody>
          <a:bodyPr/>
          <a:lstStyle/>
          <a:p>
            <a:r>
              <a:rPr lang="en-US" dirty="0"/>
              <a:t>Font sizes are expressed using the following keywords</a:t>
            </a:r>
          </a:p>
          <a:p>
            <a:pPr lvl="1"/>
            <a:r>
              <a:rPr lang="en-US" sz="2600" dirty="0">
                <a:latin typeface="Courier New" panose="02070309020205020404" pitchFamily="49" charset="0"/>
                <a:cs typeface="Courier New" panose="02070309020205020404" pitchFamily="49" charset="0"/>
              </a:rPr>
              <a:t>xx-small</a:t>
            </a:r>
          </a:p>
          <a:p>
            <a:pPr lvl="1"/>
            <a:r>
              <a:rPr lang="en-US" sz="2600" dirty="0">
                <a:latin typeface="Courier New" panose="02070309020205020404" pitchFamily="49" charset="0"/>
                <a:cs typeface="Courier New" panose="02070309020205020404" pitchFamily="49" charset="0"/>
              </a:rPr>
              <a:t>x-small</a:t>
            </a:r>
          </a:p>
          <a:p>
            <a:pPr lvl="1"/>
            <a:r>
              <a:rPr lang="en-US" sz="2600" dirty="0">
                <a:latin typeface="Courier New" panose="02070309020205020404" pitchFamily="49" charset="0"/>
                <a:cs typeface="Courier New" panose="02070309020205020404" pitchFamily="49" charset="0"/>
              </a:rPr>
              <a:t>small</a:t>
            </a:r>
          </a:p>
          <a:p>
            <a:pPr lvl="1"/>
            <a:r>
              <a:rPr lang="en-US" sz="2600" dirty="0">
                <a:latin typeface="Courier New" panose="02070309020205020404" pitchFamily="49" charset="0"/>
                <a:cs typeface="Courier New" panose="02070309020205020404" pitchFamily="49" charset="0"/>
              </a:rPr>
              <a:t>medium</a:t>
            </a:r>
          </a:p>
          <a:p>
            <a:pPr lvl="1"/>
            <a:r>
              <a:rPr lang="en-US" sz="2600" dirty="0">
                <a:latin typeface="Courier New" panose="02070309020205020404" pitchFamily="49" charset="0"/>
                <a:cs typeface="Courier New" panose="02070309020205020404" pitchFamily="49" charset="0"/>
              </a:rPr>
              <a:t>large</a:t>
            </a:r>
          </a:p>
          <a:p>
            <a:pPr lvl="1"/>
            <a:r>
              <a:rPr lang="en-US" sz="2600" dirty="0">
                <a:latin typeface="Courier New" panose="02070309020205020404" pitchFamily="49" charset="0"/>
                <a:cs typeface="Courier New" panose="02070309020205020404" pitchFamily="49" charset="0"/>
              </a:rPr>
              <a:t>x-large</a:t>
            </a:r>
          </a:p>
          <a:p>
            <a:pPr lvl="1"/>
            <a:r>
              <a:rPr lang="en-US" sz="2600" dirty="0">
                <a:latin typeface="Courier New" panose="02070309020205020404" pitchFamily="49" charset="0"/>
                <a:cs typeface="Courier New" panose="02070309020205020404" pitchFamily="49" charset="0"/>
              </a:rPr>
              <a:t>xx-large</a:t>
            </a:r>
            <a:endParaRPr lang="en-US" dirty="0">
              <a:cs typeface="Courier New" panose="02070309020205020404" pitchFamily="49" charset="0"/>
            </a:endParaRPr>
          </a:p>
          <a:p>
            <a:pPr lvl="1"/>
            <a:r>
              <a:rPr lang="en-US" sz="2600" dirty="0">
                <a:latin typeface="Courier New" panose="02070309020205020404" pitchFamily="49" charset="0"/>
                <a:cs typeface="Courier New" panose="02070309020205020404" pitchFamily="49" charset="0"/>
              </a:rPr>
              <a:t>larger</a:t>
            </a:r>
          </a:p>
          <a:p>
            <a:pPr lvl="1"/>
            <a:r>
              <a:rPr lang="en-US" sz="2600" dirty="0">
                <a:latin typeface="Courier New" panose="02070309020205020404" pitchFamily="49" charset="0"/>
                <a:cs typeface="Courier New" panose="02070309020205020404" pitchFamily="49" charset="0"/>
              </a:rPr>
              <a:t>smaller</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37</a:t>
            </a:fld>
            <a:endParaRPr lang="en-US"/>
          </a:p>
        </p:txBody>
      </p:sp>
    </p:spTree>
    <p:extLst>
      <p:ext uri="{BB962C8B-B14F-4D97-AF65-F5344CB8AC3E}">
        <p14:creationId xmlns:p14="http://schemas.microsoft.com/office/powerpoint/2010/main" val="1103785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108290"/>
            <a:ext cx="8305800" cy="944563"/>
          </a:xfrm>
        </p:spPr>
        <p:txBody>
          <a:bodyPr/>
          <a:lstStyle/>
          <a:p>
            <a:r>
              <a:rPr lang="en-US" dirty="0"/>
              <a:t>Controlling Spacing and Indentation</a:t>
            </a:r>
          </a:p>
        </p:txBody>
      </p:sp>
      <p:sp>
        <p:nvSpPr>
          <p:cNvPr id="3" name="Content Placeholder 2"/>
          <p:cNvSpPr>
            <a:spLocks noGrp="1"/>
          </p:cNvSpPr>
          <p:nvPr>
            <p:ph idx="1"/>
            <p:custDataLst>
              <p:tags r:id="rId3"/>
            </p:custDataLst>
          </p:nvPr>
        </p:nvSpPr>
        <p:spPr>
          <a:xfrm>
            <a:off x="457200" y="1077969"/>
            <a:ext cx="8305800" cy="5322831"/>
          </a:xfrm>
        </p:spPr>
        <p:txBody>
          <a:bodyPr/>
          <a:lstStyle/>
          <a:p>
            <a:r>
              <a:rPr lang="en-US" b="1" dirty="0"/>
              <a:t>Kerning</a:t>
            </a:r>
            <a:r>
              <a:rPr lang="en-US" dirty="0"/>
              <a:t> measures the amount of space between characters, while </a:t>
            </a:r>
            <a:r>
              <a:rPr lang="en-IN" b="1" dirty="0"/>
              <a:t>tracking</a:t>
            </a:r>
            <a:r>
              <a:rPr lang="en-IN" dirty="0"/>
              <a:t> measures the amount of space between words</a:t>
            </a:r>
            <a:endParaRPr lang="en-US" dirty="0"/>
          </a:p>
          <a:p>
            <a:r>
              <a:rPr lang="en-US" dirty="0"/>
              <a:t>The properties to control an element’s kerning and tracking are:</a:t>
            </a:r>
          </a:p>
          <a:p>
            <a:pPr marL="0" indent="0">
              <a:buNone/>
            </a:pPr>
            <a:r>
              <a:rPr lang="en-US" dirty="0"/>
              <a:t>	</a:t>
            </a:r>
            <a:r>
              <a:rPr lang="en-US" sz="2600" dirty="0">
                <a:latin typeface="Courier New" panose="02070309020205020404" pitchFamily="49" charset="0"/>
                <a:cs typeface="Courier New" panose="02070309020205020404" pitchFamily="49" charset="0"/>
              </a:rPr>
              <a:t>letter-spacing: </a:t>
            </a:r>
            <a:r>
              <a:rPr lang="en-US" sz="2600" i="1" dirty="0">
                <a:latin typeface="Courier New" panose="02070309020205020404" pitchFamily="49" charset="0"/>
                <a:cs typeface="Courier New" panose="02070309020205020404" pitchFamily="49" charset="0"/>
              </a:rPr>
              <a:t>value</a:t>
            </a:r>
            <a:r>
              <a:rPr lang="en-US" sz="2600" dirty="0">
                <a:latin typeface="Courier New" panose="02070309020205020404" pitchFamily="49" charset="0"/>
                <a:cs typeface="Courier New" panose="02070309020205020404" pitchFamily="49" charset="0"/>
              </a:rPr>
              <a:t>;</a:t>
            </a:r>
          </a:p>
          <a:p>
            <a:pPr marL="0" indent="0">
              <a:buNone/>
            </a:pPr>
            <a:r>
              <a:rPr lang="en-US" sz="2600" dirty="0">
                <a:latin typeface="Courier New" panose="02070309020205020404" pitchFamily="49" charset="0"/>
                <a:cs typeface="Courier New" panose="02070309020205020404" pitchFamily="49" charset="0"/>
              </a:rPr>
              <a:t>	word-spacing: </a:t>
            </a:r>
            <a:r>
              <a:rPr lang="en-US" sz="2600" i="1" dirty="0">
                <a:latin typeface="Courier New" panose="02070309020205020404" pitchFamily="49" charset="0"/>
                <a:cs typeface="Courier New" panose="02070309020205020404" pitchFamily="49" charset="0"/>
              </a:rPr>
              <a:t>value</a:t>
            </a:r>
            <a:r>
              <a:rPr lang="en-US" sz="2600" dirty="0">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38</a:t>
            </a:fld>
            <a:endParaRPr lang="en-US"/>
          </a:p>
        </p:txBody>
      </p:sp>
    </p:spTree>
    <p:custDataLst>
      <p:tags r:id="rId1"/>
    </p:custDataLst>
    <p:extLst>
      <p:ext uri="{BB962C8B-B14F-4D97-AF65-F5344CB8AC3E}">
        <p14:creationId xmlns:p14="http://schemas.microsoft.com/office/powerpoint/2010/main" val="3090943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829" y="108290"/>
            <a:ext cx="8305800" cy="944563"/>
          </a:xfrm>
        </p:spPr>
        <p:txBody>
          <a:bodyPr/>
          <a:lstStyle/>
          <a:p>
            <a:r>
              <a:rPr lang="en-US" dirty="0"/>
              <a:t>Controlling Spacing and Indentation (continued 1)</a:t>
            </a:r>
            <a:endParaRPr lang="en-IN" dirty="0"/>
          </a:p>
        </p:txBody>
      </p:sp>
      <p:sp>
        <p:nvSpPr>
          <p:cNvPr id="3" name="Content Placeholder 2"/>
          <p:cNvSpPr>
            <a:spLocks noGrp="1"/>
          </p:cNvSpPr>
          <p:nvPr>
            <p:ph idx="1"/>
          </p:nvPr>
        </p:nvSpPr>
        <p:spPr/>
        <p:txBody>
          <a:bodyPr/>
          <a:lstStyle/>
          <a:p>
            <a:r>
              <a:rPr lang="en-US" b="1" dirty="0">
                <a:cs typeface="Courier New" pitchFamily="49" charset="0"/>
              </a:rPr>
              <a:t>Leading</a:t>
            </a:r>
            <a:r>
              <a:rPr lang="en-US" dirty="0">
                <a:cs typeface="Courier New" pitchFamily="49" charset="0"/>
              </a:rPr>
              <a:t> – Measures the amount of space between lines of text and is set using the following line-height property:</a:t>
            </a:r>
          </a:p>
          <a:p>
            <a:pPr marL="914400" lvl="2" indent="0">
              <a:buNone/>
            </a:pPr>
            <a:r>
              <a:rPr lang="en-IN" sz="2600" dirty="0">
                <a:latin typeface="Courier New" panose="02070309020205020404" pitchFamily="49" charset="0"/>
                <a:cs typeface="Courier New" panose="02070309020205020404" pitchFamily="49" charset="0"/>
              </a:rPr>
              <a:t>line-height: size;</a:t>
            </a:r>
          </a:p>
          <a:p>
            <a:pPr marL="571500" indent="-457200"/>
            <a:r>
              <a:rPr lang="en-IN" dirty="0"/>
              <a:t>Text spacing can be controlled by setting the indentation for the first line of text block by using the </a:t>
            </a:r>
            <a:r>
              <a:rPr lang="en-IN" b="1" dirty="0"/>
              <a:t>text-indent</a:t>
            </a:r>
            <a:r>
              <a:rPr lang="en-IN" dirty="0"/>
              <a:t> property</a:t>
            </a:r>
          </a:p>
          <a:p>
            <a:pPr marL="914400" lvl="2" indent="0">
              <a:buNone/>
            </a:pPr>
            <a:r>
              <a:rPr lang="en-IN" sz="2600" dirty="0">
                <a:latin typeface="Courier New" panose="02070309020205020404" pitchFamily="49" charset="0"/>
                <a:cs typeface="Courier New" panose="02070309020205020404" pitchFamily="49" charset="0"/>
              </a:rPr>
              <a:t>text-indent: size;</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39</a:t>
            </a:fld>
            <a:endParaRPr lang="en-US"/>
          </a:p>
        </p:txBody>
      </p:sp>
    </p:spTree>
    <p:extLst>
      <p:ext uri="{BB962C8B-B14F-4D97-AF65-F5344CB8AC3E}">
        <p14:creationId xmlns:p14="http://schemas.microsoft.com/office/powerpoint/2010/main" val="146480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a:defRPr/>
            </a:pPr>
            <a:fld id="{3BCC3D7D-610D-4CF5-A2A1-495A281F513F}" type="slidenum">
              <a:rPr lang="en-US"/>
              <a:pPr>
                <a:defRPr/>
              </a:pPr>
              <a:t>4</a:t>
            </a:fld>
            <a:endParaRPr lang="en-US"/>
          </a:p>
        </p:txBody>
      </p:sp>
      <p:sp>
        <p:nvSpPr>
          <p:cNvPr id="29697" name="Rectangle 2"/>
          <p:cNvSpPr>
            <a:spLocks noGrp="1" noChangeArrowheads="1"/>
          </p:cNvSpPr>
          <p:nvPr>
            <p:ph type="title" idx="4294967295"/>
          </p:nvPr>
        </p:nvSpPr>
        <p:spPr/>
        <p:txBody>
          <a:bodyPr/>
          <a:lstStyle/>
          <a:p>
            <a:pPr eaLnBrk="1" hangingPunct="1"/>
            <a:r>
              <a:rPr lang="en-US" sz="3200" dirty="0"/>
              <a:t>Linking to the Internet and Other Resources</a:t>
            </a:r>
            <a:r>
              <a:rPr lang="en-US" dirty="0"/>
              <a:t> </a:t>
            </a:r>
          </a:p>
        </p:txBody>
      </p:sp>
      <p:sp>
        <p:nvSpPr>
          <p:cNvPr id="29698" name="Rectangle 3"/>
          <p:cNvSpPr>
            <a:spLocks noGrp="1" noChangeArrowheads="1"/>
          </p:cNvSpPr>
          <p:nvPr>
            <p:ph idx="4294967295"/>
          </p:nvPr>
        </p:nvSpPr>
        <p:spPr/>
        <p:txBody>
          <a:bodyPr/>
          <a:lstStyle/>
          <a:p>
            <a:r>
              <a:rPr lang="en-IN" dirty="0"/>
              <a:t>Links to </a:t>
            </a:r>
            <a:r>
              <a:rPr lang="en-IN" b="1" dirty="0"/>
              <a:t>Web resources</a:t>
            </a:r>
            <a:r>
              <a:rPr lang="en-IN" dirty="0"/>
              <a:t> have a general structure like:</a:t>
            </a:r>
          </a:p>
          <a:p>
            <a:pPr marL="457200" lvl="1" indent="0">
              <a:buNone/>
            </a:pPr>
            <a:r>
              <a:rPr lang="en-IN" sz="3200" b="1" dirty="0"/>
              <a:t>http://server/path/filename#id</a:t>
            </a:r>
            <a:endParaRPr lang="en-IN" sz="3200" dirty="0"/>
          </a:p>
          <a:p>
            <a:pPr lvl="1"/>
            <a:r>
              <a:rPr lang="en-IN" dirty="0"/>
              <a:t>where </a:t>
            </a:r>
            <a:r>
              <a:rPr lang="en-IN" b="1" dirty="0"/>
              <a:t>server/domain name</a:t>
            </a:r>
            <a:r>
              <a:rPr lang="en-IN" dirty="0"/>
              <a:t> is the name of the web server hosting the resource</a:t>
            </a:r>
          </a:p>
          <a:p>
            <a:pPr lvl="1"/>
            <a:r>
              <a:rPr lang="en-IN" b="1" dirty="0"/>
              <a:t>path</a:t>
            </a:r>
            <a:r>
              <a:rPr lang="en-IN" dirty="0"/>
              <a:t> is the path to the file on that server</a:t>
            </a:r>
          </a:p>
          <a:p>
            <a:pPr lvl="1"/>
            <a:r>
              <a:rPr lang="en-IN" b="1" dirty="0"/>
              <a:t>filename</a:t>
            </a:r>
            <a:r>
              <a:rPr lang="en-IN" dirty="0"/>
              <a:t> is the name of the file, and if necessary, </a:t>
            </a:r>
            <a:r>
              <a:rPr lang="en-IN" b="1" dirty="0"/>
              <a:t>id</a:t>
            </a:r>
            <a:r>
              <a:rPr lang="en-IN" dirty="0"/>
              <a:t> is the name of an id within a file</a:t>
            </a:r>
          </a:p>
          <a:p>
            <a:pPr marL="457200" lvl="1" indent="0">
              <a:buNone/>
            </a:pPr>
            <a:r>
              <a:rPr lang="en-IN" dirty="0">
                <a:solidFill>
                  <a:schemeClr val="tx2">
                    <a:lumMod val="60000"/>
                    <a:lumOff val="40000"/>
                  </a:schemeClr>
                </a:solidFill>
              </a:rPr>
              <a:t>http://www.food.com/thai/docs/menus.html#lunch</a:t>
            </a:r>
            <a:endParaRPr lang="en-US" sz="2800" dirty="0"/>
          </a:p>
        </p:txBody>
      </p:sp>
    </p:spTree>
    <p:extLst>
      <p:ext uri="{BB962C8B-B14F-4D97-AF65-F5344CB8AC3E}">
        <p14:creationId xmlns:p14="http://schemas.microsoft.com/office/powerpoint/2010/main" val="9712283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Working with Font Styles</a:t>
            </a:r>
          </a:p>
        </p:txBody>
      </p:sp>
      <p:sp>
        <p:nvSpPr>
          <p:cNvPr id="3" name="Content Placeholder 2"/>
          <p:cNvSpPr>
            <a:spLocks noGrp="1"/>
          </p:cNvSpPr>
          <p:nvPr>
            <p:ph idx="1"/>
            <p:custDataLst>
              <p:tags r:id="rId3"/>
            </p:custDataLst>
          </p:nvPr>
        </p:nvSpPr>
        <p:spPr/>
        <p:txBody>
          <a:bodyPr/>
          <a:lstStyle/>
          <a:p>
            <a:r>
              <a:rPr lang="en-US" dirty="0"/>
              <a:t>To specify the font style, use</a:t>
            </a:r>
          </a:p>
          <a:p>
            <a:pPr marL="457200" lvl="1" indent="0">
              <a:buNone/>
            </a:pPr>
            <a:r>
              <a:rPr lang="en-US" sz="2600" dirty="0">
                <a:latin typeface="Courier New" panose="02070309020205020404" pitchFamily="49" charset="0"/>
                <a:cs typeface="Courier New" panose="02070309020205020404" pitchFamily="49" charset="0"/>
              </a:rPr>
              <a:t>font-style: </a:t>
            </a:r>
            <a:r>
              <a:rPr lang="en-US" sz="2600" i="1" dirty="0">
                <a:latin typeface="Courier New" panose="02070309020205020404" pitchFamily="49" charset="0"/>
                <a:cs typeface="Courier New" panose="02070309020205020404" pitchFamily="49" charset="0"/>
              </a:rPr>
              <a:t>type;</a:t>
            </a:r>
            <a:endParaRPr lang="en-US" sz="2600" dirty="0">
              <a:latin typeface="Courier New" panose="02070309020205020404" pitchFamily="49" charset="0"/>
              <a:cs typeface="Courier New" panose="02070309020205020404" pitchFamily="49" charset="0"/>
            </a:endParaRPr>
          </a:p>
          <a:p>
            <a:pPr marL="457200" lvl="1" indent="0">
              <a:buNone/>
            </a:pPr>
            <a:r>
              <a:rPr lang="en-US" sz="3200" dirty="0"/>
              <a:t>where</a:t>
            </a:r>
            <a:r>
              <a:rPr lang="en-US" dirty="0"/>
              <a:t> </a:t>
            </a:r>
            <a:r>
              <a:rPr lang="en-US" sz="2600" i="1" dirty="0">
                <a:latin typeface="Courier New" panose="02070309020205020404" pitchFamily="49" charset="0"/>
                <a:cs typeface="Courier New" panose="02070309020205020404" pitchFamily="49" charset="0"/>
              </a:rPr>
              <a:t>type</a:t>
            </a:r>
            <a:r>
              <a:rPr lang="en-US" i="1" dirty="0"/>
              <a:t> </a:t>
            </a:r>
            <a:r>
              <a:rPr lang="en-US" sz="3200" dirty="0"/>
              <a:t>is </a:t>
            </a:r>
            <a:r>
              <a:rPr lang="en-US" sz="3200" dirty="0">
                <a:cs typeface="Courier New" pitchFamily="49" charset="0"/>
              </a:rPr>
              <a:t>normal</a:t>
            </a:r>
            <a:r>
              <a:rPr lang="en-US" sz="3200" dirty="0"/>
              <a:t>, </a:t>
            </a:r>
            <a:r>
              <a:rPr lang="en-US" sz="3200" dirty="0">
                <a:cs typeface="Courier New" pitchFamily="49" charset="0"/>
              </a:rPr>
              <a:t>italic</a:t>
            </a:r>
            <a:r>
              <a:rPr lang="en-US" sz="3200" dirty="0"/>
              <a:t>, or </a:t>
            </a:r>
            <a:r>
              <a:rPr lang="en-US" sz="3200" dirty="0">
                <a:cs typeface="Courier New" pitchFamily="49" charset="0"/>
              </a:rPr>
              <a:t>oblique</a:t>
            </a:r>
            <a:endParaRPr lang="en-US" sz="3200" dirty="0"/>
          </a:p>
          <a:p>
            <a:r>
              <a:rPr lang="en-US" dirty="0"/>
              <a:t>To change the weight of the font, use</a:t>
            </a:r>
          </a:p>
          <a:p>
            <a:pPr marL="457200" lvl="1" indent="0">
              <a:buNone/>
            </a:pPr>
            <a:r>
              <a:rPr lang="en-US" sz="2600" dirty="0">
                <a:latin typeface="Courier New" panose="02070309020205020404" pitchFamily="49" charset="0"/>
                <a:cs typeface="Courier New" panose="02070309020205020404" pitchFamily="49" charset="0"/>
              </a:rPr>
              <a:t>font-weight: </a:t>
            </a:r>
            <a:r>
              <a:rPr lang="en-US" sz="2600" i="1" dirty="0">
                <a:latin typeface="Courier New" panose="02070309020205020404" pitchFamily="49" charset="0"/>
                <a:cs typeface="Courier New" panose="02070309020205020404" pitchFamily="49" charset="0"/>
              </a:rPr>
              <a:t>weight</a:t>
            </a:r>
            <a:r>
              <a:rPr lang="en-US" sz="2600" dirty="0">
                <a:latin typeface="Courier New" panose="02070309020205020404" pitchFamily="49" charset="0"/>
                <a:cs typeface="Courier New" panose="02070309020205020404" pitchFamily="49" charset="0"/>
              </a:rPr>
              <a:t>;</a:t>
            </a:r>
          </a:p>
          <a:p>
            <a:pPr marL="457200" lvl="1" indent="0">
              <a:buNone/>
            </a:pPr>
            <a:r>
              <a:rPr lang="en-US" sz="3200" dirty="0"/>
              <a:t>where</a:t>
            </a:r>
            <a:r>
              <a:rPr lang="en-US" dirty="0"/>
              <a:t> </a:t>
            </a:r>
            <a:r>
              <a:rPr lang="en-US" sz="2600" i="1" dirty="0">
                <a:latin typeface="Courier New" panose="02070309020205020404" pitchFamily="49" charset="0"/>
                <a:cs typeface="Courier New" panose="02070309020205020404" pitchFamily="49" charset="0"/>
              </a:rPr>
              <a:t>weight</a:t>
            </a:r>
            <a:r>
              <a:rPr lang="en-US" i="1" dirty="0">
                <a:cs typeface="Courier New" pitchFamily="49" charset="0"/>
              </a:rPr>
              <a:t> </a:t>
            </a:r>
            <a:r>
              <a:rPr lang="en-US" sz="3200" dirty="0"/>
              <a:t>is the level of bold formatting applied to the text could be bold or normal</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40</a:t>
            </a:fld>
            <a:endParaRPr lang="en-US"/>
          </a:p>
        </p:txBody>
      </p:sp>
    </p:spTree>
    <p:custDataLst>
      <p:tags r:id="rId1"/>
    </p:custDataLst>
    <p:extLst>
      <p:ext uri="{BB962C8B-B14F-4D97-AF65-F5344CB8AC3E}">
        <p14:creationId xmlns:p14="http://schemas.microsoft.com/office/powerpoint/2010/main" val="2936700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305800" cy="944563"/>
          </a:xfrm>
        </p:spPr>
        <p:txBody>
          <a:bodyPr/>
          <a:lstStyle/>
          <a:p>
            <a:r>
              <a:rPr lang="en-US" dirty="0"/>
              <a:t>Working with Font Styles (continued 1)</a:t>
            </a:r>
          </a:p>
        </p:txBody>
      </p:sp>
      <p:sp>
        <p:nvSpPr>
          <p:cNvPr id="3" name="Content Placeholder 2"/>
          <p:cNvSpPr>
            <a:spLocks noGrp="1"/>
          </p:cNvSpPr>
          <p:nvPr>
            <p:ph idx="1"/>
            <p:custDataLst>
              <p:tags r:id="rId3"/>
            </p:custDataLst>
          </p:nvPr>
        </p:nvSpPr>
        <p:spPr>
          <a:xfrm>
            <a:off x="457200" y="1067934"/>
            <a:ext cx="8305800" cy="5332866"/>
          </a:xfrm>
        </p:spPr>
        <p:txBody>
          <a:bodyPr/>
          <a:lstStyle/>
          <a:p>
            <a:r>
              <a:rPr lang="en-US" dirty="0"/>
              <a:t>To specify a text decoration, use</a:t>
            </a:r>
          </a:p>
          <a:p>
            <a:pPr marL="457200" lvl="1" indent="0">
              <a:buNone/>
            </a:pPr>
            <a:r>
              <a:rPr lang="en-US" sz="2600" dirty="0">
                <a:latin typeface="Courier New" panose="02070309020205020404" pitchFamily="49" charset="0"/>
                <a:cs typeface="Courier New" panose="02070309020205020404" pitchFamily="49" charset="0"/>
              </a:rPr>
              <a:t>text-decoration: </a:t>
            </a:r>
            <a:r>
              <a:rPr lang="en-US" sz="2600" i="1" dirty="0">
                <a:latin typeface="Courier New" panose="02070309020205020404" pitchFamily="49" charset="0"/>
                <a:cs typeface="Courier New" panose="02070309020205020404" pitchFamily="49" charset="0"/>
              </a:rPr>
              <a:t>type</a:t>
            </a:r>
            <a:r>
              <a:rPr lang="en-US" sz="2600" dirty="0">
                <a:latin typeface="Courier New" panose="02070309020205020404" pitchFamily="49" charset="0"/>
                <a:cs typeface="Courier New" panose="02070309020205020404" pitchFamily="49" charset="0"/>
              </a:rPr>
              <a:t>;</a:t>
            </a:r>
          </a:p>
          <a:p>
            <a:pPr marL="457200" lvl="1" indent="0">
              <a:buNone/>
            </a:pPr>
            <a:r>
              <a:rPr lang="en-US" sz="3200" dirty="0"/>
              <a:t>where </a:t>
            </a:r>
            <a:r>
              <a:rPr lang="en-US" sz="2600" i="1" dirty="0">
                <a:latin typeface="Courier New" panose="02070309020205020404" pitchFamily="49" charset="0"/>
                <a:cs typeface="Courier New" panose="02070309020205020404" pitchFamily="49" charset="0"/>
              </a:rPr>
              <a:t>type</a:t>
            </a:r>
            <a:r>
              <a:rPr lang="en-US" sz="3200" i="1" dirty="0"/>
              <a:t> </a:t>
            </a:r>
            <a:r>
              <a:rPr lang="en-US" sz="3200" dirty="0"/>
              <a:t>is none, </a:t>
            </a:r>
            <a:r>
              <a:rPr lang="en-US" sz="3200" dirty="0">
                <a:cs typeface="Courier New" pitchFamily="49" charset="0"/>
              </a:rPr>
              <a:t>underline</a:t>
            </a:r>
            <a:r>
              <a:rPr lang="en-US" sz="3200" dirty="0"/>
              <a:t>, </a:t>
            </a:r>
            <a:r>
              <a:rPr lang="en-US" sz="3200" dirty="0" err="1">
                <a:cs typeface="Courier New" pitchFamily="49" charset="0"/>
              </a:rPr>
              <a:t>overline</a:t>
            </a:r>
            <a:r>
              <a:rPr lang="en-US" sz="3200" dirty="0"/>
              <a:t>, or </a:t>
            </a:r>
            <a:r>
              <a:rPr lang="en-US" sz="3200" dirty="0">
                <a:cs typeface="Courier New" pitchFamily="49" charset="0"/>
              </a:rPr>
              <a:t>line-through</a:t>
            </a:r>
            <a:endParaRPr lang="en-US" sz="3200" dirty="0"/>
          </a:p>
          <a:p>
            <a:r>
              <a:rPr lang="en-US" dirty="0"/>
              <a:t>To transform text, use</a:t>
            </a:r>
          </a:p>
          <a:p>
            <a:pPr marL="457200" lvl="1" indent="0">
              <a:buNone/>
            </a:pPr>
            <a:r>
              <a:rPr lang="en-US" sz="2600" dirty="0">
                <a:latin typeface="Courier New" panose="02070309020205020404" pitchFamily="49" charset="0"/>
                <a:cs typeface="Courier New" panose="02070309020205020404" pitchFamily="49" charset="0"/>
              </a:rPr>
              <a:t>text-transform: </a:t>
            </a:r>
            <a:r>
              <a:rPr lang="en-US" sz="2600" i="1" dirty="0">
                <a:latin typeface="Courier New" panose="02070309020205020404" pitchFamily="49" charset="0"/>
                <a:cs typeface="Courier New" panose="02070309020205020404" pitchFamily="49" charset="0"/>
              </a:rPr>
              <a:t>type</a:t>
            </a:r>
            <a:r>
              <a:rPr lang="en-US" sz="2600" dirty="0">
                <a:latin typeface="Courier New" panose="02070309020205020404" pitchFamily="49" charset="0"/>
                <a:cs typeface="Courier New" panose="02070309020205020404" pitchFamily="49" charset="0"/>
              </a:rPr>
              <a:t>;</a:t>
            </a:r>
          </a:p>
          <a:p>
            <a:pPr marL="457200" lvl="1" indent="0">
              <a:buNone/>
            </a:pPr>
            <a:r>
              <a:rPr lang="en-US" sz="3200" dirty="0"/>
              <a:t>where </a:t>
            </a:r>
            <a:r>
              <a:rPr lang="en-US" sz="2600" i="1" dirty="0">
                <a:latin typeface="Courier New" panose="02070309020205020404" pitchFamily="49" charset="0"/>
                <a:cs typeface="Courier New" panose="02070309020205020404" pitchFamily="49" charset="0"/>
              </a:rPr>
              <a:t>type</a:t>
            </a:r>
            <a:r>
              <a:rPr lang="en-US" sz="3200" i="1" dirty="0"/>
              <a:t> </a:t>
            </a:r>
            <a:r>
              <a:rPr lang="en-US" sz="3200" dirty="0"/>
              <a:t>is </a:t>
            </a:r>
            <a:r>
              <a:rPr lang="en-US" sz="3200" dirty="0">
                <a:cs typeface="Courier New" pitchFamily="49" charset="0"/>
              </a:rPr>
              <a:t>capitalize</a:t>
            </a:r>
            <a:r>
              <a:rPr lang="en-US" sz="3200" dirty="0"/>
              <a:t>, </a:t>
            </a:r>
            <a:r>
              <a:rPr lang="en-US" sz="3200" dirty="0">
                <a:cs typeface="Courier New" pitchFamily="49" charset="0"/>
              </a:rPr>
              <a:t>uppercase</a:t>
            </a:r>
            <a:r>
              <a:rPr lang="en-US" sz="3200" dirty="0"/>
              <a:t>, </a:t>
            </a:r>
            <a:r>
              <a:rPr lang="en-US" sz="3200" dirty="0">
                <a:cs typeface="Courier New" pitchFamily="49" charset="0"/>
              </a:rPr>
              <a:t>lowercase</a:t>
            </a:r>
            <a:r>
              <a:rPr lang="en-US" sz="3200" dirty="0"/>
              <a:t>, or </a:t>
            </a:r>
            <a:r>
              <a:rPr lang="en-US" sz="3200" dirty="0">
                <a:cs typeface="Courier New" pitchFamily="49" charset="0"/>
              </a:rPr>
              <a:t>none</a:t>
            </a:r>
            <a:endParaRPr lang="en-US" sz="3200" dirty="0"/>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41</a:t>
            </a:fld>
            <a:endParaRPr lang="en-US"/>
          </a:p>
        </p:txBody>
      </p:sp>
    </p:spTree>
    <p:custDataLst>
      <p:tags r:id="rId1"/>
    </p:custDataLst>
    <p:extLst>
      <p:ext uri="{BB962C8B-B14F-4D97-AF65-F5344CB8AC3E}">
        <p14:creationId xmlns:p14="http://schemas.microsoft.com/office/powerpoint/2010/main" val="3392607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US" dirty="0"/>
              <a:t>Working with Font Styles (continued 2)</a:t>
            </a:r>
            <a:endParaRPr lang="en-IN" dirty="0"/>
          </a:p>
        </p:txBody>
      </p:sp>
      <p:sp>
        <p:nvSpPr>
          <p:cNvPr id="3" name="Content Placeholder 2"/>
          <p:cNvSpPr>
            <a:spLocks noGrp="1"/>
          </p:cNvSpPr>
          <p:nvPr>
            <p:ph idx="1"/>
          </p:nvPr>
        </p:nvSpPr>
        <p:spPr/>
        <p:txBody>
          <a:bodyPr/>
          <a:lstStyle/>
          <a:p>
            <a:r>
              <a:rPr lang="en-US" dirty="0"/>
              <a:t>To display a font variant of text, use</a:t>
            </a:r>
          </a:p>
          <a:p>
            <a:pPr marL="457200" lvl="1" indent="0">
              <a:buNone/>
            </a:pPr>
            <a:r>
              <a:rPr lang="en-US" sz="2600" dirty="0">
                <a:latin typeface="Courier New" panose="02070309020205020404" pitchFamily="49" charset="0"/>
                <a:cs typeface="Courier New" panose="02070309020205020404" pitchFamily="49" charset="0"/>
              </a:rPr>
              <a:t>font-variant: </a:t>
            </a:r>
            <a:r>
              <a:rPr lang="en-US" sz="2600" i="1" dirty="0">
                <a:latin typeface="Courier New" panose="02070309020205020404" pitchFamily="49" charset="0"/>
                <a:cs typeface="Courier New" panose="02070309020205020404" pitchFamily="49" charset="0"/>
              </a:rPr>
              <a:t>type</a:t>
            </a:r>
            <a:r>
              <a:rPr lang="en-US" sz="2600" dirty="0">
                <a:latin typeface="Courier New" panose="02070309020205020404" pitchFamily="49" charset="0"/>
                <a:cs typeface="Courier New" panose="02070309020205020404" pitchFamily="49" charset="0"/>
              </a:rPr>
              <a:t>;</a:t>
            </a:r>
          </a:p>
          <a:p>
            <a:pPr marL="457200" lvl="1" indent="0">
              <a:buNone/>
            </a:pPr>
            <a:r>
              <a:rPr lang="en-US" sz="3200" dirty="0"/>
              <a:t>where</a:t>
            </a:r>
            <a:r>
              <a:rPr lang="en-US" sz="2600" dirty="0"/>
              <a:t> </a:t>
            </a:r>
            <a:r>
              <a:rPr lang="en-US" sz="2600" i="1" dirty="0">
                <a:latin typeface="Courier New" panose="02070309020205020404" pitchFamily="49" charset="0"/>
                <a:cs typeface="Courier New" panose="02070309020205020404" pitchFamily="49" charset="0"/>
              </a:rPr>
              <a:t>type</a:t>
            </a:r>
            <a:r>
              <a:rPr lang="en-US" sz="2600" i="1" dirty="0"/>
              <a:t> </a:t>
            </a:r>
            <a:r>
              <a:rPr lang="en-US" sz="3200" dirty="0"/>
              <a:t>is </a:t>
            </a:r>
            <a:r>
              <a:rPr lang="en-US" sz="3200" dirty="0">
                <a:cs typeface="Courier New" pitchFamily="49" charset="0"/>
              </a:rPr>
              <a:t>normal</a:t>
            </a:r>
            <a:r>
              <a:rPr lang="en-US" sz="3200" dirty="0"/>
              <a:t> or </a:t>
            </a:r>
            <a:r>
              <a:rPr lang="en-US" sz="3200" dirty="0">
                <a:cs typeface="Courier New" pitchFamily="49" charset="0"/>
              </a:rPr>
              <a:t>small-caps</a:t>
            </a:r>
            <a:endParaRPr lang="en-US" sz="3200"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42</a:t>
            </a:fld>
            <a:endParaRPr lang="en-US"/>
          </a:p>
        </p:txBody>
      </p:sp>
    </p:spTree>
    <p:extLst>
      <p:ext uri="{BB962C8B-B14F-4D97-AF65-F5344CB8AC3E}">
        <p14:creationId xmlns:p14="http://schemas.microsoft.com/office/powerpoint/2010/main" val="2720264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50802"/>
            <a:ext cx="8305800" cy="1015998"/>
          </a:xfrm>
        </p:spPr>
        <p:txBody>
          <a:bodyPr/>
          <a:lstStyle/>
          <a:p>
            <a:r>
              <a:rPr lang="en-US" dirty="0"/>
              <a:t>Aligning Text Horizontally and Vertically</a:t>
            </a:r>
          </a:p>
        </p:txBody>
      </p:sp>
      <p:sp>
        <p:nvSpPr>
          <p:cNvPr id="8" name="Content Placeholder 7"/>
          <p:cNvSpPr>
            <a:spLocks noGrp="1"/>
          </p:cNvSpPr>
          <p:nvPr>
            <p:ph idx="1"/>
          </p:nvPr>
        </p:nvSpPr>
        <p:spPr/>
        <p:txBody>
          <a:bodyPr/>
          <a:lstStyle/>
          <a:p>
            <a:r>
              <a:rPr lang="en-IN" dirty="0"/>
              <a:t>To horizontally align the text , use</a:t>
            </a:r>
          </a:p>
          <a:p>
            <a:pPr marL="457200" lvl="1" indent="0">
              <a:buNone/>
            </a:pPr>
            <a:r>
              <a:rPr lang="en-IN" sz="2600" dirty="0">
                <a:latin typeface="Courier New" panose="02070309020205020404" pitchFamily="49" charset="0"/>
                <a:cs typeface="Courier New" panose="02070309020205020404" pitchFamily="49" charset="0"/>
              </a:rPr>
              <a:t>text-align: </a:t>
            </a:r>
            <a:r>
              <a:rPr lang="en-IN" sz="2600" i="1" dirty="0">
                <a:latin typeface="Courier New" panose="02070309020205020404" pitchFamily="49" charset="0"/>
                <a:cs typeface="Courier New" panose="02070309020205020404" pitchFamily="49" charset="0"/>
              </a:rPr>
              <a:t>alignment</a:t>
            </a:r>
            <a:r>
              <a:rPr lang="en-IN" sz="2600" dirty="0">
                <a:latin typeface="Courier New" panose="02070309020205020404" pitchFamily="49" charset="0"/>
                <a:cs typeface="Courier New" panose="02070309020205020404" pitchFamily="49" charset="0"/>
              </a:rPr>
              <a:t>;</a:t>
            </a:r>
          </a:p>
          <a:p>
            <a:pPr marL="457200" lvl="1" indent="0">
              <a:buNone/>
            </a:pPr>
            <a:r>
              <a:rPr lang="en-IN" sz="3200" dirty="0"/>
              <a:t>where </a:t>
            </a:r>
            <a:r>
              <a:rPr lang="en-IN" sz="2600" i="1" dirty="0">
                <a:latin typeface="Courier New" panose="02070309020205020404" pitchFamily="49" charset="0"/>
                <a:cs typeface="Courier New" panose="02070309020205020404" pitchFamily="49" charset="0"/>
              </a:rPr>
              <a:t>alignment</a:t>
            </a:r>
            <a:r>
              <a:rPr lang="en-IN" sz="3200" dirty="0"/>
              <a:t> is left, right, </a:t>
            </a:r>
            <a:r>
              <a:rPr lang="en-IN" sz="3200" dirty="0" err="1"/>
              <a:t>center</a:t>
            </a:r>
            <a:r>
              <a:rPr lang="en-IN" sz="3200" dirty="0"/>
              <a:t>, or justify</a:t>
            </a:r>
          </a:p>
          <a:p>
            <a:r>
              <a:rPr lang="en-IN" dirty="0"/>
              <a:t>To vertically align the text within each line, use</a:t>
            </a:r>
          </a:p>
          <a:p>
            <a:pPr marL="457200" lvl="1" indent="0">
              <a:buNone/>
            </a:pPr>
            <a:r>
              <a:rPr lang="en-IN" sz="2600" dirty="0">
                <a:latin typeface="Courier New" panose="02070309020205020404" pitchFamily="49" charset="0"/>
                <a:cs typeface="Courier New" panose="02070309020205020404" pitchFamily="49" charset="0"/>
              </a:rPr>
              <a:t>vertical-align: </a:t>
            </a:r>
            <a:r>
              <a:rPr lang="en-IN" sz="2600" i="1" dirty="0">
                <a:latin typeface="Courier New" panose="02070309020205020404" pitchFamily="49" charset="0"/>
                <a:cs typeface="Courier New" panose="02070309020205020404" pitchFamily="49" charset="0"/>
              </a:rPr>
              <a:t>alignment</a:t>
            </a:r>
            <a:r>
              <a:rPr lang="en-IN" sz="2600" dirty="0">
                <a:latin typeface="Courier New" panose="02070309020205020404" pitchFamily="49" charset="0"/>
                <a:cs typeface="Courier New" panose="02070309020205020404" pitchFamily="49" charset="0"/>
              </a:rPr>
              <a:t>;</a:t>
            </a:r>
          </a:p>
          <a:p>
            <a:pPr marL="457200" lvl="1" indent="0">
              <a:buNone/>
            </a:pPr>
            <a:r>
              <a:rPr lang="en-IN" sz="3200" dirty="0"/>
              <a:t>where </a:t>
            </a:r>
            <a:r>
              <a:rPr lang="en-IN" sz="2600" i="1" dirty="0">
                <a:latin typeface="Courier New" panose="02070309020205020404" pitchFamily="49" charset="0"/>
                <a:cs typeface="Courier New" panose="02070309020205020404" pitchFamily="49" charset="0"/>
              </a:rPr>
              <a:t>alignment</a:t>
            </a:r>
            <a:r>
              <a:rPr lang="en-IN" sz="3200" dirty="0"/>
              <a:t> is baseline, bottom, middle, sub, super, text-bottom, text-top, or top</a:t>
            </a:r>
          </a:p>
        </p:txBody>
      </p:sp>
      <p:sp>
        <p:nvSpPr>
          <p:cNvPr id="5" name="Slide Number Placeholder 4"/>
          <p:cNvSpPr>
            <a:spLocks noGrp="1"/>
          </p:cNvSpPr>
          <p:nvPr>
            <p:ph type="sldNum" sz="quarter" idx="11"/>
            <p:custDataLst>
              <p:tags r:id="rId3"/>
            </p:custDataLst>
          </p:nvPr>
        </p:nvSpPr>
        <p:spPr/>
        <p:txBody>
          <a:bodyPr/>
          <a:lstStyle/>
          <a:p>
            <a:pPr>
              <a:defRPr/>
            </a:pPr>
            <a:fld id="{D088EE75-1E5F-46E6-9335-A082CDF6502C}" type="slidenum">
              <a:rPr lang="en-US" smtClean="0"/>
              <a:pPr>
                <a:defRPr/>
              </a:pPr>
              <a:t>43</a:t>
            </a:fld>
            <a:endParaRPr lang="en-US"/>
          </a:p>
        </p:txBody>
      </p:sp>
    </p:spTree>
    <p:custDataLst>
      <p:tags r:id="rId1"/>
    </p:custDataLst>
    <p:extLst>
      <p:ext uri="{BB962C8B-B14F-4D97-AF65-F5344CB8AC3E}">
        <p14:creationId xmlns:p14="http://schemas.microsoft.com/office/powerpoint/2010/main" val="3692001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344"/>
            <a:ext cx="8305800" cy="944563"/>
          </a:xfrm>
        </p:spPr>
        <p:txBody>
          <a:bodyPr/>
          <a:lstStyle/>
          <a:p>
            <a:r>
              <a:rPr lang="en-US" dirty="0"/>
              <a:t>Aligning Text Horizontally and Vertically (continued)</a:t>
            </a:r>
            <a:endParaRPr lang="en-IN" dirty="0"/>
          </a:p>
        </p:txBody>
      </p:sp>
      <p:pic>
        <p:nvPicPr>
          <p:cNvPr id="6" name="Content Placeholder 5" descr="This table provides data about the values of the vertical align property. It has 2 columns and 9 rows. The header of column 1 reads “Value”, and the header of column 2 reads “Description”.&#10;In row 2, column 1 reads “baseline” and column 2 reads “Aligns the baseline of the element with the baseline of the parent element”.&#10;In row 3, column 1 reads “bottom” and column 2 reads “Aligns the bottom of the element with the bottom of the lowest element in the line”.&#10;In row 4, column 1 reads “middle” and column 2 reads “Aligns the middle of the element with the middle of the surrounding content in the line”.&#10;In row 5, column 1 reads “sub” and column 2 reads “Subscripts the element”.&#10;In row 6, column 1 reads “super” and column 2 reads “Superscripts the element”.&#10;In row 7, column 1 reads “text-bottom” and column 2 reads “Aligns the bottom of the element with the bottom of the text in the line”.&#10;In row 8, column 1 reads “text-top” and column 2 reads “Aligns the top of the element with the top of the text in the line”.&#10;In row 9, column 1 reads “top” and column 2 reads “Aligns the top of the element with the top of the tallest object in the line”." title="Values of the vertical-align property"/>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84575"/>
            <a:ext cx="8305800" cy="3376212"/>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44</a:t>
            </a:fld>
            <a:endParaRPr lang="en-US"/>
          </a:p>
        </p:txBody>
      </p:sp>
    </p:spTree>
    <p:extLst>
      <p:ext uri="{BB962C8B-B14F-4D97-AF65-F5344CB8AC3E}">
        <p14:creationId xmlns:p14="http://schemas.microsoft.com/office/powerpoint/2010/main" val="3433721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Combining All Text Formatting </a:t>
            </a:r>
            <a:br>
              <a:rPr lang="en-US" dirty="0"/>
            </a:br>
            <a:r>
              <a:rPr lang="en-US" dirty="0"/>
              <a:t>in a Single Style</a:t>
            </a:r>
          </a:p>
        </p:txBody>
      </p:sp>
      <p:sp>
        <p:nvSpPr>
          <p:cNvPr id="3" name="Content Placeholder 2"/>
          <p:cNvSpPr>
            <a:spLocks noGrp="1"/>
          </p:cNvSpPr>
          <p:nvPr>
            <p:ph idx="1"/>
            <p:custDataLst>
              <p:tags r:id="rId3"/>
            </p:custDataLst>
          </p:nvPr>
        </p:nvSpPr>
        <p:spPr/>
        <p:txBody>
          <a:bodyPr/>
          <a:lstStyle/>
          <a:p>
            <a:r>
              <a:rPr lang="en-US" dirty="0"/>
              <a:t>The text and font styles can be combined using the following shorthand font property:</a:t>
            </a:r>
          </a:p>
          <a:p>
            <a:pPr marL="914400" lvl="2" indent="0">
              <a:buNone/>
            </a:pPr>
            <a:r>
              <a:rPr lang="en-US" sz="2600" dirty="0">
                <a:latin typeface="Courier New" panose="02070309020205020404" pitchFamily="49" charset="0"/>
                <a:cs typeface="Courier New" panose="02070309020205020404" pitchFamily="49" charset="0"/>
              </a:rPr>
              <a:t>font: </a:t>
            </a:r>
            <a:r>
              <a:rPr lang="en-US" sz="2600" i="1" dirty="0">
                <a:latin typeface="Courier New" panose="02070309020205020404" pitchFamily="49" charset="0"/>
                <a:cs typeface="Courier New" panose="02070309020205020404" pitchFamily="49" charset="0"/>
              </a:rPr>
              <a:t>style variant weight size/height family</a:t>
            </a:r>
            <a:r>
              <a:rPr lang="en-US" sz="2600" dirty="0">
                <a:latin typeface="Courier New" panose="02070309020205020404" pitchFamily="49" charset="0"/>
                <a:cs typeface="Courier New" panose="02070309020205020404" pitchFamily="49" charset="0"/>
              </a:rPr>
              <a:t>;</a:t>
            </a:r>
          </a:p>
          <a:p>
            <a:pPr marL="400050" lvl="2" indent="0">
              <a:buNone/>
            </a:pPr>
            <a:r>
              <a:rPr lang="en-US" sz="3200" dirty="0">
                <a:cs typeface="Courier New" pitchFamily="49" charset="0"/>
              </a:rPr>
              <a:t>where </a:t>
            </a:r>
            <a:r>
              <a:rPr lang="en-US" sz="2600" i="1" dirty="0">
                <a:latin typeface="Courier New" panose="02070309020205020404" pitchFamily="49" charset="0"/>
                <a:cs typeface="Courier New" panose="02070309020205020404" pitchFamily="49" charset="0"/>
              </a:rPr>
              <a:t>style</a:t>
            </a:r>
            <a:r>
              <a:rPr lang="en-US" sz="3200" dirty="0">
                <a:cs typeface="Courier New" pitchFamily="49" charset="0"/>
              </a:rPr>
              <a:t> is the font’s style, </a:t>
            </a:r>
            <a:r>
              <a:rPr lang="en-US" sz="2600" i="1" dirty="0">
                <a:latin typeface="Courier New" panose="02070309020205020404" pitchFamily="49" charset="0"/>
                <a:cs typeface="Courier New" panose="02070309020205020404" pitchFamily="49" charset="0"/>
              </a:rPr>
              <a:t>variant</a:t>
            </a:r>
            <a:r>
              <a:rPr lang="en-US" sz="3200" dirty="0">
                <a:cs typeface="Courier New" pitchFamily="49" charset="0"/>
              </a:rPr>
              <a:t> is the font variant, </a:t>
            </a:r>
            <a:r>
              <a:rPr lang="en-US" sz="2600" i="1" dirty="0">
                <a:latin typeface="Courier New" panose="02070309020205020404" pitchFamily="49" charset="0"/>
                <a:cs typeface="Courier New" panose="02070309020205020404" pitchFamily="49" charset="0"/>
              </a:rPr>
              <a:t>weight</a:t>
            </a:r>
            <a:r>
              <a:rPr lang="en-US" sz="3200" dirty="0">
                <a:cs typeface="Courier New" pitchFamily="49" charset="0"/>
              </a:rPr>
              <a:t> is the font weight, </a:t>
            </a:r>
            <a:r>
              <a:rPr lang="en-US" sz="2600" i="1" dirty="0">
                <a:latin typeface="Courier New" panose="02070309020205020404" pitchFamily="49" charset="0"/>
                <a:cs typeface="Courier New" panose="02070309020205020404" pitchFamily="49" charset="0"/>
              </a:rPr>
              <a:t>size</a:t>
            </a:r>
            <a:r>
              <a:rPr lang="en-US" sz="2600" dirty="0">
                <a:latin typeface="Courier New" panose="02070309020205020404" pitchFamily="49" charset="0"/>
                <a:cs typeface="Courier New" panose="02070309020205020404" pitchFamily="49" charset="0"/>
              </a:rPr>
              <a:t> </a:t>
            </a:r>
            <a:r>
              <a:rPr lang="en-US" sz="3200" dirty="0">
                <a:cs typeface="Courier New" pitchFamily="49" charset="0"/>
              </a:rPr>
              <a:t>is the font size, </a:t>
            </a:r>
            <a:r>
              <a:rPr lang="en-US" sz="2600" i="1" dirty="0">
                <a:latin typeface="Courier New" panose="02070309020205020404" pitchFamily="49" charset="0"/>
                <a:cs typeface="Courier New" panose="02070309020205020404" pitchFamily="49" charset="0"/>
              </a:rPr>
              <a:t>height</a:t>
            </a:r>
            <a:r>
              <a:rPr lang="en-US" sz="3200" dirty="0">
                <a:cs typeface="Courier New" pitchFamily="49" charset="0"/>
              </a:rPr>
              <a:t> is the height of each line, and</a:t>
            </a: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family</a:t>
            </a:r>
            <a:r>
              <a:rPr lang="en-US" sz="3200" dirty="0">
                <a:cs typeface="Courier New" pitchFamily="49" charset="0"/>
              </a:rPr>
              <a:t> is the font stack</a:t>
            </a:r>
          </a:p>
        </p:txBody>
      </p:sp>
      <p:sp>
        <p:nvSpPr>
          <p:cNvPr id="5" name="Slide Number Placeholder 4"/>
          <p:cNvSpPr>
            <a:spLocks noGrp="1"/>
          </p:cNvSpPr>
          <p:nvPr>
            <p:ph type="sldNum" sz="quarter" idx="11"/>
            <p:custDataLst>
              <p:tags r:id="rId4"/>
            </p:custDataLst>
          </p:nvPr>
        </p:nvSpPr>
        <p:spPr/>
        <p:txBody>
          <a:bodyPr/>
          <a:lstStyle/>
          <a:p>
            <a:pPr>
              <a:defRPr/>
            </a:pPr>
            <a:fld id="{D088EE75-1E5F-46E6-9335-A082CDF6502C}" type="slidenum">
              <a:rPr lang="en-US" smtClean="0"/>
              <a:pPr>
                <a:defRPr/>
              </a:pPr>
              <a:t>45</a:t>
            </a:fld>
            <a:endParaRPr lang="en-US"/>
          </a:p>
        </p:txBody>
      </p:sp>
    </p:spTree>
    <p:custDataLst>
      <p:tags r:id="rId1"/>
    </p:custDataLst>
    <p:extLst>
      <p:ext uri="{BB962C8B-B14F-4D97-AF65-F5344CB8AC3E}">
        <p14:creationId xmlns:p14="http://schemas.microsoft.com/office/powerpoint/2010/main" val="2667791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65316"/>
            <a:ext cx="8305800" cy="944563"/>
          </a:xfrm>
        </p:spPr>
        <p:txBody>
          <a:bodyPr/>
          <a:lstStyle/>
          <a:p>
            <a:r>
              <a:rPr lang="en-US" dirty="0"/>
              <a:t>Combining All Text Formatting </a:t>
            </a:r>
            <a:br>
              <a:rPr lang="en-US" dirty="0"/>
            </a:br>
            <a:r>
              <a:rPr lang="en-US" dirty="0"/>
              <a:t>in a Single Style (continued)</a:t>
            </a:r>
          </a:p>
        </p:txBody>
      </p:sp>
      <p:pic>
        <p:nvPicPr>
          <p:cNvPr id="9" name="Content Placeholder 8" descr="The first line reads “/* Footer Styles */”.&#10;The second line reads “body &gt; footer address {”. A rectangular box labeled “applies the style rule to the address element within the body footer” is positioned at the top of the figure. An arrow originating from the rectangular box points to the second line.&#10;The third line reads “background-color: rgb (222, 128, 60);”. A rectangular box labeled “sets the background color to dark orange” is positioned to the right of the first rectangular box. An arrow originating from the second rectangular box points to the third line.&#10;The fourth line reads “color: white;”. The fifth line reads “color: rgba (255, 255, 255, 0.7);”. A rectangular box labeled “displays the text color in a semi-transparent white or white if semi-transparent colors are not supported” is positioned on the left side of the figure. An arrow originating from the third rectangular box collectively points to the third, fourth, and fifth lines of the code.&#10;The sixth line of the code reads “font: normal small-caps bold 0.9em/3em”. A rectangular box labeled “displays the text in a normal bold font with small caps” is positioned below the third rectangular box. An arrow originating from the fourth rectangular box points to the sixth line of the code. A rectangular box labeled “sets the font size to 0.9em” is positioned to the right of the document. An arrow originating from the fifth rectangular box points to “0.9em” in the sixth line of the document. A rectangular box labeled “sets the line height to 3em” is positioned at the bottom right corner of the figure. An arrow originating from the sixth rectangular box points to “3em” in the sixth line of the code.&#10;The seventh line of the code reads “Quicksand, Verdana, Geneva, sans-serif;”. A rectangular box labeled “displays the text in a Quicksand, Verdana, Geneva, or a default sans-serif font” is positioned to the left of the sixth rectangular box. An arrow originating from the seventh rectangular box points to the seventh line of the code.&#10;The eighth line of the document reads “text-align: center;”. A rectangular box labeled “horizontally centers the text” is positioned at the bottom to the left of the seventh box. An arrow originating from the eighth rectangular box points to the eighth line of the document. " title="Style rule for the body foote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057400" y="1219200"/>
            <a:ext cx="4901224" cy="3047999"/>
          </a:xfrm>
        </p:spPr>
      </p:pic>
      <p:sp>
        <p:nvSpPr>
          <p:cNvPr id="5" name="Slide Number Placeholder 4"/>
          <p:cNvSpPr>
            <a:spLocks noGrp="1"/>
          </p:cNvSpPr>
          <p:nvPr>
            <p:ph type="sldNum" sz="quarter" idx="11"/>
            <p:custDataLst>
              <p:tags r:id="rId3"/>
            </p:custDataLst>
          </p:nvPr>
        </p:nvSpPr>
        <p:spPr/>
        <p:txBody>
          <a:bodyPr/>
          <a:lstStyle/>
          <a:p>
            <a:pPr>
              <a:defRPr/>
            </a:pPr>
            <a:fld id="{D088EE75-1E5F-46E6-9335-A082CDF6502C}" type="slidenum">
              <a:rPr lang="en-US" smtClean="0"/>
              <a:pPr>
                <a:defRPr/>
              </a:pPr>
              <a:t>46</a:t>
            </a:fld>
            <a:endParaRPr lang="en-US"/>
          </a:p>
        </p:txBody>
      </p:sp>
      <p:pic>
        <p:nvPicPr>
          <p:cNvPr id="10" name="Picture 9" descr="A rectangular box that reads “TRI AND SUCCEED SPORTS * 41 VENTURE DR. * AUSTIN, TX 78711 * 512.555.9917” is positioned at the bottom of the document. A small rectangular box labeled “body footer” is positioned to the right of the document. An arrow originating from the small rectangular box points to the first rectangular box." title="Formatted body foote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4712" y="4362626"/>
            <a:ext cx="7086600" cy="1950005"/>
          </a:xfrm>
          <a:prstGeom prst="rect">
            <a:avLst/>
          </a:prstGeom>
        </p:spPr>
      </p:pic>
    </p:spTree>
    <p:custDataLst>
      <p:tags r:id="rId1"/>
    </p:custDataLst>
    <p:extLst>
      <p:ext uri="{BB962C8B-B14F-4D97-AF65-F5344CB8AC3E}">
        <p14:creationId xmlns:p14="http://schemas.microsoft.com/office/powerpoint/2010/main" val="3960140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a:defRPr/>
            </a:pPr>
            <a:fld id="{3BCC3D7D-610D-4CF5-A2A1-495A281F513F}" type="slidenum">
              <a:rPr lang="en-US"/>
              <a:pPr>
                <a:defRPr/>
              </a:pPr>
              <a:t>5</a:t>
            </a:fld>
            <a:endParaRPr lang="en-US"/>
          </a:p>
        </p:txBody>
      </p:sp>
      <p:sp>
        <p:nvSpPr>
          <p:cNvPr id="29697" name="Rectangle 2"/>
          <p:cNvSpPr>
            <a:spLocks noGrp="1" noChangeArrowheads="1"/>
          </p:cNvSpPr>
          <p:nvPr>
            <p:ph type="title" idx="4294967295"/>
          </p:nvPr>
        </p:nvSpPr>
        <p:spPr/>
        <p:txBody>
          <a:bodyPr/>
          <a:lstStyle/>
          <a:p>
            <a:pPr eaLnBrk="1" hangingPunct="1"/>
            <a:r>
              <a:rPr lang="en-US" sz="3200" dirty="0"/>
              <a:t>Linking to the Internet and Other Resources</a:t>
            </a:r>
            <a:r>
              <a:rPr lang="en-US" dirty="0"/>
              <a:t> </a:t>
            </a:r>
          </a:p>
        </p:txBody>
      </p:sp>
      <p:sp>
        <p:nvSpPr>
          <p:cNvPr id="29698" name="Rectangle 3"/>
          <p:cNvSpPr>
            <a:spLocks noGrp="1" noChangeArrowheads="1"/>
          </p:cNvSpPr>
          <p:nvPr>
            <p:ph idx="4294967295"/>
          </p:nvPr>
        </p:nvSpPr>
        <p:spPr/>
        <p:txBody>
          <a:bodyPr/>
          <a:lstStyle/>
          <a:p>
            <a:r>
              <a:rPr lang="en-IN" dirty="0"/>
              <a:t>E-mail address can be turned into a hypertext link using the URL:</a:t>
            </a:r>
          </a:p>
          <a:p>
            <a:pPr marL="457200" lvl="1" indent="0">
              <a:buNone/>
            </a:pPr>
            <a:r>
              <a:rPr lang="en-IN" b="1" dirty="0" err="1"/>
              <a:t>mailto</a:t>
            </a:r>
            <a:r>
              <a:rPr lang="en-IN" b="1" dirty="0"/>
              <a:t> : address</a:t>
            </a:r>
          </a:p>
          <a:p>
            <a:pPr lvl="1"/>
            <a:r>
              <a:rPr lang="en-IN" dirty="0"/>
              <a:t>address is the email address</a:t>
            </a:r>
          </a:p>
          <a:p>
            <a:pPr marL="457200" lvl="1" indent="0">
              <a:buNone/>
            </a:pPr>
            <a:r>
              <a:rPr lang="en-IN" b="1" dirty="0"/>
              <a:t>Example:</a:t>
            </a:r>
          </a:p>
          <a:p>
            <a:pPr marL="457200" lvl="1" indent="0">
              <a:buNone/>
            </a:pPr>
            <a:r>
              <a:rPr lang="en-US" sz="2000" b="1" dirty="0"/>
              <a:t>&lt;a </a:t>
            </a:r>
            <a:r>
              <a:rPr lang="en-US" sz="2000" b="1" dirty="0" err="1"/>
              <a:t>href</a:t>
            </a:r>
            <a:r>
              <a:rPr lang="en-US" sz="2000" b="1" dirty="0"/>
              <a:t>="mailto:mbashir1@douglascollege.ca?Subject=Test"&gt;Contact your instructor&lt;/a&gt;</a:t>
            </a:r>
            <a:endParaRPr lang="en-IN" sz="2400" b="1" dirty="0"/>
          </a:p>
          <a:p>
            <a:endParaRPr lang="en-US" sz="2800" dirty="0"/>
          </a:p>
        </p:txBody>
      </p:sp>
    </p:spTree>
    <p:extLst>
      <p:ext uri="{BB962C8B-B14F-4D97-AF65-F5344CB8AC3E}">
        <p14:creationId xmlns:p14="http://schemas.microsoft.com/office/powerpoint/2010/main" val="195476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a:defRPr/>
            </a:pPr>
            <a:fld id="{3BCC3D7D-610D-4CF5-A2A1-495A281F513F}" type="slidenum">
              <a:rPr lang="en-US"/>
              <a:pPr>
                <a:defRPr/>
              </a:pPr>
              <a:t>6</a:t>
            </a:fld>
            <a:endParaRPr lang="en-US"/>
          </a:p>
        </p:txBody>
      </p:sp>
      <p:sp>
        <p:nvSpPr>
          <p:cNvPr id="29697" name="Rectangle 2"/>
          <p:cNvSpPr>
            <a:spLocks noGrp="1" noChangeArrowheads="1"/>
          </p:cNvSpPr>
          <p:nvPr>
            <p:ph type="title" idx="4294967295"/>
          </p:nvPr>
        </p:nvSpPr>
        <p:spPr/>
        <p:txBody>
          <a:bodyPr/>
          <a:lstStyle/>
          <a:p>
            <a:pPr eaLnBrk="1" hangingPunct="1"/>
            <a:r>
              <a:rPr lang="en-US" sz="4800" dirty="0"/>
              <a:t>Validating Your Website</a:t>
            </a:r>
            <a:endParaRPr lang="en-US" sz="6600" dirty="0"/>
          </a:p>
        </p:txBody>
      </p:sp>
      <p:sp>
        <p:nvSpPr>
          <p:cNvPr id="29698" name="Rectangle 3"/>
          <p:cNvSpPr>
            <a:spLocks noGrp="1" noChangeArrowheads="1"/>
          </p:cNvSpPr>
          <p:nvPr>
            <p:ph idx="4294967295"/>
          </p:nvPr>
        </p:nvSpPr>
        <p:spPr/>
        <p:txBody>
          <a:bodyPr/>
          <a:lstStyle/>
          <a:p>
            <a:r>
              <a:rPr lang="en-US" sz="2800" dirty="0">
                <a:hlinkClick r:id="rId3"/>
              </a:rPr>
              <a:t>https://validator.w3.org/</a:t>
            </a:r>
            <a:endParaRPr lang="en-US" sz="2800" dirty="0"/>
          </a:p>
          <a:p>
            <a:endParaRPr lang="en-US" sz="2800" dirty="0"/>
          </a:p>
        </p:txBody>
      </p:sp>
    </p:spTree>
    <p:extLst>
      <p:ext uri="{BB962C8B-B14F-4D97-AF65-F5344CB8AC3E}">
        <p14:creationId xmlns:p14="http://schemas.microsoft.com/office/powerpoint/2010/main" val="6061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4"/>
          <p:cNvSpPr>
            <a:spLocks noGrp="1" noChangeArrowheads="1"/>
          </p:cNvSpPr>
          <p:nvPr>
            <p:ph type="ctrTitle"/>
            <p:custDataLst>
              <p:tags r:id="rId2"/>
            </p:custDataLst>
          </p:nvPr>
        </p:nvSpPr>
        <p:spPr/>
        <p:txBody>
          <a:bodyPr/>
          <a:lstStyle/>
          <a:p>
            <a:pPr algn="ctr" eaLnBrk="1" hangingPunct="1"/>
            <a:r>
              <a:rPr lang="en-US" dirty="0"/>
              <a:t>Tutorial 3</a:t>
            </a:r>
            <a:br>
              <a:rPr lang="en-US" dirty="0"/>
            </a:br>
            <a:r>
              <a:rPr lang="en-US" dirty="0"/>
              <a:t>Designing a Web Page with CSS</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custDataLst>
              <p:tags r:id="rId2"/>
            </p:custDataLst>
          </p:nvPr>
        </p:nvSpPr>
        <p:spPr/>
        <p:txBody>
          <a:bodyPr/>
          <a:lstStyle/>
          <a:p>
            <a:pPr eaLnBrk="1" hangingPunct="1"/>
            <a:r>
              <a:rPr lang="en-US"/>
              <a:t>Objectives</a:t>
            </a:r>
          </a:p>
        </p:txBody>
      </p:sp>
      <p:sp>
        <p:nvSpPr>
          <p:cNvPr id="27650" name="Rectangle 3"/>
          <p:cNvSpPr>
            <a:spLocks noGrp="1" noChangeArrowheads="1"/>
          </p:cNvSpPr>
          <p:nvPr>
            <p:ph idx="1"/>
            <p:custDataLst>
              <p:tags r:id="rId3"/>
            </p:custDataLst>
          </p:nvPr>
        </p:nvSpPr>
        <p:spPr/>
        <p:txBody>
          <a:bodyPr/>
          <a:lstStyle/>
          <a:p>
            <a:r>
              <a:rPr lang="en-US" dirty="0"/>
              <a:t>Explore the history and theory of CSS</a:t>
            </a:r>
          </a:p>
          <a:p>
            <a:r>
              <a:rPr lang="en-US" dirty="0"/>
              <a:t>Define a style rule</a:t>
            </a:r>
          </a:p>
          <a:p>
            <a:r>
              <a:rPr lang="en-US" dirty="0"/>
              <a:t>Study style precedence and inheritance</a:t>
            </a:r>
          </a:p>
          <a:p>
            <a:r>
              <a:rPr lang="en-US" dirty="0"/>
              <a:t>Apply color using CSS</a:t>
            </a:r>
          </a:p>
          <a:p>
            <a:r>
              <a:rPr lang="en-US" dirty="0"/>
              <a:t>Explore CSS3 color extensions</a:t>
            </a:r>
          </a:p>
          <a:p>
            <a:r>
              <a:rPr lang="en-US" dirty="0"/>
              <a:t>Use contextual selectors</a:t>
            </a:r>
          </a:p>
        </p:txBody>
      </p:sp>
      <p:sp>
        <p:nvSpPr>
          <p:cNvPr id="8" name="Slide Number Placeholder 7"/>
          <p:cNvSpPr>
            <a:spLocks noGrp="1"/>
          </p:cNvSpPr>
          <p:nvPr>
            <p:ph type="sldNum" sz="quarter" idx="11"/>
            <p:custDataLst>
              <p:tags r:id="rId4"/>
            </p:custDataLst>
          </p:nvPr>
        </p:nvSpPr>
        <p:spPr/>
        <p:txBody>
          <a:bodyPr/>
          <a:lstStyle/>
          <a:p>
            <a:pPr>
              <a:defRPr/>
            </a:pPr>
            <a:fld id="{17ED2C23-3AC0-4115-AA35-A72997F9173C}" type="slidenum">
              <a:rPr lang="en-US"/>
              <a:pPr>
                <a:defRPr/>
              </a:pPr>
              <a:t>8</a:t>
            </a:fld>
            <a:endParaRPr 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custDataLst>
              <p:tags r:id="rId2"/>
            </p:custDataLst>
          </p:nvPr>
        </p:nvSpPr>
        <p:spPr/>
        <p:txBody>
          <a:bodyPr/>
          <a:lstStyle/>
          <a:p>
            <a:pPr eaLnBrk="1" hangingPunct="1"/>
            <a:r>
              <a:rPr lang="en-US"/>
              <a:t>Objectives</a:t>
            </a:r>
          </a:p>
        </p:txBody>
      </p:sp>
      <p:sp>
        <p:nvSpPr>
          <p:cNvPr id="28674" name="Rectangle 3"/>
          <p:cNvSpPr>
            <a:spLocks noGrp="1" noChangeArrowheads="1"/>
          </p:cNvSpPr>
          <p:nvPr>
            <p:ph idx="1"/>
            <p:custDataLst>
              <p:tags r:id="rId3"/>
            </p:custDataLst>
          </p:nvPr>
        </p:nvSpPr>
        <p:spPr/>
        <p:txBody>
          <a:bodyPr/>
          <a:lstStyle/>
          <a:p>
            <a:r>
              <a:rPr lang="en-US" dirty="0"/>
              <a:t>Work with attribute selectors</a:t>
            </a:r>
          </a:p>
          <a:p>
            <a:r>
              <a:rPr lang="en-US" dirty="0"/>
              <a:t>Apply text and font styles</a:t>
            </a:r>
          </a:p>
          <a:p>
            <a:r>
              <a:rPr lang="en-US" dirty="0"/>
              <a:t>Install a Web font</a:t>
            </a:r>
          </a:p>
          <a:p>
            <a:r>
              <a:rPr lang="en-US" dirty="0"/>
              <a:t>Define list styles</a:t>
            </a:r>
          </a:p>
          <a:p>
            <a:r>
              <a:rPr lang="en-US" dirty="0"/>
              <a:t>Use pseudo-classes and pseudo-elements</a:t>
            </a:r>
          </a:p>
          <a:p>
            <a:r>
              <a:rPr lang="en-US" dirty="0"/>
              <a:t>Create a rollover effect</a:t>
            </a:r>
          </a:p>
        </p:txBody>
      </p:sp>
      <p:sp>
        <p:nvSpPr>
          <p:cNvPr id="8" name="Slide Number Placeholder 7"/>
          <p:cNvSpPr>
            <a:spLocks noGrp="1"/>
          </p:cNvSpPr>
          <p:nvPr>
            <p:ph type="sldNum" sz="quarter" idx="11"/>
            <p:custDataLst>
              <p:tags r:id="rId4"/>
            </p:custDataLst>
          </p:nvPr>
        </p:nvSpPr>
        <p:spPr/>
        <p:txBody>
          <a:bodyPr/>
          <a:lstStyle/>
          <a:p>
            <a:pPr>
              <a:defRPr/>
            </a:pPr>
            <a:fld id="{0409CDF1-C2B6-4988-8428-22D9775637BC}" type="slidenum">
              <a:rPr lang="en-US"/>
              <a:pPr>
                <a:defRPr/>
              </a:pPr>
              <a:t>9</a:t>
            </a:fld>
            <a:endParaRPr lang="en-US"/>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D3UPLT41imvMQBIf0ThwB3"/>
</p:tagLst>
</file>

<file path=ppt/tags/tag10.xml><?xml version="1.0" encoding="utf-8"?>
<p:tagLst xmlns:a="http://schemas.openxmlformats.org/drawingml/2006/main" xmlns:r="http://schemas.openxmlformats.org/officeDocument/2006/relationships" xmlns:p="http://schemas.openxmlformats.org/presentationml/2006/main">
  <p:tag name="DVSHAPEID" val="m3xrBVLAQiwm65MksXeenp"/>
</p:tagLst>
</file>

<file path=ppt/tags/tag11.xml><?xml version="1.0" encoding="utf-8"?>
<p:tagLst xmlns:a="http://schemas.openxmlformats.org/drawingml/2006/main" xmlns:r="http://schemas.openxmlformats.org/officeDocument/2006/relationships" xmlns:p="http://schemas.openxmlformats.org/presentationml/2006/main">
  <p:tag name="DVSECTIONID" val="twdqEdDoIPgE7t98DQQk2U"/>
</p:tagLst>
</file>

<file path=ppt/tags/tag12.xml><?xml version="1.0" encoding="utf-8"?>
<p:tagLst xmlns:a="http://schemas.openxmlformats.org/drawingml/2006/main" xmlns:r="http://schemas.openxmlformats.org/officeDocument/2006/relationships" xmlns:p="http://schemas.openxmlformats.org/presentationml/2006/main">
  <p:tag name="DVSHAPEID" val="UxqAijCbPiTPZoBmQD62uB"/>
</p:tagLst>
</file>

<file path=ppt/tags/tag13.xml><?xml version="1.0" encoding="utf-8"?>
<p:tagLst xmlns:a="http://schemas.openxmlformats.org/drawingml/2006/main" xmlns:r="http://schemas.openxmlformats.org/officeDocument/2006/relationships" xmlns:p="http://schemas.openxmlformats.org/presentationml/2006/main">
  <p:tag name="DVSHAPEID" val="lATvpSH7US9BZEXaHIEVOt"/>
</p:tagLst>
</file>

<file path=ppt/tags/tag14.xml><?xml version="1.0" encoding="utf-8"?>
<p:tagLst xmlns:a="http://schemas.openxmlformats.org/drawingml/2006/main" xmlns:r="http://schemas.openxmlformats.org/officeDocument/2006/relationships" xmlns:p="http://schemas.openxmlformats.org/presentationml/2006/main">
  <p:tag name="DVSHAPEID" val="GooXoFVnnzNROghFzaXBW8"/>
</p:tagLst>
</file>

<file path=ppt/tags/tag15.xml><?xml version="1.0" encoding="utf-8"?>
<p:tagLst xmlns:a="http://schemas.openxmlformats.org/drawingml/2006/main" xmlns:r="http://schemas.openxmlformats.org/officeDocument/2006/relationships" xmlns:p="http://schemas.openxmlformats.org/presentationml/2006/main">
  <p:tag name="DVSECTIONID" val="gHxXiLBcU6jNMYbPQMvbvt"/>
</p:tagLst>
</file>

<file path=ppt/tags/tag16.xml><?xml version="1.0" encoding="utf-8"?>
<p:tagLst xmlns:a="http://schemas.openxmlformats.org/drawingml/2006/main" xmlns:r="http://schemas.openxmlformats.org/officeDocument/2006/relationships" xmlns:p="http://schemas.openxmlformats.org/presentationml/2006/main">
  <p:tag name="DVSHAPEID" val="IFs7uUPUr55KWPll7tnyDj"/>
</p:tagLst>
</file>

<file path=ppt/tags/tag17.xml><?xml version="1.0" encoding="utf-8"?>
<p:tagLst xmlns:a="http://schemas.openxmlformats.org/drawingml/2006/main" xmlns:r="http://schemas.openxmlformats.org/officeDocument/2006/relationships" xmlns:p="http://schemas.openxmlformats.org/presentationml/2006/main">
  <p:tag name="DVSHAPEID" val="vk2qveajKM4yFIvgb0ys8H"/>
</p:tagLst>
</file>

<file path=ppt/tags/tag18.xml><?xml version="1.0" encoding="utf-8"?>
<p:tagLst xmlns:a="http://schemas.openxmlformats.org/drawingml/2006/main" xmlns:r="http://schemas.openxmlformats.org/officeDocument/2006/relationships" xmlns:p="http://schemas.openxmlformats.org/presentationml/2006/main">
  <p:tag name="DVSHAPEID" val="Gn9CPRinZabOyY63UWggzG"/>
</p:tagLst>
</file>

<file path=ppt/tags/tag19.xml><?xml version="1.0" encoding="utf-8"?>
<p:tagLst xmlns:a="http://schemas.openxmlformats.org/drawingml/2006/main" xmlns:r="http://schemas.openxmlformats.org/officeDocument/2006/relationships" xmlns:p="http://schemas.openxmlformats.org/presentationml/2006/main">
  <p:tag name="DVSECTIONID" val="yhYiCT1Yl8PD4wkLUy4fML"/>
</p:tagLst>
</file>

<file path=ppt/tags/tag2.xml><?xml version="1.0" encoding="utf-8"?>
<p:tagLst xmlns:a="http://schemas.openxmlformats.org/drawingml/2006/main" xmlns:r="http://schemas.openxmlformats.org/officeDocument/2006/relationships" xmlns:p="http://schemas.openxmlformats.org/presentationml/2006/main">
  <p:tag name="DVSHAPEID" val="Kl1JbLuAr4YzBU98pfcWEV"/>
</p:tagLst>
</file>

<file path=ppt/tags/tag20.xml><?xml version="1.0" encoding="utf-8"?>
<p:tagLst xmlns:a="http://schemas.openxmlformats.org/drawingml/2006/main" xmlns:r="http://schemas.openxmlformats.org/officeDocument/2006/relationships" xmlns:p="http://schemas.openxmlformats.org/presentationml/2006/main">
  <p:tag name="DVSHAPEID" val="3Y7CHn3BpNBu9nJf3TQUTL"/>
</p:tagLst>
</file>

<file path=ppt/tags/tag21.xml><?xml version="1.0" encoding="utf-8"?>
<p:tagLst xmlns:a="http://schemas.openxmlformats.org/drawingml/2006/main" xmlns:r="http://schemas.openxmlformats.org/officeDocument/2006/relationships" xmlns:p="http://schemas.openxmlformats.org/presentationml/2006/main">
  <p:tag name="DVSHAPEID" val="3SNHbLdG59F4irL3JX6276"/>
</p:tagLst>
</file>

<file path=ppt/tags/tag22.xml><?xml version="1.0" encoding="utf-8"?>
<p:tagLst xmlns:a="http://schemas.openxmlformats.org/drawingml/2006/main" xmlns:r="http://schemas.openxmlformats.org/officeDocument/2006/relationships" xmlns:p="http://schemas.openxmlformats.org/presentationml/2006/main">
  <p:tag name="DVSECTIONID" val="hsoxMRaEyiATH8ejZjQgHl"/>
</p:tagLst>
</file>

<file path=ppt/tags/tag23.xml><?xml version="1.0" encoding="utf-8"?>
<p:tagLst xmlns:a="http://schemas.openxmlformats.org/drawingml/2006/main" xmlns:r="http://schemas.openxmlformats.org/officeDocument/2006/relationships" xmlns:p="http://schemas.openxmlformats.org/presentationml/2006/main">
  <p:tag name="DVSHAPEID" val="khThX4pUcLVINsKIVdGufM"/>
</p:tagLst>
</file>

<file path=ppt/tags/tag24.xml><?xml version="1.0" encoding="utf-8"?>
<p:tagLst xmlns:a="http://schemas.openxmlformats.org/drawingml/2006/main" xmlns:r="http://schemas.openxmlformats.org/officeDocument/2006/relationships" xmlns:p="http://schemas.openxmlformats.org/presentationml/2006/main">
  <p:tag name="DVSHAPEID" val="C3uTQHaAeNbXxwNTO8haWT"/>
</p:tagLst>
</file>

<file path=ppt/tags/tag25.xml><?xml version="1.0" encoding="utf-8"?>
<p:tagLst xmlns:a="http://schemas.openxmlformats.org/drawingml/2006/main" xmlns:r="http://schemas.openxmlformats.org/officeDocument/2006/relationships" xmlns:p="http://schemas.openxmlformats.org/presentationml/2006/main">
  <p:tag name="DVSHAPEID" val="xPUeU2oyc4PJVTfxo9ylrx"/>
</p:tagLst>
</file>

<file path=ppt/tags/tag26.xml><?xml version="1.0" encoding="utf-8"?>
<p:tagLst xmlns:a="http://schemas.openxmlformats.org/drawingml/2006/main" xmlns:r="http://schemas.openxmlformats.org/officeDocument/2006/relationships" xmlns:p="http://schemas.openxmlformats.org/presentationml/2006/main">
  <p:tag name="DVSECTIONID" val="DU8JpVbGt0LsiOCXvS5rHK"/>
</p:tagLst>
</file>

<file path=ppt/tags/tag27.xml><?xml version="1.0" encoding="utf-8"?>
<p:tagLst xmlns:a="http://schemas.openxmlformats.org/drawingml/2006/main" xmlns:r="http://schemas.openxmlformats.org/officeDocument/2006/relationships" xmlns:p="http://schemas.openxmlformats.org/presentationml/2006/main">
  <p:tag name="DVSHAPEID" val="Izpf5hO3VhNuZ7Gg4SUNqN"/>
</p:tagLst>
</file>

<file path=ppt/tags/tag28.xml><?xml version="1.0" encoding="utf-8"?>
<p:tagLst xmlns:a="http://schemas.openxmlformats.org/drawingml/2006/main" xmlns:r="http://schemas.openxmlformats.org/officeDocument/2006/relationships" xmlns:p="http://schemas.openxmlformats.org/presentationml/2006/main">
  <p:tag name="DVSHAPEID" val="Gou7kGu1bREPA1jzmqmOQD"/>
</p:tagLst>
</file>

<file path=ppt/tags/tag29.xml><?xml version="1.0" encoding="utf-8"?>
<p:tagLst xmlns:a="http://schemas.openxmlformats.org/drawingml/2006/main" xmlns:r="http://schemas.openxmlformats.org/officeDocument/2006/relationships" xmlns:p="http://schemas.openxmlformats.org/presentationml/2006/main">
  <p:tag name="DVSHAPEID" val="Q9wEWvwtrBW3lT6Ru8l86C"/>
</p:tagLst>
</file>

<file path=ppt/tags/tag3.xml><?xml version="1.0" encoding="utf-8"?>
<p:tagLst xmlns:a="http://schemas.openxmlformats.org/drawingml/2006/main" xmlns:r="http://schemas.openxmlformats.org/officeDocument/2006/relationships" xmlns:p="http://schemas.openxmlformats.org/presentationml/2006/main">
  <p:tag name="DVSECTIONID" val="XlZ5ovlm3PNB5jZuT8XnLz"/>
</p:tagLst>
</file>

<file path=ppt/tags/tag30.xml><?xml version="1.0" encoding="utf-8"?>
<p:tagLst xmlns:a="http://schemas.openxmlformats.org/drawingml/2006/main" xmlns:r="http://schemas.openxmlformats.org/officeDocument/2006/relationships" xmlns:p="http://schemas.openxmlformats.org/presentationml/2006/main">
  <p:tag name="DVSECTIONID" val="YlZr81tDc6gNZvU47aNHAw"/>
</p:tagLst>
</file>

<file path=ppt/tags/tag31.xml><?xml version="1.0" encoding="utf-8"?>
<p:tagLst xmlns:a="http://schemas.openxmlformats.org/drawingml/2006/main" xmlns:r="http://schemas.openxmlformats.org/officeDocument/2006/relationships" xmlns:p="http://schemas.openxmlformats.org/presentationml/2006/main">
  <p:tag name="DVSHAPEID" val="6ZQX6KTzqkm03Oo36ZuOqM"/>
</p:tagLst>
</file>

<file path=ppt/tags/tag32.xml><?xml version="1.0" encoding="utf-8"?>
<p:tagLst xmlns:a="http://schemas.openxmlformats.org/drawingml/2006/main" xmlns:r="http://schemas.openxmlformats.org/officeDocument/2006/relationships" xmlns:p="http://schemas.openxmlformats.org/presentationml/2006/main">
  <p:tag name="DVSHAPEID" val="k34tF83Q9N8dy03myZxtk2"/>
</p:tagLst>
</file>

<file path=ppt/tags/tag33.xml><?xml version="1.0" encoding="utf-8"?>
<p:tagLst xmlns:a="http://schemas.openxmlformats.org/drawingml/2006/main" xmlns:r="http://schemas.openxmlformats.org/officeDocument/2006/relationships" xmlns:p="http://schemas.openxmlformats.org/presentationml/2006/main">
  <p:tag name="DVSECTIONID" val="3bObwByLow3Vt2ykI9aU5u"/>
</p:tagLst>
</file>

<file path=ppt/tags/tag34.xml><?xml version="1.0" encoding="utf-8"?>
<p:tagLst xmlns:a="http://schemas.openxmlformats.org/drawingml/2006/main" xmlns:r="http://schemas.openxmlformats.org/officeDocument/2006/relationships" xmlns:p="http://schemas.openxmlformats.org/presentationml/2006/main">
  <p:tag name="DVSHAPEID" val="TqEtVHGroOfcALnEEUw1tj"/>
</p:tagLst>
</file>

<file path=ppt/tags/tag35.xml><?xml version="1.0" encoding="utf-8"?>
<p:tagLst xmlns:a="http://schemas.openxmlformats.org/drawingml/2006/main" xmlns:r="http://schemas.openxmlformats.org/officeDocument/2006/relationships" xmlns:p="http://schemas.openxmlformats.org/presentationml/2006/main">
  <p:tag name="DVSHAPEID" val="a3m09AEghMQhaEPccm9Iok"/>
</p:tagLst>
</file>

<file path=ppt/tags/tag36.xml><?xml version="1.0" encoding="utf-8"?>
<p:tagLst xmlns:a="http://schemas.openxmlformats.org/drawingml/2006/main" xmlns:r="http://schemas.openxmlformats.org/officeDocument/2006/relationships" xmlns:p="http://schemas.openxmlformats.org/presentationml/2006/main">
  <p:tag name="DVSHAPEID" val="mjBIOrIaSLUQ50ARBLVFOx"/>
</p:tagLst>
</file>

<file path=ppt/tags/tag37.xml><?xml version="1.0" encoding="utf-8"?>
<p:tagLst xmlns:a="http://schemas.openxmlformats.org/drawingml/2006/main" xmlns:r="http://schemas.openxmlformats.org/officeDocument/2006/relationships" xmlns:p="http://schemas.openxmlformats.org/presentationml/2006/main">
  <p:tag name="DVSECTIONID" val="csbGqBjxPfceWDXVD3cHtt"/>
</p:tagLst>
</file>

<file path=ppt/tags/tag38.xml><?xml version="1.0" encoding="utf-8"?>
<p:tagLst xmlns:a="http://schemas.openxmlformats.org/drawingml/2006/main" xmlns:r="http://schemas.openxmlformats.org/officeDocument/2006/relationships" xmlns:p="http://schemas.openxmlformats.org/presentationml/2006/main">
  <p:tag name="DVSHAPEID" val="CDcL2qpUtzkdZJOfe6B7qc"/>
</p:tagLst>
</file>

<file path=ppt/tags/tag39.xml><?xml version="1.0" encoding="utf-8"?>
<p:tagLst xmlns:a="http://schemas.openxmlformats.org/drawingml/2006/main" xmlns:r="http://schemas.openxmlformats.org/officeDocument/2006/relationships" xmlns:p="http://schemas.openxmlformats.org/presentationml/2006/main">
  <p:tag name="DVSHAPEID" val="F9eKn0kXsyGNmZKZVmZoA4"/>
</p:tagLst>
</file>

<file path=ppt/tags/tag4.xml><?xml version="1.0" encoding="utf-8"?>
<p:tagLst xmlns:a="http://schemas.openxmlformats.org/drawingml/2006/main" xmlns:r="http://schemas.openxmlformats.org/officeDocument/2006/relationships" xmlns:p="http://schemas.openxmlformats.org/presentationml/2006/main">
  <p:tag name="DVSHAPEID" val="rjGtWbFJqaWts3bjhQmWqf"/>
</p:tagLst>
</file>

<file path=ppt/tags/tag40.xml><?xml version="1.0" encoding="utf-8"?>
<p:tagLst xmlns:a="http://schemas.openxmlformats.org/drawingml/2006/main" xmlns:r="http://schemas.openxmlformats.org/officeDocument/2006/relationships" xmlns:p="http://schemas.openxmlformats.org/presentationml/2006/main">
  <p:tag name="DVSHAPEID" val="wcnPvfae81CANcA6w7hgKi"/>
</p:tagLst>
</file>

<file path=ppt/tags/tag41.xml><?xml version="1.0" encoding="utf-8"?>
<p:tagLst xmlns:a="http://schemas.openxmlformats.org/drawingml/2006/main" xmlns:r="http://schemas.openxmlformats.org/officeDocument/2006/relationships" xmlns:p="http://schemas.openxmlformats.org/presentationml/2006/main">
  <p:tag name="DVSECTIONID" val="8N06k6Q3Du0YrhModDRXnj"/>
</p:tagLst>
</file>

<file path=ppt/tags/tag42.xml><?xml version="1.0" encoding="utf-8"?>
<p:tagLst xmlns:a="http://schemas.openxmlformats.org/drawingml/2006/main" xmlns:r="http://schemas.openxmlformats.org/officeDocument/2006/relationships" xmlns:p="http://schemas.openxmlformats.org/presentationml/2006/main">
  <p:tag name="DVSHAPEID" val="9W1HrDkzN4XAvXTEGq0zgB"/>
</p:tagLst>
</file>

<file path=ppt/tags/tag43.xml><?xml version="1.0" encoding="utf-8"?>
<p:tagLst xmlns:a="http://schemas.openxmlformats.org/drawingml/2006/main" xmlns:r="http://schemas.openxmlformats.org/officeDocument/2006/relationships" xmlns:p="http://schemas.openxmlformats.org/presentationml/2006/main">
  <p:tag name="DVSHAPEID" val="ygUrQSCtFHngJ2D4HZ1ozQ"/>
</p:tagLst>
</file>

<file path=ppt/tags/tag44.xml><?xml version="1.0" encoding="utf-8"?>
<p:tagLst xmlns:a="http://schemas.openxmlformats.org/drawingml/2006/main" xmlns:r="http://schemas.openxmlformats.org/officeDocument/2006/relationships" xmlns:p="http://schemas.openxmlformats.org/presentationml/2006/main">
  <p:tag name="DVSECTIONID" val="8N06k6Q3Du0YrhModDRXnj"/>
</p:tagLst>
</file>

<file path=ppt/tags/tag45.xml><?xml version="1.0" encoding="utf-8"?>
<p:tagLst xmlns:a="http://schemas.openxmlformats.org/drawingml/2006/main" xmlns:r="http://schemas.openxmlformats.org/officeDocument/2006/relationships" xmlns:p="http://schemas.openxmlformats.org/presentationml/2006/main">
  <p:tag name="DVSHAPEID" val="9W1HrDkzN4XAvXTEGq0zgB"/>
</p:tagLst>
</file>

<file path=ppt/tags/tag46.xml><?xml version="1.0" encoding="utf-8"?>
<p:tagLst xmlns:a="http://schemas.openxmlformats.org/drawingml/2006/main" xmlns:r="http://schemas.openxmlformats.org/officeDocument/2006/relationships" xmlns:p="http://schemas.openxmlformats.org/presentationml/2006/main">
  <p:tag name="DVSHAPEID" val="ygUrQSCtFHngJ2D4HZ1ozQ"/>
</p:tagLst>
</file>

<file path=ppt/tags/tag47.xml><?xml version="1.0" encoding="utf-8"?>
<p:tagLst xmlns:a="http://schemas.openxmlformats.org/drawingml/2006/main" xmlns:r="http://schemas.openxmlformats.org/officeDocument/2006/relationships" xmlns:p="http://schemas.openxmlformats.org/presentationml/2006/main">
  <p:tag name="DVSECTIONID" val="TL3P1Vjxa4jIkoFjhcHMCI"/>
</p:tagLst>
</file>

<file path=ppt/tags/tag48.xml><?xml version="1.0" encoding="utf-8"?>
<p:tagLst xmlns:a="http://schemas.openxmlformats.org/drawingml/2006/main" xmlns:r="http://schemas.openxmlformats.org/officeDocument/2006/relationships" xmlns:p="http://schemas.openxmlformats.org/presentationml/2006/main">
  <p:tag name="DVSHAPEID" val="cvj9nIzvRSIwEqIM2ydMuk"/>
</p:tagLst>
</file>

<file path=ppt/tags/tag49.xml><?xml version="1.0" encoding="utf-8"?>
<p:tagLst xmlns:a="http://schemas.openxmlformats.org/drawingml/2006/main" xmlns:r="http://schemas.openxmlformats.org/officeDocument/2006/relationships" xmlns:p="http://schemas.openxmlformats.org/presentationml/2006/main">
  <p:tag name="DVSHAPEID" val="9RVpsSHHjqxI3o8HvUTaQu"/>
</p:tagLst>
</file>

<file path=ppt/tags/tag5.xml><?xml version="1.0" encoding="utf-8"?>
<p:tagLst xmlns:a="http://schemas.openxmlformats.org/drawingml/2006/main" xmlns:r="http://schemas.openxmlformats.org/officeDocument/2006/relationships" xmlns:p="http://schemas.openxmlformats.org/presentationml/2006/main">
  <p:tag name="DVSHAPEID" val="fYIrhlvagoxPTH3IOjVHDO"/>
</p:tagLst>
</file>

<file path=ppt/tags/tag50.xml><?xml version="1.0" encoding="utf-8"?>
<p:tagLst xmlns:a="http://schemas.openxmlformats.org/drawingml/2006/main" xmlns:r="http://schemas.openxmlformats.org/officeDocument/2006/relationships" xmlns:p="http://schemas.openxmlformats.org/presentationml/2006/main">
  <p:tag name="DVSHAPEID" val="ZWmjDl3jTjtEjI2fwLKQfK"/>
</p:tagLst>
</file>

<file path=ppt/tags/tag51.xml><?xml version="1.0" encoding="utf-8"?>
<p:tagLst xmlns:a="http://schemas.openxmlformats.org/drawingml/2006/main" xmlns:r="http://schemas.openxmlformats.org/officeDocument/2006/relationships" xmlns:p="http://schemas.openxmlformats.org/presentationml/2006/main">
  <p:tag name="DVSECTIONID" val="FIXoITlEgBGbx5ElL4GBdN"/>
</p:tagLst>
</file>

<file path=ppt/tags/tag52.xml><?xml version="1.0" encoding="utf-8"?>
<p:tagLst xmlns:a="http://schemas.openxmlformats.org/drawingml/2006/main" xmlns:r="http://schemas.openxmlformats.org/officeDocument/2006/relationships" xmlns:p="http://schemas.openxmlformats.org/presentationml/2006/main">
  <p:tag name="DVSHAPEID" val="oeoVqVT1DBvxRwJKJaovaD"/>
</p:tagLst>
</file>

<file path=ppt/tags/tag53.xml><?xml version="1.0" encoding="utf-8"?>
<p:tagLst xmlns:a="http://schemas.openxmlformats.org/drawingml/2006/main" xmlns:r="http://schemas.openxmlformats.org/officeDocument/2006/relationships" xmlns:p="http://schemas.openxmlformats.org/presentationml/2006/main">
  <p:tag name="DVSHAPEID" val="gcnsWh1nN0SxADgQTO1bAt"/>
</p:tagLst>
</file>

<file path=ppt/tags/tag54.xml><?xml version="1.0" encoding="utf-8"?>
<p:tagLst xmlns:a="http://schemas.openxmlformats.org/drawingml/2006/main" xmlns:r="http://schemas.openxmlformats.org/officeDocument/2006/relationships" xmlns:p="http://schemas.openxmlformats.org/presentationml/2006/main">
  <p:tag name="DVSHAPEID" val="FjW5tSgztY2M6WfsF9rq73"/>
</p:tagLst>
</file>

<file path=ppt/tags/tag55.xml><?xml version="1.0" encoding="utf-8"?>
<p:tagLst xmlns:a="http://schemas.openxmlformats.org/drawingml/2006/main" xmlns:r="http://schemas.openxmlformats.org/officeDocument/2006/relationships" xmlns:p="http://schemas.openxmlformats.org/presentationml/2006/main">
  <p:tag name="DVSECTIONID" val="CvuqgN7M2wohisIKvWdbgu"/>
</p:tagLst>
</file>

<file path=ppt/tags/tag56.xml><?xml version="1.0" encoding="utf-8"?>
<p:tagLst xmlns:a="http://schemas.openxmlformats.org/drawingml/2006/main" xmlns:r="http://schemas.openxmlformats.org/officeDocument/2006/relationships" xmlns:p="http://schemas.openxmlformats.org/presentationml/2006/main">
  <p:tag name="DVSHAPEID" val="2PF4hWQpbkEzLTxwn36kkv"/>
</p:tagLst>
</file>

<file path=ppt/tags/tag57.xml><?xml version="1.0" encoding="utf-8"?>
<p:tagLst xmlns:a="http://schemas.openxmlformats.org/drawingml/2006/main" xmlns:r="http://schemas.openxmlformats.org/officeDocument/2006/relationships" xmlns:p="http://schemas.openxmlformats.org/presentationml/2006/main">
  <p:tag name="DVSHAPEID" val="baCq5YsMBgIZ2yrlAM4q4B"/>
</p:tagLst>
</file>

<file path=ppt/tags/tag58.xml><?xml version="1.0" encoding="utf-8"?>
<p:tagLst xmlns:a="http://schemas.openxmlformats.org/drawingml/2006/main" xmlns:r="http://schemas.openxmlformats.org/officeDocument/2006/relationships" xmlns:p="http://schemas.openxmlformats.org/presentationml/2006/main">
  <p:tag name="DVSECTIONID" val="8IHXQJ9FpIIS6sTiDyxuya"/>
</p:tagLst>
</file>

<file path=ppt/tags/tag59.xml><?xml version="1.0" encoding="utf-8"?>
<p:tagLst xmlns:a="http://schemas.openxmlformats.org/drawingml/2006/main" xmlns:r="http://schemas.openxmlformats.org/officeDocument/2006/relationships" xmlns:p="http://schemas.openxmlformats.org/presentationml/2006/main">
  <p:tag name="DVSHAPEID" val="SKZWqV5oArbSl0Jv3NVxbs"/>
</p:tagLst>
</file>

<file path=ppt/tags/tag6.xml><?xml version="1.0" encoding="utf-8"?>
<p:tagLst xmlns:a="http://schemas.openxmlformats.org/drawingml/2006/main" xmlns:r="http://schemas.openxmlformats.org/officeDocument/2006/relationships" xmlns:p="http://schemas.openxmlformats.org/presentationml/2006/main">
  <p:tag name="DVSHAPEID" val="WCaufz231IBrlAZbppcUOO"/>
</p:tagLst>
</file>

<file path=ppt/tags/tag60.xml><?xml version="1.0" encoding="utf-8"?>
<p:tagLst xmlns:a="http://schemas.openxmlformats.org/drawingml/2006/main" xmlns:r="http://schemas.openxmlformats.org/officeDocument/2006/relationships" xmlns:p="http://schemas.openxmlformats.org/presentationml/2006/main">
  <p:tag name="DVSHAPEID" val="N7qqdTKGh5bziRq9xwHcFh"/>
</p:tagLst>
</file>

<file path=ppt/tags/tag61.xml><?xml version="1.0" encoding="utf-8"?>
<p:tagLst xmlns:a="http://schemas.openxmlformats.org/drawingml/2006/main" xmlns:r="http://schemas.openxmlformats.org/officeDocument/2006/relationships" xmlns:p="http://schemas.openxmlformats.org/presentationml/2006/main">
  <p:tag name="DVSHAPEID" val="GLHS4UgpPZMwjgdMhFX0AD"/>
</p:tagLst>
</file>

<file path=ppt/tags/tag62.xml><?xml version="1.0" encoding="utf-8"?>
<p:tagLst xmlns:a="http://schemas.openxmlformats.org/drawingml/2006/main" xmlns:r="http://schemas.openxmlformats.org/officeDocument/2006/relationships" xmlns:p="http://schemas.openxmlformats.org/presentationml/2006/main">
  <p:tag name="DVSECTIONID" val="8IHXQJ9FpIIS6sTiDyxuya"/>
</p:tagLst>
</file>

<file path=ppt/tags/tag63.xml><?xml version="1.0" encoding="utf-8"?>
<p:tagLst xmlns:a="http://schemas.openxmlformats.org/drawingml/2006/main" xmlns:r="http://schemas.openxmlformats.org/officeDocument/2006/relationships" xmlns:p="http://schemas.openxmlformats.org/presentationml/2006/main">
  <p:tag name="DVSHAPEID" val="SKZWqV5oArbSl0Jv3NVxbs"/>
</p:tagLst>
</file>

<file path=ppt/tags/tag64.xml><?xml version="1.0" encoding="utf-8"?>
<p:tagLst xmlns:a="http://schemas.openxmlformats.org/drawingml/2006/main" xmlns:r="http://schemas.openxmlformats.org/officeDocument/2006/relationships" xmlns:p="http://schemas.openxmlformats.org/presentationml/2006/main">
  <p:tag name="DVSHAPEID" val="N7qqdTKGh5bziRq9xwHcFh"/>
</p:tagLst>
</file>

<file path=ppt/tags/tag65.xml><?xml version="1.0" encoding="utf-8"?>
<p:tagLst xmlns:a="http://schemas.openxmlformats.org/drawingml/2006/main" xmlns:r="http://schemas.openxmlformats.org/officeDocument/2006/relationships" xmlns:p="http://schemas.openxmlformats.org/presentationml/2006/main">
  <p:tag name="DVSHAPEID" val="GLHS4UgpPZMwjgdMhFX0AD"/>
</p:tagLst>
</file>

<file path=ppt/tags/tag66.xml><?xml version="1.0" encoding="utf-8"?>
<p:tagLst xmlns:a="http://schemas.openxmlformats.org/drawingml/2006/main" xmlns:r="http://schemas.openxmlformats.org/officeDocument/2006/relationships" xmlns:p="http://schemas.openxmlformats.org/presentationml/2006/main">
  <p:tag name="DVSECTIONID" val="yqmgQdiFELVXWr9E676EkG"/>
</p:tagLst>
</file>

<file path=ppt/tags/tag67.xml><?xml version="1.0" encoding="utf-8"?>
<p:tagLst xmlns:a="http://schemas.openxmlformats.org/drawingml/2006/main" xmlns:r="http://schemas.openxmlformats.org/officeDocument/2006/relationships" xmlns:p="http://schemas.openxmlformats.org/presentationml/2006/main">
  <p:tag name="DVSHAPEID" val="6SzvwSXJIQctpkX7NbBJ0y"/>
</p:tagLst>
</file>

<file path=ppt/tags/tag68.xml><?xml version="1.0" encoding="utf-8"?>
<p:tagLst xmlns:a="http://schemas.openxmlformats.org/drawingml/2006/main" xmlns:r="http://schemas.openxmlformats.org/officeDocument/2006/relationships" xmlns:p="http://schemas.openxmlformats.org/presentationml/2006/main">
  <p:tag name="DVSHAPEID" val="JDt3UMXfg2NakXkfXFkKE9"/>
</p:tagLst>
</file>

<file path=ppt/tags/tag69.xml><?xml version="1.0" encoding="utf-8"?>
<p:tagLst xmlns:a="http://schemas.openxmlformats.org/drawingml/2006/main" xmlns:r="http://schemas.openxmlformats.org/officeDocument/2006/relationships" xmlns:p="http://schemas.openxmlformats.org/presentationml/2006/main">
  <p:tag name="DVSHAPEID" val="FeZ0NxeWpgTzeWvLLbG8Qo"/>
</p:tagLst>
</file>

<file path=ppt/tags/tag7.xml><?xml version="1.0" encoding="utf-8"?>
<p:tagLst xmlns:a="http://schemas.openxmlformats.org/drawingml/2006/main" xmlns:r="http://schemas.openxmlformats.org/officeDocument/2006/relationships" xmlns:p="http://schemas.openxmlformats.org/presentationml/2006/main">
  <p:tag name="DVSECTIONID" val="j6JEyTlQtC8z5zQFuyFVjF"/>
</p:tagLst>
</file>

<file path=ppt/tags/tag70.xml><?xml version="1.0" encoding="utf-8"?>
<p:tagLst xmlns:a="http://schemas.openxmlformats.org/drawingml/2006/main" xmlns:r="http://schemas.openxmlformats.org/officeDocument/2006/relationships" xmlns:p="http://schemas.openxmlformats.org/presentationml/2006/main">
  <p:tag name="DVSECTIONID" val="kY57zkB9Rc46InOmalrIoL"/>
</p:tagLst>
</file>

<file path=ppt/tags/tag71.xml><?xml version="1.0" encoding="utf-8"?>
<p:tagLst xmlns:a="http://schemas.openxmlformats.org/drawingml/2006/main" xmlns:r="http://schemas.openxmlformats.org/officeDocument/2006/relationships" xmlns:p="http://schemas.openxmlformats.org/presentationml/2006/main">
  <p:tag name="DVSHAPEID" val="aMOpdtH9XbzfRi9ZY1Te0J"/>
</p:tagLst>
</file>

<file path=ppt/tags/tag72.xml><?xml version="1.0" encoding="utf-8"?>
<p:tagLst xmlns:a="http://schemas.openxmlformats.org/drawingml/2006/main" xmlns:r="http://schemas.openxmlformats.org/officeDocument/2006/relationships" xmlns:p="http://schemas.openxmlformats.org/presentationml/2006/main">
  <p:tag name="DVSHAPEID" val="EzH5XcoAMrjg3ccojKffjI"/>
</p:tagLst>
</file>

<file path=ppt/tags/tag73.xml><?xml version="1.0" encoding="utf-8"?>
<p:tagLst xmlns:a="http://schemas.openxmlformats.org/drawingml/2006/main" xmlns:r="http://schemas.openxmlformats.org/officeDocument/2006/relationships" xmlns:p="http://schemas.openxmlformats.org/presentationml/2006/main">
  <p:tag name="DVSHAPEID" val="WAeXNAH9ZKqWyI0JADn7dH"/>
</p:tagLst>
</file>

<file path=ppt/tags/tag74.xml><?xml version="1.0" encoding="utf-8"?>
<p:tagLst xmlns:a="http://schemas.openxmlformats.org/drawingml/2006/main" xmlns:r="http://schemas.openxmlformats.org/officeDocument/2006/relationships" xmlns:p="http://schemas.openxmlformats.org/presentationml/2006/main">
  <p:tag name="DVSECTIONID" val="bpPh9hhvgslR5naJDX3vUJ"/>
</p:tagLst>
</file>

<file path=ppt/tags/tag75.xml><?xml version="1.0" encoding="utf-8"?>
<p:tagLst xmlns:a="http://schemas.openxmlformats.org/drawingml/2006/main" xmlns:r="http://schemas.openxmlformats.org/officeDocument/2006/relationships" xmlns:p="http://schemas.openxmlformats.org/presentationml/2006/main">
  <p:tag name="DVSHAPEID" val="SC3XGbdKuViS2uZEYBX5CD"/>
</p:tagLst>
</file>

<file path=ppt/tags/tag76.xml><?xml version="1.0" encoding="utf-8"?>
<p:tagLst xmlns:a="http://schemas.openxmlformats.org/drawingml/2006/main" xmlns:r="http://schemas.openxmlformats.org/officeDocument/2006/relationships" xmlns:p="http://schemas.openxmlformats.org/presentationml/2006/main">
  <p:tag name="DVSHAPEID" val="YNMnL8Hr9nnxz0jA2Ysd8M"/>
</p:tagLst>
</file>

<file path=ppt/tags/tag77.xml><?xml version="1.0" encoding="utf-8"?>
<p:tagLst xmlns:a="http://schemas.openxmlformats.org/drawingml/2006/main" xmlns:r="http://schemas.openxmlformats.org/officeDocument/2006/relationships" xmlns:p="http://schemas.openxmlformats.org/presentationml/2006/main">
  <p:tag name="DVSECTIONID" val="TPIMQJXKdCizMGhhbkRmWC"/>
</p:tagLst>
</file>

<file path=ppt/tags/tag78.xml><?xml version="1.0" encoding="utf-8"?>
<p:tagLst xmlns:a="http://schemas.openxmlformats.org/drawingml/2006/main" xmlns:r="http://schemas.openxmlformats.org/officeDocument/2006/relationships" xmlns:p="http://schemas.openxmlformats.org/presentationml/2006/main">
  <p:tag name="DVSHAPEID" val="as11ydrupTxCIRKmaw4HYG"/>
</p:tagLst>
</file>

<file path=ppt/tags/tag79.xml><?xml version="1.0" encoding="utf-8"?>
<p:tagLst xmlns:a="http://schemas.openxmlformats.org/drawingml/2006/main" xmlns:r="http://schemas.openxmlformats.org/officeDocument/2006/relationships" xmlns:p="http://schemas.openxmlformats.org/presentationml/2006/main">
  <p:tag name="DVSHAPEID" val="S2ignuoRUJScDklJzu0FYu"/>
</p:tagLst>
</file>

<file path=ppt/tags/tag8.xml><?xml version="1.0" encoding="utf-8"?>
<p:tagLst xmlns:a="http://schemas.openxmlformats.org/drawingml/2006/main" xmlns:r="http://schemas.openxmlformats.org/officeDocument/2006/relationships" xmlns:p="http://schemas.openxmlformats.org/presentationml/2006/main">
  <p:tag name="DVSHAPEID" val="lGClWjoCtnU5bPVsPojvGL"/>
</p:tagLst>
</file>

<file path=ppt/tags/tag80.xml><?xml version="1.0" encoding="utf-8"?>
<p:tagLst xmlns:a="http://schemas.openxmlformats.org/drawingml/2006/main" xmlns:r="http://schemas.openxmlformats.org/officeDocument/2006/relationships" xmlns:p="http://schemas.openxmlformats.org/presentationml/2006/main">
  <p:tag name="DVSHAPEID" val="Kvep0rWAGiIn2lZWDI3XBq"/>
</p:tagLst>
</file>

<file path=ppt/tags/tag81.xml><?xml version="1.0" encoding="utf-8"?>
<p:tagLst xmlns:a="http://schemas.openxmlformats.org/drawingml/2006/main" xmlns:r="http://schemas.openxmlformats.org/officeDocument/2006/relationships" xmlns:p="http://schemas.openxmlformats.org/presentationml/2006/main">
  <p:tag name="DVSECTIONID" val="LQhqcrItESRsv0ymrxxveI"/>
</p:tagLst>
</file>

<file path=ppt/tags/tag82.xml><?xml version="1.0" encoding="utf-8"?>
<p:tagLst xmlns:a="http://schemas.openxmlformats.org/drawingml/2006/main" xmlns:r="http://schemas.openxmlformats.org/officeDocument/2006/relationships" xmlns:p="http://schemas.openxmlformats.org/presentationml/2006/main">
  <p:tag name="DVSHAPEID" val="o9Km0hF3zpvccMdqFmZxLu"/>
</p:tagLst>
</file>

<file path=ppt/tags/tag83.xml><?xml version="1.0" encoding="utf-8"?>
<p:tagLst xmlns:a="http://schemas.openxmlformats.org/drawingml/2006/main" xmlns:r="http://schemas.openxmlformats.org/officeDocument/2006/relationships" xmlns:p="http://schemas.openxmlformats.org/presentationml/2006/main">
  <p:tag name="DVSHAPEID" val="0SF9K1VkC7Lsj7e5a5kN48"/>
</p:tagLst>
</file>

<file path=ppt/tags/tag9.xml><?xml version="1.0" encoding="utf-8"?>
<p:tagLst xmlns:a="http://schemas.openxmlformats.org/drawingml/2006/main" xmlns:r="http://schemas.openxmlformats.org/officeDocument/2006/relationships" xmlns:p="http://schemas.openxmlformats.org/presentationml/2006/main">
  <p:tag name="DVSHAPEID" val="BDmbuIUO3YI7htRUCIFofe"/>
</p:tagLst>
</file>

<file path=ppt/theme/theme1.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Office Theme">
  <a:themeElements>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a66f0b0a-e2d4-4059-810c-127573d4cb4e" origin="userSelected"/>
</file>

<file path=customXml/itemProps1.xml><?xml version="1.0" encoding="utf-8"?>
<ds:datastoreItem xmlns:ds="http://schemas.openxmlformats.org/officeDocument/2006/customXml" ds:itemID="{EDFDAC60-F56C-48F2-86B4-920BD26FF47F}">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Internet7e</Template>
  <TotalTime>4208</TotalTime>
  <Words>2251</Words>
  <Application>Microsoft Office PowerPoint</Application>
  <PresentationFormat>On-screen Show (4:3)</PresentationFormat>
  <Paragraphs>324</Paragraphs>
  <Slides>46</Slides>
  <Notes>46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46</vt:i4>
      </vt:variant>
    </vt:vector>
  </HeadingPairs>
  <TitlesOfParts>
    <vt:vector size="55" baseType="lpstr">
      <vt:lpstr>Arial</vt:lpstr>
      <vt:lpstr>Calibri</vt:lpstr>
      <vt:lpstr>Century</vt:lpstr>
      <vt:lpstr>Consolas</vt:lpstr>
      <vt:lpstr>Courier New</vt:lpstr>
      <vt:lpstr>Times New Roman</vt:lpstr>
      <vt:lpstr>Wingdings</vt:lpstr>
      <vt:lpstr>2_Office Theme</vt:lpstr>
      <vt:lpstr>4_Office Theme</vt:lpstr>
      <vt:lpstr>Tutorial 1 Getting Started with HTML5</vt:lpstr>
      <vt:lpstr>Working with Hypertext Links</vt:lpstr>
      <vt:lpstr>Linking to a Location within a Document</vt:lpstr>
      <vt:lpstr>Linking to the Internet and Other Resources </vt:lpstr>
      <vt:lpstr>Linking to the Internet and Other Resources </vt:lpstr>
      <vt:lpstr>Validating Your Website</vt:lpstr>
      <vt:lpstr>Tutorial 3 Designing a Web Page with CSS</vt:lpstr>
      <vt:lpstr>Objectives</vt:lpstr>
      <vt:lpstr>Objectives</vt:lpstr>
      <vt:lpstr>Introducing CSS</vt:lpstr>
      <vt:lpstr>Types of Style Sheets</vt:lpstr>
      <vt:lpstr>Types of Style Sheets (continued)</vt:lpstr>
      <vt:lpstr>Exploring Style Rules</vt:lpstr>
      <vt:lpstr>Embedded Style Sheets </vt:lpstr>
      <vt:lpstr>Inline Styles</vt:lpstr>
      <vt:lpstr>Style Specificity and Precedence</vt:lpstr>
      <vt:lpstr>Style Inheritance</vt:lpstr>
      <vt:lpstr>Writing Style Comments</vt:lpstr>
      <vt:lpstr>Importing Style Sheets</vt:lpstr>
      <vt:lpstr>Working with Color in CSS</vt:lpstr>
      <vt:lpstr>RGB Color Values</vt:lpstr>
      <vt:lpstr>HSL Color Values</vt:lpstr>
      <vt:lpstr>HSL Color Values (continued)</vt:lpstr>
      <vt:lpstr>Defining Semi-Opaque Colors </vt:lpstr>
      <vt:lpstr>Setting Text and Background Color</vt:lpstr>
      <vt:lpstr>Selector Patterns Contextual Selectors</vt:lpstr>
      <vt:lpstr>Contextual Selectors (continued 1)</vt:lpstr>
      <vt:lpstr>Contextual Selectors (continued 2)</vt:lpstr>
      <vt:lpstr>Contextual Selectors (continued 3)</vt:lpstr>
      <vt:lpstr>Attribute Selectors</vt:lpstr>
      <vt:lpstr>Working with Fonts</vt:lpstr>
      <vt:lpstr>Choosing a Font</vt:lpstr>
      <vt:lpstr>Choosing a Font (continued)</vt:lpstr>
      <vt:lpstr>Styling Web Page Text</vt:lpstr>
      <vt:lpstr>Setting the Font Size</vt:lpstr>
      <vt:lpstr>Scaling Fonts with ems and rems</vt:lpstr>
      <vt:lpstr>Sizing Keywords</vt:lpstr>
      <vt:lpstr>Controlling Spacing and Indentation</vt:lpstr>
      <vt:lpstr>Controlling Spacing and Indentation (continued 1)</vt:lpstr>
      <vt:lpstr>Working with Font Styles</vt:lpstr>
      <vt:lpstr>Working with Font Styles (continued 1)</vt:lpstr>
      <vt:lpstr>Working with Font Styles (continued 2)</vt:lpstr>
      <vt:lpstr>Aligning Text Horizontally and Vertically</vt:lpstr>
      <vt:lpstr>Aligning Text Horizontally and Vertically (continued)</vt:lpstr>
      <vt:lpstr>Combining All Text Formatting  in a Single Style</vt:lpstr>
      <vt:lpstr>Combining All Text Formatting  in a Single Style (continued)</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Bashir, Mehwish</cp:lastModifiedBy>
  <cp:revision>178</cp:revision>
  <dcterms:created xsi:type="dcterms:W3CDTF">2001-08-29T21:35:42Z</dcterms:created>
  <dcterms:modified xsi:type="dcterms:W3CDTF">2024-05-15T18:43:57Z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e6497303-8883-4022-a294-74f051fe3bf4</vt:lpwstr>
  </property>
  <property fmtid="{D5CDD505-2E9C-101B-9397-08002B2CF9AE}" pid="3" name="bjDocumentSecurityLabel">
    <vt:lpwstr>This item has no classification</vt:lpwstr>
  </property>
  <property fmtid="{D5CDD505-2E9C-101B-9397-08002B2CF9AE}" pid="4" name="bjClsUserRVM">
    <vt:lpwstr>[]</vt:lpwstr>
  </property>
  <property fmtid="{D5CDD505-2E9C-101B-9397-08002B2CF9AE}" pid="5" name="bjSaver">
    <vt:lpwstr>LLGGG5/sCxlNXkHtRfdo7HBlZ0Lw8up2</vt:lpwstr>
  </property>
</Properties>
</file>