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2"/>
    <p:sldMasterId id="2147483665" r:id="rId3"/>
  </p:sldMasterIdLst>
  <p:notesMasterIdLst>
    <p:notesMasterId r:id="rId43"/>
  </p:notesMasterIdLst>
  <p:sldIdLst>
    <p:sldId id="258" r:id="rId4"/>
    <p:sldId id="432" r:id="rId5"/>
    <p:sldId id="433" r:id="rId6"/>
    <p:sldId id="455" r:id="rId7"/>
    <p:sldId id="434" r:id="rId8"/>
    <p:sldId id="436" r:id="rId9"/>
    <p:sldId id="437" r:id="rId10"/>
    <p:sldId id="456" r:id="rId11"/>
    <p:sldId id="438" r:id="rId12"/>
    <p:sldId id="439" r:id="rId13"/>
    <p:sldId id="440" r:id="rId14"/>
    <p:sldId id="442" r:id="rId15"/>
    <p:sldId id="448" r:id="rId16"/>
    <p:sldId id="449" r:id="rId17"/>
    <p:sldId id="451" r:id="rId18"/>
    <p:sldId id="452" r:id="rId19"/>
    <p:sldId id="453" r:id="rId20"/>
    <p:sldId id="454" r:id="rId21"/>
    <p:sldId id="259" r:id="rId22"/>
    <p:sldId id="260" r:id="rId23"/>
    <p:sldId id="262" r:id="rId24"/>
    <p:sldId id="263" r:id="rId25"/>
    <p:sldId id="266" r:id="rId26"/>
    <p:sldId id="267" r:id="rId27"/>
    <p:sldId id="268" r:id="rId28"/>
    <p:sldId id="317" r:id="rId29"/>
    <p:sldId id="269" r:id="rId30"/>
    <p:sldId id="270" r:id="rId31"/>
    <p:sldId id="271" r:id="rId32"/>
    <p:sldId id="272" r:id="rId33"/>
    <p:sldId id="273" r:id="rId34"/>
    <p:sldId id="276" r:id="rId35"/>
    <p:sldId id="277" r:id="rId36"/>
    <p:sldId id="278" r:id="rId37"/>
    <p:sldId id="280" r:id="rId38"/>
    <p:sldId id="281" r:id="rId39"/>
    <p:sldId id="283" r:id="rId40"/>
    <p:sldId id="282" r:id="rId41"/>
    <p:sldId id="457" r:id="rId4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682" autoAdjust="0"/>
  </p:normalViewPr>
  <p:slideViewPr>
    <p:cSldViewPr>
      <p:cViewPr varScale="1">
        <p:scale>
          <a:sx n="77" d="100"/>
          <a:sy n="77" d="100"/>
        </p:scale>
        <p:origin x="16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EA459CB-62CA-4DD1-85F5-FABD49221CA1}" type="slidenum">
              <a:rPr lang="en-US"/>
              <a:pPr>
                <a:defRPr/>
              </a:pPr>
              <a:t>‹#›</a:t>
            </a:fld>
            <a:endParaRPr lang="en-US"/>
          </a:p>
        </p:txBody>
      </p:sp>
    </p:spTree>
    <p:extLst>
      <p:ext uri="{BB962C8B-B14F-4D97-AF65-F5344CB8AC3E}">
        <p14:creationId xmlns:p14="http://schemas.microsoft.com/office/powerpoint/2010/main" val="94838501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a:t>
            </a:fld>
            <a:endParaRPr lang="en-US"/>
          </a:p>
        </p:txBody>
      </p:sp>
    </p:spTree>
    <p:extLst>
      <p:ext uri="{BB962C8B-B14F-4D97-AF65-F5344CB8AC3E}">
        <p14:creationId xmlns:p14="http://schemas.microsoft.com/office/powerpoint/2010/main" val="360746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2783558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11</a:t>
            </a:fld>
            <a:endParaRPr lang="en-US"/>
          </a:p>
        </p:txBody>
      </p:sp>
    </p:spTree>
    <p:extLst>
      <p:ext uri="{BB962C8B-B14F-4D97-AF65-F5344CB8AC3E}">
        <p14:creationId xmlns:p14="http://schemas.microsoft.com/office/powerpoint/2010/main" val="107604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12</a:t>
            </a:fld>
            <a:endParaRPr lang="en-US"/>
          </a:p>
        </p:txBody>
      </p:sp>
    </p:spTree>
    <p:extLst>
      <p:ext uri="{BB962C8B-B14F-4D97-AF65-F5344CB8AC3E}">
        <p14:creationId xmlns:p14="http://schemas.microsoft.com/office/powerpoint/2010/main" val="3742883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13</a:t>
            </a:fld>
            <a:endParaRPr lang="en-US"/>
          </a:p>
        </p:txBody>
      </p:sp>
    </p:spTree>
    <p:extLst>
      <p:ext uri="{BB962C8B-B14F-4D97-AF65-F5344CB8AC3E}">
        <p14:creationId xmlns:p14="http://schemas.microsoft.com/office/powerpoint/2010/main" val="9057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1786493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260083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16</a:t>
            </a:fld>
            <a:endParaRPr lang="en-US"/>
          </a:p>
        </p:txBody>
      </p:sp>
    </p:spTree>
    <p:extLst>
      <p:ext uri="{BB962C8B-B14F-4D97-AF65-F5344CB8AC3E}">
        <p14:creationId xmlns:p14="http://schemas.microsoft.com/office/powerpoint/2010/main" val="2387324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1407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18</a:t>
            </a:fld>
            <a:endParaRPr lang="en-US"/>
          </a:p>
        </p:txBody>
      </p:sp>
    </p:spTree>
    <p:extLst>
      <p:ext uri="{BB962C8B-B14F-4D97-AF65-F5344CB8AC3E}">
        <p14:creationId xmlns:p14="http://schemas.microsoft.com/office/powerpoint/2010/main" val="3087240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19</a:t>
            </a:fld>
            <a:endParaRPr lang="en-US" dirty="0"/>
          </a:p>
        </p:txBody>
      </p:sp>
    </p:spTree>
    <p:extLst>
      <p:ext uri="{BB962C8B-B14F-4D97-AF65-F5344CB8AC3E}">
        <p14:creationId xmlns:p14="http://schemas.microsoft.com/office/powerpoint/2010/main" val="188413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2614903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20</a:t>
            </a:fld>
            <a:endParaRPr lang="en-US"/>
          </a:p>
        </p:txBody>
      </p:sp>
    </p:spTree>
    <p:extLst>
      <p:ext uri="{BB962C8B-B14F-4D97-AF65-F5344CB8AC3E}">
        <p14:creationId xmlns:p14="http://schemas.microsoft.com/office/powerpoint/2010/main" val="1952417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21</a:t>
            </a:fld>
            <a:endParaRPr lang="en-US"/>
          </a:p>
        </p:txBody>
      </p:sp>
    </p:spTree>
    <p:extLst>
      <p:ext uri="{BB962C8B-B14F-4D97-AF65-F5344CB8AC3E}">
        <p14:creationId xmlns:p14="http://schemas.microsoft.com/office/powerpoint/2010/main" val="3062408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22</a:t>
            </a:fld>
            <a:endParaRPr lang="en-US" dirty="0"/>
          </a:p>
        </p:txBody>
      </p:sp>
    </p:spTree>
    <p:extLst>
      <p:ext uri="{BB962C8B-B14F-4D97-AF65-F5344CB8AC3E}">
        <p14:creationId xmlns:p14="http://schemas.microsoft.com/office/powerpoint/2010/main" val="282445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23</a:t>
            </a:fld>
            <a:endParaRPr lang="en-US"/>
          </a:p>
        </p:txBody>
      </p:sp>
    </p:spTree>
    <p:extLst>
      <p:ext uri="{BB962C8B-B14F-4D97-AF65-F5344CB8AC3E}">
        <p14:creationId xmlns:p14="http://schemas.microsoft.com/office/powerpoint/2010/main" val="277887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4088670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25</a:t>
            </a:fld>
            <a:endParaRPr lang="en-US"/>
          </a:p>
        </p:txBody>
      </p:sp>
    </p:spTree>
    <p:extLst>
      <p:ext uri="{BB962C8B-B14F-4D97-AF65-F5344CB8AC3E}">
        <p14:creationId xmlns:p14="http://schemas.microsoft.com/office/powerpoint/2010/main" val="340952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250279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27</a:t>
            </a:fld>
            <a:endParaRPr lang="en-US"/>
          </a:p>
        </p:txBody>
      </p:sp>
    </p:spTree>
    <p:extLst>
      <p:ext uri="{BB962C8B-B14F-4D97-AF65-F5344CB8AC3E}">
        <p14:creationId xmlns:p14="http://schemas.microsoft.com/office/powerpoint/2010/main" val="3697177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28</a:t>
            </a:fld>
            <a:endParaRPr lang="en-US"/>
          </a:p>
        </p:txBody>
      </p:sp>
    </p:spTree>
    <p:extLst>
      <p:ext uri="{BB962C8B-B14F-4D97-AF65-F5344CB8AC3E}">
        <p14:creationId xmlns:p14="http://schemas.microsoft.com/office/powerpoint/2010/main" val="395252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29</a:t>
            </a:fld>
            <a:endParaRPr lang="en-US"/>
          </a:p>
        </p:txBody>
      </p:sp>
    </p:spTree>
    <p:extLst>
      <p:ext uri="{BB962C8B-B14F-4D97-AF65-F5344CB8AC3E}">
        <p14:creationId xmlns:p14="http://schemas.microsoft.com/office/powerpoint/2010/main" val="1162305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2373217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30</a:t>
            </a:fld>
            <a:endParaRPr lang="en-US"/>
          </a:p>
        </p:txBody>
      </p:sp>
    </p:spTree>
    <p:extLst>
      <p:ext uri="{BB962C8B-B14F-4D97-AF65-F5344CB8AC3E}">
        <p14:creationId xmlns:p14="http://schemas.microsoft.com/office/powerpoint/2010/main" val="1626238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2882176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32</a:t>
            </a:fld>
            <a:endParaRPr lang="en-US"/>
          </a:p>
        </p:txBody>
      </p:sp>
    </p:spTree>
    <p:extLst>
      <p:ext uri="{BB962C8B-B14F-4D97-AF65-F5344CB8AC3E}">
        <p14:creationId xmlns:p14="http://schemas.microsoft.com/office/powerpoint/2010/main" val="256833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33</a:t>
            </a:fld>
            <a:endParaRPr lang="en-US"/>
          </a:p>
        </p:txBody>
      </p:sp>
    </p:spTree>
    <p:extLst>
      <p:ext uri="{BB962C8B-B14F-4D97-AF65-F5344CB8AC3E}">
        <p14:creationId xmlns:p14="http://schemas.microsoft.com/office/powerpoint/2010/main" val="291868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231791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493040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36</a:t>
            </a:fld>
            <a:endParaRPr lang="en-US"/>
          </a:p>
        </p:txBody>
      </p:sp>
    </p:spTree>
    <p:extLst>
      <p:ext uri="{BB962C8B-B14F-4D97-AF65-F5344CB8AC3E}">
        <p14:creationId xmlns:p14="http://schemas.microsoft.com/office/powerpoint/2010/main" val="1794794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2653780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38</a:t>
            </a:fld>
            <a:endParaRPr lang="en-US"/>
          </a:p>
        </p:txBody>
      </p:sp>
    </p:spTree>
    <p:extLst>
      <p:ext uri="{BB962C8B-B14F-4D97-AF65-F5344CB8AC3E}">
        <p14:creationId xmlns:p14="http://schemas.microsoft.com/office/powerpoint/2010/main" val="1731234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39</a:t>
            </a:fld>
            <a:endParaRPr lang="en-US"/>
          </a:p>
        </p:txBody>
      </p:sp>
    </p:spTree>
    <p:extLst>
      <p:ext uri="{BB962C8B-B14F-4D97-AF65-F5344CB8AC3E}">
        <p14:creationId xmlns:p14="http://schemas.microsoft.com/office/powerpoint/2010/main" val="333844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4</a:t>
            </a:fld>
            <a:endParaRPr lang="en-US"/>
          </a:p>
        </p:txBody>
      </p:sp>
    </p:spTree>
    <p:extLst>
      <p:ext uri="{BB962C8B-B14F-4D97-AF65-F5344CB8AC3E}">
        <p14:creationId xmlns:p14="http://schemas.microsoft.com/office/powerpoint/2010/main" val="1796952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226060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6</a:t>
            </a:fld>
            <a:endParaRPr lang="en-US"/>
          </a:p>
        </p:txBody>
      </p:sp>
    </p:spTree>
    <p:extLst>
      <p:ext uri="{BB962C8B-B14F-4D97-AF65-F5344CB8AC3E}">
        <p14:creationId xmlns:p14="http://schemas.microsoft.com/office/powerpoint/2010/main" val="319827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3013367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8</a:t>
            </a:fld>
            <a:endParaRPr lang="en-US"/>
          </a:p>
        </p:txBody>
      </p:sp>
    </p:spTree>
    <p:extLst>
      <p:ext uri="{BB962C8B-B14F-4D97-AF65-F5344CB8AC3E}">
        <p14:creationId xmlns:p14="http://schemas.microsoft.com/office/powerpoint/2010/main" val="2627651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9</a:t>
            </a:fld>
            <a:endParaRPr lang="en-US"/>
          </a:p>
        </p:txBody>
      </p:sp>
    </p:spTree>
    <p:extLst>
      <p:ext uri="{BB962C8B-B14F-4D97-AF65-F5344CB8AC3E}">
        <p14:creationId xmlns:p14="http://schemas.microsoft.com/office/powerpoint/2010/main" val="1769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3740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10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2675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882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7535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973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5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2434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646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566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83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6.jpeg"/><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HTML5, CSS3, and JavaScript, 6th Edition</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pic>
        <p:nvPicPr>
          <p:cNvPr id="13316" name="Picture 6"/>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6324600"/>
            <a:ext cx="14478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381000"/>
            <a:ext cx="318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p:cNvPicPr>
            <a:picLocks noChangeAspect="1" noChangeArrowheads="1"/>
          </p:cNvPicPr>
          <p:nvPr/>
        </p:nvPicPr>
        <p:blipFill>
          <a:blip r:embed="rId16" cstate="print">
            <a:clrChange>
              <a:clrFrom>
                <a:srgbClr val="FEFEFE"/>
              </a:clrFrom>
              <a:clrTo>
                <a:srgbClr val="FEFEFE">
                  <a:alpha val="0"/>
                </a:srgbClr>
              </a:clrTo>
            </a:clrChange>
            <a:extLst>
              <a:ext uri="{28A0092B-C50C-407E-A947-70E740481C1C}">
                <a14:useLocalDpi xmlns:a14="http://schemas.microsoft.com/office/drawing/2010/main" val="0"/>
              </a:ext>
            </a:extLst>
          </a:blip>
          <a:srcRect l="30302"/>
          <a:stretch>
            <a:fillRect/>
          </a:stretch>
        </p:blipFill>
        <p:spPr bwMode="auto">
          <a:xfrm>
            <a:off x="0" y="1219200"/>
            <a:ext cx="1752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4"/>
          <p:cNvPicPr>
            <a:picLocks noChangeAspect="1" noChangeArrowheads="1"/>
          </p:cNvPicPr>
          <p:nvPr/>
        </p:nvPicPr>
        <p:blipFill>
          <a:blip r:embed="rId17" cstate="print">
            <a:clrChange>
              <a:clrFrom>
                <a:srgbClr val="FEFFFD"/>
              </a:clrFrom>
              <a:clrTo>
                <a:srgbClr val="FEFFFD">
                  <a:alpha val="0"/>
                </a:srgbClr>
              </a:clrTo>
            </a:clrChange>
            <a:extLst>
              <a:ext uri="{28A0092B-C50C-407E-A947-70E740481C1C}">
                <a14:useLocalDpi xmlns:a14="http://schemas.microsoft.com/office/drawing/2010/main" val="0"/>
              </a:ext>
            </a:extLst>
          </a:blip>
          <a:srcRect r="25620"/>
          <a:stretch>
            <a:fillRect/>
          </a:stretch>
        </p:blipFill>
        <p:spPr bwMode="auto">
          <a:xfrm>
            <a:off x="6858000" y="2286000"/>
            <a:ext cx="2286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itle Placeholder 1"/>
          <p:cNvSpPr>
            <a:spLocks noGrp="1"/>
          </p:cNvSpPr>
          <p:nvPr>
            <p:ph type="title"/>
          </p:nvPr>
        </p:nvSpPr>
        <p:spPr bwMode="auto">
          <a:xfrm>
            <a:off x="0" y="152400"/>
            <a:ext cx="8305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p:nvPr>
        </p:nvSpPr>
        <p:spPr/>
        <p:txBody>
          <a:bodyPr/>
          <a:lstStyle/>
          <a:p>
            <a:pPr algn="ctr" eaLnBrk="1" hangingPunct="1"/>
            <a:r>
              <a:rPr lang="en-US" dirty="0"/>
              <a:t>Tutorial 2</a:t>
            </a:r>
            <a:br>
              <a:rPr lang="en-US" dirty="0"/>
            </a:br>
            <a:br>
              <a:rPr lang="en-US" dirty="0"/>
            </a:br>
            <a:r>
              <a:rPr lang="en-US" dirty="0"/>
              <a:t>Developing a Web Site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The </a:t>
            </a:r>
            <a:r>
              <a:rPr lang="en-US" b="1" dirty="0"/>
              <a:t>border</a:t>
            </a:r>
            <a:r>
              <a:rPr lang="en-US" dirty="0"/>
              <a:t> surrounding the padding space</a:t>
            </a:r>
          </a:p>
          <a:p>
            <a:pPr lvl="1"/>
            <a:r>
              <a:rPr lang="en-US" dirty="0"/>
              <a:t>The </a:t>
            </a:r>
            <a:r>
              <a:rPr lang="en-US" b="1" dirty="0"/>
              <a:t>margin space </a:t>
            </a:r>
            <a:r>
              <a:rPr lang="en-US" dirty="0"/>
              <a:t>comprised of the space beyond the border up to the next page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pic>
        <p:nvPicPr>
          <p:cNvPr id="6" name="Picture 5" descr="This figure explains the CSS box model.&#10;It consists of four concentric dotted rectangles. The outermost rectangle is labeled “margin”.&#10;The second inner rectangle is labeled “border”.&#10;The third inner rectangle is labeled “padding”.&#10;The innermost rectangle, which is the fourth rectangle contains text." title="The CSS box mode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2800350"/>
            <a:ext cx="5955513" cy="2797628"/>
          </a:xfrm>
          <a:prstGeom prst="rect">
            <a:avLst/>
          </a:prstGeom>
        </p:spPr>
      </p:pic>
      <p:sp>
        <p:nvSpPr>
          <p:cNvPr id="8" name="Title 1">
            <a:extLst>
              <a:ext uri="{FF2B5EF4-FFF2-40B4-BE49-F238E27FC236}">
                <a16:creationId xmlns:a16="http://schemas.microsoft.com/office/drawing/2014/main" id="{9E934754-02A1-4688-A3EE-2E7A1E84C6E1}"/>
              </a:ext>
            </a:extLst>
          </p:cNvPr>
          <p:cNvSpPr>
            <a:spLocks noGrp="1"/>
          </p:cNvSpPr>
          <p:nvPr>
            <p:ph type="title"/>
            <p:custDataLst>
              <p:tags r:id="rId1"/>
            </p:custDataLst>
          </p:nvPr>
        </p:nvSpPr>
        <p:spPr>
          <a:xfrm>
            <a:off x="457200" y="152400"/>
            <a:ext cx="8305800" cy="944563"/>
          </a:xfrm>
        </p:spPr>
        <p:txBody>
          <a:bodyPr/>
          <a:lstStyle/>
          <a:p>
            <a:r>
              <a:rPr lang="en-US" sz="4000" dirty="0"/>
              <a:t>Working with Margins and Padding</a:t>
            </a:r>
          </a:p>
        </p:txBody>
      </p:sp>
    </p:spTree>
    <p:extLst>
      <p:ext uri="{BB962C8B-B14F-4D97-AF65-F5344CB8AC3E}">
        <p14:creationId xmlns:p14="http://schemas.microsoft.com/office/powerpoint/2010/main" val="20777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Padding Space</a:t>
            </a:r>
          </a:p>
        </p:txBody>
      </p:sp>
      <p:sp>
        <p:nvSpPr>
          <p:cNvPr id="3" name="Content Placeholder 2"/>
          <p:cNvSpPr>
            <a:spLocks noGrp="1"/>
          </p:cNvSpPr>
          <p:nvPr>
            <p:ph idx="1"/>
          </p:nvPr>
        </p:nvSpPr>
        <p:spPr/>
        <p:txBody>
          <a:bodyPr/>
          <a:lstStyle/>
          <a:p>
            <a:r>
              <a:rPr lang="en-IN" dirty="0"/>
              <a:t>To set the width of the padding space, use the following </a:t>
            </a:r>
            <a:r>
              <a:rPr lang="en-IN" b="1" dirty="0"/>
              <a:t>padding</a:t>
            </a:r>
            <a:r>
              <a:rPr lang="en-IN" dirty="0"/>
              <a:t> property</a:t>
            </a:r>
          </a:p>
          <a:p>
            <a:pPr marL="300038" lvl="1" indent="0">
              <a:buNone/>
            </a:pPr>
            <a:r>
              <a:rPr lang="en-IN" sz="1950" dirty="0">
                <a:latin typeface="Courier New" panose="02070309020205020404" pitchFamily="49" charset="0"/>
                <a:cs typeface="Courier New" panose="02070309020205020404" pitchFamily="49" charset="0"/>
              </a:rPr>
              <a:t>padding: </a:t>
            </a:r>
            <a:r>
              <a:rPr lang="en-IN" sz="1950" i="1" dirty="0">
                <a:latin typeface="Courier New" panose="02070309020205020404" pitchFamily="49" charset="0"/>
                <a:cs typeface="Courier New" panose="02070309020205020404" pitchFamily="49" charset="0"/>
              </a:rPr>
              <a:t>size</a:t>
            </a:r>
            <a:r>
              <a:rPr lang="en-IN" sz="1950" dirty="0">
                <a:latin typeface="Courier New" panose="02070309020205020404" pitchFamily="49" charset="0"/>
                <a:cs typeface="Courier New" panose="02070309020205020404" pitchFamily="49" charset="0"/>
              </a:rPr>
              <a:t>;</a:t>
            </a:r>
          </a:p>
          <a:p>
            <a:pPr marL="300038" lvl="1" indent="0">
              <a:buNone/>
            </a:pPr>
            <a:r>
              <a:rPr lang="en-IN" sz="1950" dirty="0">
                <a:latin typeface="Courier New" panose="02070309020205020404" pitchFamily="49" charset="0"/>
                <a:cs typeface="Courier New" panose="02070309020205020404" pitchFamily="49" charset="0"/>
              </a:rPr>
              <a:t>Padding-top/right/bottom/left: size;</a:t>
            </a:r>
          </a:p>
          <a:p>
            <a:pPr marL="300038" lvl="1" indent="0">
              <a:buNone/>
            </a:pPr>
            <a:r>
              <a:rPr lang="en-IN" sz="1950" dirty="0">
                <a:latin typeface="Courier New" panose="02070309020205020404" pitchFamily="49" charset="0"/>
                <a:cs typeface="Courier New" panose="02070309020205020404" pitchFamily="49" charset="0"/>
              </a:rPr>
              <a:t>Padding: top right bottom left;</a:t>
            </a:r>
          </a:p>
          <a:p>
            <a:pPr marL="300038" lvl="1" indent="0">
              <a:buNone/>
            </a:pPr>
            <a:r>
              <a:rPr lang="en-IN" sz="2400" dirty="0"/>
              <a:t>where </a:t>
            </a:r>
            <a:r>
              <a:rPr lang="en-IN" sz="1950" i="1" dirty="0">
                <a:latin typeface="Courier New" panose="02070309020205020404" pitchFamily="49" charset="0"/>
                <a:cs typeface="Courier New" panose="02070309020205020404" pitchFamily="49" charset="0"/>
              </a:rPr>
              <a:t>size</a:t>
            </a:r>
            <a:r>
              <a:rPr lang="en-IN" sz="2400" dirty="0"/>
              <a:t> is expressed in one of the CSS units of length or the keyword </a:t>
            </a:r>
            <a:r>
              <a:rPr lang="en-IN" sz="1950" dirty="0">
                <a:latin typeface="Courier New" panose="02070309020205020404" pitchFamily="49" charset="0"/>
                <a:cs typeface="Courier New" panose="02070309020205020404" pitchFamily="49" charset="0"/>
              </a:rPr>
              <a:t>auto</a:t>
            </a:r>
            <a:r>
              <a:rPr lang="en-IN" sz="2400" dirty="0"/>
              <a:t> to let the browser automatically choose the padding</a:t>
            </a:r>
            <a:endParaRPr lang="en-IN" sz="2400"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Tree>
    <p:extLst>
      <p:ext uri="{BB962C8B-B14F-4D97-AF65-F5344CB8AC3E}">
        <p14:creationId xmlns:p14="http://schemas.microsoft.com/office/powerpoint/2010/main" val="409860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To set the size of the margin around block-level elements, use</a:t>
            </a:r>
          </a:p>
          <a:p>
            <a:pPr lvl="1"/>
            <a:r>
              <a:rPr lang="en-IN" sz="1950" dirty="0">
                <a:solidFill>
                  <a:srgbClr val="000000"/>
                </a:solidFill>
                <a:latin typeface="Courier New" panose="02070309020205020404" pitchFamily="49" charset="0"/>
                <a:cs typeface="Courier New" panose="02070309020205020404" pitchFamily="49" charset="0"/>
              </a:rPr>
              <a:t>margin: size;</a:t>
            </a:r>
          </a:p>
          <a:p>
            <a:pPr lvl="1"/>
            <a:r>
              <a:rPr lang="en-IN" sz="1950" dirty="0">
                <a:solidFill>
                  <a:srgbClr val="000000"/>
                </a:solidFill>
                <a:latin typeface="Courier New" panose="02070309020205020404" pitchFamily="49" charset="0"/>
                <a:cs typeface="Courier New" panose="02070309020205020404" pitchFamily="49" charset="0"/>
              </a:rPr>
              <a:t>margin: top right bottom left;</a:t>
            </a:r>
          </a:p>
          <a:p>
            <a:pPr lvl="0"/>
            <a:r>
              <a:rPr lang="en-IN" dirty="0">
                <a:solidFill>
                  <a:srgbClr val="000000"/>
                </a:solidFill>
              </a:rPr>
              <a:t>To set the size of the border space, use</a:t>
            </a:r>
          </a:p>
          <a:p>
            <a:pPr lvl="1"/>
            <a:r>
              <a:rPr lang="en-IN" sz="1950" dirty="0">
                <a:solidFill>
                  <a:srgbClr val="000000"/>
                </a:solidFill>
                <a:latin typeface="Courier New" panose="02070309020205020404" pitchFamily="49" charset="0"/>
                <a:cs typeface="Courier New" panose="02070309020205020404" pitchFamily="49" charset="0"/>
              </a:rPr>
              <a:t>border-width: size;</a:t>
            </a:r>
          </a:p>
          <a:p>
            <a:pPr lvl="1"/>
            <a:r>
              <a:rPr lang="en-IN" sz="1950" dirty="0">
                <a:solidFill>
                  <a:srgbClr val="000000"/>
                </a:solidFill>
                <a:latin typeface="Courier New" panose="02070309020205020404" pitchFamily="49" charset="0"/>
                <a:cs typeface="Courier New" panose="02070309020205020404" pitchFamily="49" charset="0"/>
              </a:rPr>
              <a:t>border-width: top right bottom left;</a:t>
            </a:r>
          </a:p>
          <a:p>
            <a:pPr lvl="1"/>
            <a:r>
              <a:rPr lang="en-IN" sz="1950" dirty="0">
                <a:solidFill>
                  <a:srgbClr val="000000"/>
                </a:solidFill>
                <a:latin typeface="Courier New" panose="02070309020205020404" pitchFamily="49" charset="0"/>
                <a:cs typeface="Courier New" panose="02070309020205020404" pitchFamily="49" charset="0"/>
              </a:rPr>
              <a:t>border-</a:t>
            </a:r>
            <a:r>
              <a:rPr lang="en-IN" sz="1950" dirty="0" err="1">
                <a:solidFill>
                  <a:srgbClr val="000000"/>
                </a:solidFill>
                <a:latin typeface="Courier New" panose="02070309020205020404" pitchFamily="49" charset="0"/>
                <a:cs typeface="Courier New" panose="02070309020205020404" pitchFamily="49" charset="0"/>
              </a:rPr>
              <a:t>color</a:t>
            </a:r>
            <a:r>
              <a:rPr lang="en-IN" sz="1950" dirty="0">
                <a:solidFill>
                  <a:srgbClr val="000000"/>
                </a:solidFill>
                <a:latin typeface="Courier New" panose="02070309020205020404" pitchFamily="49" charset="0"/>
                <a:cs typeface="Courier New" panose="02070309020205020404" pitchFamily="49" charset="0"/>
              </a:rPr>
              <a:t>: </a:t>
            </a:r>
            <a:r>
              <a:rPr lang="en-IN" sz="1950" dirty="0" err="1">
                <a:solidFill>
                  <a:srgbClr val="000000"/>
                </a:solidFill>
                <a:latin typeface="Courier New" panose="02070309020205020404" pitchFamily="49" charset="0"/>
                <a:cs typeface="Courier New" panose="02070309020205020404" pitchFamily="49" charset="0"/>
              </a:rPr>
              <a:t>color</a:t>
            </a:r>
            <a:r>
              <a:rPr lang="en-IN" sz="1950" dirty="0">
                <a:solidFill>
                  <a:srgbClr val="000000"/>
                </a:solidFill>
                <a:latin typeface="Courier New" panose="02070309020205020404" pitchFamily="49" charset="0"/>
                <a:cs typeface="Courier New" panose="02070309020205020404" pitchFamily="49" charset="0"/>
              </a:rPr>
              <a:t>;</a:t>
            </a:r>
          </a:p>
          <a:p>
            <a:pPr lvl="1"/>
            <a:r>
              <a:rPr lang="en-IN" sz="1950" dirty="0">
                <a:solidFill>
                  <a:srgbClr val="000000"/>
                </a:solidFill>
                <a:latin typeface="Courier New" panose="02070309020205020404" pitchFamily="49" charset="0"/>
                <a:cs typeface="Courier New" panose="02070309020205020404" pitchFamily="49" charset="0"/>
              </a:rPr>
              <a:t>Border-style: style; </a:t>
            </a:r>
            <a:endParaRPr lang="en-IN" sz="195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
        <p:nvSpPr>
          <p:cNvPr id="7" name="Title 1">
            <a:extLst>
              <a:ext uri="{FF2B5EF4-FFF2-40B4-BE49-F238E27FC236}">
                <a16:creationId xmlns:a16="http://schemas.microsoft.com/office/drawing/2014/main" id="{E27EDF67-88E7-4E4E-AB94-93F2380EBF08}"/>
              </a:ext>
            </a:extLst>
          </p:cNvPr>
          <p:cNvSpPr>
            <a:spLocks noGrp="1"/>
          </p:cNvSpPr>
          <p:nvPr>
            <p:ph type="title"/>
          </p:nvPr>
        </p:nvSpPr>
        <p:spPr>
          <a:xfrm>
            <a:off x="457200" y="76200"/>
            <a:ext cx="8305800" cy="944563"/>
          </a:xfrm>
        </p:spPr>
        <p:txBody>
          <a:bodyPr/>
          <a:lstStyle/>
          <a:p>
            <a:r>
              <a:rPr lang="en-IN" dirty="0"/>
              <a:t>Setting the Margin and the Border</a:t>
            </a:r>
          </a:p>
        </p:txBody>
      </p:sp>
    </p:spTree>
    <p:extLst>
      <p:ext uri="{BB962C8B-B14F-4D97-AF65-F5344CB8AC3E}">
        <p14:creationId xmlns:p14="http://schemas.microsoft.com/office/powerpoint/2010/main" val="201435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Using Pseudo-Classes and Pseudo-Elements</a:t>
            </a:r>
          </a:p>
        </p:txBody>
      </p:sp>
      <p:sp>
        <p:nvSpPr>
          <p:cNvPr id="3" name="Content Placeholder 2"/>
          <p:cNvSpPr>
            <a:spLocks noGrp="1"/>
          </p:cNvSpPr>
          <p:nvPr>
            <p:ph idx="1"/>
          </p:nvPr>
        </p:nvSpPr>
        <p:spPr/>
        <p:txBody>
          <a:bodyPr/>
          <a:lstStyle/>
          <a:p>
            <a:r>
              <a:rPr lang="en-US" b="1" dirty="0"/>
              <a:t>Pseudo-class</a:t>
            </a:r>
            <a:r>
              <a:rPr lang="en-US" dirty="0"/>
              <a:t> – classifies an element based on its current status, position, or use in the document</a:t>
            </a:r>
          </a:p>
          <a:p>
            <a:pPr marL="342900" lvl="1" indent="0">
              <a:buNone/>
            </a:pPr>
            <a:r>
              <a:rPr lang="en-US" i="1" dirty="0">
                <a:latin typeface="Courier New" pitchFamily="49" charset="0"/>
                <a:cs typeface="Courier New" pitchFamily="49" charset="0"/>
              </a:rPr>
              <a:t>element</a:t>
            </a:r>
            <a:r>
              <a:rPr lang="en-US" dirty="0">
                <a:latin typeface="Courier New" pitchFamily="49" charset="0"/>
                <a:cs typeface="Courier New" pitchFamily="49" charset="0"/>
              </a:rPr>
              <a:t>:</a:t>
            </a:r>
            <a:r>
              <a:rPr lang="en-US" i="1" dirty="0">
                <a:latin typeface="Courier New" pitchFamily="49" charset="0"/>
                <a:cs typeface="Courier New" pitchFamily="49" charset="0"/>
              </a:rPr>
              <a:t> pseudo-class</a:t>
            </a:r>
          </a:p>
          <a:p>
            <a:pPr marL="342900" lvl="1" indent="0">
              <a:buNone/>
            </a:pPr>
            <a:r>
              <a:rPr lang="en-US" dirty="0">
                <a:latin typeface="+mj-lt"/>
                <a:cs typeface="Courier New" pitchFamily="49" charset="0"/>
              </a:rPr>
              <a:t>where </a:t>
            </a:r>
            <a:r>
              <a:rPr lang="en-US" dirty="0">
                <a:latin typeface="Courier New" panose="02070309020205020404" pitchFamily="49" charset="0"/>
                <a:cs typeface="Courier New" panose="02070309020205020404" pitchFamily="49" charset="0"/>
              </a:rPr>
              <a:t>element </a:t>
            </a:r>
            <a:r>
              <a:rPr lang="en-US" dirty="0">
                <a:latin typeface="+mj-lt"/>
                <a:cs typeface="Courier New" pitchFamily="49" charset="0"/>
              </a:rPr>
              <a:t>is an element from the document and </a:t>
            </a:r>
            <a:r>
              <a:rPr lang="en-US" dirty="0">
                <a:latin typeface="Courier New" panose="02070309020205020404" pitchFamily="49" charset="0"/>
                <a:cs typeface="Courier New" panose="02070309020205020404" pitchFamily="49" charset="0"/>
              </a:rPr>
              <a:t>pseudo-class</a:t>
            </a:r>
            <a:r>
              <a:rPr lang="en-US" dirty="0">
                <a:latin typeface="+mj-lt"/>
                <a:cs typeface="Courier New" pitchFamily="49" charset="0"/>
              </a:rPr>
              <a:t> is the name of a </a:t>
            </a:r>
            <a:r>
              <a:rPr lang="en-US" dirty="0" err="1">
                <a:latin typeface="+mj-lt"/>
                <a:cs typeface="Courier New" pitchFamily="49" charset="0"/>
              </a:rPr>
              <a:t>css</a:t>
            </a:r>
            <a:r>
              <a:rPr lang="en-US" dirty="0">
                <a:latin typeface="+mj-lt"/>
                <a:cs typeface="Courier New" pitchFamily="49" charset="0"/>
              </a:rPr>
              <a:t> pseudo-class</a:t>
            </a:r>
          </a:p>
          <a:p>
            <a:pPr lvl="0"/>
            <a:r>
              <a:rPr lang="en-US" b="1" dirty="0">
                <a:solidFill>
                  <a:srgbClr val="000000"/>
                </a:solidFill>
              </a:rPr>
              <a:t>Structural pseudo-class</a:t>
            </a:r>
            <a:r>
              <a:rPr lang="en-US" dirty="0">
                <a:solidFill>
                  <a:srgbClr val="000000"/>
                </a:solidFill>
              </a:rPr>
              <a:t> – classifies an element based on its location within the structure of the HTML document</a:t>
            </a:r>
          </a:p>
          <a:p>
            <a:pPr marL="342900" lvl="1" indent="0">
              <a:buNone/>
            </a:pPr>
            <a:endParaRPr lang="en-US" sz="2400" dirty="0">
              <a:latin typeface="+mj-lt"/>
              <a:cs typeface="Courier New" pitchFamily="49" charset="0"/>
            </a:endParaRPr>
          </a:p>
          <a:p>
            <a:pPr marL="342900" lvl="1" indent="0">
              <a:buNone/>
            </a:pPr>
            <a:endParaRPr lang="en-US" sz="2400" dirty="0">
              <a:latin typeface="+mj-lt"/>
              <a:cs typeface="Courier New" pitchFamily="49" charset="0"/>
            </a:endParaRPr>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spTree>
    <p:extLst>
      <p:ext uri="{BB962C8B-B14F-4D97-AF65-F5344CB8AC3E}">
        <p14:creationId xmlns:p14="http://schemas.microsoft.com/office/powerpoint/2010/main" val="280251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custDataLst>
              <p:tags r:id="rId2"/>
            </p:custDataLst>
          </p:nvPr>
        </p:nvSpPr>
        <p:spPr/>
        <p:txBody>
          <a:bodyPr/>
          <a:lstStyle/>
          <a:p>
            <a:pPr>
              <a:defRPr/>
            </a:pPr>
            <a:fld id="{D088EE75-1E5F-46E6-9335-A082CDF6502C}" type="slidenum">
              <a:rPr lang="en-US" smtClean="0"/>
              <a:pPr>
                <a:defRPr/>
              </a:pPr>
              <a:t>14</a:t>
            </a:fld>
            <a:endParaRPr lang="en-US"/>
          </a:p>
        </p:txBody>
      </p:sp>
      <p:pic>
        <p:nvPicPr>
          <p:cNvPr id="7" name="Picture 6" descr="This table provides data about the structural pseudo-classes. It has 2 columns and 13 rows. The header of column 1 reads “pseudo-class” and the header of column 2 reads “Matches”.&#10;In row 2, column 1 reads “:root” and column 2 reads “The top element in the document hierarchy (the html element)”.&#10;In row 3, column 1 reads “:empty” and column 2 reads “An element with no content”.&#10;In row 4, column 1 reads “:only-child” and column 2 reads “An element with no siblings”.&#10;In row 5, column 1 reads “:first-child” and column 2 reads “The first child of the parent element”.&#10;In row 6, column 1 reads “last-child” and column 2 reads “The last child of the parent element”.&#10;In row 7, column 1 reads “first-of-type” and column 2 reads “The first descendant of the parent that matches the specified type”.&#10;In row 8, column 1 reads “last-of-type” and column 2 reads “The last descendant of the parent that matches the specified type”.&#10;In row 9, column 1 reads “:nth-of-type (n)” and column 2 reads “The nth element of the parent that matches the specified type”.&#10;In row 10, column 1 reads “:nth-last-of-type (n)” and column 2 reads “The nth from the last element of the parent of the specified type”.&#10;In row 11, column 1 reads “:only-of-type” and column 2 reads “An element that has no siblings of the same type”.&#10;In row 12, column 1 reads “:lang (code)” and column 2 reads “The element that has the specified language indicated by code”.&#10;In row 13, column 1 reads “:not (selector)” and column 2 reads “An element not matching the specified selector”." title="Structural pseudo-classe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171" y="1466850"/>
            <a:ext cx="7239658" cy="3924300"/>
          </a:xfrm>
          <a:prstGeom prst="rect">
            <a:avLst/>
          </a:prstGeom>
        </p:spPr>
      </p:pic>
      <p:sp>
        <p:nvSpPr>
          <p:cNvPr id="8" name="Title 1">
            <a:extLst>
              <a:ext uri="{FF2B5EF4-FFF2-40B4-BE49-F238E27FC236}">
                <a16:creationId xmlns:a16="http://schemas.microsoft.com/office/drawing/2014/main" id="{79DA6CAF-9CB8-455A-B048-2D5BDEA08751}"/>
              </a:ext>
            </a:extLst>
          </p:cNvPr>
          <p:cNvSpPr>
            <a:spLocks noGrp="1"/>
          </p:cNvSpPr>
          <p:nvPr>
            <p:ph type="title"/>
          </p:nvPr>
        </p:nvSpPr>
        <p:spPr>
          <a:xfrm>
            <a:off x="457200" y="152400"/>
            <a:ext cx="8305800" cy="944563"/>
          </a:xfrm>
        </p:spPr>
        <p:txBody>
          <a:bodyPr/>
          <a:lstStyle/>
          <a:p>
            <a:r>
              <a:rPr lang="en-US" sz="3200" dirty="0"/>
              <a:t>Using Pseudo-Classes and   Pseudo-Elements</a:t>
            </a:r>
          </a:p>
        </p:txBody>
      </p:sp>
    </p:spTree>
    <p:custDataLst>
      <p:tags r:id="rId1"/>
    </p:custDataLst>
    <p:extLst>
      <p:ext uri="{BB962C8B-B14F-4D97-AF65-F5344CB8AC3E}">
        <p14:creationId xmlns:p14="http://schemas.microsoft.com/office/powerpoint/2010/main" val="237074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Pseudo-classes for Hypertext</a:t>
            </a:r>
          </a:p>
        </p:txBody>
      </p:sp>
      <p:sp>
        <p:nvSpPr>
          <p:cNvPr id="3" name="Content Placeholder 2"/>
          <p:cNvSpPr>
            <a:spLocks noGrp="1"/>
          </p:cNvSpPr>
          <p:nvPr>
            <p:ph idx="1"/>
          </p:nvPr>
        </p:nvSpPr>
        <p:spPr/>
        <p:txBody>
          <a:bodyPr/>
          <a:lstStyle/>
          <a:p>
            <a:r>
              <a:rPr lang="en-IN" b="1" dirty="0"/>
              <a:t>Dynamic pseudo-class</a:t>
            </a:r>
            <a:r>
              <a:rPr lang="en-IN" dirty="0"/>
              <a:t> – A type of pseudo-class in which the class can change state based on the actions of the user</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pic>
        <p:nvPicPr>
          <p:cNvPr id="6" name="Picture 5" descr="This table provides data about dynamic pseudo-classes. It has 2 columns and 6 rows. The header of column 1 reads “Pseudo-class” and the header of column 2 reads “Description”.&#10;In row 2, column 1 reads “:link” and column 2 reads “The link has not yet been visited by the user.”&#10;In row 3, column 1 reads “:visited” and column 2 reads “The link has been visited by the user.”&#10;In row 4, column 1 reads “:active” and column 2 reads “The element is in the process of being activated or clicked by the user.”&#10;In row 5, column 1 reads “:hover” and column 2 reads “the mouse printer is hovering over the element.”&#10;In row 6, column 1 reads “:focus” and column 2 reads “The element is receiving the focus of the keyboard or mouse pointer.”" title="Dynamic pseudo-class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3048000"/>
            <a:ext cx="7460903" cy="2057400"/>
          </a:xfrm>
          <a:prstGeom prst="rect">
            <a:avLst/>
          </a:prstGeom>
        </p:spPr>
      </p:pic>
    </p:spTree>
    <p:extLst>
      <p:ext uri="{BB962C8B-B14F-4D97-AF65-F5344CB8AC3E}">
        <p14:creationId xmlns:p14="http://schemas.microsoft.com/office/powerpoint/2010/main" val="391507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Pseudo-Elements</a:t>
            </a:r>
          </a:p>
        </p:txBody>
      </p:sp>
      <p:sp>
        <p:nvSpPr>
          <p:cNvPr id="3" name="Content Placeholder 2"/>
          <p:cNvSpPr>
            <a:spLocks noGrp="1"/>
          </p:cNvSpPr>
          <p:nvPr>
            <p:ph idx="1"/>
          </p:nvPr>
        </p:nvSpPr>
        <p:spPr/>
        <p:txBody>
          <a:bodyPr/>
          <a:lstStyle/>
          <a:p>
            <a:r>
              <a:rPr lang="en-IN" b="1" dirty="0"/>
              <a:t>Pseudo-element</a:t>
            </a:r>
            <a:r>
              <a:rPr lang="en-IN" dirty="0"/>
              <a:t> – An object that exists only in the rendered page</a:t>
            </a:r>
          </a:p>
          <a:p>
            <a:r>
              <a:rPr lang="en-IN" dirty="0"/>
              <a:t>Pseudo-elements can be selected using the following CSS selector:</a:t>
            </a:r>
          </a:p>
          <a:p>
            <a:pPr marL="342900" lvl="1" indent="0">
              <a:buNone/>
            </a:pPr>
            <a:r>
              <a:rPr lang="en-IN" sz="1950" i="1" dirty="0">
                <a:latin typeface="Courier New" panose="02070309020205020404" pitchFamily="49" charset="0"/>
                <a:cs typeface="Courier New" panose="02070309020205020404" pitchFamily="49" charset="0"/>
              </a:rPr>
              <a:t>element</a:t>
            </a:r>
            <a:r>
              <a:rPr lang="en-IN" sz="1950" dirty="0">
                <a:latin typeface="Courier New" panose="02070309020205020404" pitchFamily="49" charset="0"/>
                <a:cs typeface="Courier New" panose="02070309020205020404" pitchFamily="49" charset="0"/>
              </a:rPr>
              <a:t>::</a:t>
            </a:r>
            <a:r>
              <a:rPr lang="en-IN" sz="1950" i="1" dirty="0">
                <a:latin typeface="Courier New" panose="02070309020205020404" pitchFamily="49" charset="0"/>
                <a:cs typeface="Courier New" panose="02070309020205020404" pitchFamily="49" charset="0"/>
              </a:rPr>
              <a:t>pseudo-element</a:t>
            </a:r>
            <a:endParaRPr lang="en-IN" sz="1950" dirty="0">
              <a:latin typeface="Courier New" panose="02070309020205020404" pitchFamily="49" charset="0"/>
              <a:cs typeface="Courier New" panose="02070309020205020404" pitchFamily="49" charset="0"/>
            </a:endParaRPr>
          </a:p>
          <a:p>
            <a:pPr marL="342900" lvl="1" indent="0">
              <a:buNone/>
            </a:pPr>
            <a:r>
              <a:rPr lang="en-IN" sz="2400" dirty="0"/>
              <a:t>where </a:t>
            </a:r>
            <a:r>
              <a:rPr lang="en-IN" sz="1950" i="1" dirty="0">
                <a:latin typeface="Courier New" panose="02070309020205020404" pitchFamily="49" charset="0"/>
                <a:cs typeface="Courier New" panose="02070309020205020404" pitchFamily="49" charset="0"/>
              </a:rPr>
              <a:t>element</a:t>
            </a:r>
            <a:r>
              <a:rPr lang="en-IN" sz="2400" dirty="0"/>
              <a:t> is an element from the HTML file and </a:t>
            </a:r>
            <a:r>
              <a:rPr lang="en-IN" sz="1950" i="1" dirty="0">
                <a:latin typeface="Courier New" panose="02070309020205020404" pitchFamily="49" charset="0"/>
                <a:cs typeface="Courier New" panose="02070309020205020404" pitchFamily="49" charset="0"/>
              </a:rPr>
              <a:t>pseudo-element</a:t>
            </a:r>
            <a:r>
              <a:rPr lang="en-IN" sz="2400" dirty="0"/>
              <a:t> is the name of a CSS pseudo-element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16</a:t>
            </a:fld>
            <a:endParaRPr lang="en-US"/>
          </a:p>
        </p:txBody>
      </p:sp>
    </p:spTree>
    <p:extLst>
      <p:ext uri="{BB962C8B-B14F-4D97-AF65-F5344CB8AC3E}">
        <p14:creationId xmlns:p14="http://schemas.microsoft.com/office/powerpoint/2010/main" val="192737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Pseudo-Elements</a:t>
            </a:r>
          </a:p>
        </p:txBody>
      </p:sp>
      <p:pic>
        <p:nvPicPr>
          <p:cNvPr id="6" name="Content Placeholder 5" descr="This table provides data about pseudo-elements. It has 2 columns and 5 rows. The header of column 1 reads “Pseudo-element”, and the header of column 2 reads “Description”.&#10;In row 2, column 1 reads “::first-letter” and column 2 reads “The first letter of the element text”.&#10;In row 3, column 1 reads “::first-line” and column 2 reads “The first line of the element text”.&#10;In row 4, column 1 reads “::before” and column 2 reads “Content inserted directly before the element”.&#10;In row 5, column 1 reads “::after” and column 2 reads “Content inserted directly after the element”." title="Pseudo-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2224" y="1752600"/>
            <a:ext cx="8007585" cy="2133600"/>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Tree>
    <p:extLst>
      <p:ext uri="{BB962C8B-B14F-4D97-AF65-F5344CB8AC3E}">
        <p14:creationId xmlns:p14="http://schemas.microsoft.com/office/powerpoint/2010/main" val="124313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p:custDataLst>
              <p:tags r:id="rId2"/>
            </p:custDataLst>
          </p:nvPr>
        </p:nvSpPr>
        <p:spPr/>
        <p:txBody>
          <a:bodyPr/>
          <a:lstStyle/>
          <a:p>
            <a:pPr algn="ctr" eaLnBrk="1" hangingPunct="1"/>
            <a:r>
              <a:rPr lang="en-US" dirty="0"/>
              <a:t>Tutorial 3</a:t>
            </a:r>
            <a:br>
              <a:rPr lang="en-US" dirty="0"/>
            </a:br>
            <a:r>
              <a:rPr lang="en-US" dirty="0"/>
              <a:t>Designing a Web Page with CSS</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lstStyle/>
          <a:p>
            <a:r>
              <a:rPr lang="en-IN" dirty="0"/>
              <a:t>Create a reset style sheet</a:t>
            </a:r>
          </a:p>
          <a:p>
            <a:r>
              <a:rPr lang="en-IN" dirty="0"/>
              <a:t>Explore page layout designs</a:t>
            </a:r>
          </a:p>
          <a:p>
            <a:r>
              <a:rPr lang="en-IN" dirty="0"/>
              <a:t>Center a block element</a:t>
            </a:r>
          </a:p>
          <a:p>
            <a:r>
              <a:rPr lang="en-IN" dirty="0"/>
              <a:t>Create a floating element</a:t>
            </a:r>
          </a:p>
          <a:p>
            <a:r>
              <a:rPr lang="en-IN" dirty="0"/>
              <a:t>Clear a floating layout</a:t>
            </a:r>
          </a:p>
          <a:p>
            <a:r>
              <a:rPr lang="en-IN" dirty="0"/>
              <a:t>Explore grid-based layouts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dirty="0"/>
          </a:p>
        </p:txBody>
      </p:sp>
    </p:spTree>
    <p:extLst>
      <p:ext uri="{BB962C8B-B14F-4D97-AF65-F5344CB8AC3E}">
        <p14:creationId xmlns:p14="http://schemas.microsoft.com/office/powerpoint/2010/main" val="12288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Formatting Lists</a:t>
            </a:r>
          </a:p>
        </p:txBody>
      </p:sp>
      <p:sp>
        <p:nvSpPr>
          <p:cNvPr id="3" name="Content Placeholder 2"/>
          <p:cNvSpPr>
            <a:spLocks noGrp="1"/>
          </p:cNvSpPr>
          <p:nvPr>
            <p:ph idx="1"/>
          </p:nvPr>
        </p:nvSpPr>
        <p:spPr/>
        <p:txBody>
          <a:bodyPr/>
          <a:lstStyle/>
          <a:p>
            <a:r>
              <a:rPr lang="en-IN" b="1" dirty="0"/>
              <a:t>List marker</a:t>
            </a:r>
            <a:r>
              <a:rPr lang="en-IN" dirty="0"/>
              <a:t> – It is the default browser style symbol displayed before each list item for unordered and ordered lists </a:t>
            </a:r>
          </a:p>
          <a:p>
            <a:r>
              <a:rPr lang="en-IN" dirty="0"/>
              <a:t>To change the type of list marker or to prevent any display of a list marker, use</a:t>
            </a:r>
          </a:p>
          <a:p>
            <a:pPr marL="0" indent="0">
              <a:buNone/>
            </a:pPr>
            <a:r>
              <a:rPr lang="en-IN" sz="1950" dirty="0">
                <a:latin typeface="Courier New" panose="02070309020205020404" pitchFamily="49" charset="0"/>
                <a:cs typeface="Courier New" panose="02070309020205020404" pitchFamily="49" charset="0"/>
              </a:rPr>
              <a:t>  list-style-type: </a:t>
            </a:r>
            <a:r>
              <a:rPr lang="en-IN" sz="1950" i="1" dirty="0">
                <a:latin typeface="Courier New" panose="02070309020205020404" pitchFamily="49" charset="0"/>
                <a:cs typeface="Courier New" panose="02070309020205020404" pitchFamily="49" charset="0"/>
              </a:rPr>
              <a:t>type</a:t>
            </a:r>
            <a:r>
              <a:rPr lang="en-IN" sz="1950" dirty="0">
                <a:latin typeface="Courier New" panose="02070309020205020404" pitchFamily="49" charset="0"/>
                <a:cs typeface="Courier New" panose="02070309020205020404" pitchFamily="49" charset="0"/>
              </a:rPr>
              <a:t>;</a:t>
            </a:r>
          </a:p>
          <a:p>
            <a:pPr marL="0" indent="0">
              <a:buNone/>
            </a:pPr>
            <a:r>
              <a:rPr lang="en-IN" dirty="0"/>
              <a:t>    where </a:t>
            </a:r>
            <a:r>
              <a:rPr lang="en-IN" sz="1950" i="1" dirty="0">
                <a:latin typeface="Courier New" panose="02070309020205020404" pitchFamily="49" charset="0"/>
                <a:cs typeface="Courier New" panose="02070309020205020404" pitchFamily="49" charset="0"/>
              </a:rPr>
              <a:t>type</a:t>
            </a:r>
            <a:r>
              <a:rPr lang="en-IN" dirty="0"/>
              <a:t> is the various types of markers</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a:t>
            </a:fld>
            <a:endParaRPr lang="en-US"/>
          </a:p>
        </p:txBody>
      </p:sp>
    </p:spTree>
    <p:custDataLst>
      <p:tags r:id="rId1"/>
    </p:custDataLst>
    <p:extLst>
      <p:ext uri="{BB962C8B-B14F-4D97-AF65-F5344CB8AC3E}">
        <p14:creationId xmlns:p14="http://schemas.microsoft.com/office/powerpoint/2010/main" val="31041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(continued)</a:t>
            </a:r>
          </a:p>
        </p:txBody>
      </p:sp>
      <p:sp>
        <p:nvSpPr>
          <p:cNvPr id="3" name="Content Placeholder 2"/>
          <p:cNvSpPr>
            <a:spLocks noGrp="1"/>
          </p:cNvSpPr>
          <p:nvPr>
            <p:ph idx="1"/>
          </p:nvPr>
        </p:nvSpPr>
        <p:spPr/>
        <p:txBody>
          <a:bodyPr/>
          <a:lstStyle/>
          <a:p>
            <a:r>
              <a:rPr lang="en-IN" dirty="0"/>
              <a:t>Create a layout grid</a:t>
            </a:r>
          </a:p>
          <a:p>
            <a:r>
              <a:rPr lang="en-IN" dirty="0"/>
              <a:t>Format a grid</a:t>
            </a:r>
          </a:p>
          <a:p>
            <a:r>
              <a:rPr lang="en-IN" dirty="0"/>
              <a:t>Explore the CSS grid styles</a:t>
            </a:r>
          </a:p>
          <a:p>
            <a:r>
              <a:rPr lang="en-IN" dirty="0"/>
              <a:t>Explore positioning styles</a:t>
            </a:r>
          </a:p>
          <a:p>
            <a:r>
              <a:rPr lang="en-IN" dirty="0"/>
              <a:t>Work with relative positioning</a:t>
            </a:r>
          </a:p>
          <a:p>
            <a:r>
              <a:rPr lang="en-IN" dirty="0"/>
              <a:t>Work with absolute positioning</a:t>
            </a:r>
          </a:p>
          <a:p>
            <a:r>
              <a:rPr lang="en-IN" dirty="0"/>
              <a:t>Work with overflow content</a:t>
            </a:r>
          </a:p>
          <a:p>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20</a:t>
            </a:fld>
            <a:endParaRPr lang="en-US" dirty="0"/>
          </a:p>
        </p:txBody>
      </p:sp>
    </p:spTree>
    <p:extLst>
      <p:ext uri="{BB962C8B-B14F-4D97-AF65-F5344CB8AC3E}">
        <p14:creationId xmlns:p14="http://schemas.microsoft.com/office/powerpoint/2010/main" val="318283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the </a:t>
            </a:r>
            <a:r>
              <a:rPr lang="en-IN" sz="3600" dirty="0">
                <a:latin typeface="Courier New" panose="02070309020205020404" pitchFamily="49" charset="0"/>
                <a:cs typeface="Courier New" panose="02070309020205020404" pitchFamily="49" charset="0"/>
              </a:rPr>
              <a:t>display</a:t>
            </a:r>
            <a:r>
              <a:rPr lang="en-IN" dirty="0"/>
              <a:t> Style</a:t>
            </a:r>
          </a:p>
        </p:txBody>
      </p:sp>
      <p:sp>
        <p:nvSpPr>
          <p:cNvPr id="3" name="Content Placeholder 2"/>
          <p:cNvSpPr>
            <a:spLocks noGrp="1"/>
          </p:cNvSpPr>
          <p:nvPr>
            <p:ph idx="1"/>
          </p:nvPr>
        </p:nvSpPr>
        <p:spPr/>
        <p:txBody>
          <a:bodyPr/>
          <a:lstStyle/>
          <a:p>
            <a:r>
              <a:rPr lang="en-IN" dirty="0"/>
              <a:t>HTML elements are classified into</a:t>
            </a:r>
          </a:p>
          <a:p>
            <a:pPr lvl="1"/>
            <a:r>
              <a:rPr lang="en-IN" dirty="0"/>
              <a:t>Block elements, such as paragraphs or headings </a:t>
            </a:r>
          </a:p>
          <a:p>
            <a:pPr lvl="1"/>
            <a:r>
              <a:rPr lang="en-IN" dirty="0"/>
              <a:t>Inline elements, such as emphasized text or inline images</a:t>
            </a:r>
          </a:p>
          <a:p>
            <a:r>
              <a:rPr lang="en-IN" dirty="0"/>
              <a:t>The display style can be defined for any page element using</a:t>
            </a:r>
          </a:p>
          <a:p>
            <a:pPr marL="914400" lvl="2" indent="0">
              <a:buNone/>
            </a:pPr>
            <a:r>
              <a:rPr lang="en-IN" sz="2600" dirty="0">
                <a:latin typeface="Courier New" panose="02070309020205020404" pitchFamily="49" charset="0"/>
                <a:cs typeface="Courier New" panose="02070309020205020404" pitchFamily="49" charset="0"/>
              </a:rPr>
              <a:t>display: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914400" lvl="2" indent="-511175">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type</a:t>
            </a:r>
            <a:r>
              <a:rPr lang="en-IN" sz="3200" dirty="0">
                <a:cs typeface="Courier New" panose="02070309020205020404" pitchFamily="49" charset="0"/>
              </a:rPr>
              <a:t> defines the display type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21</a:t>
            </a:fld>
            <a:endParaRPr lang="en-US" dirty="0"/>
          </a:p>
        </p:txBody>
      </p:sp>
    </p:spTree>
    <p:extLst>
      <p:ext uri="{BB962C8B-B14F-4D97-AF65-F5344CB8AC3E}">
        <p14:creationId xmlns:p14="http://schemas.microsoft.com/office/powerpoint/2010/main" val="1867539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7848600" cy="761999"/>
          </a:xfrm>
        </p:spPr>
        <p:txBody>
          <a:bodyPr/>
          <a:lstStyle/>
          <a:p>
            <a:r>
              <a:rPr lang="en-IN" dirty="0"/>
              <a:t>Introducing the </a:t>
            </a:r>
            <a:r>
              <a:rPr lang="en-IN" sz="3600" dirty="0">
                <a:latin typeface="Courier New" panose="02070309020205020404" pitchFamily="49" charset="0"/>
                <a:cs typeface="Courier New" panose="02070309020205020404" pitchFamily="49" charset="0"/>
              </a:rPr>
              <a:t>display</a:t>
            </a:r>
            <a:r>
              <a:rPr lang="en-IN" dirty="0"/>
              <a:t> Style</a:t>
            </a:r>
          </a:p>
        </p:txBody>
      </p:sp>
      <p:sp>
        <p:nvSpPr>
          <p:cNvPr id="7" name="Content Placeholder 6"/>
          <p:cNvSpPr>
            <a:spLocks noGrp="1"/>
          </p:cNvSpPr>
          <p:nvPr>
            <p:ph idx="1"/>
          </p:nvPr>
        </p:nvSpPr>
        <p:spPr/>
        <p:txBody>
          <a:bodyPr/>
          <a:lstStyle/>
          <a:p>
            <a:endParaRPr lang="en-IN"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22</a:t>
            </a:fld>
            <a:endParaRPr lang="en-US" dirty="0"/>
          </a:p>
        </p:txBody>
      </p:sp>
      <p:pic>
        <p:nvPicPr>
          <p:cNvPr id="9" name="Picture 8" descr="This table provides data about some values of the display property. It has 2 columns and 9 rows. The header of column 1 reads “Display Value” and the header of column 2 reads “Appearance”.&#10;In row 2, column 1 reads “block” and column 2 reads “Displayed as a block”.&#10;In row 3, column 1 reads “table” and column 2 reads “Displayed as a web table”.&#10;In row 4, column 1 reads “inline” and column 2 reads “Displayed in-line within a block”.&#10;In row 5, column 1 reads “inline-block” and column 2 reads “Treated as a block placed in-line within another block”.&#10;In row 6, column 1 reads “run-in” and column 2 reads “Displayed as a block unless its next sibling is also a block, in which case, it is displayed in-line, essentially combining the two blocks into one”.&#10;In row 7, column 1 reads “inherit” and column 2 reads “Inherits the display property of the parent element”.&#10;In row 8, column 1 reads “list-item” and column 2 reads “Displayed as a list item along with a bullet marker”.&#10;In row 9, column 1 reads “none” and column 2 reads “Prevented from displaying, removing it from the rendered page”.&#10;" title="Figure 3-1 Some values of the display property"/>
          <p:cNvPicPr>
            <a:picLocks noChangeAspect="1"/>
          </p:cNvPicPr>
          <p:nvPr/>
        </p:nvPicPr>
        <p:blipFill>
          <a:blip r:embed="rId3"/>
          <a:stretch>
            <a:fillRect/>
          </a:stretch>
        </p:blipFill>
        <p:spPr>
          <a:xfrm>
            <a:off x="349931" y="1231567"/>
            <a:ext cx="8108269" cy="4712034"/>
          </a:xfrm>
          <a:prstGeom prst="rect">
            <a:avLst/>
          </a:prstGeom>
        </p:spPr>
      </p:pic>
    </p:spTree>
    <p:extLst>
      <p:ext uri="{BB962C8B-B14F-4D97-AF65-F5344CB8AC3E}">
        <p14:creationId xmlns:p14="http://schemas.microsoft.com/office/powerpoint/2010/main" val="237870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Exploring Page Layout Designs</a:t>
            </a:r>
          </a:p>
        </p:txBody>
      </p:sp>
      <p:sp>
        <p:nvSpPr>
          <p:cNvPr id="3" name="Content Placeholder 2"/>
          <p:cNvSpPr>
            <a:spLocks noGrp="1"/>
          </p:cNvSpPr>
          <p:nvPr>
            <p:ph idx="1"/>
          </p:nvPr>
        </p:nvSpPr>
        <p:spPr>
          <a:xfrm>
            <a:off x="457200" y="1018269"/>
            <a:ext cx="8305800" cy="5181600"/>
          </a:xfrm>
        </p:spPr>
        <p:txBody>
          <a:bodyPr/>
          <a:lstStyle/>
          <a:p>
            <a:r>
              <a:rPr lang="en-IN" dirty="0"/>
              <a:t>Web page layouts fall into three categories:</a:t>
            </a:r>
          </a:p>
          <a:p>
            <a:pPr lvl="1"/>
            <a:r>
              <a:rPr lang="en-IN" b="1" dirty="0">
                <a:cs typeface="Courier New" panose="02070309020205020404" pitchFamily="49" charset="0"/>
              </a:rPr>
              <a:t>Fixed layout</a:t>
            </a:r>
            <a:r>
              <a:rPr lang="en-IN" dirty="0">
                <a:cs typeface="Courier New" panose="02070309020205020404" pitchFamily="49" charset="0"/>
              </a:rPr>
              <a:t> – Size of the page and page elements are fixed, usually using pixels as the unit of measure</a:t>
            </a:r>
          </a:p>
          <a:p>
            <a:pPr lvl="1"/>
            <a:r>
              <a:rPr lang="en-IN" b="1" dirty="0">
                <a:cs typeface="Courier New" panose="02070309020205020404" pitchFamily="49" charset="0"/>
              </a:rPr>
              <a:t>Fluid layout</a:t>
            </a:r>
            <a:r>
              <a:rPr lang="en-IN" dirty="0">
                <a:cs typeface="Courier New" panose="02070309020205020404" pitchFamily="49" charset="0"/>
              </a:rPr>
              <a:t> – The width of the page elements are set as a percent of the available screen width. The page resizes automatically to match the screen resolution of the user’s device</a:t>
            </a:r>
          </a:p>
          <a:p>
            <a:pPr lvl="1"/>
            <a:r>
              <a:rPr lang="en-IN" b="1" dirty="0">
                <a:cs typeface="Courier New" panose="02070309020205020404" pitchFamily="49" charset="0"/>
              </a:rPr>
              <a:t>Elastic layout</a:t>
            </a:r>
            <a:r>
              <a:rPr lang="en-IN" dirty="0">
                <a:cs typeface="Courier New" panose="02070309020205020404" pitchFamily="49" charset="0"/>
              </a:rPr>
              <a:t> – all measurements are in </a:t>
            </a:r>
            <a:r>
              <a:rPr lang="en-IN" dirty="0" err="1">
                <a:cs typeface="Courier New" panose="02070309020205020404" pitchFamily="49" charset="0"/>
              </a:rPr>
              <a:t>em</a:t>
            </a:r>
            <a:r>
              <a:rPr lang="en-IN" dirty="0">
                <a:cs typeface="Courier New" panose="02070309020205020404" pitchFamily="49" charset="0"/>
              </a:rPr>
              <a:t> units and based on the default font size used in the page. Images and text are always sized in proportion to each other.</a:t>
            </a:r>
            <a:endParaRPr lang="en-IN" b="1"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Tree>
    <p:extLst>
      <p:ext uri="{BB962C8B-B14F-4D97-AF65-F5344CB8AC3E}">
        <p14:creationId xmlns:p14="http://schemas.microsoft.com/office/powerpoint/2010/main" val="135795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077200" cy="762000"/>
          </a:xfrm>
        </p:spPr>
        <p:txBody>
          <a:bodyPr/>
          <a:lstStyle/>
          <a:p>
            <a:r>
              <a:rPr lang="en-IN" dirty="0"/>
              <a:t>Exploring Page Layout Designs</a:t>
            </a:r>
          </a:p>
        </p:txBody>
      </p:sp>
      <p:sp>
        <p:nvSpPr>
          <p:cNvPr id="3" name="Content Placeholder 2"/>
          <p:cNvSpPr>
            <a:spLocks noGrp="1"/>
          </p:cNvSpPr>
          <p:nvPr>
            <p:ph idx="1"/>
          </p:nvPr>
        </p:nvSpPr>
        <p:spPr/>
        <p:txBody>
          <a:bodyPr/>
          <a:lstStyle/>
          <a:p>
            <a:r>
              <a:rPr lang="en-IN" b="1" dirty="0"/>
              <a:t>Responsive design</a:t>
            </a:r>
            <a:r>
              <a:rPr lang="en-IN" dirty="0">
                <a:cs typeface="Courier New" panose="02070309020205020404" pitchFamily="49" charset="0"/>
              </a:rPr>
              <a:t> – The </a:t>
            </a:r>
            <a:r>
              <a:rPr lang="en-IN" dirty="0"/>
              <a:t>layout and design of a page changes in response to the device that is rendering it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pic>
        <p:nvPicPr>
          <p:cNvPr id="7" name="Picture 6" descr="This figure explains the difference between fixed and fluid layouts.&#10;The figure is in the form of a rectangle and consists of two main rectangular boxes and six small boxes below them. The first main box labeled “FIXED” is positioned on the left side of the figure and is divided into two horizontal sections. The first section contains the label and is marked 1280 px. The second section is divided into three small vertical portions. The first portion is marked 256 px and the second and third portions are marked 512 px.&#10;Three small rectangular boxes containing similar sections are positioned below the box labeled “FIXED”. Text that reads “fixed layouts stay the same size regardless of screen resolution” is positioned below the three small boxes.&#10;The second main box labeled “FLUID” is positioned on the right side of the figure and is divided into two horizontal sections. The first section contains the label and is marked 100%. The second section is divided into three vertical portions. The first portion is marked 20% and the second and third portions are marked 40%.&#10;Three small rectangular boxes containing similar sections are positioned below the box labeled “FLUID”. Text that reads “fluid layouts change with the screen resolution” is positioned below the three small rectangular boxes.&#10;" title="Figure 3-5 Fixed layouts vs. fluid layouts"/>
          <p:cNvPicPr>
            <a:picLocks noChangeAspect="1"/>
          </p:cNvPicPr>
          <p:nvPr/>
        </p:nvPicPr>
        <p:blipFill>
          <a:blip r:embed="rId3"/>
          <a:stretch>
            <a:fillRect/>
          </a:stretch>
        </p:blipFill>
        <p:spPr>
          <a:xfrm>
            <a:off x="1261707" y="3193365"/>
            <a:ext cx="5596294" cy="3070116"/>
          </a:xfrm>
          <a:prstGeom prst="rect">
            <a:avLst/>
          </a:prstGeom>
        </p:spPr>
      </p:pic>
    </p:spTree>
    <p:extLst>
      <p:ext uri="{BB962C8B-B14F-4D97-AF65-F5344CB8AC3E}">
        <p14:creationId xmlns:p14="http://schemas.microsoft.com/office/powerpoint/2010/main" val="278446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Width and Height</a:t>
            </a:r>
          </a:p>
        </p:txBody>
      </p:sp>
      <p:sp>
        <p:nvSpPr>
          <p:cNvPr id="3" name="Content Placeholder 2"/>
          <p:cNvSpPr>
            <a:spLocks noGrp="1"/>
          </p:cNvSpPr>
          <p:nvPr>
            <p:ph idx="1"/>
          </p:nvPr>
        </p:nvSpPr>
        <p:spPr/>
        <p:txBody>
          <a:bodyPr/>
          <a:lstStyle/>
          <a:p>
            <a:r>
              <a:rPr lang="en-IN" dirty="0"/>
              <a:t>The width and height of an element are set using the following properties:</a:t>
            </a:r>
          </a:p>
          <a:p>
            <a:pPr marL="914400" lvl="2" indent="0">
              <a:buNone/>
            </a:pPr>
            <a:r>
              <a:rPr lang="en-IN" sz="2600" dirty="0">
                <a:latin typeface="Courier New" panose="02070309020205020404" pitchFamily="49" charset="0"/>
                <a:cs typeface="Courier New" panose="02070309020205020404" pitchFamily="49" charset="0"/>
              </a:rPr>
              <a:t>width: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height: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403225"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the width or height using one of the CSS units of measurement or as a percentage of the width or height of the parent element</a:t>
            </a:r>
          </a:p>
          <a:p>
            <a:pPr marL="403225" lvl="2" indent="0">
              <a:buNone/>
            </a:pPr>
            <a:r>
              <a:rPr lang="en-IN" sz="3200" dirty="0">
                <a:cs typeface="Courier New" panose="02070309020205020404" pitchFamily="49" charset="0"/>
              </a:rPr>
              <a:t>		body{width: 95%}</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spTree>
    <p:extLst>
      <p:ext uri="{BB962C8B-B14F-4D97-AF65-F5344CB8AC3E}">
        <p14:creationId xmlns:p14="http://schemas.microsoft.com/office/powerpoint/2010/main" val="768958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Width and Height</a:t>
            </a:r>
          </a:p>
        </p:txBody>
      </p:sp>
      <p:sp>
        <p:nvSpPr>
          <p:cNvPr id="9" name="Content Placeholder 8"/>
          <p:cNvSpPr>
            <a:spLocks noGrp="1"/>
          </p:cNvSpPr>
          <p:nvPr>
            <p:ph idx="1"/>
          </p:nvPr>
        </p:nvSpPr>
        <p:spPr/>
        <p:txBody>
          <a:bodyPr/>
          <a:lstStyle/>
          <a:p>
            <a:r>
              <a:rPr lang="en-US" dirty="0"/>
              <a:t>To set the minimum possible width or height of a block element, use the styles</a:t>
            </a:r>
          </a:p>
          <a:p>
            <a:pPr marL="457200" lvl="1" indent="0">
              <a:buNone/>
            </a:pPr>
            <a:r>
              <a:rPr lang="en-US" dirty="0"/>
              <a:t>	</a:t>
            </a:r>
            <a:r>
              <a:rPr lang="en-US" i="1" dirty="0"/>
              <a:t>min-width : value;</a:t>
            </a:r>
          </a:p>
          <a:p>
            <a:pPr marL="457200" lvl="1" indent="0">
              <a:buNone/>
            </a:pPr>
            <a:r>
              <a:rPr lang="en-US" i="1" dirty="0"/>
              <a:t>	min-height : value;</a:t>
            </a:r>
          </a:p>
          <a:p>
            <a:r>
              <a:rPr lang="en-US" dirty="0"/>
              <a:t>To set the maximum possible width or height, use the styles</a:t>
            </a:r>
          </a:p>
          <a:p>
            <a:pPr marL="457200" lvl="1" indent="0">
              <a:buNone/>
            </a:pPr>
            <a:r>
              <a:rPr lang="en-US" dirty="0"/>
              <a:t>	</a:t>
            </a:r>
            <a:r>
              <a:rPr lang="en-US" i="1" dirty="0"/>
              <a:t>max-width : value;</a:t>
            </a:r>
          </a:p>
          <a:p>
            <a:pPr marL="457200" lvl="1" indent="0">
              <a:buNone/>
            </a:pPr>
            <a:r>
              <a:rPr lang="en-US" i="1" dirty="0"/>
              <a:t>	max-height : value;</a:t>
            </a:r>
          </a:p>
          <a:p>
            <a:endParaRPr lang="en-US" dirty="0"/>
          </a:p>
        </p:txBody>
      </p:sp>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26</a:t>
            </a:fld>
            <a:endParaRPr lang="en-US"/>
          </a:p>
        </p:txBody>
      </p:sp>
    </p:spTree>
    <p:extLst>
      <p:ext uri="{BB962C8B-B14F-4D97-AF65-F5344CB8AC3E}">
        <p14:creationId xmlns:p14="http://schemas.microsoft.com/office/powerpoint/2010/main" val="249984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Centering</a:t>
            </a:r>
            <a:r>
              <a:rPr lang="en-IN" dirty="0"/>
              <a:t> a Block Element</a:t>
            </a:r>
          </a:p>
        </p:txBody>
      </p:sp>
      <p:sp>
        <p:nvSpPr>
          <p:cNvPr id="7" name="Content Placeholder 6"/>
          <p:cNvSpPr>
            <a:spLocks noGrp="1"/>
          </p:cNvSpPr>
          <p:nvPr>
            <p:ph idx="1"/>
          </p:nvPr>
        </p:nvSpPr>
        <p:spPr/>
        <p:txBody>
          <a:bodyPr/>
          <a:lstStyle/>
          <a:p>
            <a:r>
              <a:rPr lang="en-IN" dirty="0"/>
              <a:t>Block elements can be </a:t>
            </a:r>
            <a:r>
              <a:rPr lang="en-IN" dirty="0" err="1"/>
              <a:t>centered</a:t>
            </a:r>
            <a:r>
              <a:rPr lang="en-IN" dirty="0"/>
              <a:t> horizontally within their parent element by setting both the left and right margins to </a:t>
            </a:r>
            <a:r>
              <a:rPr lang="en-IN" sz="2600" dirty="0">
                <a:latin typeface="Courier New" panose="02070309020205020404" pitchFamily="49" charset="0"/>
                <a:cs typeface="Courier New" panose="02070309020205020404" pitchFamily="49" charset="0"/>
              </a:rPr>
              <a:t>auto</a:t>
            </a:r>
          </a:p>
          <a:p>
            <a:pPr marL="914400" lvl="2" indent="0">
              <a:buNone/>
            </a:pPr>
            <a:r>
              <a:rPr lang="en-IN" sz="2600" dirty="0">
                <a:latin typeface="Courier New" panose="02070309020205020404" pitchFamily="49" charset="0"/>
                <a:cs typeface="Courier New" panose="02070309020205020404" pitchFamily="49" charset="0"/>
              </a:rPr>
              <a:t>body {</a:t>
            </a:r>
          </a:p>
          <a:p>
            <a:pPr marL="914400" lvl="2" indent="0">
              <a:buNone/>
            </a:pPr>
            <a:r>
              <a:rPr lang="en-IN" sz="2600" dirty="0">
                <a:latin typeface="Courier New" panose="02070309020205020404" pitchFamily="49" charset="0"/>
                <a:cs typeface="Courier New" panose="02070309020205020404" pitchFamily="49" charset="0"/>
              </a:rPr>
              <a:t>	margin-left: auto;</a:t>
            </a:r>
          </a:p>
          <a:p>
            <a:pPr marL="914400" lvl="2" indent="0">
              <a:buNone/>
            </a:pPr>
            <a:r>
              <a:rPr lang="en-IN" sz="2600" dirty="0">
                <a:latin typeface="Courier New" panose="02070309020205020404" pitchFamily="49" charset="0"/>
                <a:cs typeface="Courier New" panose="02070309020205020404" pitchFamily="49" charset="0"/>
              </a:rPr>
              <a:t>	margin-right: auto;</a:t>
            </a:r>
          </a:p>
          <a:p>
            <a:pPr marL="914400" lvl="2" indent="0">
              <a:buNone/>
            </a:pPr>
            <a:r>
              <a:rPr lang="en-IN" sz="2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27</a:t>
            </a:fld>
            <a:endParaRPr lang="en-US"/>
          </a:p>
        </p:txBody>
      </p:sp>
    </p:spTree>
    <p:extLst>
      <p:ext uri="{BB962C8B-B14F-4D97-AF65-F5344CB8AC3E}">
        <p14:creationId xmlns:p14="http://schemas.microsoft.com/office/powerpoint/2010/main" val="718293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Vertical </a:t>
            </a:r>
            <a:r>
              <a:rPr lang="en-IN" dirty="0" err="1"/>
              <a:t>Centering</a:t>
            </a:r>
            <a:endParaRPr lang="en-IN" dirty="0"/>
          </a:p>
        </p:txBody>
      </p:sp>
      <p:sp>
        <p:nvSpPr>
          <p:cNvPr id="3" name="Content Placeholder 2"/>
          <p:cNvSpPr>
            <a:spLocks noGrp="1"/>
          </p:cNvSpPr>
          <p:nvPr>
            <p:ph idx="1"/>
          </p:nvPr>
        </p:nvSpPr>
        <p:spPr/>
        <p:txBody>
          <a:bodyPr/>
          <a:lstStyle/>
          <a:p>
            <a:r>
              <a:rPr lang="en-IN" dirty="0" err="1"/>
              <a:t>Centering</a:t>
            </a:r>
            <a:r>
              <a:rPr lang="en-IN" dirty="0"/>
              <a:t> an element vertically can be accomplished by displaying the parent element as a table cell and setting the </a:t>
            </a:r>
            <a:r>
              <a:rPr lang="en-IN" sz="2600" dirty="0">
                <a:latin typeface="Courier New" panose="02070309020205020404" pitchFamily="49" charset="0"/>
                <a:cs typeface="Courier New" panose="02070309020205020404" pitchFamily="49" charset="0"/>
              </a:rPr>
              <a:t>vertical-align</a:t>
            </a:r>
            <a:r>
              <a:rPr lang="en-IN" dirty="0"/>
              <a:t> property to </a:t>
            </a:r>
            <a:r>
              <a:rPr lang="en-IN" sz="2600" dirty="0">
                <a:latin typeface="Courier New" panose="02070309020205020404" pitchFamily="49" charset="0"/>
                <a:cs typeface="Courier New" panose="02070309020205020404" pitchFamily="49" charset="0"/>
              </a:rPr>
              <a:t>middle</a:t>
            </a:r>
          </a:p>
          <a:p>
            <a:r>
              <a:rPr lang="en-IN" dirty="0">
                <a:cs typeface="Courier New" panose="02070309020205020404" pitchFamily="49" charset="0"/>
              </a:rPr>
              <a:t>For example, to vertically </a:t>
            </a:r>
            <a:r>
              <a:rPr lang="en-IN" dirty="0" err="1">
                <a:cs typeface="Courier New" panose="02070309020205020404" pitchFamily="49" charset="0"/>
              </a:rPr>
              <a:t>center</a:t>
            </a:r>
            <a:r>
              <a:rPr lang="en-IN" dirty="0">
                <a:cs typeface="Courier New" panose="02070309020205020404" pitchFamily="49" charset="0"/>
              </a:rPr>
              <a:t> the following h1 heading within the </a:t>
            </a:r>
            <a:r>
              <a:rPr lang="en-IN" sz="2600" dirty="0">
                <a:latin typeface="Courier New" panose="02070309020205020404" pitchFamily="49" charset="0"/>
                <a:cs typeface="Courier New" panose="02070309020205020404" pitchFamily="49" charset="0"/>
              </a:rPr>
              <a:t>div</a:t>
            </a:r>
            <a:r>
              <a:rPr lang="en-IN" dirty="0">
                <a:cs typeface="Courier New" panose="02070309020205020404" pitchFamily="49" charset="0"/>
              </a:rPr>
              <a:t> element:</a:t>
            </a:r>
          </a:p>
          <a:p>
            <a:pPr marL="914400" lvl="2" indent="0">
              <a:buNone/>
            </a:pPr>
            <a:r>
              <a:rPr lang="en-IN" sz="2600" dirty="0">
                <a:latin typeface="Courier New" panose="02070309020205020404" pitchFamily="49" charset="0"/>
                <a:cs typeface="Courier New" panose="02070309020205020404" pitchFamily="49" charset="0"/>
              </a:rPr>
              <a:t>&lt;div&gt;</a:t>
            </a:r>
          </a:p>
          <a:p>
            <a:pPr marL="914400" lvl="2" indent="0">
              <a:buNone/>
            </a:pPr>
            <a:r>
              <a:rPr lang="en-IN" sz="2600" dirty="0">
                <a:latin typeface="Courier New" panose="02070309020205020404" pitchFamily="49" charset="0"/>
                <a:cs typeface="Courier New" panose="02070309020205020404" pitchFamily="49" charset="0"/>
              </a:rPr>
              <a:t>	&lt;h1&gt;</a:t>
            </a:r>
            <a:r>
              <a:rPr lang="en-IN" sz="2600" dirty="0" err="1">
                <a:latin typeface="Courier New" panose="02070309020205020404" pitchFamily="49" charset="0"/>
                <a:cs typeface="Courier New" panose="02070309020205020404" pitchFamily="49" charset="0"/>
              </a:rPr>
              <a:t>Pandaisia</a:t>
            </a: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Chocololates</a:t>
            </a:r>
            <a:r>
              <a:rPr lang="en-IN" sz="2600" dirty="0">
                <a:latin typeface="Courier New" panose="02070309020205020404" pitchFamily="49" charset="0"/>
                <a:cs typeface="Courier New" panose="02070309020205020404" pitchFamily="49" charset="0"/>
              </a:rPr>
              <a:t>&lt;/h1&gt;</a:t>
            </a:r>
          </a:p>
          <a:p>
            <a:pPr marL="914400" lvl="2" indent="0">
              <a:buNone/>
            </a:pPr>
            <a:r>
              <a:rPr lang="en-IN" sz="2600" dirty="0">
                <a:latin typeface="Courier New" panose="02070309020205020404" pitchFamily="49" charset="0"/>
                <a:cs typeface="Courier New" panose="02070309020205020404" pitchFamily="49" charset="0"/>
              </a:rPr>
              <a:t>&lt;/div&gt;</a:t>
            </a:r>
          </a:p>
          <a:p>
            <a:pPr marL="914400" lvl="2" indent="0">
              <a:buNone/>
            </a:pPr>
            <a:endParaRPr lang="en-IN"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Tree>
    <p:extLst>
      <p:ext uri="{BB962C8B-B14F-4D97-AF65-F5344CB8AC3E}">
        <p14:creationId xmlns:p14="http://schemas.microsoft.com/office/powerpoint/2010/main" val="1783402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Vertical </a:t>
            </a:r>
            <a:r>
              <a:rPr lang="en-IN" dirty="0" err="1"/>
              <a:t>Centering</a:t>
            </a:r>
            <a:endParaRPr lang="en-IN" dirty="0"/>
          </a:p>
        </p:txBody>
      </p:sp>
      <p:sp>
        <p:nvSpPr>
          <p:cNvPr id="3" name="Content Placeholder 2"/>
          <p:cNvSpPr>
            <a:spLocks noGrp="1"/>
          </p:cNvSpPr>
          <p:nvPr>
            <p:ph idx="1"/>
          </p:nvPr>
        </p:nvSpPr>
        <p:spPr/>
        <p:txBody>
          <a:bodyPr/>
          <a:lstStyle/>
          <a:p>
            <a:r>
              <a:rPr lang="en-IN" dirty="0"/>
              <a:t>Apply the style rule</a:t>
            </a:r>
          </a:p>
          <a:p>
            <a:pPr marL="914400" lvl="2" indent="0">
              <a:buNone/>
            </a:pPr>
            <a:r>
              <a:rPr lang="en-IN" sz="2600" dirty="0">
                <a:latin typeface="Courier New" panose="02070309020205020404" pitchFamily="49" charset="0"/>
                <a:cs typeface="Courier New" panose="02070309020205020404" pitchFamily="49" charset="0"/>
              </a:rPr>
              <a:t>div {</a:t>
            </a:r>
          </a:p>
          <a:p>
            <a:pPr marL="914400" lvl="2" indent="0">
              <a:buNone/>
            </a:pPr>
            <a:r>
              <a:rPr lang="en-IN" sz="2600" dirty="0">
                <a:latin typeface="Courier New" panose="02070309020205020404" pitchFamily="49" charset="0"/>
                <a:cs typeface="Courier New" panose="02070309020205020404" pitchFamily="49" charset="0"/>
              </a:rPr>
              <a:t>	height: 40px;</a:t>
            </a:r>
          </a:p>
          <a:p>
            <a:pPr marL="914400" lvl="2" indent="0">
              <a:buNone/>
            </a:pPr>
            <a:r>
              <a:rPr lang="en-IN" sz="2600" dirty="0">
                <a:latin typeface="Courier New" panose="02070309020205020404" pitchFamily="49" charset="0"/>
                <a:cs typeface="Courier New" panose="02070309020205020404" pitchFamily="49" charset="0"/>
              </a:rPr>
              <a:t>	display: table-cell;</a:t>
            </a:r>
          </a:p>
          <a:p>
            <a:pPr marL="914400" lvl="2" indent="0">
              <a:buNone/>
            </a:pPr>
            <a:r>
              <a:rPr lang="en-IN" sz="2600" dirty="0">
                <a:latin typeface="Courier New" panose="02070309020205020404" pitchFamily="49" charset="0"/>
                <a:cs typeface="Courier New" panose="02070309020205020404" pitchFamily="49" charset="0"/>
              </a:rPr>
              <a:t>	vertical-align: middle;</a:t>
            </a:r>
          </a:p>
          <a:p>
            <a:pPr marL="914400" lvl="2" indent="0">
              <a:buNone/>
            </a:pPr>
            <a:r>
              <a:rPr lang="en-IN" sz="2600" dirty="0">
                <a:latin typeface="Courier New" panose="02070309020205020404" pitchFamily="49" charset="0"/>
                <a:cs typeface="Courier New" panose="02070309020205020404" pitchFamily="49" charset="0"/>
              </a:rPr>
              <a:t>}</a:t>
            </a:r>
          </a:p>
          <a:p>
            <a:pPr marL="514350" lvl="1" indent="0">
              <a:buNone/>
            </a:pPr>
            <a:r>
              <a:rPr lang="en-IN" sz="3200" dirty="0">
                <a:cs typeface="Courier New" panose="02070309020205020404" pitchFamily="49" charset="0"/>
              </a:rPr>
              <a:t>Using this style rule, the h1 heading will be vertically </a:t>
            </a:r>
            <a:r>
              <a:rPr lang="en-IN" sz="3200" dirty="0" err="1">
                <a:cs typeface="Courier New" panose="02070309020205020404" pitchFamily="49" charset="0"/>
              </a:rPr>
              <a:t>centered</a:t>
            </a:r>
            <a:endParaRPr lang="en-IN"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Tree>
    <p:extLst>
      <p:ext uri="{BB962C8B-B14F-4D97-AF65-F5344CB8AC3E}">
        <p14:creationId xmlns:p14="http://schemas.microsoft.com/office/powerpoint/2010/main" val="109381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Lists</a:t>
            </a:r>
            <a:endParaRPr lang="en-IN" dirty="0"/>
          </a:p>
        </p:txBody>
      </p:sp>
      <p:pic>
        <p:nvPicPr>
          <p:cNvPr id="6" name="Content Placeholder 5" descr="This table provides data on the values of the list-style-type property. It has 2 columns and 13 rows. The header of column 1 reads “list-style-type”, and the header of column 2 reads “Marker(s)”.&#10;In row 2, column 1 reads “disc” and column 2 displays a filled circle.&#10;In row 3, column 1 reads “circle” and column 2 displays the outline of a circle.&#10;In row 4, column 1 reads “square” and column 2 displays a filled square.&#10;In row 5, column 1 reads “decimal” and column 2 reads “1, 2, 3, 4, …”.&#10;In row 6, column 1 reads “decimal-leading-zero” and column 2 reads “01, 02, 03, 04, …”.&#10;In row 7, column 1 reads “lower-roman” and column 2 reads “i, ii, iii, iv, … ”.&#10;In row 8, column 1 reads “upper-roman” and column 2 reads “I, II, III, IV, …”.&#10;In row 9, column 1 reads “lower-alpha” and column 2 reads “a, b, c, d, …”.&#10;In row 10, column 1 reads “upper-alpha” and column 2 reads “A, B, C, D, …”.&#10;In row 11, column 1 reads “lower-greek” and column 2 reads “α, β, γ, δ, …”.&#10;In row 12, column 1 reads “upper-greek” and column 2 reads “Α, Β, Γ, Δ, …”.&#10;In row 13, column 1 reads “none” and column 2 reads “no marker displayed”." title="Values of the list-style-type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599" y="1324742"/>
            <a:ext cx="6444041" cy="4847458"/>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a:t>
            </a:fld>
            <a:endParaRPr lang="en-US"/>
          </a:p>
        </p:txBody>
      </p:sp>
    </p:spTree>
    <p:extLst>
      <p:ext uri="{BB962C8B-B14F-4D97-AF65-F5344CB8AC3E}">
        <p14:creationId xmlns:p14="http://schemas.microsoft.com/office/powerpoint/2010/main" val="3527935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Floating Page Content</a:t>
            </a:r>
          </a:p>
        </p:txBody>
      </p:sp>
      <p:sp>
        <p:nvSpPr>
          <p:cNvPr id="3" name="Content Placeholder 2"/>
          <p:cNvSpPr>
            <a:spLocks noGrp="1"/>
          </p:cNvSpPr>
          <p:nvPr>
            <p:ph idx="1"/>
          </p:nvPr>
        </p:nvSpPr>
        <p:spPr>
          <a:xfrm>
            <a:off x="457200" y="1047744"/>
            <a:ext cx="8305800" cy="5429256"/>
          </a:xfrm>
        </p:spPr>
        <p:txBody>
          <a:bodyPr/>
          <a:lstStyle/>
          <a:p>
            <a:r>
              <a:rPr lang="en-IN" b="1" dirty="0"/>
              <a:t>Floating</a:t>
            </a:r>
            <a:r>
              <a:rPr lang="en-IN" dirty="0"/>
              <a:t> an element takes it out of position and places it along the left or right side of its parent element</a:t>
            </a:r>
          </a:p>
          <a:p>
            <a:r>
              <a:rPr lang="en-IN" dirty="0"/>
              <a:t>To float an element, apply</a:t>
            </a:r>
          </a:p>
          <a:p>
            <a:pPr marL="914400" lvl="2" indent="0">
              <a:buNone/>
            </a:pPr>
            <a:r>
              <a:rPr lang="en-IN" sz="2600" dirty="0">
                <a:latin typeface="Courier New" panose="02070309020205020404" pitchFamily="49" charset="0"/>
                <a:cs typeface="Courier New" panose="02070309020205020404" pitchFamily="49" charset="0"/>
              </a:rPr>
              <a:t>float: </a:t>
            </a:r>
            <a:r>
              <a:rPr lang="en-IN" sz="2600" i="1" dirty="0">
                <a:latin typeface="Courier New" panose="02070309020205020404" pitchFamily="49" charset="0"/>
                <a:cs typeface="Courier New" panose="02070309020205020404" pitchFamily="49" charset="0"/>
              </a:rPr>
              <a:t>position</a:t>
            </a:r>
            <a:r>
              <a:rPr lang="en-IN" sz="2600" dirty="0">
                <a:latin typeface="Courier New" panose="02070309020205020404" pitchFamily="49" charset="0"/>
                <a:cs typeface="Courier New" panose="02070309020205020404" pitchFamily="49" charset="0"/>
              </a:rPr>
              <a:t>;</a:t>
            </a:r>
          </a:p>
          <a:p>
            <a:pPr marL="403225"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position</a:t>
            </a:r>
            <a:r>
              <a:rPr lang="en-IN" sz="3200" dirty="0">
                <a:cs typeface="Courier New" panose="02070309020205020404" pitchFamily="49" charset="0"/>
              </a:rPr>
              <a:t> is </a:t>
            </a:r>
            <a:r>
              <a:rPr lang="en-IN" sz="2600" dirty="0">
                <a:latin typeface="Courier New" panose="02070309020205020404" pitchFamily="49" charset="0"/>
                <a:cs typeface="Courier New" panose="02070309020205020404" pitchFamily="49" charset="0"/>
              </a:rPr>
              <a:t>none</a:t>
            </a:r>
            <a:r>
              <a:rPr lang="en-IN" sz="3200" dirty="0">
                <a:cs typeface="Courier New" panose="02070309020205020404" pitchFamily="49" charset="0"/>
              </a:rPr>
              <a:t> (the default), </a:t>
            </a:r>
            <a:r>
              <a:rPr lang="en-IN" sz="2600" dirty="0">
                <a:latin typeface="Courier New" panose="02070309020205020404" pitchFamily="49" charset="0"/>
                <a:cs typeface="Courier New" panose="02070309020205020404" pitchFamily="49" charset="0"/>
              </a:rPr>
              <a:t>left</a:t>
            </a:r>
            <a:r>
              <a:rPr lang="en-IN" sz="3200" dirty="0">
                <a:cs typeface="Courier New" panose="02070309020205020404" pitchFamily="49" charset="0"/>
              </a:rPr>
              <a:t> to float the object on the left margin or </a:t>
            </a:r>
            <a:r>
              <a:rPr lang="en-IN" sz="2600" dirty="0">
                <a:latin typeface="Courier New" panose="02070309020205020404" pitchFamily="49" charset="0"/>
                <a:cs typeface="Courier New" panose="02070309020205020404" pitchFamily="49" charset="0"/>
              </a:rPr>
              <a:t>right</a:t>
            </a:r>
            <a:r>
              <a:rPr lang="en-IN" sz="3200" dirty="0">
                <a:cs typeface="Courier New" panose="02070309020205020404" pitchFamily="49" charset="0"/>
              </a:rPr>
              <a:t> to float the object on the right margin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Tree>
    <p:extLst>
      <p:ext uri="{BB962C8B-B14F-4D97-AF65-F5344CB8AC3E}">
        <p14:creationId xmlns:p14="http://schemas.microsoft.com/office/powerpoint/2010/main" val="1641422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7848600" cy="761999"/>
          </a:xfrm>
        </p:spPr>
        <p:txBody>
          <a:bodyPr/>
          <a:lstStyle/>
          <a:p>
            <a:r>
              <a:rPr lang="en-IN" dirty="0"/>
              <a:t>Floating Page Content</a:t>
            </a:r>
          </a:p>
        </p:txBody>
      </p:sp>
      <p:sp>
        <p:nvSpPr>
          <p:cNvPr id="3" name="Content Placeholder 2"/>
          <p:cNvSpPr>
            <a:spLocks noGrp="1"/>
          </p:cNvSpPr>
          <p:nvPr>
            <p:ph idx="1"/>
          </p:nvPr>
        </p:nvSpPr>
        <p:spPr/>
        <p:txBody>
          <a:bodyPr/>
          <a:lstStyle/>
          <a:p>
            <a:r>
              <a:rPr lang="en-IN" dirty="0"/>
              <a:t>For elements to be placed within a single row, the combined width of the elements cannot exceed the total width of their parent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pic>
        <p:nvPicPr>
          <p:cNvPr id="7" name="Picture 6" descr="This figure explains a floating element.&#10;The figure consists of two layouts in the form of two vertical rectangles placed next to each other. A label “original layout” is placed below the first rectangle. The first rectangle consists of five sections. The first two sections are rectangular boxes positioned one below the other. The third section is a small square positioned on the left side below the second section. The fourth section is a huge rectangle positioned below the third section. The fifth section is a rectangle positioned below the fourth section.&#10;A label “element is floated on the right margin and the subsequent page content wraps around it” ” is placed below the second rectangle. This rectangle consists of five sections. The first two sections are rectangles positioned one below the other. The third section is a small square positioned on the right side below the second section. The fourth section occupies the space left in the third section as well as a portion below the square giving itself an L-shape. The fifth section is a rectangular box positioned below the fourth section.&#10;" title="Figure 3-9 Floating an element"/>
          <p:cNvPicPr>
            <a:picLocks noChangeAspect="1"/>
          </p:cNvPicPr>
          <p:nvPr/>
        </p:nvPicPr>
        <p:blipFill>
          <a:blip r:embed="rId3"/>
          <a:stretch>
            <a:fillRect/>
          </a:stretch>
        </p:blipFill>
        <p:spPr>
          <a:xfrm>
            <a:off x="1566507" y="2774822"/>
            <a:ext cx="5672494" cy="3530730"/>
          </a:xfrm>
          <a:prstGeom prst="rect">
            <a:avLst/>
          </a:prstGeom>
        </p:spPr>
      </p:pic>
    </p:spTree>
    <p:extLst>
      <p:ext uri="{BB962C8B-B14F-4D97-AF65-F5344CB8AC3E}">
        <p14:creationId xmlns:p14="http://schemas.microsoft.com/office/powerpoint/2010/main" val="4184970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Clearing a Float</a:t>
            </a:r>
          </a:p>
        </p:txBody>
      </p:sp>
      <p:sp>
        <p:nvSpPr>
          <p:cNvPr id="3" name="Content Placeholder 2"/>
          <p:cNvSpPr>
            <a:spLocks noGrp="1"/>
          </p:cNvSpPr>
          <p:nvPr>
            <p:ph idx="1"/>
          </p:nvPr>
        </p:nvSpPr>
        <p:spPr>
          <a:xfrm>
            <a:off x="457200" y="1219200"/>
            <a:ext cx="8305800" cy="5181600"/>
          </a:xfrm>
        </p:spPr>
        <p:txBody>
          <a:bodyPr/>
          <a:lstStyle/>
          <a:p>
            <a:r>
              <a:rPr lang="en-IN" dirty="0"/>
              <a:t>To ensure that an element is always displayed below floated elements, use</a:t>
            </a:r>
          </a:p>
          <a:p>
            <a:pPr marL="914400" lvl="2" indent="0">
              <a:buNone/>
            </a:pPr>
            <a:r>
              <a:rPr lang="en-IN" sz="2600" dirty="0">
                <a:latin typeface="Courier New" panose="02070309020205020404" pitchFamily="49" charset="0"/>
                <a:cs typeface="Courier New" panose="02070309020205020404" pitchFamily="49" charset="0"/>
              </a:rPr>
              <a:t>clear: </a:t>
            </a:r>
            <a:r>
              <a:rPr lang="en-IN" sz="2600" i="1" dirty="0">
                <a:latin typeface="Courier New" panose="02070309020205020404" pitchFamily="49" charset="0"/>
                <a:cs typeface="Courier New" panose="02070309020205020404" pitchFamily="49" charset="0"/>
              </a:rPr>
              <a:t>position</a:t>
            </a:r>
            <a:r>
              <a:rPr lang="en-IN" sz="2600" dirty="0">
                <a:latin typeface="Courier New" panose="02070309020205020404" pitchFamily="49" charset="0"/>
                <a:cs typeface="Courier New" panose="02070309020205020404" pitchFamily="49" charset="0"/>
              </a:rPr>
              <a:t>;</a:t>
            </a:r>
          </a:p>
          <a:p>
            <a:pPr marL="344488"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position</a:t>
            </a:r>
            <a:r>
              <a:rPr lang="en-IN" sz="2600" dirty="0">
                <a:cs typeface="Courier New" panose="02070309020205020404" pitchFamily="49" charset="0"/>
              </a:rPr>
              <a:t> </a:t>
            </a:r>
            <a:r>
              <a:rPr lang="en-IN" sz="3200" dirty="0">
                <a:cs typeface="Courier New" panose="02070309020205020404" pitchFamily="49" charset="0"/>
              </a:rPr>
              <a:t>is </a:t>
            </a:r>
            <a:r>
              <a:rPr lang="en-IN" sz="2600" dirty="0">
                <a:latin typeface="Courier New" panose="02070309020205020404" pitchFamily="49" charset="0"/>
                <a:cs typeface="Courier New" panose="02070309020205020404" pitchFamily="49" charset="0"/>
              </a:rPr>
              <a:t>left</a:t>
            </a:r>
            <a:r>
              <a:rPr lang="en-IN" sz="2600" dirty="0">
                <a:cs typeface="Courier New" panose="02070309020205020404" pitchFamily="49" charset="0"/>
              </a:rPr>
              <a:t>, </a:t>
            </a:r>
            <a:r>
              <a:rPr lang="en-IN" sz="2600" dirty="0">
                <a:latin typeface="Courier New" panose="02070309020205020404" pitchFamily="49" charset="0"/>
                <a:cs typeface="Courier New" panose="02070309020205020404" pitchFamily="49" charset="0"/>
              </a:rPr>
              <a:t>right</a:t>
            </a:r>
            <a:r>
              <a:rPr lang="en-IN" sz="2600" dirty="0">
                <a:cs typeface="Courier New" panose="02070309020205020404" pitchFamily="49" charset="0"/>
              </a:rPr>
              <a:t>, </a:t>
            </a:r>
            <a:r>
              <a:rPr lang="en-IN" sz="2600" dirty="0">
                <a:latin typeface="Courier New" panose="02070309020205020404" pitchFamily="49" charset="0"/>
                <a:cs typeface="Courier New" panose="02070309020205020404" pitchFamily="49" charset="0"/>
              </a:rPr>
              <a:t>both</a:t>
            </a:r>
            <a:r>
              <a:rPr lang="en-IN" sz="2600" dirty="0">
                <a:cs typeface="Courier New" panose="02070309020205020404" pitchFamily="49" charset="0"/>
              </a:rPr>
              <a:t>, </a:t>
            </a:r>
            <a:r>
              <a:rPr lang="en-IN" sz="3200" dirty="0">
                <a:cs typeface="Courier New" panose="02070309020205020404" pitchFamily="49" charset="0"/>
              </a:rPr>
              <a:t>or</a:t>
            </a:r>
            <a:r>
              <a:rPr lang="en-IN" sz="2600" dirty="0">
                <a:cs typeface="Courier New" panose="02070309020205020404" pitchFamily="49" charset="0"/>
              </a:rPr>
              <a:t> </a:t>
            </a:r>
            <a:r>
              <a:rPr lang="en-IN" sz="2600" dirty="0">
                <a:latin typeface="Courier New" panose="02070309020205020404" pitchFamily="49" charset="0"/>
                <a:cs typeface="Courier New" panose="02070309020205020404" pitchFamily="49" charset="0"/>
              </a:rPr>
              <a:t>none</a:t>
            </a:r>
            <a:endParaRPr lang="en-IN" sz="3400" dirty="0">
              <a:latin typeface="Courier New" panose="02070309020205020404" pitchFamily="49" charset="0"/>
              <a:cs typeface="Courier New" panose="02070309020205020404" pitchFamily="49" charset="0"/>
            </a:endParaRPr>
          </a:p>
          <a:p>
            <a:pPr marL="344488" indent="-230188">
              <a:buFont typeface="Arial" panose="020B0604020202020204" pitchFamily="34" charset="0"/>
              <a:buChar char="•"/>
            </a:pPr>
            <a:endParaRPr lang="en-IN"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Tree>
    <p:extLst>
      <p:ext uri="{BB962C8B-B14F-4D97-AF65-F5344CB8AC3E}">
        <p14:creationId xmlns:p14="http://schemas.microsoft.com/office/powerpoint/2010/main" val="103524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Clearing a Float</a:t>
            </a:r>
          </a:p>
        </p:txBody>
      </p:sp>
      <p:sp>
        <p:nvSpPr>
          <p:cNvPr id="3" name="Content Placeholder 2"/>
          <p:cNvSpPr>
            <a:spLocks noGrp="1"/>
          </p:cNvSpPr>
          <p:nvPr>
            <p:ph idx="1"/>
          </p:nvPr>
        </p:nvSpPr>
        <p:spPr/>
        <p:txBody>
          <a:bodyPr/>
          <a:lstStyle/>
          <a:p>
            <a:pPr marL="344488" indent="-230188">
              <a:buFont typeface="Arial" panose="020B0604020202020204" pitchFamily="34" charset="0"/>
              <a:buChar char="•"/>
            </a:pPr>
            <a:r>
              <a:rPr lang="en-IN" sz="2600" dirty="0">
                <a:latin typeface="Courier New" panose="02070309020205020404" pitchFamily="49" charset="0"/>
                <a:cs typeface="Courier New" panose="02070309020205020404" pitchFamily="49" charset="0"/>
              </a:rPr>
              <a:t>left</a:t>
            </a:r>
            <a:r>
              <a:rPr lang="en-IN" sz="2400" dirty="0">
                <a:cs typeface="Courier New" panose="02070309020205020404" pitchFamily="49" charset="0"/>
              </a:rPr>
              <a:t> </a:t>
            </a:r>
            <a:r>
              <a:rPr lang="en-IN" dirty="0">
                <a:cs typeface="Courier New" panose="02070309020205020404" pitchFamily="49" charset="0"/>
              </a:rPr>
              <a:t>– Displays the element only when the left margin is clear of floating objects</a:t>
            </a:r>
          </a:p>
          <a:p>
            <a:pPr marL="344488" indent="-230188">
              <a:buFont typeface="Arial" panose="020B0604020202020204" pitchFamily="34" charset="0"/>
              <a:buChar char="•"/>
            </a:pPr>
            <a:r>
              <a:rPr lang="en-IN" sz="2600" dirty="0">
                <a:latin typeface="Courier New" panose="02070309020205020404" pitchFamily="49" charset="0"/>
                <a:cs typeface="Courier New" panose="02070309020205020404" pitchFamily="49" charset="0"/>
              </a:rPr>
              <a:t>right</a:t>
            </a:r>
            <a:r>
              <a:rPr lang="en-IN" sz="2400" dirty="0">
                <a:cs typeface="Courier New" panose="02070309020205020404" pitchFamily="49" charset="0"/>
              </a:rPr>
              <a:t> </a:t>
            </a:r>
            <a:r>
              <a:rPr lang="en-IN" dirty="0">
                <a:cs typeface="Courier New" panose="02070309020205020404" pitchFamily="49" charset="0"/>
              </a:rPr>
              <a:t>– Displays the element only when the right margin is clear of floating obje</a:t>
            </a:r>
            <a:r>
              <a:rPr lang="en-IN" sz="2800" dirty="0">
                <a:cs typeface="Courier New" panose="02070309020205020404" pitchFamily="49" charset="0"/>
              </a:rPr>
              <a:t>cts</a:t>
            </a:r>
          </a:p>
          <a:p>
            <a:r>
              <a:rPr lang="en-IN" sz="2600" dirty="0">
                <a:latin typeface="Courier New" panose="02070309020205020404" pitchFamily="49" charset="0"/>
                <a:cs typeface="Courier New" panose="02070309020205020404" pitchFamily="49" charset="0"/>
              </a:rPr>
              <a:t>both</a:t>
            </a:r>
            <a:r>
              <a:rPr lang="en-IN" dirty="0">
                <a:cs typeface="Courier New" panose="02070309020205020404" pitchFamily="49" charset="0"/>
              </a:rPr>
              <a:t> – D</a:t>
            </a:r>
            <a:r>
              <a:rPr lang="en-IN" dirty="0"/>
              <a:t>isplays the element only when both margins are clear of floats</a:t>
            </a:r>
          </a:p>
          <a:p>
            <a:r>
              <a:rPr lang="en-IN" sz="2600" dirty="0">
                <a:latin typeface="Courier New" panose="02070309020205020404" pitchFamily="49" charset="0"/>
                <a:cs typeface="Courier New" panose="02070309020205020404" pitchFamily="49" charset="0"/>
              </a:rPr>
              <a:t>none</a:t>
            </a:r>
            <a:r>
              <a:rPr lang="en-IN" dirty="0">
                <a:cs typeface="Courier New" panose="02070309020205020404" pitchFamily="49" charset="0"/>
              </a:rPr>
              <a:t> – D</a:t>
            </a:r>
            <a:r>
              <a:rPr lang="en-IN" dirty="0"/>
              <a:t>isplays the element alongside any floated objects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spTree>
    <p:extLst>
      <p:ext uri="{BB962C8B-B14F-4D97-AF65-F5344CB8AC3E}">
        <p14:creationId xmlns:p14="http://schemas.microsoft.com/office/powerpoint/2010/main" val="3831582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Clearing a Float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34</a:t>
            </a:fld>
            <a:endParaRPr lang="en-US"/>
          </a:p>
        </p:txBody>
      </p:sp>
      <p:pic>
        <p:nvPicPr>
          <p:cNvPr id="6" name="Picture 5" descr="This figure explains how to clear a float in the right margin.&#10;The figure consists of three vertical rectangles placed next to each other in a big rectangular box. A label “original layout” is placed below the first rectangle, which consists of five sections positioned one below the other. The first section consists of a rectangular box. The second section consists of a bigger rectangular box. The third section is a small square positioned on the left side. The fourth and fifth sections consist of one rectangular box each.&#10;A label “floating an element on the right margin” is placed below the second rectangle, which consists of three sections positioned one below the other. The first section consists of a rectangular box. The second section consists of a bigger rectangular box. The third section consists of two rectangular boxes positioned on the left side of the section and a square that reads “float: right;” positioned to the right of the two rectangular boxes.&#10;A label “last element is displayed once the right margin is clear of floated objects” is placed below the third rectangle which consists of four sections placed one below the other. The first section consists of a rectangular box. The second section consists of a bigger rectangular box. The left side of the third section consists of a smaller rectangular box and the right side consists of a square that reads “float: right;”. The fourth section positioned consists of a rectangle that reads “clear: right;”.&#10;" title="Figure 3-15 Clearing a float"/>
          <p:cNvPicPr>
            <a:picLocks noChangeAspect="1"/>
          </p:cNvPicPr>
          <p:nvPr/>
        </p:nvPicPr>
        <p:blipFill>
          <a:blip r:embed="rId3"/>
          <a:stretch>
            <a:fillRect/>
          </a:stretch>
        </p:blipFill>
        <p:spPr>
          <a:xfrm>
            <a:off x="1118457" y="1447800"/>
            <a:ext cx="6983285" cy="4114800"/>
          </a:xfrm>
          <a:prstGeom prst="rect">
            <a:avLst/>
          </a:prstGeom>
        </p:spPr>
      </p:pic>
    </p:spTree>
    <p:extLst>
      <p:ext uri="{BB962C8B-B14F-4D97-AF65-F5344CB8AC3E}">
        <p14:creationId xmlns:p14="http://schemas.microsoft.com/office/powerpoint/2010/main" val="1072296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Clearing a Float</a:t>
            </a:r>
          </a:p>
        </p:txBody>
      </p:sp>
      <p:pic>
        <p:nvPicPr>
          <p:cNvPr id="6" name="Content Placeholder 5" descr="This figure explain a layout of the left and right column sections.&#10;The figure consists of three sections. The first section is the border of the page that is positioned on the left and right side of the page.&#10;The second section is the header that is placed at the top of the page. The menu items in the header are “Home”, “Outline Store”, “My Account”, “Specials” and “Contact Us”.&#10;The third section is the body of the page. This section is divided into two columns. The first vertical column consists of a description about the company. A rectangular box labeled “left column occupies 33% of the width of the page body” is positioned on the top-left corner in the figure. An arrow originating from this box points at the width of the first column.&#10;The second column of the third section consists of multiple images. A list of items that reads “Chocolates”, “Fudges”, “Toffees”, and “Truffles” is positioned below the first big image of chocolates. A smaller image is positioned below each of the items. A rectangular box labeled “right column occupies 67% of the width” is positioned on the top-right corner in the figure. An arrow originating from the second rectangular box points at the width of the second column. A rectangular box labeled “horizontal navigation list with each image and label set to 25% of the list width” is positioned to the bottom-left corner of the figure. An arrow originating from this box points at width of the images positioned below the list of items.&#10;" title="Figure 3-18 Layout of the left and right column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380" y="1219200"/>
            <a:ext cx="7541439"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35</a:t>
            </a:fld>
            <a:endParaRPr lang="en-US"/>
          </a:p>
        </p:txBody>
      </p:sp>
    </p:spTree>
    <p:extLst>
      <p:ext uri="{BB962C8B-B14F-4D97-AF65-F5344CB8AC3E}">
        <p14:creationId xmlns:p14="http://schemas.microsoft.com/office/powerpoint/2010/main" val="3758728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Refining a Floated Layout</a:t>
            </a:r>
          </a:p>
        </p:txBody>
      </p:sp>
      <p:sp>
        <p:nvSpPr>
          <p:cNvPr id="3" name="Content Placeholder 2"/>
          <p:cNvSpPr>
            <a:spLocks noGrp="1"/>
          </p:cNvSpPr>
          <p:nvPr>
            <p:ph idx="1"/>
          </p:nvPr>
        </p:nvSpPr>
        <p:spPr/>
        <p:txBody>
          <a:bodyPr/>
          <a:lstStyle/>
          <a:p>
            <a:r>
              <a:rPr lang="en-IN" b="1" dirty="0"/>
              <a:t>Content box model </a:t>
            </a:r>
            <a:r>
              <a:rPr lang="en-IN" dirty="0"/>
              <a:t>–</a:t>
            </a:r>
            <a:r>
              <a:rPr lang="en-IN" b="1" dirty="0"/>
              <a:t> </a:t>
            </a:r>
            <a:r>
              <a:rPr lang="en-IN" dirty="0"/>
              <a:t>The </a:t>
            </a:r>
            <a:r>
              <a:rPr lang="en-IN" sz="2600" dirty="0">
                <a:latin typeface="Courier New" panose="02070309020205020404" pitchFamily="49" charset="0"/>
                <a:cs typeface="Courier New" panose="02070309020205020404" pitchFamily="49" charset="0"/>
              </a:rPr>
              <a:t>width</a:t>
            </a:r>
            <a:r>
              <a:rPr lang="en-IN" dirty="0"/>
              <a:t> property only refers to the width of an element content and any padding or borders constitute added space</a:t>
            </a:r>
          </a:p>
          <a:p>
            <a:r>
              <a:rPr lang="en-IN" b="1" dirty="0"/>
              <a:t>Border box model</a:t>
            </a:r>
            <a:r>
              <a:rPr lang="en-IN" dirty="0"/>
              <a:t> – The </a:t>
            </a:r>
            <a:r>
              <a:rPr lang="en-IN" sz="2600" dirty="0">
                <a:latin typeface="Courier New" panose="02070309020205020404" pitchFamily="49" charset="0"/>
                <a:cs typeface="Courier New" panose="02070309020205020404" pitchFamily="49" charset="0"/>
              </a:rPr>
              <a:t>width</a:t>
            </a:r>
            <a:r>
              <a:rPr lang="en-IN" dirty="0"/>
              <a:t> property is based on the sum of the content, padding, and border spaces</a:t>
            </a:r>
          </a:p>
          <a:p>
            <a:pPr lvl="1"/>
            <a:r>
              <a:rPr lang="en-IN" dirty="0"/>
              <a:t>Additional space taken up by the padding and border is subtracted from space given to the content</a:t>
            </a:r>
          </a:p>
          <a:p>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36</a:t>
            </a:fld>
            <a:endParaRPr lang="en-US"/>
          </a:p>
        </p:txBody>
      </p:sp>
    </p:spTree>
    <p:extLst>
      <p:ext uri="{BB962C8B-B14F-4D97-AF65-F5344CB8AC3E}">
        <p14:creationId xmlns:p14="http://schemas.microsoft.com/office/powerpoint/2010/main" val="208810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152401"/>
            <a:ext cx="8077200" cy="761999"/>
          </a:xfrm>
        </p:spPr>
        <p:txBody>
          <a:bodyPr/>
          <a:lstStyle/>
          <a:p>
            <a:r>
              <a:rPr lang="en-IN" dirty="0"/>
              <a:t>Refining a Floated Layout</a:t>
            </a:r>
          </a:p>
        </p:txBody>
      </p:sp>
      <p:pic>
        <p:nvPicPr>
          <p:cNvPr id="6" name="Content Placeholder 5" descr="This figure compares the context box and border box models.&#10;The figure consists of two images placed on below the other.&#10;&#10;The first image consists of three concentric rectangular boxes. A label “Content Box model” is positioned at the top of the outermost rectangle. The outermost dotted rectangular box reads “5px” on both the sides. The second dotted rectangular box reads “10px” on both the sides. The innermost rectangular box reads “200px” at the center. An arrow facing outward is positioned on either side of “200px” and they point to the edges of the innermost rectangle. A text that reads “Total Width = 230px” is positioned below the first image. An arrow pointing outward is positioned on either side of “Total Width = 230px” and run up to the width of the outermost rectangle.&#10;&#10;The second image consists of three concentric rectangular boxes. A label “Border Box model” is positioned at the top of the outermost rectangle. The outermost dotted rectangle reads “5px” on both the sides. The second dotted rectangle reads “10px” on both the sides. The innermost rectangle reads “170px” at the center. An arrow facing outward is positioned on either side of “170px” and point to the edges of the innermost rectangle. A text that reads “Total Width = 200px” is positioned below the second image. An arrow pointing outward is positioned on either side of “Total Width = 200px” and point to the edges of the outermost rectangle.&#10;&#10;The bottom-left corner of the figure consists of a list labeled “Style Properties”. The first line of the list reads “width: 200px;”, the second line of the list reads “padding: 10px;”, and the third line of the list reads “border: 5px;”.&#10;" title="Figure 3-21 Comparing the Content Box and Border Box model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4344" y="1219200"/>
            <a:ext cx="6831511"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37</a:t>
            </a:fld>
            <a:endParaRPr lang="en-US"/>
          </a:p>
        </p:txBody>
      </p:sp>
    </p:spTree>
    <p:extLst>
      <p:ext uri="{BB962C8B-B14F-4D97-AF65-F5344CB8AC3E}">
        <p14:creationId xmlns:p14="http://schemas.microsoft.com/office/powerpoint/2010/main" val="3911565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077200" cy="761999"/>
          </a:xfrm>
        </p:spPr>
        <p:txBody>
          <a:bodyPr/>
          <a:lstStyle/>
          <a:p>
            <a:r>
              <a:rPr lang="en-IN" dirty="0"/>
              <a:t>Refining a Floated Layout</a:t>
            </a:r>
          </a:p>
        </p:txBody>
      </p:sp>
      <p:sp>
        <p:nvSpPr>
          <p:cNvPr id="3" name="Content Placeholder 2"/>
          <p:cNvSpPr>
            <a:spLocks noGrp="1"/>
          </p:cNvSpPr>
          <p:nvPr>
            <p:ph idx="1"/>
          </p:nvPr>
        </p:nvSpPr>
        <p:spPr/>
        <p:txBody>
          <a:bodyPr/>
          <a:lstStyle/>
          <a:p>
            <a:r>
              <a:rPr lang="en-IN" dirty="0"/>
              <a:t>The layout model can be chosen using</a:t>
            </a:r>
          </a:p>
          <a:p>
            <a:pPr marL="914400" lvl="2" indent="0">
              <a:buNone/>
            </a:pPr>
            <a:r>
              <a:rPr lang="en-IN" sz="2600" dirty="0">
                <a:latin typeface="Courier New" panose="02070309020205020404" pitchFamily="49" charset="0"/>
                <a:cs typeface="Courier New" panose="02070309020205020404" pitchFamily="49" charset="0"/>
              </a:rPr>
              <a:t>box-sizing: </a:t>
            </a:r>
            <a:r>
              <a:rPr lang="en-IN" sz="2600" i="1" dirty="0">
                <a:latin typeface="Courier New" panose="02070309020205020404" pitchFamily="49" charset="0"/>
                <a:cs typeface="Courier New" panose="02070309020205020404" pitchFamily="49" charset="0"/>
              </a:rPr>
              <a:t>type</a:t>
            </a:r>
            <a:r>
              <a:rPr lang="en-IN" dirty="0"/>
              <a:t>;</a:t>
            </a:r>
          </a:p>
          <a:p>
            <a:pPr marL="344488" lvl="2" indent="0">
              <a:buNone/>
            </a:pPr>
            <a:r>
              <a:rPr lang="en-IN" sz="3200" dirty="0"/>
              <a:t>where </a:t>
            </a:r>
            <a:r>
              <a:rPr lang="en-IN" sz="2600" i="1" dirty="0">
                <a:latin typeface="Courier New" panose="02070309020205020404" pitchFamily="49" charset="0"/>
                <a:cs typeface="Courier New" panose="02070309020205020404" pitchFamily="49" charset="0"/>
              </a:rPr>
              <a:t>type</a:t>
            </a:r>
            <a:r>
              <a:rPr lang="en-IN" sz="3200" dirty="0"/>
              <a:t> is </a:t>
            </a:r>
            <a:r>
              <a:rPr lang="en-IN" sz="2600" dirty="0">
                <a:latin typeface="Courier New" panose="02070309020205020404" pitchFamily="49" charset="0"/>
                <a:cs typeface="Courier New" panose="02070309020205020404" pitchFamily="49" charset="0"/>
              </a:rPr>
              <a:t>content-box</a:t>
            </a:r>
            <a:r>
              <a:rPr lang="en-IN" sz="3200" dirty="0"/>
              <a:t> (the default), </a:t>
            </a:r>
            <a:r>
              <a:rPr lang="en-IN" sz="2600" dirty="0">
                <a:latin typeface="Courier New" panose="02070309020205020404" pitchFamily="49" charset="0"/>
                <a:cs typeface="Courier New" panose="02070309020205020404" pitchFamily="49" charset="0"/>
              </a:rPr>
              <a:t>border-box</a:t>
            </a:r>
            <a:r>
              <a:rPr lang="en-IN" sz="2600" dirty="0"/>
              <a:t>, or </a:t>
            </a:r>
            <a:r>
              <a:rPr lang="en-IN" sz="2600" dirty="0">
                <a:latin typeface="Courier New" panose="02070309020205020404" pitchFamily="49" charset="0"/>
                <a:cs typeface="Courier New" panose="02070309020205020404" pitchFamily="49" charset="0"/>
              </a:rPr>
              <a:t>inherit</a:t>
            </a:r>
            <a:r>
              <a:rPr lang="en-IN" sz="2600" dirty="0"/>
              <a:t> </a:t>
            </a:r>
            <a:r>
              <a:rPr lang="en-IN" sz="3200" dirty="0"/>
              <a:t>(to inherit the property defined for the element’s container)</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Tree>
    <p:extLst>
      <p:ext uri="{BB962C8B-B14F-4D97-AF65-F5344CB8AC3E}">
        <p14:creationId xmlns:p14="http://schemas.microsoft.com/office/powerpoint/2010/main" val="364047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BF7D-C853-4D58-9A5A-EB36228CF99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735B2E5-B917-4CD2-8D7D-9F7FF0D56445}"/>
              </a:ext>
            </a:extLst>
          </p:cNvPr>
          <p:cNvSpPr>
            <a:spLocks noGrp="1"/>
          </p:cNvSpPr>
          <p:nvPr>
            <p:ph idx="1"/>
          </p:nvPr>
        </p:nvSpPr>
        <p:spPr/>
        <p:txBody>
          <a:bodyPr/>
          <a:lstStyle/>
          <a:p>
            <a:pPr marL="0" indent="0" algn="ctr">
              <a:buNone/>
            </a:pPr>
            <a:endParaRPr lang="en-US" sz="7200" dirty="0"/>
          </a:p>
          <a:p>
            <a:pPr marL="0" indent="0" algn="ctr">
              <a:buNone/>
            </a:pPr>
            <a:r>
              <a:rPr lang="en-US" sz="7200" dirty="0"/>
              <a:t>Cont’d</a:t>
            </a:r>
            <a:endParaRPr lang="en-CA" sz="7200" dirty="0"/>
          </a:p>
        </p:txBody>
      </p:sp>
      <p:sp>
        <p:nvSpPr>
          <p:cNvPr id="4" name="Slide Number Placeholder 3">
            <a:extLst>
              <a:ext uri="{FF2B5EF4-FFF2-40B4-BE49-F238E27FC236}">
                <a16:creationId xmlns:a16="http://schemas.microsoft.com/office/drawing/2014/main" id="{67C3117E-B0CB-4B2E-926D-D965330F0535}"/>
              </a:ext>
            </a:extLst>
          </p:cNvPr>
          <p:cNvSpPr>
            <a:spLocks noGrp="1"/>
          </p:cNvSpPr>
          <p:nvPr>
            <p:ph type="sldNum" sz="quarter" idx="11"/>
          </p:nvPr>
        </p:nvSpPr>
        <p:spPr/>
        <p:txBody>
          <a:bodyPr/>
          <a:lstStyle/>
          <a:p>
            <a:pPr>
              <a:defRPr/>
            </a:pPr>
            <a:fld id="{D088EE75-1E5F-46E6-9335-A082CDF6502C}" type="slidenum">
              <a:rPr lang="en-US" smtClean="0"/>
              <a:pPr>
                <a:defRPr/>
              </a:pPr>
              <a:t>39</a:t>
            </a:fld>
            <a:endParaRPr lang="en-US"/>
          </a:p>
        </p:txBody>
      </p:sp>
    </p:spTree>
    <p:extLst>
      <p:ext uri="{BB962C8B-B14F-4D97-AF65-F5344CB8AC3E}">
        <p14:creationId xmlns:p14="http://schemas.microsoft.com/office/powerpoint/2010/main" val="161612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9F4D-E02B-4291-A7EC-98C6843B2F7B}"/>
              </a:ext>
            </a:extLst>
          </p:cNvPr>
          <p:cNvSpPr>
            <a:spLocks noGrp="1"/>
          </p:cNvSpPr>
          <p:nvPr>
            <p:ph type="title"/>
          </p:nvPr>
        </p:nvSpPr>
        <p:spPr/>
        <p:txBody>
          <a:bodyPr/>
          <a:lstStyle/>
          <a:p>
            <a:r>
              <a:rPr lang="en-US" dirty="0"/>
              <a:t>Creating an Outline Style</a:t>
            </a:r>
            <a:endParaRPr lang="en-CA" dirty="0"/>
          </a:p>
        </p:txBody>
      </p:sp>
      <p:sp>
        <p:nvSpPr>
          <p:cNvPr id="3" name="Content Placeholder 2">
            <a:extLst>
              <a:ext uri="{FF2B5EF4-FFF2-40B4-BE49-F238E27FC236}">
                <a16:creationId xmlns:a16="http://schemas.microsoft.com/office/drawing/2014/main" id="{E92DD791-8C2E-49DE-AF4C-3498DBE3836D}"/>
              </a:ext>
            </a:extLst>
          </p:cNvPr>
          <p:cNvSpPr>
            <a:spLocks noGrp="1"/>
          </p:cNvSpPr>
          <p:nvPr>
            <p:ph idx="1"/>
          </p:nvPr>
        </p:nvSpPr>
        <p:spPr/>
        <p:txBody>
          <a:bodyPr/>
          <a:lstStyle/>
          <a:p>
            <a:pPr marL="0" indent="0">
              <a:buNone/>
            </a:pPr>
            <a:r>
              <a:rPr lang="en-CA" sz="2200" dirty="0" err="1">
                <a:solidFill>
                  <a:srgbClr val="800000"/>
                </a:solidFill>
                <a:latin typeface="Consolas" panose="020B0609020204030204" pitchFamily="49" charset="0"/>
              </a:rPr>
              <a:t>ol</a:t>
            </a:r>
            <a:r>
              <a:rPr lang="en-CA" sz="2200" dirty="0">
                <a:solidFill>
                  <a:srgbClr val="3B3B3B"/>
                </a:solidFill>
                <a:latin typeface="Consolas" panose="020B0609020204030204" pitchFamily="49" charset="0"/>
              </a:rPr>
              <a:t>{</a:t>
            </a:r>
          </a:p>
          <a:p>
            <a:pPr marL="0" indent="0">
              <a:buNone/>
            </a:pPr>
            <a:r>
              <a:rPr lang="en-CA" sz="2200" dirty="0">
                <a:solidFill>
                  <a:srgbClr val="3B3B3B"/>
                </a:solidFill>
                <a:latin typeface="Consolas" panose="020B0609020204030204" pitchFamily="49" charset="0"/>
              </a:rPr>
              <a:t>    </a:t>
            </a:r>
            <a:r>
              <a:rPr lang="en-CA" sz="2200" dirty="0">
                <a:solidFill>
                  <a:srgbClr val="E50000"/>
                </a:solidFill>
                <a:latin typeface="Consolas" panose="020B0609020204030204" pitchFamily="49" charset="0"/>
              </a:rPr>
              <a:t>list-style-type</a:t>
            </a:r>
            <a:r>
              <a:rPr lang="en-CA" sz="2200" dirty="0">
                <a:solidFill>
                  <a:srgbClr val="3B3B3B"/>
                </a:solidFill>
                <a:latin typeface="Consolas" panose="020B0609020204030204" pitchFamily="49" charset="0"/>
              </a:rPr>
              <a:t>: </a:t>
            </a:r>
            <a:r>
              <a:rPr lang="en-CA" sz="2200" dirty="0">
                <a:solidFill>
                  <a:srgbClr val="0451A5"/>
                </a:solidFill>
                <a:latin typeface="Consolas" panose="020B0609020204030204" pitchFamily="49" charset="0"/>
              </a:rPr>
              <a:t>upper-roman</a:t>
            </a:r>
            <a:r>
              <a:rPr lang="en-CA" sz="2200" dirty="0">
                <a:solidFill>
                  <a:srgbClr val="3B3B3B"/>
                </a:solidFill>
                <a:latin typeface="Consolas" panose="020B0609020204030204" pitchFamily="49" charset="0"/>
              </a:rPr>
              <a:t>;</a:t>
            </a:r>
          </a:p>
          <a:p>
            <a:pPr marL="0" indent="0">
              <a:buNone/>
            </a:pPr>
            <a:r>
              <a:rPr lang="en-CA" sz="2200" dirty="0">
                <a:solidFill>
                  <a:srgbClr val="3B3B3B"/>
                </a:solidFill>
                <a:latin typeface="Consolas" panose="020B0609020204030204" pitchFamily="49" charset="0"/>
              </a:rPr>
              <a:t>}</a:t>
            </a:r>
          </a:p>
          <a:p>
            <a:pPr marL="0" indent="0">
              <a:buNone/>
            </a:pPr>
            <a:br>
              <a:rPr lang="en-CA" sz="2200" dirty="0">
                <a:solidFill>
                  <a:srgbClr val="3B3B3B"/>
                </a:solidFill>
                <a:latin typeface="Consolas" panose="020B0609020204030204" pitchFamily="49" charset="0"/>
              </a:rPr>
            </a:br>
            <a:r>
              <a:rPr lang="en-CA" sz="2200" dirty="0" err="1">
                <a:solidFill>
                  <a:srgbClr val="800000"/>
                </a:solidFill>
                <a:latin typeface="Consolas" panose="020B0609020204030204" pitchFamily="49" charset="0"/>
              </a:rPr>
              <a:t>ol</a:t>
            </a:r>
            <a:r>
              <a:rPr lang="en-CA" sz="2200" dirty="0">
                <a:solidFill>
                  <a:srgbClr val="3B3B3B"/>
                </a:solidFill>
                <a:latin typeface="Consolas" panose="020B0609020204030204" pitchFamily="49" charset="0"/>
              </a:rPr>
              <a:t> </a:t>
            </a:r>
            <a:r>
              <a:rPr lang="en-CA" sz="2200" dirty="0" err="1">
                <a:solidFill>
                  <a:srgbClr val="800000"/>
                </a:solidFill>
                <a:latin typeface="Consolas" panose="020B0609020204030204" pitchFamily="49" charset="0"/>
              </a:rPr>
              <a:t>ol</a:t>
            </a:r>
            <a:r>
              <a:rPr lang="en-CA" sz="2200" dirty="0">
                <a:solidFill>
                  <a:srgbClr val="3B3B3B"/>
                </a:solidFill>
                <a:latin typeface="Consolas" panose="020B0609020204030204" pitchFamily="49" charset="0"/>
              </a:rPr>
              <a:t>{</a:t>
            </a:r>
          </a:p>
          <a:p>
            <a:pPr marL="0" indent="0">
              <a:buNone/>
            </a:pPr>
            <a:r>
              <a:rPr lang="en-CA" sz="2200" dirty="0">
                <a:solidFill>
                  <a:srgbClr val="3B3B3B"/>
                </a:solidFill>
                <a:latin typeface="Consolas" panose="020B0609020204030204" pitchFamily="49" charset="0"/>
              </a:rPr>
              <a:t>    </a:t>
            </a:r>
            <a:r>
              <a:rPr lang="en-CA" sz="2200" dirty="0">
                <a:solidFill>
                  <a:srgbClr val="E50000"/>
                </a:solidFill>
                <a:latin typeface="Consolas" panose="020B0609020204030204" pitchFamily="49" charset="0"/>
              </a:rPr>
              <a:t>list-style-type</a:t>
            </a:r>
            <a:r>
              <a:rPr lang="en-CA" sz="2200" dirty="0">
                <a:solidFill>
                  <a:srgbClr val="3B3B3B"/>
                </a:solidFill>
                <a:latin typeface="Consolas" panose="020B0609020204030204" pitchFamily="49" charset="0"/>
              </a:rPr>
              <a:t>: </a:t>
            </a:r>
            <a:r>
              <a:rPr lang="en-CA" sz="2200" dirty="0">
                <a:solidFill>
                  <a:srgbClr val="0451A5"/>
                </a:solidFill>
                <a:latin typeface="Consolas" panose="020B0609020204030204" pitchFamily="49" charset="0"/>
              </a:rPr>
              <a:t>upper-alpha</a:t>
            </a:r>
            <a:r>
              <a:rPr lang="en-CA" sz="2200" dirty="0">
                <a:solidFill>
                  <a:srgbClr val="3B3B3B"/>
                </a:solidFill>
                <a:latin typeface="Consolas" panose="020B0609020204030204" pitchFamily="49" charset="0"/>
              </a:rPr>
              <a:t>;</a:t>
            </a:r>
          </a:p>
          <a:p>
            <a:pPr marL="0" indent="0">
              <a:buNone/>
            </a:pPr>
            <a:r>
              <a:rPr lang="en-CA" sz="2200" dirty="0">
                <a:solidFill>
                  <a:srgbClr val="3B3B3B"/>
                </a:solidFill>
                <a:latin typeface="Consolas" panose="020B0609020204030204" pitchFamily="49" charset="0"/>
              </a:rPr>
              <a:t>}</a:t>
            </a:r>
          </a:p>
          <a:p>
            <a:pPr marL="0" indent="0">
              <a:buNone/>
            </a:pPr>
            <a:br>
              <a:rPr lang="en-CA" sz="2200" dirty="0">
                <a:solidFill>
                  <a:srgbClr val="3B3B3B"/>
                </a:solidFill>
                <a:latin typeface="Consolas" panose="020B0609020204030204" pitchFamily="49" charset="0"/>
              </a:rPr>
            </a:br>
            <a:r>
              <a:rPr lang="en-CA" sz="2200" dirty="0" err="1">
                <a:solidFill>
                  <a:srgbClr val="800000"/>
                </a:solidFill>
                <a:latin typeface="Consolas" panose="020B0609020204030204" pitchFamily="49" charset="0"/>
              </a:rPr>
              <a:t>ol</a:t>
            </a:r>
            <a:r>
              <a:rPr lang="en-CA" sz="2200" dirty="0">
                <a:solidFill>
                  <a:srgbClr val="3B3B3B"/>
                </a:solidFill>
                <a:latin typeface="Consolas" panose="020B0609020204030204" pitchFamily="49" charset="0"/>
              </a:rPr>
              <a:t> </a:t>
            </a:r>
            <a:r>
              <a:rPr lang="en-CA" sz="2200" dirty="0" err="1">
                <a:solidFill>
                  <a:srgbClr val="800000"/>
                </a:solidFill>
                <a:latin typeface="Consolas" panose="020B0609020204030204" pitchFamily="49" charset="0"/>
              </a:rPr>
              <a:t>ol</a:t>
            </a:r>
            <a:r>
              <a:rPr lang="en-CA" sz="2200" dirty="0">
                <a:solidFill>
                  <a:srgbClr val="3B3B3B"/>
                </a:solidFill>
                <a:latin typeface="Consolas" panose="020B0609020204030204" pitchFamily="49" charset="0"/>
              </a:rPr>
              <a:t> </a:t>
            </a:r>
            <a:r>
              <a:rPr lang="en-CA" sz="2200" dirty="0" err="1">
                <a:solidFill>
                  <a:srgbClr val="800000"/>
                </a:solidFill>
                <a:latin typeface="Consolas" panose="020B0609020204030204" pitchFamily="49" charset="0"/>
              </a:rPr>
              <a:t>ol</a:t>
            </a:r>
            <a:r>
              <a:rPr lang="en-CA" sz="2200" dirty="0">
                <a:solidFill>
                  <a:srgbClr val="3B3B3B"/>
                </a:solidFill>
                <a:latin typeface="Consolas" panose="020B0609020204030204" pitchFamily="49" charset="0"/>
              </a:rPr>
              <a:t>{</a:t>
            </a:r>
          </a:p>
          <a:p>
            <a:pPr marL="0" indent="0">
              <a:buNone/>
            </a:pPr>
            <a:r>
              <a:rPr lang="en-CA" sz="2200" dirty="0">
                <a:solidFill>
                  <a:srgbClr val="3B3B3B"/>
                </a:solidFill>
                <a:latin typeface="Consolas" panose="020B0609020204030204" pitchFamily="49" charset="0"/>
              </a:rPr>
              <a:t>    </a:t>
            </a:r>
            <a:r>
              <a:rPr lang="en-CA" sz="2200" dirty="0">
                <a:solidFill>
                  <a:srgbClr val="E50000"/>
                </a:solidFill>
                <a:latin typeface="Consolas" panose="020B0609020204030204" pitchFamily="49" charset="0"/>
              </a:rPr>
              <a:t>list-style-type</a:t>
            </a:r>
            <a:r>
              <a:rPr lang="en-CA" sz="2200" dirty="0">
                <a:solidFill>
                  <a:srgbClr val="3B3B3B"/>
                </a:solidFill>
                <a:latin typeface="Consolas" panose="020B0609020204030204" pitchFamily="49" charset="0"/>
              </a:rPr>
              <a:t>: </a:t>
            </a:r>
            <a:r>
              <a:rPr lang="en-CA" sz="2200" dirty="0">
                <a:solidFill>
                  <a:srgbClr val="0451A5"/>
                </a:solidFill>
                <a:latin typeface="Consolas" panose="020B0609020204030204" pitchFamily="49" charset="0"/>
              </a:rPr>
              <a:t>decimal</a:t>
            </a:r>
            <a:r>
              <a:rPr lang="en-CA" sz="2200" dirty="0">
                <a:solidFill>
                  <a:srgbClr val="3B3B3B"/>
                </a:solidFill>
                <a:latin typeface="Consolas" panose="020B0609020204030204" pitchFamily="49" charset="0"/>
              </a:rPr>
              <a:t>;</a:t>
            </a:r>
          </a:p>
          <a:p>
            <a:pPr marL="0" indent="0">
              <a:buNone/>
            </a:pPr>
            <a:r>
              <a:rPr lang="en-CA" sz="2200" dirty="0">
                <a:solidFill>
                  <a:srgbClr val="3B3B3B"/>
                </a:solidFill>
                <a:latin typeface="Consolas" panose="020B0609020204030204" pitchFamily="49" charset="0"/>
              </a:rPr>
              <a:t>}</a:t>
            </a:r>
          </a:p>
          <a:p>
            <a:endParaRPr lang="en-CA" dirty="0"/>
          </a:p>
        </p:txBody>
      </p:sp>
      <p:sp>
        <p:nvSpPr>
          <p:cNvPr id="4" name="Slide Number Placeholder 3">
            <a:extLst>
              <a:ext uri="{FF2B5EF4-FFF2-40B4-BE49-F238E27FC236}">
                <a16:creationId xmlns:a16="http://schemas.microsoft.com/office/drawing/2014/main" id="{7334F45F-17ED-4C5B-9B6A-4E904F409C29}"/>
              </a:ext>
            </a:extLst>
          </p:cNvPr>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Tree>
    <p:extLst>
      <p:ext uri="{BB962C8B-B14F-4D97-AF65-F5344CB8AC3E}">
        <p14:creationId xmlns:p14="http://schemas.microsoft.com/office/powerpoint/2010/main" val="11398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Images for List Markers</a:t>
            </a:r>
          </a:p>
        </p:txBody>
      </p:sp>
      <p:sp>
        <p:nvSpPr>
          <p:cNvPr id="3" name="Content Placeholder 2"/>
          <p:cNvSpPr>
            <a:spLocks noGrp="1"/>
          </p:cNvSpPr>
          <p:nvPr>
            <p:ph idx="1"/>
          </p:nvPr>
        </p:nvSpPr>
        <p:spPr/>
        <p:txBody>
          <a:bodyPr/>
          <a:lstStyle/>
          <a:p>
            <a:r>
              <a:rPr lang="en-IN" dirty="0"/>
              <a:t>A customized graphic image for the list marker can be supplied by the user</a:t>
            </a:r>
          </a:p>
          <a:p>
            <a:pPr marL="342900" lvl="1" indent="0">
              <a:buNone/>
            </a:pPr>
            <a:r>
              <a:rPr lang="en-IN" sz="1950" dirty="0">
                <a:latin typeface="Courier New" panose="02070309020205020404" pitchFamily="49" charset="0"/>
                <a:cs typeface="Courier New" panose="02070309020205020404" pitchFamily="49" charset="0"/>
              </a:rPr>
              <a:t>list-style-image: </a:t>
            </a:r>
            <a:r>
              <a:rPr lang="en-IN" sz="1950" dirty="0" err="1">
                <a:latin typeface="Courier New" panose="02070309020205020404" pitchFamily="49" charset="0"/>
                <a:cs typeface="Courier New" panose="02070309020205020404" pitchFamily="49" charset="0"/>
              </a:rPr>
              <a:t>url</a:t>
            </a:r>
            <a:r>
              <a:rPr lang="en-IN" sz="1950" dirty="0">
                <a:latin typeface="Courier New" panose="02070309020205020404" pitchFamily="49" charset="0"/>
                <a:cs typeface="Courier New" panose="02070309020205020404" pitchFamily="49" charset="0"/>
              </a:rPr>
              <a:t> </a:t>
            </a:r>
            <a:r>
              <a:rPr lang="en-IN" sz="1950" i="1" dirty="0">
                <a:latin typeface="Courier New" panose="02070309020205020404" pitchFamily="49" charset="0"/>
                <a:cs typeface="Courier New" panose="02070309020205020404" pitchFamily="49" charset="0"/>
              </a:rPr>
              <a:t>(</a:t>
            </a:r>
            <a:r>
              <a:rPr lang="en-IN" sz="1950" i="1" dirty="0" err="1">
                <a:latin typeface="Courier New" panose="02070309020205020404" pitchFamily="49" charset="0"/>
                <a:cs typeface="Courier New" panose="02070309020205020404" pitchFamily="49" charset="0"/>
              </a:rPr>
              <a:t>url</a:t>
            </a:r>
            <a:r>
              <a:rPr lang="en-IN" sz="1950" dirty="0">
                <a:latin typeface="Courier New" panose="02070309020205020404" pitchFamily="49" charset="0"/>
                <a:cs typeface="Courier New" panose="02070309020205020404" pitchFamily="49" charset="0"/>
              </a:rPr>
              <a:t>);</a:t>
            </a:r>
          </a:p>
          <a:p>
            <a:pPr marL="342900" lvl="1" indent="0">
              <a:buNone/>
            </a:pPr>
            <a:r>
              <a:rPr lang="en-IN" sz="2400" dirty="0"/>
              <a:t>where </a:t>
            </a:r>
            <a:r>
              <a:rPr lang="en-IN" sz="1950" i="1" dirty="0" err="1">
                <a:latin typeface="Courier New" panose="02070309020205020404" pitchFamily="49" charset="0"/>
                <a:cs typeface="Courier New" panose="02070309020205020404" pitchFamily="49" charset="0"/>
              </a:rPr>
              <a:t>url</a:t>
            </a:r>
            <a:r>
              <a:rPr lang="en-IN" sz="1950" dirty="0">
                <a:latin typeface="Courier New" panose="02070309020205020404" pitchFamily="49" charset="0"/>
                <a:cs typeface="Courier New" panose="02070309020205020404" pitchFamily="49" charset="0"/>
              </a:rPr>
              <a:t> </a:t>
            </a:r>
            <a:r>
              <a:rPr lang="en-IN" sz="2400" dirty="0"/>
              <a:t>is the URL of a graphic file containing the marker image</a:t>
            </a:r>
          </a:p>
          <a:p>
            <a:pPr marL="342900" lvl="1" indent="0">
              <a:buNone/>
            </a:pPr>
            <a:endParaRPr lang="en-IN" sz="24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pic>
        <p:nvPicPr>
          <p:cNvPr id="6" name="Picture 5" descr="This figure explains how to display an image in place of a list marker.&#10;The first line reads “/* List Styles */”. The second line reads “article#about_tss ul {”. A rectangular box labeled “style rule applied to the unordered list within the about_tss article” is positioned on the left side of the figure. An arrow originating from the rectangular box points to the second line of the code.&#10;The third line of the code reads “list-style-image: url(runicon.png);”. A rectangular box labeled “displays the runicon.png file as the list marker” is positioned on the right side of the figure. An arrow originating from the second rectangular box points to the third line of the code.&#10;The fourth line reads “}”." title="Displaying an image in place of a list mark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205282"/>
            <a:ext cx="6343650" cy="1241149"/>
          </a:xfrm>
          <a:prstGeom prst="rect">
            <a:avLst/>
          </a:prstGeom>
        </p:spPr>
      </p:pic>
    </p:spTree>
    <p:extLst>
      <p:ext uri="{BB962C8B-B14F-4D97-AF65-F5344CB8AC3E}">
        <p14:creationId xmlns:p14="http://schemas.microsoft.com/office/powerpoint/2010/main" val="87191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List Marker Position</a:t>
            </a:r>
          </a:p>
        </p:txBody>
      </p:sp>
      <p:sp>
        <p:nvSpPr>
          <p:cNvPr id="3" name="Content Placeholder 2"/>
          <p:cNvSpPr>
            <a:spLocks noGrp="1"/>
          </p:cNvSpPr>
          <p:nvPr>
            <p:ph idx="1"/>
          </p:nvPr>
        </p:nvSpPr>
        <p:spPr/>
        <p:txBody>
          <a:bodyPr/>
          <a:lstStyle/>
          <a:p>
            <a:r>
              <a:rPr lang="en-IN" dirty="0"/>
              <a:t>CSS treats each list item as a block-level element, placed within a virtual box in which the list marker is placed outside of the list text</a:t>
            </a:r>
          </a:p>
          <a:p>
            <a:r>
              <a:rPr lang="en-IN" dirty="0"/>
              <a:t>To change the default behaviour, use </a:t>
            </a:r>
          </a:p>
          <a:p>
            <a:pPr marL="0" indent="0">
              <a:buNone/>
            </a:pPr>
            <a:r>
              <a:rPr lang="en-IN" sz="1950" dirty="0">
                <a:latin typeface="Courier New" panose="02070309020205020404" pitchFamily="49" charset="0"/>
                <a:cs typeface="Courier New" panose="02070309020205020404" pitchFamily="49" charset="0"/>
              </a:rPr>
              <a:t>  list-style-position: </a:t>
            </a:r>
            <a:r>
              <a:rPr lang="en-IN" sz="1950" i="1" dirty="0">
                <a:latin typeface="Courier New" panose="02070309020205020404" pitchFamily="49" charset="0"/>
                <a:cs typeface="Courier New" panose="02070309020205020404" pitchFamily="49" charset="0"/>
              </a:rPr>
              <a:t>position</a:t>
            </a:r>
            <a:r>
              <a:rPr lang="en-IN" sz="1950" dirty="0">
                <a:latin typeface="Courier New" panose="02070309020205020404" pitchFamily="49" charset="0"/>
                <a:cs typeface="Courier New" panose="02070309020205020404" pitchFamily="49" charset="0"/>
              </a:rPr>
              <a:t>;</a:t>
            </a:r>
          </a:p>
          <a:p>
            <a:pPr marL="0" indent="0">
              <a:buNone/>
            </a:pPr>
            <a:r>
              <a:rPr lang="en-IN" sz="2400" dirty="0"/>
              <a:t>    where </a:t>
            </a:r>
            <a:r>
              <a:rPr lang="en-IN" sz="1950" i="1" dirty="0">
                <a:latin typeface="Courier New" panose="02070309020205020404" pitchFamily="49" charset="0"/>
                <a:cs typeface="Courier New" panose="02070309020205020404" pitchFamily="49" charset="0"/>
              </a:rPr>
              <a:t>position</a:t>
            </a:r>
            <a:r>
              <a:rPr lang="en-IN" sz="2400" dirty="0"/>
              <a:t> is either outside or inside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spTree>
    <p:extLst>
      <p:ext uri="{BB962C8B-B14F-4D97-AF65-F5344CB8AC3E}">
        <p14:creationId xmlns:p14="http://schemas.microsoft.com/office/powerpoint/2010/main" val="286678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55735" cy="708422"/>
          </a:xfrm>
        </p:spPr>
        <p:txBody>
          <a:bodyPr>
            <a:normAutofit fontScale="90000"/>
          </a:bodyPr>
          <a:lstStyle/>
          <a:p>
            <a:r>
              <a:rPr lang="en-IN" dirty="0"/>
              <a:t>Setting the List Marker Position</a:t>
            </a:r>
          </a:p>
        </p:txBody>
      </p:sp>
      <p:pic>
        <p:nvPicPr>
          <p:cNvPr id="6" name="Content Placeholder 5" descr="This figure explains the values of the list-style-position property.&#10;The figure consists of two rectangular boxes placed horizontally. &#10;A rectangular box labeled “list-style-position: outside;” is positioned first in the document. Three bulleted lists are positioned inside a small rectangular box inside rectangular box 1. The bullets are placed outside the small rectangular box.&#10;A rectangular box labeled “list-style-position: inside;” is positioned to the right of rectangular box 1. Three bulleted lists are positioned inside a small rectangular box inside rectangular box 2. The bullets are placed inside the small rectangular box.&#10;A rectangular box 3 labeled “virtual box around each list item” is positioned to the left of the document. An arrow originating from rectangular box 3 points to rectangular box 1 and 2. " title="Values of the list-style-position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981200"/>
            <a:ext cx="8359787" cy="2209800"/>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Tree>
    <p:extLst>
      <p:ext uri="{BB962C8B-B14F-4D97-AF65-F5344CB8AC3E}">
        <p14:creationId xmlns:p14="http://schemas.microsoft.com/office/powerpoint/2010/main" val="379736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List Marker Position</a:t>
            </a:r>
          </a:p>
        </p:txBody>
      </p:sp>
      <p:sp>
        <p:nvSpPr>
          <p:cNvPr id="3" name="Content Placeholder 2"/>
          <p:cNvSpPr>
            <a:spLocks noGrp="1"/>
          </p:cNvSpPr>
          <p:nvPr>
            <p:ph idx="1"/>
          </p:nvPr>
        </p:nvSpPr>
        <p:spPr/>
        <p:txBody>
          <a:bodyPr/>
          <a:lstStyle/>
          <a:p>
            <a:r>
              <a:rPr lang="en-IN" dirty="0"/>
              <a:t>All three of the list styles can be combined using the following shorthand </a:t>
            </a:r>
          </a:p>
          <a:p>
            <a:pPr marL="0" indent="0">
              <a:buNone/>
            </a:pPr>
            <a:r>
              <a:rPr lang="en-IN" dirty="0"/>
              <a:t>	list-style: type image position;</a:t>
            </a:r>
          </a:p>
          <a:p>
            <a:endParaRPr lang="en-IN" dirty="0"/>
          </a:p>
          <a:p>
            <a:r>
              <a:rPr lang="en-IN" dirty="0"/>
              <a:t>Example</a:t>
            </a:r>
          </a:p>
          <a:p>
            <a:pPr marL="0" indent="0">
              <a:buNone/>
            </a:pPr>
            <a:r>
              <a:rPr lang="en-IN" sz="2400" dirty="0"/>
              <a:t>      </a:t>
            </a:r>
            <a:r>
              <a:rPr lang="en-CA" sz="2400" dirty="0">
                <a:solidFill>
                  <a:srgbClr val="800000"/>
                </a:solidFill>
                <a:latin typeface="Consolas" panose="020B0609020204030204" pitchFamily="49" charset="0"/>
              </a:rPr>
              <a:t>ul</a:t>
            </a:r>
            <a:r>
              <a:rPr lang="en-CA" sz="2400" dirty="0">
                <a:solidFill>
                  <a:srgbClr val="3B3B3B"/>
                </a:solidFill>
                <a:latin typeface="Consolas" panose="020B0609020204030204" pitchFamily="49" charset="0"/>
              </a:rPr>
              <a:t>{</a:t>
            </a:r>
          </a:p>
          <a:p>
            <a:pPr marL="0" indent="0">
              <a:buNone/>
            </a:pPr>
            <a:r>
              <a:rPr lang="en-CA" sz="2400" dirty="0">
                <a:solidFill>
                  <a:srgbClr val="3B3B3B"/>
                </a:solidFill>
                <a:latin typeface="Consolas" panose="020B0609020204030204" pitchFamily="49" charset="0"/>
              </a:rPr>
              <a:t>    </a:t>
            </a:r>
            <a:r>
              <a:rPr lang="en-CA" sz="2400" dirty="0">
                <a:solidFill>
                  <a:srgbClr val="E50000"/>
                </a:solidFill>
                <a:latin typeface="Consolas" panose="020B0609020204030204" pitchFamily="49" charset="0"/>
              </a:rPr>
              <a:t>list-style</a:t>
            </a:r>
            <a:r>
              <a:rPr lang="en-CA" sz="2400" dirty="0">
                <a:solidFill>
                  <a:srgbClr val="3B3B3B"/>
                </a:solidFill>
                <a:latin typeface="Consolas" panose="020B0609020204030204" pitchFamily="49" charset="0"/>
              </a:rPr>
              <a:t>:  </a:t>
            </a:r>
            <a:r>
              <a:rPr lang="en-CA" sz="2400" dirty="0">
                <a:solidFill>
                  <a:srgbClr val="0451A5"/>
                </a:solidFill>
                <a:latin typeface="Consolas" panose="020B0609020204030204" pitchFamily="49" charset="0"/>
              </a:rPr>
              <a:t>circle</a:t>
            </a:r>
            <a:r>
              <a:rPr lang="en-CA" sz="2400" dirty="0">
                <a:solidFill>
                  <a:srgbClr val="3B3B3B"/>
                </a:solidFill>
                <a:latin typeface="Consolas" panose="020B0609020204030204" pitchFamily="49" charset="0"/>
              </a:rPr>
              <a:t> </a:t>
            </a:r>
            <a:r>
              <a:rPr lang="en-CA" sz="2400" dirty="0" err="1">
                <a:solidFill>
                  <a:srgbClr val="795E26"/>
                </a:solidFill>
                <a:latin typeface="Consolas" panose="020B0609020204030204" pitchFamily="49" charset="0"/>
              </a:rPr>
              <a:t>url</a:t>
            </a:r>
            <a:r>
              <a:rPr lang="en-CA" sz="2400" dirty="0">
                <a:solidFill>
                  <a:srgbClr val="3B3B3B"/>
                </a:solidFill>
                <a:latin typeface="Consolas" panose="020B0609020204030204" pitchFamily="49" charset="0"/>
              </a:rPr>
              <a:t>(</a:t>
            </a:r>
            <a:r>
              <a:rPr lang="en-CA" sz="2400" dirty="0">
                <a:solidFill>
                  <a:srgbClr val="E50000"/>
                </a:solidFill>
                <a:latin typeface="Consolas" panose="020B0609020204030204" pitchFamily="49" charset="0"/>
              </a:rPr>
              <a:t>bullet.png</a:t>
            </a:r>
            <a:r>
              <a:rPr lang="en-CA" sz="2400" dirty="0">
                <a:solidFill>
                  <a:srgbClr val="3B3B3B"/>
                </a:solidFill>
                <a:latin typeface="Consolas" panose="020B0609020204030204" pitchFamily="49" charset="0"/>
              </a:rPr>
              <a:t>) </a:t>
            </a:r>
            <a:r>
              <a:rPr lang="en-CA" sz="2400" dirty="0">
                <a:solidFill>
                  <a:srgbClr val="0451A5"/>
                </a:solidFill>
                <a:latin typeface="Consolas" panose="020B0609020204030204" pitchFamily="49" charset="0"/>
              </a:rPr>
              <a:t>inside</a:t>
            </a:r>
            <a:r>
              <a:rPr lang="en-CA" sz="2400" dirty="0">
                <a:solidFill>
                  <a:srgbClr val="3B3B3B"/>
                </a:solidFill>
                <a:latin typeface="Consolas" panose="020B0609020204030204" pitchFamily="49" charset="0"/>
              </a:rPr>
              <a:t>;</a:t>
            </a:r>
          </a:p>
          <a:p>
            <a:pPr marL="0" indent="0">
              <a:buNone/>
            </a:pPr>
            <a:r>
              <a:rPr lang="en-CA" sz="2400" dirty="0">
                <a:solidFill>
                  <a:srgbClr val="3B3B3B"/>
                </a:solidFill>
                <a:latin typeface="Consolas" panose="020B0609020204030204" pitchFamily="49" charset="0"/>
              </a:rPr>
              <a:t>   }</a:t>
            </a:r>
          </a:p>
          <a:p>
            <a:pPr marL="0" indent="0">
              <a:buNone/>
            </a:pPr>
            <a:endParaRPr lang="en-IN" sz="24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8</a:t>
            </a:fld>
            <a:endParaRPr lang="en-US"/>
          </a:p>
        </p:txBody>
      </p:sp>
    </p:spTree>
    <p:extLst>
      <p:ext uri="{BB962C8B-B14F-4D97-AF65-F5344CB8AC3E}">
        <p14:creationId xmlns:p14="http://schemas.microsoft.com/office/powerpoint/2010/main" val="216796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256019"/>
            <a:ext cx="8153400" cy="708422"/>
          </a:xfrm>
        </p:spPr>
        <p:txBody>
          <a:bodyPr/>
          <a:lstStyle/>
          <a:p>
            <a:r>
              <a:rPr lang="en-US" sz="4000" dirty="0"/>
              <a:t>Working with Margins and Padding</a:t>
            </a:r>
          </a:p>
        </p:txBody>
      </p:sp>
      <p:sp>
        <p:nvSpPr>
          <p:cNvPr id="3" name="Content Placeholder 2"/>
          <p:cNvSpPr>
            <a:spLocks noGrp="1"/>
          </p:cNvSpPr>
          <p:nvPr>
            <p:ph idx="1"/>
            <p:custDataLst>
              <p:tags r:id="rId3"/>
            </p:custDataLst>
          </p:nvPr>
        </p:nvSpPr>
        <p:spPr/>
        <p:txBody>
          <a:bodyPr/>
          <a:lstStyle/>
          <a:p>
            <a:r>
              <a:rPr lang="en-US" dirty="0"/>
              <a:t>Block-level elements follow the structure of the </a:t>
            </a:r>
            <a:r>
              <a:rPr lang="en-US" b="1" dirty="0"/>
              <a:t>box model</a:t>
            </a:r>
            <a:endParaRPr lang="en-US" dirty="0"/>
          </a:p>
          <a:p>
            <a:r>
              <a:rPr lang="en-US" dirty="0"/>
              <a:t>Contents in a </a:t>
            </a:r>
            <a:r>
              <a:rPr lang="en-US" b="1" dirty="0"/>
              <a:t>box model</a:t>
            </a:r>
            <a:r>
              <a:rPr lang="en-US" dirty="0"/>
              <a:t> are enclosed within the following series of concentric boxes:</a:t>
            </a:r>
          </a:p>
          <a:p>
            <a:pPr lvl="1"/>
            <a:r>
              <a:rPr lang="en-US" dirty="0"/>
              <a:t>The content of the element itself</a:t>
            </a:r>
          </a:p>
          <a:p>
            <a:pPr lvl="1"/>
            <a:r>
              <a:rPr lang="en-US" dirty="0"/>
              <a:t>The </a:t>
            </a:r>
            <a:r>
              <a:rPr lang="en-US" b="1" dirty="0"/>
              <a:t>padding space</a:t>
            </a:r>
            <a:r>
              <a:rPr lang="en-US" dirty="0"/>
              <a:t>, which extends from the element’s content to a border</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9</a:t>
            </a:fld>
            <a:endParaRPr lang="en-US"/>
          </a:p>
        </p:txBody>
      </p:sp>
    </p:spTree>
    <p:custDataLst>
      <p:tags r:id="rId1"/>
    </p:custDataLst>
    <p:extLst>
      <p:ext uri="{BB962C8B-B14F-4D97-AF65-F5344CB8AC3E}">
        <p14:creationId xmlns:p14="http://schemas.microsoft.com/office/powerpoint/2010/main" val="1835712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zwBurmMJDyNh4Svpxw2JXp"/>
</p:tagLst>
</file>

<file path=ppt/tags/tag10.xml><?xml version="1.0" encoding="utf-8"?>
<p:tagLst xmlns:a="http://schemas.openxmlformats.org/drawingml/2006/main" xmlns:r="http://schemas.openxmlformats.org/officeDocument/2006/relationships" xmlns:p="http://schemas.openxmlformats.org/presentationml/2006/main">
  <p:tag name="DVSHAPEID" val="bZmG11eMCGIw7niyFszyct"/>
</p:tagLst>
</file>

<file path=ppt/tags/tag11.xml><?xml version="1.0" encoding="utf-8"?>
<p:tagLst xmlns:a="http://schemas.openxmlformats.org/drawingml/2006/main" xmlns:r="http://schemas.openxmlformats.org/officeDocument/2006/relationships" xmlns:p="http://schemas.openxmlformats.org/presentationml/2006/main">
  <p:tag name="DVSECTIONID" val="D3UPLT41imvMQBIf0ThwB3"/>
</p:tagLst>
</file>

<file path=ppt/tags/tag12.xml><?xml version="1.0" encoding="utf-8"?>
<p:tagLst xmlns:a="http://schemas.openxmlformats.org/drawingml/2006/main" xmlns:r="http://schemas.openxmlformats.org/officeDocument/2006/relationships" xmlns:p="http://schemas.openxmlformats.org/presentationml/2006/main">
  <p:tag name="DVSHAPEID" val="Kl1JbLuAr4YzBU98pfcWEV"/>
</p:tagLst>
</file>

<file path=ppt/tags/tag2.xml><?xml version="1.0" encoding="utf-8"?>
<p:tagLst xmlns:a="http://schemas.openxmlformats.org/drawingml/2006/main" xmlns:r="http://schemas.openxmlformats.org/officeDocument/2006/relationships" xmlns:p="http://schemas.openxmlformats.org/presentationml/2006/main">
  <p:tag name="DVSHAPEID" val="EdF7eOG8TwopOgxzs1MCrx"/>
</p:tagLst>
</file>

<file path=ppt/tags/tag3.xml><?xml version="1.0" encoding="utf-8"?>
<p:tagLst xmlns:a="http://schemas.openxmlformats.org/drawingml/2006/main" xmlns:r="http://schemas.openxmlformats.org/officeDocument/2006/relationships" xmlns:p="http://schemas.openxmlformats.org/presentationml/2006/main">
  <p:tag name="DVSHAPEID" val="ZV255QfFYXkSSkYpk10z5X"/>
</p:tagLst>
</file>

<file path=ppt/tags/tag4.xml><?xml version="1.0" encoding="utf-8"?>
<p:tagLst xmlns:a="http://schemas.openxmlformats.org/drawingml/2006/main" xmlns:r="http://schemas.openxmlformats.org/officeDocument/2006/relationships" xmlns:p="http://schemas.openxmlformats.org/presentationml/2006/main">
  <p:tag name="DVSECTIONID" val="ZoBoMAZ00Wq2LvM0sFYhWe"/>
</p:tagLst>
</file>

<file path=ppt/tags/tag5.xml><?xml version="1.0" encoding="utf-8"?>
<p:tagLst xmlns:a="http://schemas.openxmlformats.org/drawingml/2006/main" xmlns:r="http://schemas.openxmlformats.org/officeDocument/2006/relationships" xmlns:p="http://schemas.openxmlformats.org/presentationml/2006/main">
  <p:tag name="DVSHAPEID" val="5FCBkmxQsoXPtfCRLOn0uM"/>
</p:tagLst>
</file>

<file path=ppt/tags/tag6.xml><?xml version="1.0" encoding="utf-8"?>
<p:tagLst xmlns:a="http://schemas.openxmlformats.org/drawingml/2006/main" xmlns:r="http://schemas.openxmlformats.org/officeDocument/2006/relationships" xmlns:p="http://schemas.openxmlformats.org/presentationml/2006/main">
  <p:tag name="DVSHAPEID" val="ncargEexyQCmLEovPCRkyt"/>
</p:tagLst>
</file>

<file path=ppt/tags/tag7.xml><?xml version="1.0" encoding="utf-8"?>
<p:tagLst xmlns:a="http://schemas.openxmlformats.org/drawingml/2006/main" xmlns:r="http://schemas.openxmlformats.org/officeDocument/2006/relationships" xmlns:p="http://schemas.openxmlformats.org/presentationml/2006/main">
  <p:tag name="DVSHAPEID" val="c6tYsfZK9adU2mS42gSJfB"/>
</p:tagLst>
</file>

<file path=ppt/tags/tag8.xml><?xml version="1.0" encoding="utf-8"?>
<p:tagLst xmlns:a="http://schemas.openxmlformats.org/drawingml/2006/main" xmlns:r="http://schemas.openxmlformats.org/officeDocument/2006/relationships" xmlns:p="http://schemas.openxmlformats.org/presentationml/2006/main">
  <p:tag name="DVSHAPEID" val="5FCBkmxQsoXPtfCRLOn0uM"/>
</p:tagLst>
</file>

<file path=ppt/tags/tag9.xml><?xml version="1.0" encoding="utf-8"?>
<p:tagLst xmlns:a="http://schemas.openxmlformats.org/drawingml/2006/main" xmlns:r="http://schemas.openxmlformats.org/officeDocument/2006/relationships" xmlns:p="http://schemas.openxmlformats.org/presentationml/2006/main">
  <p:tag name="DVSECTIONID" val="QnBtYPm8i9nx6zXY37K4VC"/>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09AF4F0F-7CF0-4925-BD53-5014DA1C548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Internet7e</Template>
  <TotalTime>5483</TotalTime>
  <Words>1425</Words>
  <Application>Microsoft Office PowerPoint</Application>
  <PresentationFormat>On-screen Show (4:3)</PresentationFormat>
  <Paragraphs>242</Paragraphs>
  <Slides>39</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Calibri</vt:lpstr>
      <vt:lpstr>Century</vt:lpstr>
      <vt:lpstr>Consolas</vt:lpstr>
      <vt:lpstr>Courier New</vt:lpstr>
      <vt:lpstr>Times New Roman</vt:lpstr>
      <vt:lpstr>2_Office Theme</vt:lpstr>
      <vt:lpstr>4_Office Theme</vt:lpstr>
      <vt:lpstr>Tutorial 2  Developing a Web Site</vt:lpstr>
      <vt:lpstr>Formatting Lists</vt:lpstr>
      <vt:lpstr>Formatting Lists</vt:lpstr>
      <vt:lpstr>Creating an Outline Style</vt:lpstr>
      <vt:lpstr>Using Images for List Markers</vt:lpstr>
      <vt:lpstr>Setting the List Marker Position</vt:lpstr>
      <vt:lpstr>Setting the List Marker Position</vt:lpstr>
      <vt:lpstr>Setting the List Marker Position</vt:lpstr>
      <vt:lpstr>Working with Margins and Padding</vt:lpstr>
      <vt:lpstr>Working with Margins and Padding</vt:lpstr>
      <vt:lpstr>Setting the Padding Space</vt:lpstr>
      <vt:lpstr>Setting the Margin and the Border</vt:lpstr>
      <vt:lpstr>Using Pseudo-Classes and Pseudo-Elements</vt:lpstr>
      <vt:lpstr>Using Pseudo-Classes and   Pseudo-Elements</vt:lpstr>
      <vt:lpstr>Pseudo-classes for Hypertext</vt:lpstr>
      <vt:lpstr>Pseudo-Elements</vt:lpstr>
      <vt:lpstr>Pseudo-Elements</vt:lpstr>
      <vt:lpstr>Tutorial 3 Designing a Web Page with CSS</vt:lpstr>
      <vt:lpstr>Objectives</vt:lpstr>
      <vt:lpstr>Objectives (continued)</vt:lpstr>
      <vt:lpstr>Introducing the display Style</vt:lpstr>
      <vt:lpstr>Introducing the display Style</vt:lpstr>
      <vt:lpstr>Exploring Page Layout Designs</vt:lpstr>
      <vt:lpstr>Exploring Page Layout Designs</vt:lpstr>
      <vt:lpstr>Working with Width and Height</vt:lpstr>
      <vt:lpstr>Working with Width and Height</vt:lpstr>
      <vt:lpstr>Centering a Block Element</vt:lpstr>
      <vt:lpstr>Vertical Centering</vt:lpstr>
      <vt:lpstr>Vertical Centering</vt:lpstr>
      <vt:lpstr>Floating Page Content</vt:lpstr>
      <vt:lpstr>Floating Page Content</vt:lpstr>
      <vt:lpstr>Clearing a Float</vt:lpstr>
      <vt:lpstr>Clearing a Float</vt:lpstr>
      <vt:lpstr>Clearing a Float</vt:lpstr>
      <vt:lpstr>Clearing a Float</vt:lpstr>
      <vt:lpstr>Refining a Floated Layout</vt:lpstr>
      <vt:lpstr>Refining a Floated Layout</vt:lpstr>
      <vt:lpstr>Refining a Floated Layout</vt:lpstr>
      <vt:lpstr>PowerPoint Presentation</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169</cp:revision>
  <dcterms:created xsi:type="dcterms:W3CDTF">2001-08-29T21:35:42Z</dcterms:created>
  <dcterms:modified xsi:type="dcterms:W3CDTF">2024-05-22T14:03:04Z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c22d2f90-5be9-406e-8003-478749325873</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LLGGG5/sCxlNXkHtRfdo7HBlZ0Lw8up2</vt:lpwstr>
  </property>
</Properties>
</file>