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8" r:id="rId2"/>
    <p:sldMasterId id="2147483665" r:id="rId3"/>
  </p:sldMasterIdLst>
  <p:notesMasterIdLst>
    <p:notesMasterId r:id="rId36"/>
  </p:notesMasterIdLst>
  <p:sldIdLst>
    <p:sldId id="454" r:id="rId4"/>
    <p:sldId id="259" r:id="rId5"/>
    <p:sldId id="260" r:id="rId6"/>
    <p:sldId id="288" r:id="rId7"/>
    <p:sldId id="289" r:id="rId8"/>
    <p:sldId id="291" r:id="rId9"/>
    <p:sldId id="293" r:id="rId10"/>
    <p:sldId id="295" r:id="rId11"/>
    <p:sldId id="296" r:id="rId12"/>
    <p:sldId id="298" r:id="rId13"/>
    <p:sldId id="300" r:id="rId14"/>
    <p:sldId id="302" r:id="rId15"/>
    <p:sldId id="305" r:id="rId16"/>
    <p:sldId id="332" r:id="rId17"/>
    <p:sldId id="306" r:id="rId18"/>
    <p:sldId id="334" r:id="rId19"/>
    <p:sldId id="307" r:id="rId20"/>
    <p:sldId id="308" r:id="rId21"/>
    <p:sldId id="309" r:id="rId22"/>
    <p:sldId id="335" r:id="rId23"/>
    <p:sldId id="312" r:id="rId24"/>
    <p:sldId id="313" r:id="rId25"/>
    <p:sldId id="314" r:id="rId26"/>
    <p:sldId id="315" r:id="rId27"/>
    <p:sldId id="316" r:id="rId28"/>
    <p:sldId id="323" r:id="rId29"/>
    <p:sldId id="324" r:id="rId30"/>
    <p:sldId id="325" r:id="rId31"/>
    <p:sldId id="326" r:id="rId32"/>
    <p:sldId id="336" r:id="rId33"/>
    <p:sldId id="337" r:id="rId34"/>
    <p:sldId id="338" r:id="rId3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CC0000"/>
    <a:srgbClr val="FFFFFF"/>
    <a:srgbClr val="EAEAEA"/>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9682" autoAdjust="0"/>
  </p:normalViewPr>
  <p:slideViewPr>
    <p:cSldViewPr>
      <p:cViewPr varScale="1">
        <p:scale>
          <a:sx n="86" d="100"/>
          <a:sy n="86" d="100"/>
        </p:scale>
        <p:origin x="138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43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2EA459CB-62CA-4DD1-85F5-FABD49221CA1}" type="slidenum">
              <a:rPr lang="en-US"/>
              <a:pPr>
                <a:defRPr/>
              </a:pPr>
              <a:t>‹#›</a:t>
            </a:fld>
            <a:endParaRPr lang="en-US"/>
          </a:p>
        </p:txBody>
      </p:sp>
    </p:spTree>
    <p:extLst>
      <p:ext uri="{BB962C8B-B14F-4D97-AF65-F5344CB8AC3E}">
        <p14:creationId xmlns:p14="http://schemas.microsoft.com/office/powerpoint/2010/main" val="948385012"/>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1</a:t>
            </a:fld>
            <a:endParaRPr lang="en-US"/>
          </a:p>
        </p:txBody>
      </p:sp>
    </p:spTree>
    <p:extLst>
      <p:ext uri="{BB962C8B-B14F-4D97-AF65-F5344CB8AC3E}">
        <p14:creationId xmlns:p14="http://schemas.microsoft.com/office/powerpoint/2010/main" val="3087240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10</a:t>
            </a:fld>
            <a:endParaRPr lang="en-US"/>
          </a:p>
        </p:txBody>
      </p:sp>
    </p:spTree>
    <p:extLst>
      <p:ext uri="{BB962C8B-B14F-4D97-AF65-F5344CB8AC3E}">
        <p14:creationId xmlns:p14="http://schemas.microsoft.com/office/powerpoint/2010/main" val="299337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11</a:t>
            </a:fld>
            <a:endParaRPr lang="en-US"/>
          </a:p>
        </p:txBody>
      </p:sp>
    </p:spTree>
    <p:extLst>
      <p:ext uri="{BB962C8B-B14F-4D97-AF65-F5344CB8AC3E}">
        <p14:creationId xmlns:p14="http://schemas.microsoft.com/office/powerpoint/2010/main" val="278059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12</a:t>
            </a:fld>
            <a:endParaRPr lang="en-US"/>
          </a:p>
        </p:txBody>
      </p:sp>
    </p:spTree>
    <p:extLst>
      <p:ext uri="{BB962C8B-B14F-4D97-AF65-F5344CB8AC3E}">
        <p14:creationId xmlns:p14="http://schemas.microsoft.com/office/powerpoint/2010/main" val="3916180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13</a:t>
            </a:fld>
            <a:endParaRPr lang="en-US"/>
          </a:p>
        </p:txBody>
      </p:sp>
    </p:spTree>
    <p:extLst>
      <p:ext uri="{BB962C8B-B14F-4D97-AF65-F5344CB8AC3E}">
        <p14:creationId xmlns:p14="http://schemas.microsoft.com/office/powerpoint/2010/main" val="1680277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14</a:t>
            </a:fld>
            <a:endParaRPr lang="en-US"/>
          </a:p>
        </p:txBody>
      </p:sp>
    </p:spTree>
    <p:extLst>
      <p:ext uri="{BB962C8B-B14F-4D97-AF65-F5344CB8AC3E}">
        <p14:creationId xmlns:p14="http://schemas.microsoft.com/office/powerpoint/2010/main" val="3971056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15</a:t>
            </a:fld>
            <a:endParaRPr lang="en-US"/>
          </a:p>
        </p:txBody>
      </p:sp>
    </p:spTree>
    <p:extLst>
      <p:ext uri="{BB962C8B-B14F-4D97-AF65-F5344CB8AC3E}">
        <p14:creationId xmlns:p14="http://schemas.microsoft.com/office/powerpoint/2010/main" val="3035499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16</a:t>
            </a:fld>
            <a:endParaRPr lang="en-US"/>
          </a:p>
        </p:txBody>
      </p:sp>
    </p:spTree>
    <p:extLst>
      <p:ext uri="{BB962C8B-B14F-4D97-AF65-F5344CB8AC3E}">
        <p14:creationId xmlns:p14="http://schemas.microsoft.com/office/powerpoint/2010/main" val="11320228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17</a:t>
            </a:fld>
            <a:endParaRPr lang="en-US"/>
          </a:p>
        </p:txBody>
      </p:sp>
    </p:spTree>
    <p:extLst>
      <p:ext uri="{BB962C8B-B14F-4D97-AF65-F5344CB8AC3E}">
        <p14:creationId xmlns:p14="http://schemas.microsoft.com/office/powerpoint/2010/main" val="18739707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18</a:t>
            </a:fld>
            <a:endParaRPr lang="en-US"/>
          </a:p>
        </p:txBody>
      </p:sp>
    </p:spTree>
    <p:extLst>
      <p:ext uri="{BB962C8B-B14F-4D97-AF65-F5344CB8AC3E}">
        <p14:creationId xmlns:p14="http://schemas.microsoft.com/office/powerpoint/2010/main" val="1541347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19</a:t>
            </a:fld>
            <a:endParaRPr lang="en-US"/>
          </a:p>
        </p:txBody>
      </p:sp>
    </p:spTree>
    <p:extLst>
      <p:ext uri="{BB962C8B-B14F-4D97-AF65-F5344CB8AC3E}">
        <p14:creationId xmlns:p14="http://schemas.microsoft.com/office/powerpoint/2010/main" val="3396931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a:t>
            </a:fld>
            <a:endParaRPr lang="en-US" dirty="0"/>
          </a:p>
        </p:txBody>
      </p:sp>
    </p:spTree>
    <p:extLst>
      <p:ext uri="{BB962C8B-B14F-4D97-AF65-F5344CB8AC3E}">
        <p14:creationId xmlns:p14="http://schemas.microsoft.com/office/powerpoint/2010/main" val="18841312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20</a:t>
            </a:fld>
            <a:endParaRPr lang="en-US"/>
          </a:p>
        </p:txBody>
      </p:sp>
    </p:spTree>
    <p:extLst>
      <p:ext uri="{BB962C8B-B14F-4D97-AF65-F5344CB8AC3E}">
        <p14:creationId xmlns:p14="http://schemas.microsoft.com/office/powerpoint/2010/main" val="422881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21</a:t>
            </a:fld>
            <a:endParaRPr lang="en-US"/>
          </a:p>
        </p:txBody>
      </p:sp>
    </p:spTree>
    <p:extLst>
      <p:ext uri="{BB962C8B-B14F-4D97-AF65-F5344CB8AC3E}">
        <p14:creationId xmlns:p14="http://schemas.microsoft.com/office/powerpoint/2010/main" val="21816364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22</a:t>
            </a:fld>
            <a:endParaRPr lang="en-US"/>
          </a:p>
        </p:txBody>
      </p:sp>
    </p:spTree>
    <p:extLst>
      <p:ext uri="{BB962C8B-B14F-4D97-AF65-F5344CB8AC3E}">
        <p14:creationId xmlns:p14="http://schemas.microsoft.com/office/powerpoint/2010/main" val="35289461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23</a:t>
            </a:fld>
            <a:endParaRPr lang="en-US"/>
          </a:p>
        </p:txBody>
      </p:sp>
    </p:spTree>
    <p:extLst>
      <p:ext uri="{BB962C8B-B14F-4D97-AF65-F5344CB8AC3E}">
        <p14:creationId xmlns:p14="http://schemas.microsoft.com/office/powerpoint/2010/main" val="147176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24</a:t>
            </a:fld>
            <a:endParaRPr lang="en-US"/>
          </a:p>
        </p:txBody>
      </p:sp>
    </p:spTree>
    <p:extLst>
      <p:ext uri="{BB962C8B-B14F-4D97-AF65-F5344CB8AC3E}">
        <p14:creationId xmlns:p14="http://schemas.microsoft.com/office/powerpoint/2010/main" val="318588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25</a:t>
            </a:fld>
            <a:endParaRPr lang="en-US"/>
          </a:p>
        </p:txBody>
      </p:sp>
    </p:spTree>
    <p:extLst>
      <p:ext uri="{BB962C8B-B14F-4D97-AF65-F5344CB8AC3E}">
        <p14:creationId xmlns:p14="http://schemas.microsoft.com/office/powerpoint/2010/main" val="5957340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26</a:t>
            </a:fld>
            <a:endParaRPr lang="en-US"/>
          </a:p>
        </p:txBody>
      </p:sp>
    </p:spTree>
    <p:extLst>
      <p:ext uri="{BB962C8B-B14F-4D97-AF65-F5344CB8AC3E}">
        <p14:creationId xmlns:p14="http://schemas.microsoft.com/office/powerpoint/2010/main" val="20150453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27</a:t>
            </a:fld>
            <a:endParaRPr lang="en-US"/>
          </a:p>
        </p:txBody>
      </p:sp>
    </p:spTree>
    <p:extLst>
      <p:ext uri="{BB962C8B-B14F-4D97-AF65-F5344CB8AC3E}">
        <p14:creationId xmlns:p14="http://schemas.microsoft.com/office/powerpoint/2010/main" val="17877642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28</a:t>
            </a:fld>
            <a:endParaRPr lang="en-US"/>
          </a:p>
        </p:txBody>
      </p:sp>
    </p:spTree>
    <p:extLst>
      <p:ext uri="{BB962C8B-B14F-4D97-AF65-F5344CB8AC3E}">
        <p14:creationId xmlns:p14="http://schemas.microsoft.com/office/powerpoint/2010/main" val="12843081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29</a:t>
            </a:fld>
            <a:endParaRPr lang="en-US"/>
          </a:p>
        </p:txBody>
      </p:sp>
    </p:spTree>
    <p:extLst>
      <p:ext uri="{BB962C8B-B14F-4D97-AF65-F5344CB8AC3E}">
        <p14:creationId xmlns:p14="http://schemas.microsoft.com/office/powerpoint/2010/main" val="1592792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3</a:t>
            </a:fld>
            <a:endParaRPr lang="en-US"/>
          </a:p>
        </p:txBody>
      </p:sp>
    </p:spTree>
    <p:extLst>
      <p:ext uri="{BB962C8B-B14F-4D97-AF65-F5344CB8AC3E}">
        <p14:creationId xmlns:p14="http://schemas.microsoft.com/office/powerpoint/2010/main" val="19524173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30</a:t>
            </a:fld>
            <a:endParaRPr lang="en-US"/>
          </a:p>
        </p:txBody>
      </p:sp>
    </p:spTree>
    <p:extLst>
      <p:ext uri="{BB962C8B-B14F-4D97-AF65-F5344CB8AC3E}">
        <p14:creationId xmlns:p14="http://schemas.microsoft.com/office/powerpoint/2010/main" val="8702397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IN" dirty="0"/>
              <a:t>By default, elements that are loaded later by a browser are displayed on top of elements that are loaded earlier</a:t>
            </a:r>
          </a:p>
          <a:p>
            <a:endParaRPr lang="en-CA"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31</a:t>
            </a:fld>
            <a:endParaRPr lang="en-US"/>
          </a:p>
        </p:txBody>
      </p:sp>
    </p:spTree>
    <p:extLst>
      <p:ext uri="{BB962C8B-B14F-4D97-AF65-F5344CB8AC3E}">
        <p14:creationId xmlns:p14="http://schemas.microsoft.com/office/powerpoint/2010/main" val="4265730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32</a:t>
            </a:fld>
            <a:endParaRPr lang="en-US"/>
          </a:p>
        </p:txBody>
      </p:sp>
    </p:spTree>
    <p:extLst>
      <p:ext uri="{BB962C8B-B14F-4D97-AF65-F5344CB8AC3E}">
        <p14:creationId xmlns:p14="http://schemas.microsoft.com/office/powerpoint/2010/main" val="1986088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a:t>
            </a:fld>
            <a:endParaRPr lang="en-US"/>
          </a:p>
        </p:txBody>
      </p:sp>
    </p:spTree>
    <p:extLst>
      <p:ext uri="{BB962C8B-B14F-4D97-AF65-F5344CB8AC3E}">
        <p14:creationId xmlns:p14="http://schemas.microsoft.com/office/powerpoint/2010/main" val="3438265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a:t>
            </a:fld>
            <a:endParaRPr lang="en-US"/>
          </a:p>
        </p:txBody>
      </p:sp>
    </p:spTree>
    <p:extLst>
      <p:ext uri="{BB962C8B-B14F-4D97-AF65-F5344CB8AC3E}">
        <p14:creationId xmlns:p14="http://schemas.microsoft.com/office/powerpoint/2010/main" val="1340955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6</a:t>
            </a:fld>
            <a:endParaRPr lang="en-US"/>
          </a:p>
        </p:txBody>
      </p:sp>
    </p:spTree>
    <p:extLst>
      <p:ext uri="{BB962C8B-B14F-4D97-AF65-F5344CB8AC3E}">
        <p14:creationId xmlns:p14="http://schemas.microsoft.com/office/powerpoint/2010/main" val="2633669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7</a:t>
            </a:fld>
            <a:endParaRPr lang="en-US"/>
          </a:p>
        </p:txBody>
      </p:sp>
    </p:spTree>
    <p:extLst>
      <p:ext uri="{BB962C8B-B14F-4D97-AF65-F5344CB8AC3E}">
        <p14:creationId xmlns:p14="http://schemas.microsoft.com/office/powerpoint/2010/main" val="123614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8</a:t>
            </a:fld>
            <a:endParaRPr lang="en-US"/>
          </a:p>
        </p:txBody>
      </p:sp>
    </p:spTree>
    <p:extLst>
      <p:ext uri="{BB962C8B-B14F-4D97-AF65-F5344CB8AC3E}">
        <p14:creationId xmlns:p14="http://schemas.microsoft.com/office/powerpoint/2010/main" val="3592759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9</a:t>
            </a:fld>
            <a:endParaRPr lang="en-US"/>
          </a:p>
        </p:txBody>
      </p:sp>
    </p:spTree>
    <p:extLst>
      <p:ext uri="{BB962C8B-B14F-4D97-AF65-F5344CB8AC3E}">
        <p14:creationId xmlns:p14="http://schemas.microsoft.com/office/powerpoint/2010/main" val="36537983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extBox 7"/>
          <p:cNvSpPr txBox="1"/>
          <p:nvPr/>
        </p:nvSpPr>
        <p:spPr>
          <a:xfrm>
            <a:off x="-24114" y="3124200"/>
            <a:ext cx="9144000" cy="1231106"/>
          </a:xfrm>
          <a:prstGeom prst="rect">
            <a:avLst/>
          </a:prstGeom>
          <a:noFill/>
        </p:spPr>
        <p:txBody>
          <a:bodyPr wrap="square" rtlCol="0">
            <a:spAutoFit/>
          </a:bodyPr>
          <a:lstStyle/>
          <a:p>
            <a:pPr algn="ctr"/>
            <a:r>
              <a:rPr lang="en-US" sz="5400" dirty="0">
                <a:solidFill>
                  <a:srgbClr val="4DB848"/>
                </a:solidFill>
                <a:latin typeface="Century" pitchFamily="18" charset="0"/>
              </a:rPr>
              <a:t>HTML and CSS</a:t>
            </a:r>
            <a:br>
              <a:rPr lang="en-US" sz="5400" dirty="0">
                <a:solidFill>
                  <a:srgbClr val="4DB848"/>
                </a:solidFill>
                <a:latin typeface="Century" pitchFamily="18" charset="0"/>
              </a:rPr>
            </a:br>
            <a:r>
              <a:rPr lang="en-US" sz="2000" dirty="0">
                <a:solidFill>
                  <a:srgbClr val="4DB848"/>
                </a:solidFill>
                <a:latin typeface="Century" pitchFamily="18" charset="0"/>
              </a:rPr>
              <a:t>6</a:t>
            </a:r>
            <a:r>
              <a:rPr lang="en-US" sz="2000" baseline="30000" dirty="0">
                <a:solidFill>
                  <a:srgbClr val="4DB848"/>
                </a:solidFill>
                <a:latin typeface="Century" pitchFamily="18" charset="0"/>
              </a:rPr>
              <a:t>TH</a:t>
            </a:r>
            <a:r>
              <a:rPr lang="en-US" sz="2000" dirty="0">
                <a:solidFill>
                  <a:srgbClr val="4DB848"/>
                </a:solidFill>
                <a:latin typeface="Century" pitchFamily="18" charset="0"/>
              </a:rPr>
              <a:t> EDITION</a:t>
            </a:r>
            <a:endParaRPr lang="en-US" sz="5400" dirty="0">
              <a:solidFill>
                <a:srgbClr val="4DB848"/>
              </a:solidFill>
              <a:latin typeface="Century" pitchFamily="18" charset="0"/>
            </a:endParaRPr>
          </a:p>
        </p:txBody>
      </p:sp>
      <p:sp>
        <p:nvSpPr>
          <p:cNvPr id="11" name="Rectangle 10"/>
          <p:cNvSpPr/>
          <p:nvPr/>
        </p:nvSpPr>
        <p:spPr>
          <a:xfrm>
            <a:off x="0" y="6324600"/>
            <a:ext cx="9144000" cy="533400"/>
          </a:xfrm>
          <a:prstGeom prst="rect">
            <a:avLst/>
          </a:prstGeom>
          <a:solidFill>
            <a:srgbClr val="4DB848"/>
          </a:solidFill>
          <a:ln>
            <a:solidFill>
              <a:srgbClr val="4DB8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543800" y="228600"/>
            <a:ext cx="1447800" cy="179388"/>
          </a:xfrm>
          <a:prstGeom prst="rect">
            <a:avLst/>
          </a:prstGeom>
          <a:noFill/>
          <a:ln w="9525">
            <a:noFill/>
            <a:miter lim="800000"/>
            <a:headEnd/>
            <a:tailEnd/>
          </a:ln>
        </p:spPr>
      </p:pic>
      <p:sp>
        <p:nvSpPr>
          <p:cNvPr id="157701" name="Title Placeholder 1"/>
          <p:cNvSpPr>
            <a:spLocks noGrp="1"/>
          </p:cNvSpPr>
          <p:nvPr>
            <p:ph type="ctrTitle"/>
          </p:nvPr>
        </p:nvSpPr>
        <p:spPr>
          <a:xfrm>
            <a:off x="0" y="914400"/>
            <a:ext cx="9144000" cy="1524000"/>
          </a:xfrm>
        </p:spPr>
        <p:txBody>
          <a:bodyPr/>
          <a:lstStyle>
            <a:lvl1pPr algn="ctr">
              <a:defRPr sz="4800">
                <a:solidFill>
                  <a:schemeClr val="tx1"/>
                </a:solidFill>
                <a:latin typeface="+mj-lt"/>
              </a:defRPr>
            </a:lvl1pPr>
          </a:lstStyle>
          <a:p>
            <a:r>
              <a:rPr lang="en-US"/>
              <a:t>Click to edit Master title style</a:t>
            </a:r>
            <a:endParaRPr lang="en-US" dirty="0"/>
          </a:p>
        </p:txBody>
      </p:sp>
      <p:pic>
        <p:nvPicPr>
          <p:cNvPr id="2" name="Picture 2"/>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t="20639" b="19964"/>
          <a:stretch/>
        </p:blipFill>
        <p:spPr bwMode="auto">
          <a:xfrm>
            <a:off x="0" y="4343401"/>
            <a:ext cx="9144000" cy="1828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5" name="Slide Number Placeholder 5"/>
          <p:cNvSpPr>
            <a:spLocks noGrp="1"/>
          </p:cNvSpPr>
          <p:nvPr>
            <p:ph type="sldNum" sz="quarter" idx="11"/>
          </p:nvPr>
        </p:nvSpPr>
        <p:spPr/>
        <p:txBody>
          <a:bodyPr/>
          <a:lstStyle>
            <a:lvl1pPr>
              <a:defRPr/>
            </a:lvl1pPr>
          </a:lstStyle>
          <a:p>
            <a:pPr>
              <a:defRPr/>
            </a:pPr>
            <a:fld id="{A7E68308-05FC-4E0E-B40C-6888CC4CB716}"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73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5" name="Slide Number Placeholder 5"/>
          <p:cNvSpPr>
            <a:spLocks noGrp="1"/>
          </p:cNvSpPr>
          <p:nvPr>
            <p:ph type="sldNum" sz="quarter" idx="11"/>
          </p:nvPr>
        </p:nvSpPr>
        <p:spPr/>
        <p:txBody>
          <a:bodyPr/>
          <a:lstStyle>
            <a:lvl1pPr>
              <a:defRPr/>
            </a:lvl1pPr>
          </a:lstStyle>
          <a:p>
            <a:pPr>
              <a:defRPr/>
            </a:pPr>
            <a:fld id="{A2DF1A2F-29E8-4233-ACB0-F4A965379721}"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305800" cy="944563"/>
          </a:xfrm>
        </p:spPr>
        <p:txBody>
          <a:bodyPr/>
          <a:lstStyle/>
          <a:p>
            <a:r>
              <a:rPr lang="en-US"/>
              <a:t>Click to edit Master title style</a:t>
            </a:r>
          </a:p>
        </p:txBody>
      </p:sp>
      <p:sp>
        <p:nvSpPr>
          <p:cNvPr id="3" name="Text Placeholder 2"/>
          <p:cNvSpPr>
            <a:spLocks noGrp="1"/>
          </p:cNvSpPr>
          <p:nvPr>
            <p:ph type="body" sz="half" idx="1"/>
          </p:nvPr>
        </p:nvSpPr>
        <p:spPr>
          <a:xfrm>
            <a:off x="0" y="1219200"/>
            <a:ext cx="42672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6" name="Slide Number Placeholder 5"/>
          <p:cNvSpPr>
            <a:spLocks noGrp="1"/>
          </p:cNvSpPr>
          <p:nvPr>
            <p:ph type="sldNum" sz="quarter" idx="11"/>
          </p:nvPr>
        </p:nvSpPr>
        <p:spPr/>
        <p:txBody>
          <a:bodyPr/>
          <a:lstStyle>
            <a:lvl1pPr>
              <a:defRPr/>
            </a:lvl1pPr>
          </a:lstStyle>
          <a:p>
            <a:pPr>
              <a:defRPr/>
            </a:pPr>
            <a:fld id="{E8176FCD-123C-43DF-9841-58750E1848F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537408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1101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882675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8824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7535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49738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0050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219200"/>
            <a:ext cx="83058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0"/>
          </p:nvPr>
        </p:nvSpPr>
        <p:spPr>
          <a:xfrm>
            <a:off x="0" y="6400800"/>
            <a:ext cx="8229600" cy="457200"/>
          </a:xfrm>
        </p:spPr>
        <p:txBody>
          <a:bodyPr/>
          <a:lstStyle>
            <a:lvl1pPr>
              <a:defRPr/>
            </a:lvl1pPr>
          </a:lstStyle>
          <a:p>
            <a:pPr>
              <a:defRPr/>
            </a:pPr>
            <a:r>
              <a:rPr lang="en-US"/>
              <a:t>New Perspectives on HTML5, CSS3, and JavaScript, 6th Edition</a:t>
            </a:r>
          </a:p>
        </p:txBody>
      </p:sp>
      <p:sp>
        <p:nvSpPr>
          <p:cNvPr id="5" name="Slide Number Placeholder 5"/>
          <p:cNvSpPr>
            <a:spLocks noGrp="1"/>
          </p:cNvSpPr>
          <p:nvPr>
            <p:ph type="sldNum" sz="quarter" idx="11"/>
          </p:nvPr>
        </p:nvSpPr>
        <p:spPr>
          <a:xfrm>
            <a:off x="8610600" y="6400800"/>
            <a:ext cx="533400" cy="457200"/>
          </a:xfrm>
        </p:spPr>
        <p:txBody>
          <a:bodyPr/>
          <a:lstStyle>
            <a:lvl1pPr>
              <a:defRPr/>
            </a:lvl1pPr>
          </a:lstStyle>
          <a:p>
            <a:pPr>
              <a:defRPr/>
            </a:pPr>
            <a:fld id="{D088EE75-1E5F-46E6-9335-A082CDF6502C}" type="slidenum">
              <a:rPr lang="en-US" smtClean="0"/>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424340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964626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8566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73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3834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5" name="Slide Number Placeholder 5"/>
          <p:cNvSpPr>
            <a:spLocks noGrp="1"/>
          </p:cNvSpPr>
          <p:nvPr>
            <p:ph type="sldNum" sz="quarter" idx="11"/>
          </p:nvPr>
        </p:nvSpPr>
        <p:spPr/>
        <p:txBody>
          <a:bodyPr/>
          <a:lstStyle>
            <a:lvl1pPr>
              <a:defRPr/>
            </a:lvl1pPr>
          </a:lstStyle>
          <a:p>
            <a:pPr>
              <a:defRPr/>
            </a:pPr>
            <a:fld id="{B4267854-6943-4EA1-A35F-6D0D6AF6D24E}"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6" name="Slide Number Placeholder 5"/>
          <p:cNvSpPr>
            <a:spLocks noGrp="1"/>
          </p:cNvSpPr>
          <p:nvPr>
            <p:ph type="sldNum" sz="quarter" idx="11"/>
          </p:nvPr>
        </p:nvSpPr>
        <p:spPr/>
        <p:txBody>
          <a:bodyPr/>
          <a:lstStyle>
            <a:lvl1pPr>
              <a:defRPr/>
            </a:lvl1pPr>
          </a:lstStyle>
          <a:p>
            <a:pPr>
              <a:defRPr/>
            </a:pPr>
            <a:fld id="{E9069E21-BE48-430B-900D-611290B0DBE4}"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8" name="Slide Number Placeholder 5"/>
          <p:cNvSpPr>
            <a:spLocks noGrp="1"/>
          </p:cNvSpPr>
          <p:nvPr>
            <p:ph type="sldNum" sz="quarter" idx="11"/>
          </p:nvPr>
        </p:nvSpPr>
        <p:spPr/>
        <p:txBody>
          <a:bodyPr/>
          <a:lstStyle>
            <a:lvl1pPr>
              <a:defRPr/>
            </a:lvl1pPr>
          </a:lstStyle>
          <a:p>
            <a:pPr>
              <a:defRPr/>
            </a:pPr>
            <a:fld id="{3BAE895E-8795-47A2-AC5D-08DF663D8F59}"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4" name="Slide Number Placeholder 5"/>
          <p:cNvSpPr>
            <a:spLocks noGrp="1"/>
          </p:cNvSpPr>
          <p:nvPr>
            <p:ph type="sldNum" sz="quarter" idx="11"/>
          </p:nvPr>
        </p:nvSpPr>
        <p:spPr/>
        <p:txBody>
          <a:bodyPr/>
          <a:lstStyle>
            <a:lvl1pPr>
              <a:defRPr/>
            </a:lvl1pPr>
          </a:lstStyle>
          <a:p>
            <a:pPr>
              <a:defRPr/>
            </a:pPr>
            <a:fld id="{793D0548-38AA-46C2-A9F1-2327DE34931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3" name="Slide Number Placeholder 5"/>
          <p:cNvSpPr>
            <a:spLocks noGrp="1"/>
          </p:cNvSpPr>
          <p:nvPr>
            <p:ph type="sldNum" sz="quarter" idx="11"/>
          </p:nvPr>
        </p:nvSpPr>
        <p:spPr/>
        <p:txBody>
          <a:bodyPr/>
          <a:lstStyle>
            <a:lvl1pPr>
              <a:defRPr/>
            </a:lvl1pPr>
          </a:lstStyle>
          <a:p>
            <a:pPr>
              <a:defRPr/>
            </a:pPr>
            <a:fld id="{4DADDAD3-53C8-432F-AA8D-8B36CD6B77D3}"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6" name="Slide Number Placeholder 5"/>
          <p:cNvSpPr>
            <a:spLocks noGrp="1"/>
          </p:cNvSpPr>
          <p:nvPr>
            <p:ph type="sldNum" sz="quarter" idx="11"/>
          </p:nvPr>
        </p:nvSpPr>
        <p:spPr/>
        <p:txBody>
          <a:bodyPr/>
          <a:lstStyle>
            <a:lvl1pPr>
              <a:defRPr/>
            </a:lvl1pPr>
          </a:lstStyle>
          <a:p>
            <a:pPr>
              <a:defRPr/>
            </a:pPr>
            <a:fld id="{170FCC15-0FF2-464A-88D5-4891C16B5D27}"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6" name="Slide Number Placeholder 5"/>
          <p:cNvSpPr>
            <a:spLocks noGrp="1"/>
          </p:cNvSpPr>
          <p:nvPr>
            <p:ph type="sldNum" sz="quarter" idx="11"/>
          </p:nvPr>
        </p:nvSpPr>
        <p:spPr/>
        <p:txBody>
          <a:bodyPr/>
          <a:lstStyle>
            <a:lvl1pPr>
              <a:defRPr/>
            </a:lvl1pPr>
          </a:lstStyle>
          <a:p>
            <a:pPr>
              <a:defRPr/>
            </a:pPr>
            <a:fld id="{AAD0E3A4-01D6-4927-AB27-24638F64E5B0}"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17" Type="http://schemas.openxmlformats.org/officeDocument/2006/relationships/image" Target="../media/image6.jpeg"/><Relationship Id="rId2" Type="http://schemas.openxmlformats.org/officeDocument/2006/relationships/slideLayout" Target="../slideLayouts/slideLayout14.xml"/><Relationship Id="rId16"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8763000" y="0"/>
            <a:ext cx="381000" cy="6858000"/>
          </a:xfrm>
          <a:prstGeom prst="rect">
            <a:avLst/>
          </a:prstGeom>
          <a:gradFill flip="none" rotWithShape="1">
            <a:gsLst>
              <a:gs pos="36000">
                <a:schemeClr val="bg1"/>
              </a:gs>
              <a:gs pos="100000">
                <a:srgbClr val="4DB84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0"/>
            <a:ext cx="381000" cy="6858000"/>
          </a:xfrm>
          <a:prstGeom prst="rect">
            <a:avLst/>
          </a:prstGeom>
          <a:gradFill flip="none" rotWithShape="1">
            <a:gsLst>
              <a:gs pos="0">
                <a:srgbClr val="4DB848"/>
              </a:gs>
              <a:gs pos="65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457200" y="1143000"/>
            <a:ext cx="8686800" cy="1588"/>
          </a:xfrm>
          <a:prstGeom prst="line">
            <a:avLst/>
          </a:prstGeom>
        </p:spPr>
        <p:style>
          <a:lnRef idx="1">
            <a:schemeClr val="dk1"/>
          </a:lnRef>
          <a:fillRef idx="0">
            <a:schemeClr val="dk1"/>
          </a:fillRef>
          <a:effectRef idx="0">
            <a:schemeClr val="dk1"/>
          </a:effectRef>
          <a:fontRef idx="minor">
            <a:schemeClr val="tx1"/>
          </a:fontRef>
        </p:style>
      </p:cxnSp>
      <p:sp>
        <p:nvSpPr>
          <p:cNvPr id="1029" name="Title Placeholder 1"/>
          <p:cNvSpPr>
            <a:spLocks noGrp="1"/>
          </p:cNvSpPr>
          <p:nvPr>
            <p:ph type="title"/>
          </p:nvPr>
        </p:nvSpPr>
        <p:spPr bwMode="auto">
          <a:xfrm>
            <a:off x="45720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30"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a:t>New Perspectives on HTML5, CSS3, and JavaScript, 6th Edition</a:t>
            </a:r>
          </a:p>
        </p:txBody>
      </p:sp>
      <p:sp>
        <p:nvSpPr>
          <p:cNvPr id="11" name="Slide Number Placeholder 5"/>
          <p:cNvSpPr>
            <a:spLocks noGrp="1"/>
          </p:cNvSpPr>
          <p:nvPr>
            <p:ph type="sldNum" sz="quarter" idx="4"/>
          </p:nvPr>
        </p:nvSpPr>
        <p:spPr>
          <a:xfrm>
            <a:off x="8610600" y="6400800"/>
            <a:ext cx="533400" cy="457200"/>
          </a:xfrm>
          <a:prstGeom prst="rect">
            <a:avLst/>
          </a:prstGeom>
        </p:spPr>
        <p:txBody>
          <a:bodyPr vert="horz" lIns="91440" tIns="45720" rIns="91440" bIns="45720" rtlCol="0" anchor="ctr"/>
          <a:lstStyle>
            <a:lvl1pPr algn="r" fontAlgn="auto">
              <a:spcBef>
                <a:spcPts val="0"/>
              </a:spcBef>
              <a:spcAft>
                <a:spcPts val="0"/>
              </a:spcAft>
              <a:defRPr sz="1200" b="1" smtClean="0">
                <a:latin typeface="+mn-lt"/>
                <a:cs typeface="+mn-cs"/>
              </a:defRPr>
            </a:lvl1pPr>
          </a:lstStyle>
          <a:p>
            <a:pPr>
              <a:defRPr/>
            </a:pPr>
            <a:fld id="{B725BB79-D32A-467B-BABB-CD11575A6E11}" type="slidenum">
              <a:rPr lang="en-US" smtClean="0"/>
              <a:pPr>
                <a:defRPr/>
              </a:pPr>
              <a:t>‹#›</a:t>
            </a:fld>
            <a:endParaRPr lang="en-US"/>
          </a:p>
        </p:txBody>
      </p:sp>
      <p:sp>
        <p:nvSpPr>
          <p:cNvPr id="156683"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12"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13"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cxnSp>
        <p:nvCxnSpPr>
          <p:cNvPr id="17" name="Straight Connector 16"/>
          <p:cNvCxnSpPr/>
          <p:nvPr/>
        </p:nvCxnSpPr>
        <p:spPr>
          <a:xfrm>
            <a:off x="0" y="6400800"/>
            <a:ext cx="8686800" cy="0"/>
          </a:xfrm>
          <a:prstGeom prst="line">
            <a:avLst/>
          </a:prstGeom>
        </p:spPr>
        <p:style>
          <a:lnRef idx="1">
            <a:schemeClr val="dk1"/>
          </a:lnRef>
          <a:fillRef idx="0">
            <a:schemeClr val="dk1"/>
          </a:fillRef>
          <a:effectRef idx="0">
            <a:schemeClr val="dk1"/>
          </a:effectRef>
          <a:fontRef idx="minor">
            <a:schemeClr val="tx1"/>
          </a:fontRef>
        </p:style>
      </p:cxnSp>
      <p:sp>
        <p:nvSpPr>
          <p:cNvPr id="14"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18"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hf hdr="0" ftr="0" dt="0"/>
  <p:txStyles>
    <p:titleStyle>
      <a:lvl1pPr algn="l" rtl="0" eaLnBrk="1" fontAlgn="base" hangingPunct="1">
        <a:spcBef>
          <a:spcPct val="0"/>
        </a:spcBef>
        <a:spcAft>
          <a:spcPct val="0"/>
        </a:spcAft>
        <a:defRPr sz="4400" b="1">
          <a:solidFill>
            <a:srgbClr val="20409A"/>
          </a:solidFill>
          <a:latin typeface="+mj-lt"/>
          <a:ea typeface="+mj-ea"/>
          <a:cs typeface="+mj-cs"/>
        </a:defRPr>
      </a:lvl1pPr>
      <a:lvl2pPr algn="l" rtl="0" eaLnBrk="1" fontAlgn="base" hangingPunct="1">
        <a:spcBef>
          <a:spcPct val="0"/>
        </a:spcBef>
        <a:spcAft>
          <a:spcPct val="0"/>
        </a:spcAft>
        <a:defRPr sz="4400">
          <a:solidFill>
            <a:schemeClr val="tx1"/>
          </a:solidFill>
          <a:latin typeface="Calibri" pitchFamily="34" charset="0"/>
        </a:defRPr>
      </a:lvl2pPr>
      <a:lvl3pPr algn="l" rtl="0" eaLnBrk="1" fontAlgn="base" hangingPunct="1">
        <a:spcBef>
          <a:spcPct val="0"/>
        </a:spcBef>
        <a:spcAft>
          <a:spcPct val="0"/>
        </a:spcAft>
        <a:defRPr sz="4400">
          <a:solidFill>
            <a:schemeClr val="tx1"/>
          </a:solidFill>
          <a:latin typeface="Calibri" pitchFamily="34" charset="0"/>
        </a:defRPr>
      </a:lvl3pPr>
      <a:lvl4pPr algn="l" rtl="0" eaLnBrk="1" fontAlgn="base" hangingPunct="1">
        <a:spcBef>
          <a:spcPct val="0"/>
        </a:spcBef>
        <a:spcAft>
          <a:spcPct val="0"/>
        </a:spcAft>
        <a:defRPr sz="4400">
          <a:solidFill>
            <a:schemeClr val="tx1"/>
          </a:solidFill>
          <a:latin typeface="Calibri" pitchFamily="34" charset="0"/>
        </a:defRPr>
      </a:lvl4pPr>
      <a:lvl5pPr algn="l" rtl="0" eaLnBrk="1" fontAlgn="base" hangingPunct="1">
        <a:spcBef>
          <a:spcPct val="0"/>
        </a:spcBef>
        <a:spcAft>
          <a:spcPct val="0"/>
        </a:spcAft>
        <a:defRPr sz="4400">
          <a:solidFill>
            <a:schemeClr val="tx1"/>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Clr>
          <a:srgbClr val="20409A"/>
        </a:buClr>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20409A"/>
        </a:buClr>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Clr>
          <a:srgbClr val="20409A"/>
        </a:buClr>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8" name="Picture 3"/>
          <p:cNvPicPr>
            <a:picLocks noChangeAspect="1" noChangeArrowheads="1"/>
          </p:cNvPicPr>
          <p:nvPr/>
        </p:nvPicPr>
        <p:blipFill>
          <a:blip r:embed="rId13" cstate="print">
            <a:duotone>
              <a:schemeClr val="bg2">
                <a:shade val="45000"/>
                <a:satMod val="135000"/>
              </a:schemeClr>
              <a:prstClr val="white"/>
            </a:duotone>
            <a:lum bright="16000"/>
          </a:blip>
          <a:srcRect t="5253" r="6667" b="21206"/>
          <a:stretch>
            <a:fillRect/>
          </a:stretch>
        </p:blipFill>
        <p:spPr bwMode="auto">
          <a:xfrm>
            <a:off x="6349" y="6350"/>
            <a:ext cx="9144001" cy="6858000"/>
          </a:xfrm>
          <a:prstGeom prst="rect">
            <a:avLst/>
          </a:prstGeom>
          <a:noFill/>
          <a:ln w="9525">
            <a:noFill/>
            <a:miter lim="800000"/>
            <a:headEnd/>
            <a:tailEnd/>
          </a:ln>
          <a:effectLst/>
        </p:spPr>
      </p:pic>
      <p:sp>
        <p:nvSpPr>
          <p:cNvPr id="19" name="Round Single Corner Rectangle 3"/>
          <p:cNvSpPr/>
          <p:nvPr/>
        </p:nvSpPr>
        <p:spPr>
          <a:xfrm flipH="1">
            <a:off x="4876800" y="6324600"/>
            <a:ext cx="4267200" cy="533400"/>
          </a:xfrm>
          <a:prstGeom prst="round1Rect">
            <a:avLst/>
          </a:prstGeom>
          <a:solidFill>
            <a:srgbClr val="588528"/>
          </a:solidFill>
          <a:ln>
            <a:solidFill>
              <a:srgbClr val="58852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a:p>
        </p:txBody>
      </p:sp>
      <p:pic>
        <p:nvPicPr>
          <p:cNvPr id="13316" name="Picture 6"/>
          <p:cNvPicPr>
            <a:picLocks noChangeAspect="1" noChangeArrowheads="1"/>
          </p:cNvPicPr>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 y="6324600"/>
            <a:ext cx="1447800"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2"/>
          <p:cNvPicPr>
            <a:picLocks noChangeAspect="1" noChangeArrowheads="1"/>
          </p:cNvPicPr>
          <p:nvPr/>
        </p:nvPicPr>
        <p:blipFill>
          <a:blip r:embed="rId1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91200" y="381000"/>
            <a:ext cx="3187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3"/>
          <p:cNvPicPr>
            <a:picLocks noChangeAspect="1" noChangeArrowheads="1"/>
          </p:cNvPicPr>
          <p:nvPr/>
        </p:nvPicPr>
        <p:blipFill>
          <a:blip r:embed="rId16" cstate="print">
            <a:clrChange>
              <a:clrFrom>
                <a:srgbClr val="FEFEFE"/>
              </a:clrFrom>
              <a:clrTo>
                <a:srgbClr val="FEFEFE">
                  <a:alpha val="0"/>
                </a:srgbClr>
              </a:clrTo>
            </a:clrChange>
            <a:extLst>
              <a:ext uri="{28A0092B-C50C-407E-A947-70E740481C1C}">
                <a14:useLocalDpi xmlns:a14="http://schemas.microsoft.com/office/drawing/2010/main" val="0"/>
              </a:ext>
            </a:extLst>
          </a:blip>
          <a:srcRect l="30302"/>
          <a:stretch>
            <a:fillRect/>
          </a:stretch>
        </p:blipFill>
        <p:spPr bwMode="auto">
          <a:xfrm>
            <a:off x="0" y="1219200"/>
            <a:ext cx="17526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4"/>
          <p:cNvPicPr>
            <a:picLocks noChangeAspect="1" noChangeArrowheads="1"/>
          </p:cNvPicPr>
          <p:nvPr/>
        </p:nvPicPr>
        <p:blipFill>
          <a:blip r:embed="rId17" cstate="print">
            <a:clrChange>
              <a:clrFrom>
                <a:srgbClr val="FEFFFD"/>
              </a:clrFrom>
              <a:clrTo>
                <a:srgbClr val="FEFFFD">
                  <a:alpha val="0"/>
                </a:srgbClr>
              </a:clrTo>
            </a:clrChange>
            <a:extLst>
              <a:ext uri="{28A0092B-C50C-407E-A947-70E740481C1C}">
                <a14:useLocalDpi xmlns:a14="http://schemas.microsoft.com/office/drawing/2010/main" val="0"/>
              </a:ext>
            </a:extLst>
          </a:blip>
          <a:srcRect r="25620"/>
          <a:stretch>
            <a:fillRect/>
          </a:stretch>
        </p:blipFill>
        <p:spPr bwMode="auto">
          <a:xfrm>
            <a:off x="6858000" y="2286000"/>
            <a:ext cx="2286000"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itle Placeholder 1"/>
          <p:cNvSpPr>
            <a:spLocks noGrp="1"/>
          </p:cNvSpPr>
          <p:nvPr>
            <p:ph type="title"/>
          </p:nvPr>
        </p:nvSpPr>
        <p:spPr bwMode="auto">
          <a:xfrm>
            <a:off x="0" y="152400"/>
            <a:ext cx="830580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21" name="Text Placeholder 2"/>
          <p:cNvSpPr>
            <a:spLocks noGrp="1"/>
          </p:cNvSpPr>
          <p:nvPr>
            <p:ph type="body" idx="1"/>
          </p:nvPr>
        </p:nvSpPr>
        <p:spPr bwMode="auto">
          <a:xfrm>
            <a:off x="0" y="1219200"/>
            <a:ext cx="86868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87" r:id="rId1"/>
    <p:sldLayoutId id="2147483686" r:id="rId2"/>
    <p:sldLayoutId id="2147483685" r:id="rId3"/>
    <p:sldLayoutId id="2147483684" r:id="rId4"/>
    <p:sldLayoutId id="2147483683" r:id="rId5"/>
    <p:sldLayoutId id="2147483682" r:id="rId6"/>
    <p:sldLayoutId id="2147483681" r:id="rId7"/>
    <p:sldLayoutId id="2147483680" r:id="rId8"/>
    <p:sldLayoutId id="2147483679" r:id="rId9"/>
    <p:sldLayoutId id="2147483678" r:id="rId10"/>
    <p:sldLayoutId id="2147483677" r:id="rId11"/>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defRPr>
      </a:lvl2pPr>
      <a:lvl3pPr algn="l" rtl="0" eaLnBrk="0" fontAlgn="base" hangingPunct="0">
        <a:spcBef>
          <a:spcPct val="0"/>
        </a:spcBef>
        <a:spcAft>
          <a:spcPct val="0"/>
        </a:spcAft>
        <a:defRPr sz="4400">
          <a:solidFill>
            <a:schemeClr val="tx1"/>
          </a:solidFill>
          <a:latin typeface="Calibri" pitchFamily="34" charset="0"/>
        </a:defRPr>
      </a:lvl3pPr>
      <a:lvl4pPr algn="l" rtl="0" eaLnBrk="0" fontAlgn="base" hangingPunct="0">
        <a:spcBef>
          <a:spcPct val="0"/>
        </a:spcBef>
        <a:spcAft>
          <a:spcPct val="0"/>
        </a:spcAft>
        <a:defRPr sz="4400">
          <a:solidFill>
            <a:schemeClr val="tx1"/>
          </a:solidFill>
          <a:latin typeface="Calibri" pitchFamily="34" charset="0"/>
        </a:defRPr>
      </a:lvl4pPr>
      <a:lvl5pPr algn="l" rtl="0" eaLnBrk="0" fontAlgn="base" hangingPunct="0">
        <a:spcBef>
          <a:spcPct val="0"/>
        </a:spcBef>
        <a:spcAft>
          <a:spcPct val="0"/>
        </a:spcAft>
        <a:defRPr sz="4400">
          <a:solidFill>
            <a:schemeClr val="tx1"/>
          </a:solidFill>
          <a:latin typeface="Calibri" pitchFamily="34" charset="0"/>
        </a:defRPr>
      </a:lvl5pPr>
      <a:lvl6pPr marL="457200" algn="l" rtl="0" eaLnBrk="0" fontAlgn="base" hangingPunct="0">
        <a:spcBef>
          <a:spcPct val="0"/>
        </a:spcBef>
        <a:spcAft>
          <a:spcPct val="0"/>
        </a:spcAft>
        <a:defRPr sz="4400">
          <a:solidFill>
            <a:schemeClr val="tx1"/>
          </a:solidFill>
          <a:latin typeface="Calibri" pitchFamily="34" charset="0"/>
        </a:defRPr>
      </a:lvl6pPr>
      <a:lvl7pPr marL="914400" algn="l" rtl="0" eaLnBrk="0" fontAlgn="base" hangingPunct="0">
        <a:spcBef>
          <a:spcPct val="0"/>
        </a:spcBef>
        <a:spcAft>
          <a:spcPct val="0"/>
        </a:spcAft>
        <a:defRPr sz="4400">
          <a:solidFill>
            <a:schemeClr val="tx1"/>
          </a:solidFill>
          <a:latin typeface="Calibri" pitchFamily="34" charset="0"/>
        </a:defRPr>
      </a:lvl7pPr>
      <a:lvl8pPr marL="1371600" algn="l" rtl="0" eaLnBrk="0" fontAlgn="base" hangingPunct="0">
        <a:spcBef>
          <a:spcPct val="0"/>
        </a:spcBef>
        <a:spcAft>
          <a:spcPct val="0"/>
        </a:spcAft>
        <a:defRPr sz="4400">
          <a:solidFill>
            <a:schemeClr val="tx1"/>
          </a:solidFill>
          <a:latin typeface="Calibri" pitchFamily="34" charset="0"/>
        </a:defRPr>
      </a:lvl8pPr>
      <a:lvl9pPr marL="1828800" algn="l" rtl="0" eaLnBrk="0" fontAlgn="base" hangingPunct="0">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4"/>
          <p:cNvSpPr>
            <a:spLocks noGrp="1" noChangeArrowheads="1"/>
          </p:cNvSpPr>
          <p:nvPr>
            <p:ph type="ctrTitle"/>
            <p:custDataLst>
              <p:tags r:id="rId2"/>
            </p:custDataLst>
          </p:nvPr>
        </p:nvSpPr>
        <p:spPr/>
        <p:txBody>
          <a:bodyPr/>
          <a:lstStyle/>
          <a:p>
            <a:pPr algn="ctr" eaLnBrk="1" hangingPunct="1"/>
            <a:r>
              <a:rPr lang="en-US" dirty="0"/>
              <a:t>Tutorial 3</a:t>
            </a:r>
            <a:br>
              <a:rPr lang="en-US" dirty="0"/>
            </a:br>
            <a:r>
              <a:rPr lang="en-US" dirty="0"/>
              <a:t>Designing a Web Page with CSS</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Setting up a Grid</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10</a:t>
            </a:fld>
            <a:endParaRPr lang="en-US"/>
          </a:p>
        </p:txBody>
      </p:sp>
      <p:pic>
        <p:nvPicPr>
          <p:cNvPr id="8" name="Picture 7" descr="This figure explains a proposed grid layout for the About Pandaisia Chocolates.&#10;The figure consists of a big rectangular box consisting of three rows. The first row is a rectangular box that reads “About Pandaisia Chocolates”. A smaller rectangular box labeled “first row” is positioned on the left side of the figure. An arrow originating from this box points to the first row of the main box.&#10;The second row is a rectangular box that consists of two columns. The first column is divided into two sections. The first section labeled “Our Company” is positioned on the left side below the first row. The second section labeled “About Chocolate” is positioned below the first section of the first column. This second section is further divided into 2 x 2 dotted grid. The top-right and top-left rectangles of this grid are labeled “Enjoying Chocolate” and “Healthy Chocolate”, respectively. The bottom-right and bottom-left rectangles of the grid are labeled “Single-origin and Blends” and “Ethical Produce”, respectively. A rectangular box labeled “2 x 2 grid nested within the first column of the second row” is positioned on the right side of the second section. An arrow originating from this box points to the second section of the first column.&#10;The second column of the second row reads “FAQ”.&#10;A rectangular box labeled “second row” is positioned below the first rectangular box. An arrow originating from the third rectangular box points to the second row of the main box.&#10;A rectangular box labeled “first column” is positioned below the main box to the left. An arrow originating from the fourth rectangular box points to the first column of the second row.&#10;A rectangular box labeled “second column” is positioned below the main box to the right. An arrow originating from the fifth rectangular box points to the second column of the second row.&#10;The third row is a rectangular box that reads “Pandaisia Chocolates © 2017 All Rights Reserved”. A rectangular box labeled “third row” is positioned below the third rectangular box. An arrow originating from the sixth rectangular box points to the third row of the main box.&#10;" title="Figure 3-32 Proposed grid layout for the About Pandaisia Chocolates page"/>
          <p:cNvPicPr>
            <a:picLocks noChangeAspect="1"/>
          </p:cNvPicPr>
          <p:nvPr/>
        </p:nvPicPr>
        <p:blipFill>
          <a:blip r:embed="rId3"/>
          <a:stretch>
            <a:fillRect/>
          </a:stretch>
        </p:blipFill>
        <p:spPr>
          <a:xfrm>
            <a:off x="2276806" y="1885950"/>
            <a:ext cx="4647539" cy="3643313"/>
          </a:xfrm>
          <a:prstGeom prst="rect">
            <a:avLst/>
          </a:prstGeom>
        </p:spPr>
      </p:pic>
    </p:spTree>
    <p:extLst>
      <p:ext uri="{BB962C8B-B14F-4D97-AF65-F5344CB8AC3E}">
        <p14:creationId xmlns:p14="http://schemas.microsoft.com/office/powerpoint/2010/main" val="2070356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Designing the Grid Rows</a:t>
            </a:r>
          </a:p>
        </p:txBody>
      </p:sp>
      <p:sp>
        <p:nvSpPr>
          <p:cNvPr id="3" name="Content Placeholder 2"/>
          <p:cNvSpPr>
            <a:spLocks noGrp="1"/>
          </p:cNvSpPr>
          <p:nvPr>
            <p:ph idx="1"/>
          </p:nvPr>
        </p:nvSpPr>
        <p:spPr/>
        <p:txBody>
          <a:bodyPr/>
          <a:lstStyle/>
          <a:p>
            <a:r>
              <a:rPr lang="en-IN" dirty="0"/>
              <a:t>Grid rows contain floating columns</a:t>
            </a:r>
          </a:p>
          <a:p>
            <a:r>
              <a:rPr lang="en-IN" dirty="0"/>
              <a:t>Since a grid row starts a new line within a page, it should only be displayed when both margins are clear of previously floated columns</a:t>
            </a:r>
          </a:p>
          <a:p>
            <a:pPr marL="1628775" lvl="5" indent="0">
              <a:buNone/>
            </a:pPr>
            <a:r>
              <a:rPr lang="en-IN" sz="2400" dirty="0"/>
              <a:t>    </a:t>
            </a:r>
            <a:r>
              <a:rPr lang="en-IN" sz="2400" dirty="0" err="1"/>
              <a:t>div.row</a:t>
            </a:r>
            <a:r>
              <a:rPr lang="en-IN" sz="2400" dirty="0"/>
              <a:t> {</a:t>
            </a:r>
          </a:p>
          <a:p>
            <a:pPr marL="1628775" lvl="5" indent="0">
              <a:buNone/>
            </a:pPr>
            <a:r>
              <a:rPr lang="en-IN" sz="2400" dirty="0"/>
              <a:t> 		</a:t>
            </a:r>
            <a:r>
              <a:rPr lang="en-IN" sz="2400" dirty="0" err="1"/>
              <a:t>clear:both</a:t>
            </a:r>
            <a:r>
              <a:rPr lang="en-IN" sz="2400" dirty="0"/>
              <a:t>;</a:t>
            </a:r>
          </a:p>
          <a:p>
            <a:pPr marL="1628775" lvl="5" indent="0">
              <a:buNone/>
            </a:pPr>
            <a:r>
              <a:rPr lang="en-IN" sz="2400" dirty="0"/>
              <a:t>    }</a:t>
            </a:r>
          </a:p>
          <a:p>
            <a:pPr marL="0" indent="0">
              <a:buNone/>
            </a:pPr>
            <a:endParaRPr lang="en-IN"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11</a:t>
            </a:fld>
            <a:endParaRPr lang="en-US"/>
          </a:p>
        </p:txBody>
      </p:sp>
    </p:spTree>
    <p:extLst>
      <p:ext uri="{BB962C8B-B14F-4D97-AF65-F5344CB8AC3E}">
        <p14:creationId xmlns:p14="http://schemas.microsoft.com/office/powerpoint/2010/main" val="2782460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Designing the Grid Columns</a:t>
            </a:r>
          </a:p>
        </p:txBody>
      </p:sp>
      <p:sp>
        <p:nvSpPr>
          <p:cNvPr id="3" name="Content Placeholder 2"/>
          <p:cNvSpPr>
            <a:spLocks noGrp="1"/>
          </p:cNvSpPr>
          <p:nvPr>
            <p:ph idx="1"/>
          </p:nvPr>
        </p:nvSpPr>
        <p:spPr/>
        <p:txBody>
          <a:bodyPr/>
          <a:lstStyle/>
          <a:p>
            <a:r>
              <a:rPr lang="en-IN" dirty="0"/>
              <a:t>Every grid column needs to be floated within its row</a:t>
            </a:r>
          </a:p>
          <a:p>
            <a:r>
              <a:rPr lang="en-IN" dirty="0"/>
              <a:t>Grid columns are placed within a </a:t>
            </a:r>
            <a:r>
              <a:rPr lang="en-IN" sz="1950" dirty="0">
                <a:latin typeface="Courier New" panose="02070309020205020404" pitchFamily="49" charset="0"/>
                <a:cs typeface="Courier New" panose="02070309020205020404" pitchFamily="49" charset="0"/>
              </a:rPr>
              <a:t>div</a:t>
            </a:r>
            <a:r>
              <a:rPr lang="en-IN" dirty="0"/>
              <a:t> element having the general class name</a:t>
            </a:r>
          </a:p>
          <a:p>
            <a:pPr marL="685800" lvl="2" indent="0">
              <a:buNone/>
            </a:pPr>
            <a:r>
              <a:rPr lang="en-IN" sz="1950" dirty="0">
                <a:latin typeface="Courier New" panose="02070309020205020404" pitchFamily="49" charset="0"/>
                <a:cs typeface="Courier New" panose="02070309020205020404" pitchFamily="49" charset="0"/>
              </a:rPr>
              <a:t>class=“col-</a:t>
            </a:r>
            <a:r>
              <a:rPr lang="en-IN" sz="1950" i="1" dirty="0">
                <a:latin typeface="Courier New" panose="02070309020205020404" pitchFamily="49" charset="0"/>
                <a:cs typeface="Courier New" panose="02070309020205020404" pitchFamily="49" charset="0"/>
              </a:rPr>
              <a:t>numerator</a:t>
            </a:r>
            <a:r>
              <a:rPr lang="en-IN" sz="1950" dirty="0">
                <a:latin typeface="Courier New" panose="02070309020205020404" pitchFamily="49" charset="0"/>
                <a:cs typeface="Courier New" panose="02070309020205020404" pitchFamily="49" charset="0"/>
              </a:rPr>
              <a:t>-</a:t>
            </a:r>
            <a:r>
              <a:rPr lang="en-IN" sz="1950" i="1" dirty="0">
                <a:latin typeface="Courier New" panose="02070309020205020404" pitchFamily="49" charset="0"/>
                <a:cs typeface="Courier New" panose="02070309020205020404" pitchFamily="49" charset="0"/>
              </a:rPr>
              <a:t>denominator</a:t>
            </a:r>
            <a:r>
              <a:rPr lang="en-IN" sz="1950" dirty="0">
                <a:latin typeface="Courier New" panose="02070309020205020404" pitchFamily="49" charset="0"/>
                <a:cs typeface="Courier New" panose="02070309020205020404" pitchFamily="49" charset="0"/>
              </a:rPr>
              <a:t>”</a:t>
            </a:r>
          </a:p>
          <a:p>
            <a:pPr marL="258366" lvl="2" indent="0">
              <a:buNone/>
            </a:pPr>
            <a:r>
              <a:rPr lang="en-IN" dirty="0">
                <a:cs typeface="Courier New" panose="02070309020205020404" pitchFamily="49" charset="0"/>
              </a:rPr>
              <a:t>where </a:t>
            </a:r>
            <a:r>
              <a:rPr lang="en-IN" sz="1950" i="1" dirty="0">
                <a:latin typeface="Courier New" panose="02070309020205020404" pitchFamily="49" charset="0"/>
                <a:cs typeface="Courier New" panose="02070309020205020404" pitchFamily="49" charset="0"/>
              </a:rPr>
              <a:t>numerator</a:t>
            </a:r>
            <a:r>
              <a:rPr lang="en-IN" sz="1950" dirty="0">
                <a:latin typeface="Courier New" panose="02070309020205020404" pitchFamily="49" charset="0"/>
                <a:cs typeface="Courier New" panose="02070309020205020404" pitchFamily="49" charset="0"/>
              </a:rPr>
              <a:t>-</a:t>
            </a:r>
            <a:r>
              <a:rPr lang="en-IN" sz="1950" i="1" dirty="0">
                <a:latin typeface="Courier New" panose="02070309020205020404" pitchFamily="49" charset="0"/>
                <a:cs typeface="Courier New" panose="02070309020205020404" pitchFamily="49" charset="0"/>
              </a:rPr>
              <a:t>denominator</a:t>
            </a:r>
            <a:r>
              <a:rPr lang="en-IN" i="1" dirty="0">
                <a:latin typeface="Courier New" panose="02070309020205020404" pitchFamily="49" charset="0"/>
                <a:cs typeface="Courier New" panose="02070309020205020404" pitchFamily="49" charset="0"/>
              </a:rPr>
              <a:t> </a:t>
            </a:r>
            <a:r>
              <a:rPr lang="en-IN" dirty="0">
                <a:cs typeface="Courier New" panose="02070309020205020404" pitchFamily="49" charset="0"/>
              </a:rPr>
              <a:t>provides the fractional width of the column</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12</a:t>
            </a:fld>
            <a:endParaRPr lang="en-US"/>
          </a:p>
        </p:txBody>
      </p:sp>
    </p:spTree>
    <p:extLst>
      <p:ext uri="{BB962C8B-B14F-4D97-AF65-F5344CB8AC3E}">
        <p14:creationId xmlns:p14="http://schemas.microsoft.com/office/powerpoint/2010/main" val="561420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Outlining a Grid</a:t>
            </a:r>
          </a:p>
        </p:txBody>
      </p:sp>
      <p:sp>
        <p:nvSpPr>
          <p:cNvPr id="3" name="Content Placeholder 2"/>
          <p:cNvSpPr>
            <a:spLocks noGrp="1"/>
          </p:cNvSpPr>
          <p:nvPr>
            <p:ph idx="1"/>
          </p:nvPr>
        </p:nvSpPr>
        <p:spPr/>
        <p:txBody>
          <a:bodyPr/>
          <a:lstStyle/>
          <a:p>
            <a:r>
              <a:rPr lang="en-IN" dirty="0"/>
              <a:t>Outlines – Lines drawn around an element, enclosing the element content, padding, and border spaces</a:t>
            </a:r>
          </a:p>
          <a:p>
            <a:pPr lvl="1"/>
            <a:r>
              <a:rPr lang="en-IN" sz="1950" dirty="0">
                <a:latin typeface="Courier New" panose="02070309020205020404" pitchFamily="49" charset="0"/>
                <a:cs typeface="Courier New" panose="02070309020205020404" pitchFamily="49" charset="0"/>
              </a:rPr>
              <a:t>Outline-width: </a:t>
            </a:r>
            <a:r>
              <a:rPr lang="en-IN" sz="1950" i="1" dirty="0">
                <a:latin typeface="Courier New" panose="02070309020205020404" pitchFamily="49" charset="0"/>
                <a:cs typeface="Courier New" panose="02070309020205020404" pitchFamily="49" charset="0"/>
              </a:rPr>
              <a:t>value</a:t>
            </a:r>
            <a:r>
              <a:rPr lang="en-IN" sz="1950" dirty="0">
                <a:latin typeface="Courier New" panose="02070309020205020404" pitchFamily="49" charset="0"/>
                <a:cs typeface="Courier New" panose="02070309020205020404" pitchFamily="49" charset="0"/>
              </a:rPr>
              <a:t>;</a:t>
            </a:r>
            <a:r>
              <a:rPr lang="en-IN" dirty="0"/>
              <a:t> – Specifies the width of a line. </a:t>
            </a:r>
          </a:p>
          <a:p>
            <a:pPr lvl="2"/>
            <a:r>
              <a:rPr lang="en-IN" dirty="0"/>
              <a:t>Properties of </a:t>
            </a:r>
            <a:r>
              <a:rPr lang="en-IN" i="1" dirty="0">
                <a:latin typeface="Courier New" panose="02070309020205020404" pitchFamily="49" charset="0"/>
                <a:cs typeface="Courier New" panose="02070309020205020404" pitchFamily="49" charset="0"/>
              </a:rPr>
              <a:t>value</a:t>
            </a:r>
            <a:r>
              <a:rPr lang="en-IN" dirty="0"/>
              <a:t> are: </a:t>
            </a:r>
            <a:r>
              <a:rPr lang="en-IN" dirty="0">
                <a:latin typeface="Courier New" panose="02070309020205020404" pitchFamily="49" charset="0"/>
                <a:cs typeface="Courier New" panose="02070309020205020404" pitchFamily="49" charset="0"/>
              </a:rPr>
              <a:t>thin, medium, </a:t>
            </a:r>
            <a:r>
              <a:rPr lang="en-IN" dirty="0"/>
              <a:t>or </a:t>
            </a:r>
            <a:r>
              <a:rPr lang="en-IN" dirty="0">
                <a:latin typeface="Courier New" panose="02070309020205020404" pitchFamily="49" charset="0"/>
                <a:cs typeface="Courier New" panose="02070309020205020404" pitchFamily="49" charset="0"/>
              </a:rPr>
              <a:t>thick</a:t>
            </a:r>
          </a:p>
          <a:p>
            <a:pPr lvl="1"/>
            <a:r>
              <a:rPr lang="en-IN" sz="1950" dirty="0">
                <a:latin typeface="Courier New" panose="02070309020205020404" pitchFamily="49" charset="0"/>
                <a:cs typeface="Courier New" panose="02070309020205020404" pitchFamily="49" charset="0"/>
              </a:rPr>
              <a:t>Outline-</a:t>
            </a:r>
            <a:r>
              <a:rPr lang="en-IN" sz="1950" dirty="0" err="1">
                <a:latin typeface="Courier New" panose="02070309020205020404" pitchFamily="49" charset="0"/>
                <a:cs typeface="Courier New" panose="02070309020205020404" pitchFamily="49" charset="0"/>
              </a:rPr>
              <a:t>color</a:t>
            </a:r>
            <a:r>
              <a:rPr lang="en-IN" sz="1950" dirty="0">
                <a:latin typeface="Courier New" panose="02070309020205020404" pitchFamily="49" charset="0"/>
                <a:cs typeface="Courier New" panose="02070309020205020404" pitchFamily="49" charset="0"/>
              </a:rPr>
              <a:t>: </a:t>
            </a:r>
            <a:r>
              <a:rPr lang="en-IN" sz="1950" i="1" dirty="0" err="1">
                <a:latin typeface="Courier New" panose="02070309020205020404" pitchFamily="49" charset="0"/>
                <a:cs typeface="Courier New" panose="02070309020205020404" pitchFamily="49" charset="0"/>
              </a:rPr>
              <a:t>color</a:t>
            </a:r>
            <a:r>
              <a:rPr lang="en-IN" sz="1950" dirty="0">
                <a:latin typeface="Courier New" panose="02070309020205020404" pitchFamily="49" charset="0"/>
                <a:cs typeface="Courier New" panose="02070309020205020404" pitchFamily="49" charset="0"/>
              </a:rPr>
              <a:t>; </a:t>
            </a:r>
            <a:r>
              <a:rPr lang="en-IN" dirty="0"/>
              <a:t>– Specifies the </a:t>
            </a:r>
            <a:r>
              <a:rPr lang="en-IN" dirty="0" err="1"/>
              <a:t>color</a:t>
            </a:r>
            <a:r>
              <a:rPr lang="en-IN" dirty="0"/>
              <a:t> of a line. </a:t>
            </a:r>
          </a:p>
          <a:p>
            <a:pPr lvl="2"/>
            <a:r>
              <a:rPr lang="en-IN" dirty="0"/>
              <a:t>Properties of </a:t>
            </a:r>
            <a:r>
              <a:rPr lang="en-IN" i="1" dirty="0" err="1">
                <a:latin typeface="Courier New" panose="02070309020205020404" pitchFamily="49" charset="0"/>
                <a:cs typeface="Courier New" panose="02070309020205020404" pitchFamily="49" charset="0"/>
              </a:rPr>
              <a:t>color</a:t>
            </a:r>
            <a:r>
              <a:rPr lang="en-IN" dirty="0"/>
              <a:t> are: CSS </a:t>
            </a:r>
            <a:r>
              <a:rPr lang="en-IN" dirty="0" err="1"/>
              <a:t>color</a:t>
            </a:r>
            <a:r>
              <a:rPr lang="en-IN" dirty="0"/>
              <a:t> name or value</a:t>
            </a:r>
          </a:p>
          <a:p>
            <a:pPr marL="342900" lvl="1" indent="0">
              <a:buNone/>
            </a:pPr>
            <a:endParaRPr lang="en-IN" dirty="0"/>
          </a:p>
          <a:p>
            <a:pPr lvl="1"/>
            <a:endParaRPr lang="en-IN"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13</a:t>
            </a:fld>
            <a:endParaRPr lang="en-US"/>
          </a:p>
        </p:txBody>
      </p:sp>
    </p:spTree>
    <p:extLst>
      <p:ext uri="{BB962C8B-B14F-4D97-AF65-F5344CB8AC3E}">
        <p14:creationId xmlns:p14="http://schemas.microsoft.com/office/powerpoint/2010/main" val="2761865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Outlining a Grid</a:t>
            </a:r>
            <a:endParaRPr lang="en-US" dirty="0"/>
          </a:p>
        </p:txBody>
      </p:sp>
      <p:sp>
        <p:nvSpPr>
          <p:cNvPr id="3" name="Content Placeholder 2"/>
          <p:cNvSpPr>
            <a:spLocks noGrp="1"/>
          </p:cNvSpPr>
          <p:nvPr>
            <p:ph idx="1"/>
          </p:nvPr>
        </p:nvSpPr>
        <p:spPr/>
        <p:txBody>
          <a:bodyPr/>
          <a:lstStyle/>
          <a:p>
            <a:pPr lvl="1"/>
            <a:r>
              <a:rPr lang="en-IN" sz="1950" dirty="0">
                <a:latin typeface="Courier New" panose="02070309020205020404" pitchFamily="49" charset="0"/>
                <a:cs typeface="Courier New" panose="02070309020205020404" pitchFamily="49" charset="0"/>
              </a:rPr>
              <a:t>Outline-style: </a:t>
            </a:r>
            <a:r>
              <a:rPr lang="en-IN" sz="1950" i="1" dirty="0">
                <a:latin typeface="Courier New" panose="02070309020205020404" pitchFamily="49" charset="0"/>
                <a:cs typeface="Courier New" panose="02070309020205020404" pitchFamily="49" charset="0"/>
              </a:rPr>
              <a:t>style</a:t>
            </a:r>
            <a:r>
              <a:rPr lang="en-IN" sz="1950" dirty="0">
                <a:latin typeface="Courier New" panose="02070309020205020404" pitchFamily="49" charset="0"/>
                <a:cs typeface="Courier New" panose="02070309020205020404" pitchFamily="49" charset="0"/>
              </a:rPr>
              <a:t>; </a:t>
            </a:r>
            <a:r>
              <a:rPr lang="en-IN" dirty="0"/>
              <a:t>– Specifies the design of a line</a:t>
            </a:r>
          </a:p>
          <a:p>
            <a:pPr lvl="2"/>
            <a:r>
              <a:rPr lang="en-IN" dirty="0"/>
              <a:t>Properties of </a:t>
            </a:r>
            <a:r>
              <a:rPr lang="en-IN" i="1" dirty="0">
                <a:latin typeface="Courier New" panose="02070309020205020404" pitchFamily="49" charset="0"/>
                <a:cs typeface="Courier New" panose="02070309020205020404" pitchFamily="49" charset="0"/>
              </a:rPr>
              <a:t>style</a:t>
            </a:r>
            <a:r>
              <a:rPr lang="en-IN" dirty="0"/>
              <a:t> are: </a:t>
            </a:r>
            <a:r>
              <a:rPr lang="en-IN" dirty="0">
                <a:latin typeface="Courier New" panose="02070309020205020404" pitchFamily="49" charset="0"/>
                <a:cs typeface="Courier New" panose="02070309020205020404" pitchFamily="49" charset="0"/>
              </a:rPr>
              <a:t>solid, double, dotted, dashed, groove, inset, ridge,</a:t>
            </a:r>
            <a:r>
              <a:rPr lang="en-IN" dirty="0"/>
              <a:t> or </a:t>
            </a:r>
            <a:r>
              <a:rPr lang="en-IN" dirty="0">
                <a:latin typeface="Courier New" panose="02070309020205020404" pitchFamily="49" charset="0"/>
                <a:cs typeface="Courier New" panose="02070309020205020404" pitchFamily="49" charset="0"/>
              </a:rPr>
              <a:t>outset</a:t>
            </a:r>
          </a:p>
          <a:p>
            <a:pPr lvl="2"/>
            <a:endParaRPr lang="en-IN" dirty="0">
              <a:latin typeface="Courier New" panose="02070309020205020404" pitchFamily="49" charset="0"/>
              <a:cs typeface="Courier New" panose="02070309020205020404" pitchFamily="49" charset="0"/>
            </a:endParaRPr>
          </a:p>
          <a:p>
            <a:pPr lvl="2"/>
            <a:r>
              <a:rPr lang="en-IN" sz="2100" dirty="0"/>
              <a:t>All of the outline styles properties can be combined into the outline shorthand property</a:t>
            </a:r>
          </a:p>
          <a:p>
            <a:pPr marL="1028700" lvl="3" indent="0">
              <a:buNone/>
            </a:pPr>
            <a:r>
              <a:rPr lang="en-IN" dirty="0">
                <a:latin typeface="Courier New" panose="02070309020205020404" pitchFamily="49" charset="0"/>
                <a:cs typeface="Courier New" panose="02070309020205020404" pitchFamily="49" charset="0"/>
              </a:rPr>
              <a:t>Outline : width style </a:t>
            </a:r>
            <a:r>
              <a:rPr lang="en-IN" dirty="0" err="1">
                <a:latin typeface="Courier New" panose="02070309020205020404" pitchFamily="49" charset="0"/>
                <a:cs typeface="Courier New" panose="02070309020205020404" pitchFamily="49" charset="0"/>
              </a:rPr>
              <a:t>color</a:t>
            </a:r>
            <a:r>
              <a:rPr lang="en-IN" dirty="0">
                <a:latin typeface="Courier New" panose="02070309020205020404" pitchFamily="49" charset="0"/>
                <a:cs typeface="Courier New" panose="02070309020205020404" pitchFamily="49" charset="0"/>
              </a:rPr>
              <a:t>;</a:t>
            </a:r>
          </a:p>
          <a:p>
            <a:pPr marL="300038" lvl="2" indent="0">
              <a:buNone/>
            </a:pPr>
            <a:endParaRPr lang="en-IN" dirty="0">
              <a:latin typeface="Courier New" panose="02070309020205020404" pitchFamily="49" charset="0"/>
              <a:cs typeface="Courier New" panose="02070309020205020404" pitchFamily="49" charset="0"/>
            </a:endParaRPr>
          </a:p>
          <a:p>
            <a:pPr marL="0" indent="0">
              <a:buNone/>
            </a:pPr>
            <a:endParaRPr lang="en-US"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14</a:t>
            </a:fld>
            <a:endParaRPr lang="en-US"/>
          </a:p>
        </p:txBody>
      </p:sp>
    </p:spTree>
    <p:extLst>
      <p:ext uri="{BB962C8B-B14F-4D97-AF65-F5344CB8AC3E}">
        <p14:creationId xmlns:p14="http://schemas.microsoft.com/office/powerpoint/2010/main" val="1012607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Defining a CSS Grid</a:t>
            </a:r>
          </a:p>
        </p:txBody>
      </p:sp>
      <p:sp>
        <p:nvSpPr>
          <p:cNvPr id="3" name="Content Placeholder 2"/>
          <p:cNvSpPr>
            <a:spLocks noGrp="1"/>
          </p:cNvSpPr>
          <p:nvPr>
            <p:ph idx="1"/>
          </p:nvPr>
        </p:nvSpPr>
        <p:spPr>
          <a:xfrm>
            <a:off x="1285875" y="1219200"/>
            <a:ext cx="6572250" cy="4025508"/>
          </a:xfrm>
        </p:spPr>
        <p:txBody>
          <a:bodyPr/>
          <a:lstStyle/>
          <a:p>
            <a:r>
              <a:rPr lang="en-IN" dirty="0"/>
              <a:t>To create a grid display without the use of </a:t>
            </a:r>
            <a:r>
              <a:rPr lang="en-IN" sz="1950" dirty="0">
                <a:latin typeface="Courier New" panose="02070309020205020404" pitchFamily="49" charset="0"/>
                <a:cs typeface="Courier New" panose="02070309020205020404" pitchFamily="49" charset="0"/>
              </a:rPr>
              <a:t>div</a:t>
            </a:r>
            <a:r>
              <a:rPr lang="en-IN" dirty="0"/>
              <a:t> elements, use the following grid-based properties:</a:t>
            </a:r>
          </a:p>
          <a:p>
            <a:pPr marL="685800" lvl="2" indent="0">
              <a:buNone/>
            </a:pPr>
            <a:r>
              <a:rPr lang="en-IN" sz="1950" i="1" dirty="0">
                <a:latin typeface="Courier New" panose="02070309020205020404" pitchFamily="49" charset="0"/>
                <a:cs typeface="Courier New" panose="02070309020205020404" pitchFamily="49" charset="0"/>
              </a:rPr>
              <a:t>selector</a:t>
            </a:r>
            <a:r>
              <a:rPr lang="en-IN" sz="1950" dirty="0">
                <a:latin typeface="Courier New" panose="02070309020205020404" pitchFamily="49" charset="0"/>
                <a:cs typeface="Courier New" panose="02070309020205020404" pitchFamily="49" charset="0"/>
              </a:rPr>
              <a:t> {</a:t>
            </a:r>
          </a:p>
          <a:p>
            <a:pPr marL="685800" lvl="2" indent="0">
              <a:buNone/>
            </a:pPr>
            <a:r>
              <a:rPr lang="en-IN" sz="1950" i="1" dirty="0">
                <a:latin typeface="Courier New" panose="02070309020205020404" pitchFamily="49" charset="0"/>
                <a:cs typeface="Courier New" panose="02070309020205020404" pitchFamily="49" charset="0"/>
              </a:rPr>
              <a:t>	</a:t>
            </a:r>
            <a:r>
              <a:rPr lang="en-IN" sz="1950" dirty="0">
                <a:latin typeface="Courier New" panose="02070309020205020404" pitchFamily="49" charset="0"/>
                <a:cs typeface="Courier New" panose="02070309020205020404" pitchFamily="49" charset="0"/>
              </a:rPr>
              <a:t>display: </a:t>
            </a:r>
            <a:r>
              <a:rPr lang="en-IN" sz="1950" i="1" dirty="0">
                <a:latin typeface="Courier New" panose="02070309020205020404" pitchFamily="49" charset="0"/>
                <a:cs typeface="Courier New" panose="02070309020205020404" pitchFamily="49" charset="0"/>
              </a:rPr>
              <a:t>grid</a:t>
            </a:r>
            <a:r>
              <a:rPr lang="en-IN" sz="1950" dirty="0">
                <a:latin typeface="Courier New" panose="02070309020205020404" pitchFamily="49" charset="0"/>
                <a:cs typeface="Courier New" panose="02070309020205020404" pitchFamily="49" charset="0"/>
              </a:rPr>
              <a:t>;</a:t>
            </a:r>
          </a:p>
          <a:p>
            <a:pPr marL="685800" lvl="2" indent="0">
              <a:buNone/>
            </a:pPr>
            <a:r>
              <a:rPr lang="en-IN" sz="1950" i="1" dirty="0">
                <a:latin typeface="Courier New" panose="02070309020205020404" pitchFamily="49" charset="0"/>
                <a:cs typeface="Courier New" panose="02070309020205020404" pitchFamily="49" charset="0"/>
              </a:rPr>
              <a:t>	</a:t>
            </a:r>
            <a:r>
              <a:rPr lang="en-IN" sz="1950" dirty="0">
                <a:latin typeface="Courier New" panose="02070309020205020404" pitchFamily="49" charset="0"/>
                <a:cs typeface="Courier New" panose="02070309020205020404" pitchFamily="49" charset="0"/>
              </a:rPr>
              <a:t>grid-template-rows: </a:t>
            </a:r>
            <a:r>
              <a:rPr lang="en-IN" sz="1950" i="1" dirty="0">
                <a:latin typeface="Courier New" panose="02070309020205020404" pitchFamily="49" charset="0"/>
                <a:cs typeface="Courier New" panose="02070309020205020404" pitchFamily="49" charset="0"/>
              </a:rPr>
              <a:t>track-list</a:t>
            </a:r>
            <a:r>
              <a:rPr lang="en-IN" sz="1950" dirty="0">
                <a:latin typeface="Courier New" panose="02070309020205020404" pitchFamily="49" charset="0"/>
                <a:cs typeface="Courier New" panose="02070309020205020404" pitchFamily="49" charset="0"/>
              </a:rPr>
              <a:t>;</a:t>
            </a:r>
          </a:p>
          <a:p>
            <a:pPr marL="685800" lvl="2" indent="0">
              <a:buNone/>
            </a:pPr>
            <a:r>
              <a:rPr lang="en-IN" sz="1950" i="1" dirty="0">
                <a:latin typeface="Courier New" panose="02070309020205020404" pitchFamily="49" charset="0"/>
                <a:cs typeface="Courier New" panose="02070309020205020404" pitchFamily="49" charset="0"/>
              </a:rPr>
              <a:t>	</a:t>
            </a:r>
            <a:r>
              <a:rPr lang="en-IN" sz="1950" dirty="0">
                <a:latin typeface="Courier New" panose="02070309020205020404" pitchFamily="49" charset="0"/>
                <a:cs typeface="Courier New" panose="02070309020205020404" pitchFamily="49" charset="0"/>
              </a:rPr>
              <a:t>grid-template-columns: </a:t>
            </a:r>
            <a:r>
              <a:rPr lang="en-IN" sz="1950" i="1" dirty="0">
                <a:latin typeface="Courier New" panose="02070309020205020404" pitchFamily="49" charset="0"/>
                <a:cs typeface="Courier New" panose="02070309020205020404" pitchFamily="49" charset="0"/>
              </a:rPr>
              <a:t>track-list</a:t>
            </a:r>
            <a:r>
              <a:rPr lang="en-IN" sz="1950" dirty="0">
                <a:latin typeface="Courier New" panose="02070309020205020404" pitchFamily="49" charset="0"/>
                <a:cs typeface="Courier New" panose="02070309020205020404" pitchFamily="49" charset="0"/>
              </a:rPr>
              <a:t>;</a:t>
            </a:r>
          </a:p>
          <a:p>
            <a:pPr marL="685800" lvl="2" indent="0">
              <a:buNone/>
            </a:pPr>
            <a:r>
              <a:rPr lang="en-IN" sz="1950" dirty="0">
                <a:latin typeface="Courier New" panose="02070309020205020404" pitchFamily="49" charset="0"/>
                <a:cs typeface="Courier New" panose="02070309020205020404" pitchFamily="49" charset="0"/>
              </a:rPr>
              <a:t>}</a:t>
            </a:r>
          </a:p>
          <a:p>
            <a:pPr lvl="2">
              <a:buFont typeface="Courier New" panose="02070309020205020404" pitchFamily="49" charset="0"/>
              <a:buChar char="−"/>
            </a:pPr>
            <a:r>
              <a:rPr lang="en-IN" sz="1950" i="1" dirty="0">
                <a:latin typeface="Courier New" panose="02070309020205020404" pitchFamily="49" charset="0"/>
                <a:cs typeface="Courier New" panose="02070309020205020404" pitchFamily="49" charset="0"/>
              </a:rPr>
              <a:t>grid </a:t>
            </a:r>
            <a:r>
              <a:rPr lang="en-IN" sz="1950" i="1" dirty="0">
                <a:latin typeface="+mj-lt"/>
                <a:cs typeface="Courier New" panose="02070309020205020404" pitchFamily="49" charset="0"/>
              </a:rPr>
              <a:t>–  </a:t>
            </a:r>
            <a:r>
              <a:rPr lang="en-IN" sz="1950" dirty="0">
                <a:latin typeface="+mj-lt"/>
                <a:cs typeface="Courier New" panose="02070309020205020404" pitchFamily="49" charset="0"/>
              </a:rPr>
              <a:t>Selected elements will be displayed as a grid</a:t>
            </a:r>
          </a:p>
          <a:p>
            <a:pPr lvl="2">
              <a:buFont typeface="Courier New" panose="02070309020205020404" pitchFamily="49" charset="0"/>
              <a:buChar char="−"/>
            </a:pPr>
            <a:r>
              <a:rPr lang="en-IN" sz="1950" i="1" dirty="0">
                <a:latin typeface="Courier New" panose="02070309020205020404" pitchFamily="49" charset="0"/>
                <a:cs typeface="Courier New" panose="02070309020205020404" pitchFamily="49" charset="0"/>
              </a:rPr>
              <a:t>track-list</a:t>
            </a:r>
            <a:r>
              <a:rPr lang="en-IN" sz="1950" i="1" dirty="0">
                <a:cs typeface="Courier New" panose="02070309020205020404" pitchFamily="49" charset="0"/>
              </a:rPr>
              <a:t> –  </a:t>
            </a:r>
            <a:r>
              <a:rPr lang="en-IN" sz="1950" dirty="0">
                <a:cs typeface="Courier New" panose="02070309020205020404" pitchFamily="49" charset="0"/>
              </a:rPr>
              <a:t>Space-separated list of row heights or column widths</a:t>
            </a:r>
            <a:endParaRPr lang="en-IN" sz="1950" i="1"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15</a:t>
            </a:fld>
            <a:endParaRPr lang="en-US"/>
          </a:p>
        </p:txBody>
      </p:sp>
    </p:spTree>
    <p:extLst>
      <p:ext uri="{BB962C8B-B14F-4D97-AF65-F5344CB8AC3E}">
        <p14:creationId xmlns:p14="http://schemas.microsoft.com/office/powerpoint/2010/main" val="3442126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Defining a CSS Grid (continued)</a:t>
            </a:r>
            <a:endParaRPr lang="en-US" dirty="0"/>
          </a:p>
        </p:txBody>
      </p:sp>
      <p:sp>
        <p:nvSpPr>
          <p:cNvPr id="3" name="Content Placeholder 2"/>
          <p:cNvSpPr>
            <a:spLocks noGrp="1"/>
          </p:cNvSpPr>
          <p:nvPr>
            <p:ph idx="1"/>
          </p:nvPr>
        </p:nvSpPr>
        <p:spPr/>
        <p:txBody>
          <a:bodyPr/>
          <a:lstStyle/>
          <a:p>
            <a:pPr marL="0" indent="0">
              <a:buNone/>
            </a:pPr>
            <a:r>
              <a:rPr lang="en-US" dirty="0"/>
              <a:t>      section </a:t>
            </a:r>
          </a:p>
          <a:p>
            <a:pPr marL="0" indent="0">
              <a:buNone/>
            </a:pPr>
            <a:r>
              <a:rPr lang="en-US" dirty="0"/>
              <a:t>	{ </a:t>
            </a:r>
          </a:p>
          <a:p>
            <a:pPr marL="0" indent="0">
              <a:buNone/>
            </a:pPr>
            <a:r>
              <a:rPr lang="en-US" dirty="0"/>
              <a:t>	   display: grid; </a:t>
            </a:r>
          </a:p>
          <a:p>
            <a:pPr marL="0" indent="0">
              <a:buNone/>
            </a:pPr>
            <a:r>
              <a:rPr lang="en-US" dirty="0"/>
              <a:t>	   grid-template-rows: 100px auto 100px; 	   grid-template-columns: 25% 50% 25%; </a:t>
            </a:r>
          </a:p>
          <a:p>
            <a:pPr marL="0" indent="0">
              <a:buNone/>
            </a:pPr>
            <a:r>
              <a:rPr lang="en-US" dirty="0"/>
              <a:t>          }</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16</a:t>
            </a:fld>
            <a:endParaRPr lang="en-US" dirty="0"/>
          </a:p>
        </p:txBody>
      </p:sp>
    </p:spTree>
    <p:extLst>
      <p:ext uri="{BB962C8B-B14F-4D97-AF65-F5344CB8AC3E}">
        <p14:creationId xmlns:p14="http://schemas.microsoft.com/office/powerpoint/2010/main" val="1855822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Defining a CSS Grid (continued)</a:t>
            </a:r>
          </a:p>
        </p:txBody>
      </p:sp>
      <p:sp>
        <p:nvSpPr>
          <p:cNvPr id="3" name="Content Placeholder 2"/>
          <p:cNvSpPr>
            <a:spLocks noGrp="1"/>
          </p:cNvSpPr>
          <p:nvPr>
            <p:ph idx="1"/>
          </p:nvPr>
        </p:nvSpPr>
        <p:spPr/>
        <p:txBody>
          <a:bodyPr/>
          <a:lstStyle/>
          <a:p>
            <a:r>
              <a:rPr lang="en-IN" b="1" dirty="0" err="1"/>
              <a:t>fr</a:t>
            </a:r>
            <a:r>
              <a:rPr lang="en-IN" b="1" dirty="0"/>
              <a:t> unit </a:t>
            </a:r>
            <a:r>
              <a:rPr lang="en-IN" dirty="0"/>
              <a:t>– Represents the fraction of available space left on the grid after all other rows or columns have attained their maximum allowable size</a:t>
            </a:r>
          </a:p>
          <a:p>
            <a:r>
              <a:rPr lang="en-IN" dirty="0"/>
              <a:t>For example, the following style creates four columns with the dimension specified in the style rule:</a:t>
            </a:r>
          </a:p>
          <a:p>
            <a:pPr marL="685800" lvl="2" indent="0">
              <a:buNone/>
            </a:pPr>
            <a:r>
              <a:rPr lang="en-IN" sz="1950" dirty="0">
                <a:latin typeface="Courier New" panose="02070309020205020404" pitchFamily="49" charset="0"/>
                <a:cs typeface="Courier New" panose="02070309020205020404" pitchFamily="49" charset="0"/>
              </a:rPr>
              <a:t>grid-template-columns: 200px 250px 1fr 2fr;</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17</a:t>
            </a:fld>
            <a:endParaRPr lang="en-US"/>
          </a:p>
        </p:txBody>
      </p:sp>
    </p:spTree>
    <p:extLst>
      <p:ext uri="{BB962C8B-B14F-4D97-AF65-F5344CB8AC3E}">
        <p14:creationId xmlns:p14="http://schemas.microsoft.com/office/powerpoint/2010/main" val="920181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Assigning Content to Grid Cells</a:t>
            </a:r>
          </a:p>
        </p:txBody>
      </p:sp>
      <p:sp>
        <p:nvSpPr>
          <p:cNvPr id="3" name="Content Placeholder 2"/>
          <p:cNvSpPr>
            <a:spLocks noGrp="1"/>
          </p:cNvSpPr>
          <p:nvPr>
            <p:ph idx="1"/>
          </p:nvPr>
        </p:nvSpPr>
        <p:spPr/>
        <p:txBody>
          <a:bodyPr/>
          <a:lstStyle/>
          <a:p>
            <a:r>
              <a:rPr lang="en-IN" dirty="0"/>
              <a:t>Elements in a CSS grid are placed within a </a:t>
            </a:r>
            <a:r>
              <a:rPr lang="en-IN" b="1" dirty="0"/>
              <a:t>grid cell</a:t>
            </a:r>
            <a:r>
              <a:rPr lang="en-IN" dirty="0"/>
              <a:t> at the intersection of a specified row and column</a:t>
            </a:r>
          </a:p>
          <a:p>
            <a:r>
              <a:rPr lang="en-IN" dirty="0"/>
              <a:t>By default, all of the specified elements are placed in the grid cell located at the intersection of the first row and first column</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18</a:t>
            </a:fld>
            <a:endParaRPr lang="en-US"/>
          </a:p>
        </p:txBody>
      </p:sp>
    </p:spTree>
    <p:extLst>
      <p:ext uri="{BB962C8B-B14F-4D97-AF65-F5344CB8AC3E}">
        <p14:creationId xmlns:p14="http://schemas.microsoft.com/office/powerpoint/2010/main" val="619176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73064"/>
            <a:ext cx="7772400" cy="571499"/>
          </a:xfrm>
        </p:spPr>
        <p:txBody>
          <a:bodyPr>
            <a:noAutofit/>
          </a:bodyPr>
          <a:lstStyle/>
          <a:p>
            <a:r>
              <a:rPr lang="en-IN" sz="3200" dirty="0"/>
              <a:t>Assigning Content to Grid Cells (continued)</a:t>
            </a:r>
          </a:p>
        </p:txBody>
      </p:sp>
      <p:sp>
        <p:nvSpPr>
          <p:cNvPr id="3" name="Content Placeholder 2"/>
          <p:cNvSpPr>
            <a:spLocks noGrp="1"/>
          </p:cNvSpPr>
          <p:nvPr>
            <p:ph idx="1"/>
          </p:nvPr>
        </p:nvSpPr>
        <p:spPr/>
        <p:txBody>
          <a:bodyPr/>
          <a:lstStyle/>
          <a:p>
            <a:r>
              <a:rPr lang="en-IN" dirty="0"/>
              <a:t>To place an element in a different cell, use</a:t>
            </a:r>
          </a:p>
          <a:p>
            <a:pPr marL="685800" lvl="2" indent="0">
              <a:buNone/>
            </a:pPr>
            <a:r>
              <a:rPr lang="en-IN" sz="1950" dirty="0">
                <a:latin typeface="Courier New" panose="02070309020205020404" pitchFamily="49" charset="0"/>
                <a:cs typeface="Courier New" panose="02070309020205020404" pitchFamily="49" charset="0"/>
              </a:rPr>
              <a:t>grid-row-start: </a:t>
            </a:r>
            <a:r>
              <a:rPr lang="en-IN" sz="1950" i="1" dirty="0">
                <a:latin typeface="Courier New" panose="02070309020205020404" pitchFamily="49" charset="0"/>
                <a:cs typeface="Courier New" panose="02070309020205020404" pitchFamily="49" charset="0"/>
              </a:rPr>
              <a:t>integer</a:t>
            </a:r>
            <a:r>
              <a:rPr lang="en-IN" sz="1950" dirty="0">
                <a:latin typeface="Courier New" panose="02070309020205020404" pitchFamily="49" charset="0"/>
                <a:cs typeface="Courier New" panose="02070309020205020404" pitchFamily="49" charset="0"/>
              </a:rPr>
              <a:t>;</a:t>
            </a:r>
          </a:p>
          <a:p>
            <a:pPr marL="685800" lvl="2" indent="0">
              <a:buNone/>
            </a:pPr>
            <a:r>
              <a:rPr lang="en-IN" sz="1950" dirty="0">
                <a:latin typeface="Courier New" panose="02070309020205020404" pitchFamily="49" charset="0"/>
                <a:cs typeface="Courier New" panose="02070309020205020404" pitchFamily="49" charset="0"/>
              </a:rPr>
              <a:t>grid-row-end: </a:t>
            </a:r>
            <a:r>
              <a:rPr lang="en-IN" sz="1950" i="1" dirty="0">
                <a:latin typeface="Courier New" panose="02070309020205020404" pitchFamily="49" charset="0"/>
                <a:cs typeface="Courier New" panose="02070309020205020404" pitchFamily="49" charset="0"/>
              </a:rPr>
              <a:t>integer</a:t>
            </a:r>
            <a:r>
              <a:rPr lang="en-IN" sz="1950" dirty="0">
                <a:latin typeface="Courier New" panose="02070309020205020404" pitchFamily="49" charset="0"/>
                <a:cs typeface="Courier New" panose="02070309020205020404" pitchFamily="49" charset="0"/>
              </a:rPr>
              <a:t>;</a:t>
            </a:r>
          </a:p>
          <a:p>
            <a:pPr marL="685800" lvl="2" indent="0">
              <a:buNone/>
            </a:pPr>
            <a:r>
              <a:rPr lang="en-IN" sz="1950" dirty="0">
                <a:latin typeface="Courier New" panose="02070309020205020404" pitchFamily="49" charset="0"/>
                <a:cs typeface="Courier New" panose="02070309020205020404" pitchFamily="49" charset="0"/>
              </a:rPr>
              <a:t>grid-column-start: </a:t>
            </a:r>
            <a:r>
              <a:rPr lang="en-IN" sz="1950" i="1" dirty="0">
                <a:latin typeface="Courier New" panose="02070309020205020404" pitchFamily="49" charset="0"/>
                <a:cs typeface="Courier New" panose="02070309020205020404" pitchFamily="49" charset="0"/>
              </a:rPr>
              <a:t>integer</a:t>
            </a:r>
            <a:r>
              <a:rPr lang="en-IN" sz="1950" dirty="0">
                <a:latin typeface="Courier New" panose="02070309020205020404" pitchFamily="49" charset="0"/>
                <a:cs typeface="Courier New" panose="02070309020205020404" pitchFamily="49" charset="0"/>
              </a:rPr>
              <a:t>;</a:t>
            </a:r>
          </a:p>
          <a:p>
            <a:pPr marL="685800" lvl="2" indent="0">
              <a:buNone/>
            </a:pPr>
            <a:r>
              <a:rPr lang="en-IN" sz="1950" dirty="0">
                <a:latin typeface="Courier New" panose="02070309020205020404" pitchFamily="49" charset="0"/>
                <a:cs typeface="Courier New" panose="02070309020205020404" pitchFamily="49" charset="0"/>
              </a:rPr>
              <a:t>grid-column-end: </a:t>
            </a:r>
            <a:r>
              <a:rPr lang="en-IN" sz="1950" i="1" dirty="0">
                <a:latin typeface="Courier New" panose="02070309020205020404" pitchFamily="49" charset="0"/>
                <a:cs typeface="Courier New" panose="02070309020205020404" pitchFamily="49" charset="0"/>
              </a:rPr>
              <a:t>integer</a:t>
            </a:r>
            <a:r>
              <a:rPr lang="en-IN" sz="1950" dirty="0">
                <a:latin typeface="Courier New" panose="02070309020205020404" pitchFamily="49" charset="0"/>
                <a:cs typeface="Courier New" panose="02070309020205020404" pitchFamily="49" charset="0"/>
              </a:rPr>
              <a:t>;</a:t>
            </a:r>
          </a:p>
          <a:p>
            <a:pPr marL="302419" lvl="2" indent="0">
              <a:buNone/>
            </a:pPr>
            <a:r>
              <a:rPr lang="en-IN" dirty="0"/>
              <a:t>where</a:t>
            </a:r>
            <a:r>
              <a:rPr lang="en-IN" sz="1950" dirty="0"/>
              <a:t> </a:t>
            </a:r>
            <a:r>
              <a:rPr lang="en-IN" sz="1950" i="1" dirty="0">
                <a:latin typeface="Courier New" panose="02070309020205020404" pitchFamily="49" charset="0"/>
                <a:cs typeface="Courier New" panose="02070309020205020404" pitchFamily="49" charset="0"/>
              </a:rPr>
              <a:t>integer</a:t>
            </a:r>
            <a:r>
              <a:rPr lang="en-IN" sz="1950" dirty="0"/>
              <a:t> </a:t>
            </a:r>
            <a:r>
              <a:rPr lang="en-IN" dirty="0"/>
              <a:t>defines the starting and ending row or column that contains the content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19</a:t>
            </a:fld>
            <a:endParaRPr lang="en-US"/>
          </a:p>
        </p:txBody>
      </p:sp>
    </p:spTree>
    <p:extLst>
      <p:ext uri="{BB962C8B-B14F-4D97-AF65-F5344CB8AC3E}">
        <p14:creationId xmlns:p14="http://schemas.microsoft.com/office/powerpoint/2010/main" val="4068564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a:t>
            </a:r>
          </a:p>
        </p:txBody>
      </p:sp>
      <p:sp>
        <p:nvSpPr>
          <p:cNvPr id="3" name="Content Placeholder 2"/>
          <p:cNvSpPr>
            <a:spLocks noGrp="1"/>
          </p:cNvSpPr>
          <p:nvPr>
            <p:ph idx="1"/>
          </p:nvPr>
        </p:nvSpPr>
        <p:spPr/>
        <p:txBody>
          <a:bodyPr/>
          <a:lstStyle/>
          <a:p>
            <a:r>
              <a:rPr lang="en-IN" dirty="0"/>
              <a:t>Create a reset style sheet</a:t>
            </a:r>
          </a:p>
          <a:p>
            <a:r>
              <a:rPr lang="en-IN" dirty="0"/>
              <a:t>Explore page layout designs</a:t>
            </a:r>
          </a:p>
          <a:p>
            <a:r>
              <a:rPr lang="en-IN" dirty="0"/>
              <a:t>Center a block element</a:t>
            </a:r>
          </a:p>
          <a:p>
            <a:r>
              <a:rPr lang="en-IN" dirty="0"/>
              <a:t>Create a floating element</a:t>
            </a:r>
          </a:p>
          <a:p>
            <a:r>
              <a:rPr lang="en-IN" dirty="0"/>
              <a:t>Clear a floating layout</a:t>
            </a:r>
          </a:p>
          <a:p>
            <a:r>
              <a:rPr lang="en-IN" dirty="0"/>
              <a:t>Explore grid-based layouts</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a:t>
            </a:fld>
            <a:endParaRPr lang="en-US" dirty="0"/>
          </a:p>
        </p:txBody>
      </p:sp>
    </p:spTree>
    <p:extLst>
      <p:ext uri="{BB962C8B-B14F-4D97-AF65-F5344CB8AC3E}">
        <p14:creationId xmlns:p14="http://schemas.microsoft.com/office/powerpoint/2010/main" val="122887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Assigning Content to Grid Cells (continued)</a:t>
            </a:r>
            <a:endParaRPr lang="en-US" sz="3200" dirty="0"/>
          </a:p>
        </p:txBody>
      </p:sp>
      <p:sp>
        <p:nvSpPr>
          <p:cNvPr id="3" name="Content Placeholder 2"/>
          <p:cNvSpPr>
            <a:spLocks noGrp="1"/>
          </p:cNvSpPr>
          <p:nvPr>
            <p:ph idx="1"/>
          </p:nvPr>
        </p:nvSpPr>
        <p:spPr/>
        <p:txBody>
          <a:bodyPr/>
          <a:lstStyle/>
          <a:p>
            <a:pPr marL="0" indent="0">
              <a:buNone/>
            </a:pPr>
            <a:r>
              <a:rPr lang="en-US" dirty="0"/>
              <a:t>	aside </a:t>
            </a:r>
          </a:p>
          <a:p>
            <a:pPr marL="0" indent="0">
              <a:buNone/>
            </a:pPr>
            <a:r>
              <a:rPr lang="en-US" dirty="0"/>
              <a:t>	{ </a:t>
            </a:r>
          </a:p>
          <a:p>
            <a:pPr marL="0" indent="0">
              <a:buNone/>
            </a:pPr>
            <a:r>
              <a:rPr lang="en-US" dirty="0"/>
              <a:t>		grid-row-start: 2;</a:t>
            </a:r>
          </a:p>
          <a:p>
            <a:pPr marL="0" indent="0">
              <a:buNone/>
            </a:pPr>
            <a:r>
              <a:rPr lang="en-US" dirty="0"/>
              <a:t>		grid-row-end: 3; </a:t>
            </a:r>
          </a:p>
          <a:p>
            <a:pPr marL="0" indent="0">
              <a:buNone/>
            </a:pPr>
            <a:r>
              <a:rPr lang="en-US" dirty="0"/>
              <a:t>		grid-column-start: 1; </a:t>
            </a:r>
          </a:p>
          <a:p>
            <a:pPr marL="0" indent="0">
              <a:buNone/>
            </a:pPr>
            <a:r>
              <a:rPr lang="en-US" dirty="0"/>
              <a:t>		grid-column-end: 2; </a:t>
            </a:r>
          </a:p>
          <a:p>
            <a:pPr marL="0" indent="0">
              <a:buNone/>
            </a:pPr>
            <a:r>
              <a:rPr lang="en-US" dirty="0"/>
              <a:t>	}</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20</a:t>
            </a:fld>
            <a:endParaRPr lang="en-US" dirty="0"/>
          </a:p>
        </p:txBody>
      </p:sp>
    </p:spTree>
    <p:extLst>
      <p:ext uri="{BB962C8B-B14F-4D97-AF65-F5344CB8AC3E}">
        <p14:creationId xmlns:p14="http://schemas.microsoft.com/office/powerpoint/2010/main" val="876706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CSS positioning Styles</a:t>
            </a:r>
          </a:p>
        </p:txBody>
      </p:sp>
      <p:sp>
        <p:nvSpPr>
          <p:cNvPr id="3" name="Content Placeholder 2"/>
          <p:cNvSpPr>
            <a:spLocks noGrp="1"/>
          </p:cNvSpPr>
          <p:nvPr>
            <p:ph idx="1"/>
          </p:nvPr>
        </p:nvSpPr>
        <p:spPr>
          <a:xfrm>
            <a:off x="1485900" y="1621626"/>
            <a:ext cx="6229350" cy="4150524"/>
          </a:xfrm>
        </p:spPr>
        <p:txBody>
          <a:bodyPr/>
          <a:lstStyle/>
          <a:p>
            <a:r>
              <a:rPr lang="en-IN" dirty="0"/>
              <a:t>To place an element at a specific position within its container, use</a:t>
            </a:r>
          </a:p>
          <a:p>
            <a:pPr marL="685800" lvl="2" indent="0">
              <a:buNone/>
            </a:pPr>
            <a:r>
              <a:rPr lang="en-IN" sz="1950" dirty="0">
                <a:latin typeface="Courier New" panose="02070309020205020404" pitchFamily="49" charset="0"/>
                <a:cs typeface="Courier New" panose="02070309020205020404" pitchFamily="49" charset="0"/>
              </a:rPr>
              <a:t>position: </a:t>
            </a:r>
            <a:r>
              <a:rPr lang="en-IN" sz="1950" i="1" dirty="0">
                <a:latin typeface="Courier New" panose="02070309020205020404" pitchFamily="49" charset="0"/>
                <a:cs typeface="Courier New" panose="02070309020205020404" pitchFamily="49" charset="0"/>
              </a:rPr>
              <a:t>type</a:t>
            </a:r>
            <a:r>
              <a:rPr lang="en-IN" sz="1950" dirty="0">
                <a:latin typeface="Courier New" panose="02070309020205020404" pitchFamily="49" charset="0"/>
                <a:cs typeface="Courier New" panose="02070309020205020404" pitchFamily="49" charset="0"/>
              </a:rPr>
              <a:t>;</a:t>
            </a:r>
          </a:p>
          <a:p>
            <a:pPr marL="685800" lvl="2" indent="0">
              <a:buNone/>
            </a:pPr>
            <a:r>
              <a:rPr lang="en-IN" sz="1950" dirty="0">
                <a:latin typeface="Courier New" panose="02070309020205020404" pitchFamily="49" charset="0"/>
                <a:cs typeface="Courier New" panose="02070309020205020404" pitchFamily="49" charset="0"/>
              </a:rPr>
              <a:t>top: </a:t>
            </a:r>
            <a:r>
              <a:rPr lang="en-IN" sz="1950" i="1" dirty="0">
                <a:latin typeface="Courier New" panose="02070309020205020404" pitchFamily="49" charset="0"/>
                <a:cs typeface="Courier New" panose="02070309020205020404" pitchFamily="49" charset="0"/>
              </a:rPr>
              <a:t>value</a:t>
            </a:r>
            <a:r>
              <a:rPr lang="en-IN" sz="1950" dirty="0">
                <a:latin typeface="Courier New" panose="02070309020205020404" pitchFamily="49" charset="0"/>
                <a:cs typeface="Courier New" panose="02070309020205020404" pitchFamily="49" charset="0"/>
              </a:rPr>
              <a:t>;</a:t>
            </a:r>
          </a:p>
          <a:p>
            <a:pPr marL="685800" lvl="2" indent="0">
              <a:buNone/>
            </a:pPr>
            <a:r>
              <a:rPr lang="en-IN" sz="1950" dirty="0">
                <a:latin typeface="Courier New" panose="02070309020205020404" pitchFamily="49" charset="0"/>
                <a:cs typeface="Courier New" panose="02070309020205020404" pitchFamily="49" charset="0"/>
              </a:rPr>
              <a:t>right: </a:t>
            </a:r>
            <a:r>
              <a:rPr lang="en-IN" sz="1950" i="1" dirty="0">
                <a:latin typeface="Courier New" panose="02070309020205020404" pitchFamily="49" charset="0"/>
                <a:cs typeface="Courier New" panose="02070309020205020404" pitchFamily="49" charset="0"/>
              </a:rPr>
              <a:t>value</a:t>
            </a:r>
            <a:r>
              <a:rPr lang="en-IN" sz="1950" dirty="0">
                <a:latin typeface="Courier New" panose="02070309020205020404" pitchFamily="49" charset="0"/>
                <a:cs typeface="Courier New" panose="02070309020205020404" pitchFamily="49" charset="0"/>
              </a:rPr>
              <a:t>;</a:t>
            </a:r>
          </a:p>
          <a:p>
            <a:pPr marL="685800" lvl="2" indent="0">
              <a:buNone/>
            </a:pPr>
            <a:r>
              <a:rPr lang="en-IN" sz="1950" dirty="0">
                <a:latin typeface="Courier New" panose="02070309020205020404" pitchFamily="49" charset="0"/>
                <a:cs typeface="Courier New" panose="02070309020205020404" pitchFamily="49" charset="0"/>
              </a:rPr>
              <a:t>bottom: </a:t>
            </a:r>
            <a:r>
              <a:rPr lang="en-IN" sz="1950" i="1" dirty="0">
                <a:latin typeface="Courier New" panose="02070309020205020404" pitchFamily="49" charset="0"/>
                <a:cs typeface="Courier New" panose="02070309020205020404" pitchFamily="49" charset="0"/>
              </a:rPr>
              <a:t>value</a:t>
            </a:r>
            <a:r>
              <a:rPr lang="en-IN" sz="1950" dirty="0">
                <a:latin typeface="Courier New" panose="02070309020205020404" pitchFamily="49" charset="0"/>
                <a:cs typeface="Courier New" panose="02070309020205020404" pitchFamily="49" charset="0"/>
              </a:rPr>
              <a:t>;</a:t>
            </a:r>
          </a:p>
          <a:p>
            <a:pPr marL="685800" lvl="2" indent="0">
              <a:buNone/>
            </a:pPr>
            <a:r>
              <a:rPr lang="en-IN" sz="1950" dirty="0">
                <a:latin typeface="Courier New" panose="02070309020205020404" pitchFamily="49" charset="0"/>
                <a:cs typeface="Courier New" panose="02070309020205020404" pitchFamily="49" charset="0"/>
              </a:rPr>
              <a:t>left: </a:t>
            </a:r>
            <a:r>
              <a:rPr lang="en-IN" sz="1950" i="1" dirty="0">
                <a:latin typeface="Courier New" panose="02070309020205020404" pitchFamily="49" charset="0"/>
                <a:cs typeface="Courier New" panose="02070309020205020404" pitchFamily="49" charset="0"/>
              </a:rPr>
              <a:t>value</a:t>
            </a:r>
            <a:r>
              <a:rPr lang="en-IN" sz="1950" dirty="0">
                <a:latin typeface="Courier New" panose="02070309020205020404" pitchFamily="49" charset="0"/>
                <a:cs typeface="Courier New" panose="02070309020205020404" pitchFamily="49" charset="0"/>
              </a:rPr>
              <a:t>;</a:t>
            </a:r>
          </a:p>
          <a:p>
            <a:pPr marL="302419" lvl="2" indent="0">
              <a:buNone/>
            </a:pPr>
            <a:r>
              <a:rPr lang="en-IN" dirty="0"/>
              <a:t>where </a:t>
            </a:r>
            <a:r>
              <a:rPr lang="en-IN" sz="1950" i="1" dirty="0">
                <a:latin typeface="Courier New" panose="02070309020205020404" pitchFamily="49" charset="0"/>
                <a:cs typeface="Courier New" panose="02070309020205020404" pitchFamily="49" charset="0"/>
              </a:rPr>
              <a:t>type</a:t>
            </a:r>
            <a:r>
              <a:rPr lang="en-IN" dirty="0"/>
              <a:t> indicates the kind of positioning applied to the element and </a:t>
            </a:r>
            <a:r>
              <a:rPr lang="en-IN" sz="1950" dirty="0">
                <a:latin typeface="Courier New" panose="02070309020205020404" pitchFamily="49" charset="0"/>
                <a:cs typeface="Courier New" panose="02070309020205020404" pitchFamily="49" charset="0"/>
              </a:rPr>
              <a:t>top, right, bottom, and left</a:t>
            </a:r>
            <a:r>
              <a:rPr lang="en-IN" dirty="0"/>
              <a:t> properties indicate the coordinates of the element</a:t>
            </a:r>
            <a:endParaRPr lang="en-IN" b="1"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21</a:t>
            </a:fld>
            <a:endParaRPr lang="en-US"/>
          </a:p>
        </p:txBody>
      </p:sp>
    </p:spTree>
    <p:extLst>
      <p:ext uri="{BB962C8B-B14F-4D97-AF65-F5344CB8AC3E}">
        <p14:creationId xmlns:p14="http://schemas.microsoft.com/office/powerpoint/2010/main" val="3295767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73063"/>
            <a:ext cx="7239000" cy="571500"/>
          </a:xfrm>
        </p:spPr>
        <p:txBody>
          <a:bodyPr>
            <a:noAutofit/>
          </a:bodyPr>
          <a:lstStyle/>
          <a:p>
            <a:r>
              <a:rPr lang="en-IN" sz="4000" dirty="0"/>
              <a:t>The CSS Positioning Styles</a:t>
            </a:r>
          </a:p>
        </p:txBody>
      </p:sp>
      <p:sp>
        <p:nvSpPr>
          <p:cNvPr id="3" name="Content Placeholder 2"/>
          <p:cNvSpPr>
            <a:spLocks noGrp="1"/>
          </p:cNvSpPr>
          <p:nvPr>
            <p:ph idx="1"/>
          </p:nvPr>
        </p:nvSpPr>
        <p:spPr/>
        <p:txBody>
          <a:bodyPr/>
          <a:lstStyle/>
          <a:p>
            <a:r>
              <a:rPr lang="en-IN" b="1" dirty="0"/>
              <a:t>Static positioning </a:t>
            </a:r>
            <a:r>
              <a:rPr lang="en-IN" dirty="0"/>
              <a:t>– The element is placed where it would have fallen naturally within the flow of the document</a:t>
            </a:r>
          </a:p>
          <a:p>
            <a:r>
              <a:rPr lang="en-IN" b="1" dirty="0"/>
              <a:t>Relative positioning</a:t>
            </a:r>
            <a:r>
              <a:rPr lang="en-IN" dirty="0"/>
              <a:t> – The element is moved out of its normal position in the document flow</a:t>
            </a:r>
          </a:p>
          <a:p>
            <a:r>
              <a:rPr lang="en-IN" b="1" dirty="0"/>
              <a:t>Absolute positioning</a:t>
            </a:r>
            <a:r>
              <a:rPr lang="en-IN" dirty="0"/>
              <a:t> – The element is placed at specific coordinates within containers</a:t>
            </a:r>
            <a:endParaRPr lang="en-IN" b="1"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22</a:t>
            </a:fld>
            <a:endParaRPr lang="en-US"/>
          </a:p>
        </p:txBody>
      </p:sp>
    </p:spTree>
    <p:extLst>
      <p:ext uri="{BB962C8B-B14F-4D97-AF65-F5344CB8AC3E}">
        <p14:creationId xmlns:p14="http://schemas.microsoft.com/office/powerpoint/2010/main" val="960952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figure explains how to move an object using relative positioning.&#10;The figure consists of two layouts within a huge rectangle.&#10;A label that reads “original layout” is positioned below the first layout, which is to the left. Two thin rectangular boxes of the same width are placed one below the other at the top of this layout. A third highlighted rectangular box, half the width of the first two boxes, is positioned below the second rectangular box. The fourth box is a bigger rectangular box of the same width as the first two boxes and is placed below the third rectangular box. The fifth box is a thin rectangular box of the same width as the fourth rectangular box and is positioned below the fourth rectangular box.&#10;A label that reads “layout under relative positioning” is positioned to the right of the first layout. Two thin rectangular boxes of the same width are placed one below the other at the top of this layout. A third highlighted dotted rectangular box, half the width of the first two boxes, is positioned below the second rectangular box. The fourth box is a highlighted rectangular box of the same width as the third rectangular box and is positioned to the right and overlapping a part of the bottom-right corner of the third box. The fourth box reads “position: relative; top: 250px; left: 450px;”. An arrow inside the third box points toward the fourth rectangular box. A fifth rectangular box labeled “object shifted 250 pixels down and 450 pixels to the right from its default position” is positioned on the top-right corner of the second layout. An arrow originating from the fifth box points to the fourth box. A rectangular box labeled “250 pixels” is positioned above the second rectangular box. An arrow originating from the sixth rectangular box points to the space between the second rectangular box and the fourth rectangular box. A rectangular box labeled “450 pixels” is positioned below the third rectangular box. An arrow originating from the seventh rectangular box points to the width of the third rectangular box to the point at which the fourth rectangular box starts to overlap the third rectangular box.&#10;A bigger rectangular box of the same width as the second rectangular box is placed below the third rectangular box. A thin rectangular box of the same width as the eighth rectangular box is positioned below the eighth rectangular box. A rectangular box labeled “other page elements retain their original positions” is positioned on the left side of the second layout. An arrow originating from the ninth rectangular box points to the eighth and ninth rectangular boxes.&#10;" title="Figure 3-46 Moving an object using relative position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98590" y="1771651"/>
            <a:ext cx="6003971" cy="3680222"/>
          </a:xfr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23</a:t>
            </a:fld>
            <a:endParaRPr lang="en-US"/>
          </a:p>
        </p:txBody>
      </p:sp>
      <p:sp>
        <p:nvSpPr>
          <p:cNvPr id="8" name="Title 1">
            <a:extLst>
              <a:ext uri="{FF2B5EF4-FFF2-40B4-BE49-F238E27FC236}">
                <a16:creationId xmlns:a16="http://schemas.microsoft.com/office/drawing/2014/main" id="{724845B9-8CE8-4914-BF33-D270D6CB7948}"/>
              </a:ext>
            </a:extLst>
          </p:cNvPr>
          <p:cNvSpPr txBox="1">
            <a:spLocks/>
          </p:cNvSpPr>
          <p:nvPr/>
        </p:nvSpPr>
        <p:spPr bwMode="auto">
          <a:xfrm>
            <a:off x="685800" y="373063"/>
            <a:ext cx="7239000" cy="5715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l" rtl="0" eaLnBrk="1" fontAlgn="base" hangingPunct="1">
              <a:spcBef>
                <a:spcPct val="0"/>
              </a:spcBef>
              <a:spcAft>
                <a:spcPct val="0"/>
              </a:spcAft>
              <a:defRPr sz="4400" b="1">
                <a:solidFill>
                  <a:srgbClr val="20409A"/>
                </a:solidFill>
                <a:latin typeface="+mj-lt"/>
                <a:ea typeface="+mj-ea"/>
                <a:cs typeface="+mj-cs"/>
              </a:defRPr>
            </a:lvl1pPr>
            <a:lvl2pPr algn="l" rtl="0" eaLnBrk="1" fontAlgn="base" hangingPunct="1">
              <a:spcBef>
                <a:spcPct val="0"/>
              </a:spcBef>
              <a:spcAft>
                <a:spcPct val="0"/>
              </a:spcAft>
              <a:defRPr sz="4400">
                <a:solidFill>
                  <a:schemeClr val="tx1"/>
                </a:solidFill>
                <a:latin typeface="Calibri" pitchFamily="34" charset="0"/>
              </a:defRPr>
            </a:lvl2pPr>
            <a:lvl3pPr algn="l" rtl="0" eaLnBrk="1" fontAlgn="base" hangingPunct="1">
              <a:spcBef>
                <a:spcPct val="0"/>
              </a:spcBef>
              <a:spcAft>
                <a:spcPct val="0"/>
              </a:spcAft>
              <a:defRPr sz="4400">
                <a:solidFill>
                  <a:schemeClr val="tx1"/>
                </a:solidFill>
                <a:latin typeface="Calibri" pitchFamily="34" charset="0"/>
              </a:defRPr>
            </a:lvl3pPr>
            <a:lvl4pPr algn="l" rtl="0" eaLnBrk="1" fontAlgn="base" hangingPunct="1">
              <a:spcBef>
                <a:spcPct val="0"/>
              </a:spcBef>
              <a:spcAft>
                <a:spcPct val="0"/>
              </a:spcAft>
              <a:defRPr sz="4400">
                <a:solidFill>
                  <a:schemeClr val="tx1"/>
                </a:solidFill>
                <a:latin typeface="Calibri" pitchFamily="34" charset="0"/>
              </a:defRPr>
            </a:lvl4pPr>
            <a:lvl5pPr algn="l" rtl="0" eaLnBrk="1" fontAlgn="base" hangingPunct="1">
              <a:spcBef>
                <a:spcPct val="0"/>
              </a:spcBef>
              <a:spcAft>
                <a:spcPct val="0"/>
              </a:spcAft>
              <a:defRPr sz="4400">
                <a:solidFill>
                  <a:schemeClr val="tx1"/>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a:lstStyle>
          <a:p>
            <a:r>
              <a:rPr lang="en-IN" sz="4000" kern="0"/>
              <a:t>The CSS Positioning Styles</a:t>
            </a:r>
            <a:endParaRPr lang="en-IN" sz="4000" kern="0" dirty="0"/>
          </a:p>
        </p:txBody>
      </p:sp>
    </p:spTree>
    <p:extLst>
      <p:ext uri="{BB962C8B-B14F-4D97-AF65-F5344CB8AC3E}">
        <p14:creationId xmlns:p14="http://schemas.microsoft.com/office/powerpoint/2010/main" val="2505686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figure explains how to move an object using absolute positioning.&#10;The figure consists of two layouts.&#10;The first layout, a vertical rectangle labeled “original layout”, is positioned on the left side of the figure. Two thin rectangular boxes of equal width are placed one below the other at the top inside the layout. A highlighted rectangular box half the width of the first two boxes is positioned below the second rectangular box. A bigger rectangular box of the same width as the first two boxes is placed below the third rectangular box. A thin rectangular box of the same width as the fourth rectangular box is positioned below the fourth rectangular box.&#10;The second layout, a vertical rectangle labeled “layout under absolute positioning”, is positioned to the right of the first layout. Two thin rectangular boxes of equal width are placed one below the other at the top inside the layout. A bigger rectangular box is positioned below the second rectangular box. A highlighted dotted rectangular box half the width of the second rectangular box is positioned within the third rectangular box. A small rectangular box of the same width as the second rectangular box is positioned below the third rectangular box. A rectangular box labeled “other page elements move into the space previously occupied by the now absolutely positioned object” is positioned on the left side of the second layout. An arrow originating from this box points to the length of the third rectangular box to fifth rectangular box.  &#10;A highlighted rectangular box of the same width as the fourth rectangular box is positioned below the fifth rectangular box. This seventh rectangular box reads “position: absolute; top: 620px; left: 30px;”. A rectangular box labeled “top-left corner of object placed 620 pixels down and 30 pixels to the right of the top-left edge of the web page” is positioned on the right side overlapping the third and fourth rectangular boxes of the second layout. An arrow originating from this eighth rectangular box points to the seventh rectangular box. The space from the first rectangular box to the top of the seventh rectangular box is marked “620px” and the space between the second layout and the left corner of the seventh rectangular box is marked “30 px”.&#10;" title="Figure 3-47 Moving an object using absolute position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0842" y="1771651"/>
            <a:ext cx="6159467" cy="3680222"/>
          </a:xfr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24</a:t>
            </a:fld>
            <a:endParaRPr lang="en-US"/>
          </a:p>
        </p:txBody>
      </p:sp>
      <p:sp>
        <p:nvSpPr>
          <p:cNvPr id="8" name="Title 1">
            <a:extLst>
              <a:ext uri="{FF2B5EF4-FFF2-40B4-BE49-F238E27FC236}">
                <a16:creationId xmlns:a16="http://schemas.microsoft.com/office/drawing/2014/main" id="{841CB4B4-E4B7-441C-B6E6-F9870B2195EB}"/>
              </a:ext>
            </a:extLst>
          </p:cNvPr>
          <p:cNvSpPr>
            <a:spLocks noGrp="1"/>
          </p:cNvSpPr>
          <p:nvPr>
            <p:ph type="title"/>
          </p:nvPr>
        </p:nvSpPr>
        <p:spPr>
          <a:xfrm>
            <a:off x="457200" y="152400"/>
            <a:ext cx="8305800" cy="944563"/>
          </a:xfrm>
        </p:spPr>
        <p:txBody>
          <a:bodyPr>
            <a:noAutofit/>
          </a:bodyPr>
          <a:lstStyle/>
          <a:p>
            <a:r>
              <a:rPr lang="en-IN" sz="4000" dirty="0"/>
              <a:t>The CSS Positioning Styles</a:t>
            </a:r>
          </a:p>
        </p:txBody>
      </p:sp>
    </p:spTree>
    <p:extLst>
      <p:ext uri="{BB962C8B-B14F-4D97-AF65-F5344CB8AC3E}">
        <p14:creationId xmlns:p14="http://schemas.microsoft.com/office/powerpoint/2010/main" val="1264264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Fixed and Inherited Positioning</a:t>
            </a:r>
          </a:p>
        </p:txBody>
      </p:sp>
      <p:sp>
        <p:nvSpPr>
          <p:cNvPr id="3" name="Content Placeholder 2"/>
          <p:cNvSpPr>
            <a:spLocks noGrp="1"/>
          </p:cNvSpPr>
          <p:nvPr>
            <p:ph idx="1"/>
          </p:nvPr>
        </p:nvSpPr>
        <p:spPr/>
        <p:txBody>
          <a:bodyPr/>
          <a:lstStyle/>
          <a:p>
            <a:r>
              <a:rPr lang="en-IN" b="1" dirty="0"/>
              <a:t>Fixed</a:t>
            </a:r>
            <a:r>
              <a:rPr lang="en-IN" dirty="0"/>
              <a:t> </a:t>
            </a:r>
            <a:r>
              <a:rPr lang="en-IN" b="1" dirty="0"/>
              <a:t>positioning</a:t>
            </a:r>
            <a:r>
              <a:rPr lang="en-IN" dirty="0"/>
              <a:t> – Fixes an object within a browser window to avoids its movement</a:t>
            </a:r>
          </a:p>
          <a:p>
            <a:pPr marL="0" indent="0">
              <a:buNone/>
            </a:pPr>
            <a:r>
              <a:rPr lang="en-IN" dirty="0"/>
              <a:t>	footer { position : fixed; bottom : 10px; }</a:t>
            </a:r>
          </a:p>
          <a:p>
            <a:r>
              <a:rPr lang="en-IN" b="1" dirty="0"/>
              <a:t>Inherited positioning</a:t>
            </a:r>
            <a:r>
              <a:rPr lang="en-IN" dirty="0"/>
              <a:t> – Allows an element to inherit the position value of its parent element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25</a:t>
            </a:fld>
            <a:endParaRPr lang="en-US"/>
          </a:p>
        </p:txBody>
      </p:sp>
    </p:spTree>
    <p:extLst>
      <p:ext uri="{BB962C8B-B14F-4D97-AF65-F5344CB8AC3E}">
        <p14:creationId xmlns:p14="http://schemas.microsoft.com/office/powerpoint/2010/main" val="2934268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Handling Overflow</a:t>
            </a:r>
          </a:p>
        </p:txBody>
      </p:sp>
      <p:sp>
        <p:nvSpPr>
          <p:cNvPr id="3" name="Content Placeholder 2"/>
          <p:cNvSpPr>
            <a:spLocks noGrp="1"/>
          </p:cNvSpPr>
          <p:nvPr>
            <p:ph idx="1"/>
          </p:nvPr>
        </p:nvSpPr>
        <p:spPr/>
        <p:txBody>
          <a:bodyPr/>
          <a:lstStyle/>
          <a:p>
            <a:r>
              <a:rPr lang="en-IN" dirty="0"/>
              <a:t>To specify how the browsers handle content that overflows the element’s boundaries</a:t>
            </a:r>
          </a:p>
          <a:p>
            <a:pPr marL="685800" lvl="2" indent="0">
              <a:buNone/>
            </a:pPr>
            <a:r>
              <a:rPr lang="en-IN" sz="1950" dirty="0">
                <a:latin typeface="Courier New" panose="02070309020205020404" pitchFamily="49" charset="0"/>
                <a:cs typeface="Courier New" panose="02070309020205020404" pitchFamily="49" charset="0"/>
              </a:rPr>
              <a:t>overflow: </a:t>
            </a:r>
            <a:r>
              <a:rPr lang="en-IN" sz="1950" i="1" dirty="0">
                <a:latin typeface="Courier New" panose="02070309020205020404" pitchFamily="49" charset="0"/>
                <a:cs typeface="Courier New" panose="02070309020205020404" pitchFamily="49" charset="0"/>
              </a:rPr>
              <a:t>type</a:t>
            </a:r>
            <a:r>
              <a:rPr lang="en-IN" sz="1950" dirty="0">
                <a:latin typeface="Courier New" panose="02070309020205020404" pitchFamily="49" charset="0"/>
                <a:cs typeface="Courier New" panose="02070309020205020404" pitchFamily="49" charset="0"/>
              </a:rPr>
              <a:t>;</a:t>
            </a:r>
          </a:p>
          <a:p>
            <a:pPr marL="258366" lvl="2" indent="0">
              <a:buNone/>
            </a:pPr>
            <a:r>
              <a:rPr lang="en-IN" dirty="0"/>
              <a:t>where</a:t>
            </a:r>
            <a:r>
              <a:rPr lang="en-IN" sz="1950" dirty="0"/>
              <a:t> </a:t>
            </a:r>
            <a:r>
              <a:rPr lang="en-IN" sz="1950" i="1" dirty="0">
                <a:latin typeface="Courier New" panose="02070309020205020404" pitchFamily="49" charset="0"/>
                <a:cs typeface="Courier New" panose="02070309020205020404" pitchFamily="49" charset="0"/>
              </a:rPr>
              <a:t>type</a:t>
            </a:r>
            <a:r>
              <a:rPr lang="en-IN" sz="1950" dirty="0"/>
              <a:t> </a:t>
            </a:r>
            <a:r>
              <a:rPr lang="en-IN" dirty="0"/>
              <a:t>is</a:t>
            </a:r>
            <a:r>
              <a:rPr lang="en-IN" sz="1950" dirty="0"/>
              <a:t> </a:t>
            </a:r>
            <a:r>
              <a:rPr lang="en-IN" sz="1950" dirty="0">
                <a:latin typeface="Courier New" panose="02070309020205020404" pitchFamily="49" charset="0"/>
                <a:cs typeface="Courier New" panose="02070309020205020404" pitchFamily="49" charset="0"/>
              </a:rPr>
              <a:t>visible</a:t>
            </a:r>
            <a:r>
              <a:rPr lang="en-IN" sz="1950" dirty="0"/>
              <a:t> </a:t>
            </a:r>
            <a:r>
              <a:rPr lang="en-IN" dirty="0"/>
              <a:t>(the default),</a:t>
            </a:r>
            <a:r>
              <a:rPr lang="en-IN" sz="1950" dirty="0"/>
              <a:t> </a:t>
            </a:r>
            <a:r>
              <a:rPr lang="en-IN" sz="1950" dirty="0">
                <a:latin typeface="Courier New" panose="02070309020205020404" pitchFamily="49" charset="0"/>
                <a:cs typeface="Courier New" panose="02070309020205020404" pitchFamily="49" charset="0"/>
              </a:rPr>
              <a:t>hidden</a:t>
            </a:r>
            <a:r>
              <a:rPr lang="en-IN" sz="1950" dirty="0"/>
              <a:t>, </a:t>
            </a:r>
            <a:r>
              <a:rPr lang="en-IN" sz="1950" dirty="0">
                <a:latin typeface="Courier New" panose="02070309020205020404" pitchFamily="49" charset="0"/>
                <a:cs typeface="Courier New" panose="02070309020205020404" pitchFamily="49" charset="0"/>
              </a:rPr>
              <a:t>scroll</a:t>
            </a:r>
            <a:r>
              <a:rPr lang="en-IN" dirty="0"/>
              <a:t>, or </a:t>
            </a:r>
            <a:r>
              <a:rPr lang="en-IN" sz="1950" dirty="0">
                <a:latin typeface="Courier New" panose="02070309020205020404" pitchFamily="49" charset="0"/>
                <a:cs typeface="Courier New" panose="02070309020205020404" pitchFamily="49" charset="0"/>
              </a:rPr>
              <a:t>auto</a:t>
            </a:r>
          </a:p>
          <a:p>
            <a:pPr marL="258366" indent="-172641"/>
            <a:r>
              <a:rPr lang="en-IN" sz="1950" dirty="0">
                <a:latin typeface="Courier New" panose="02070309020205020404" pitchFamily="49" charset="0"/>
                <a:cs typeface="Courier New" panose="02070309020205020404" pitchFamily="49" charset="0"/>
              </a:rPr>
              <a:t>visible</a:t>
            </a:r>
            <a:r>
              <a:rPr lang="en-IN" dirty="0"/>
              <a:t> – Instructs browsers to increase the height of an element to fit overflow contents</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26</a:t>
            </a:fld>
            <a:endParaRPr lang="en-US"/>
          </a:p>
        </p:txBody>
      </p:sp>
    </p:spTree>
    <p:extLst>
      <p:ext uri="{BB962C8B-B14F-4D97-AF65-F5344CB8AC3E}">
        <p14:creationId xmlns:p14="http://schemas.microsoft.com/office/powerpoint/2010/main" val="2581465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Handling Overflow</a:t>
            </a:r>
          </a:p>
        </p:txBody>
      </p:sp>
      <p:sp>
        <p:nvSpPr>
          <p:cNvPr id="3" name="Content Placeholder 2"/>
          <p:cNvSpPr>
            <a:spLocks noGrp="1"/>
          </p:cNvSpPr>
          <p:nvPr>
            <p:ph idx="1"/>
          </p:nvPr>
        </p:nvSpPr>
        <p:spPr>
          <a:xfrm>
            <a:off x="1457325" y="1295400"/>
            <a:ext cx="6229350" cy="3886200"/>
          </a:xfrm>
        </p:spPr>
        <p:txBody>
          <a:bodyPr/>
          <a:lstStyle/>
          <a:p>
            <a:pPr marL="428625"/>
            <a:r>
              <a:rPr lang="en-IN" sz="1950" dirty="0">
                <a:latin typeface="Courier New" panose="02070309020205020404" pitchFamily="49" charset="0"/>
                <a:cs typeface="Courier New" panose="02070309020205020404" pitchFamily="49" charset="0"/>
              </a:rPr>
              <a:t>hidden</a:t>
            </a:r>
            <a:r>
              <a:rPr lang="en-IN" dirty="0"/>
              <a:t> – Keeps an element at the specified height and width, but cuts off excess content</a:t>
            </a:r>
          </a:p>
          <a:p>
            <a:pPr marL="428625"/>
            <a:r>
              <a:rPr lang="en-IN" sz="1950" dirty="0">
                <a:latin typeface="Courier New" panose="02070309020205020404" pitchFamily="49" charset="0"/>
                <a:cs typeface="Courier New" panose="02070309020205020404" pitchFamily="49" charset="0"/>
              </a:rPr>
              <a:t>scroll</a:t>
            </a:r>
            <a:r>
              <a:rPr lang="en-IN" dirty="0"/>
              <a:t> – Keeps an element at the specified dimensions, but adds horizontal and vertical scroll bars </a:t>
            </a:r>
          </a:p>
          <a:p>
            <a:pPr marL="428625"/>
            <a:r>
              <a:rPr lang="en-IN" sz="1950" dirty="0">
                <a:latin typeface="Courier New" panose="02070309020205020404" pitchFamily="49" charset="0"/>
                <a:cs typeface="Courier New" panose="02070309020205020404" pitchFamily="49" charset="0"/>
              </a:rPr>
              <a:t>auto</a:t>
            </a:r>
            <a:r>
              <a:rPr lang="en-IN" dirty="0"/>
              <a:t> – Keeps an element at the specified size, adding scroll bars when they are needed</a:t>
            </a:r>
          </a:p>
          <a:p>
            <a:pPr marL="428625"/>
            <a:endParaRPr lang="en-IN"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27</a:t>
            </a:fld>
            <a:endParaRPr lang="en-US"/>
          </a:p>
        </p:txBody>
      </p:sp>
    </p:spTree>
    <p:extLst>
      <p:ext uri="{BB962C8B-B14F-4D97-AF65-F5344CB8AC3E}">
        <p14:creationId xmlns:p14="http://schemas.microsoft.com/office/powerpoint/2010/main" val="4015053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Handling Overflow</a:t>
            </a:r>
          </a:p>
        </p:txBody>
      </p:sp>
      <p:sp>
        <p:nvSpPr>
          <p:cNvPr id="7" name="Content Placeholder 6"/>
          <p:cNvSpPr>
            <a:spLocks noGrp="1"/>
          </p:cNvSpPr>
          <p:nvPr>
            <p:ph idx="1"/>
          </p:nvPr>
        </p:nvSpPr>
        <p:spPr>
          <a:xfrm>
            <a:off x="1485900" y="1771650"/>
            <a:ext cx="6343650" cy="3886200"/>
          </a:xfrm>
        </p:spPr>
        <p:txBody>
          <a:bodyPr/>
          <a:lstStyle/>
          <a:p>
            <a:r>
              <a:rPr lang="en-IN" dirty="0"/>
              <a:t>CSS3 provides the </a:t>
            </a:r>
            <a:r>
              <a:rPr lang="en-IN" sz="1950" dirty="0">
                <a:latin typeface="Courier New" panose="02070309020205020404" pitchFamily="49" charset="0"/>
                <a:cs typeface="Courier New" panose="02070309020205020404" pitchFamily="49" charset="0"/>
              </a:rPr>
              <a:t>overflow-x</a:t>
            </a:r>
            <a:r>
              <a:rPr lang="en-IN" dirty="0"/>
              <a:t> and </a:t>
            </a:r>
            <a:r>
              <a:rPr lang="en-IN" sz="1950" dirty="0">
                <a:latin typeface="Courier New" panose="02070309020205020404" pitchFamily="49" charset="0"/>
                <a:cs typeface="Courier New" panose="02070309020205020404" pitchFamily="49" charset="0"/>
              </a:rPr>
              <a:t>overflow-y</a:t>
            </a:r>
            <a:r>
              <a:rPr lang="en-IN" dirty="0"/>
              <a:t> properties to handle overflow specially in the horizontal and vertical directions</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28</a:t>
            </a:fld>
            <a:endParaRPr lang="en-US"/>
          </a:p>
        </p:txBody>
      </p:sp>
      <p:pic>
        <p:nvPicPr>
          <p:cNvPr id="10" name="Content Placeholder 5" descr="This figure explains the different values of the overflow property.&#10;A vertical rectangular box is positioned on the left corner of the figure. A label “overflow: visible;” is positioned above the first rectangular box. The first rectangular box contains a description of a company. A text that reads “box extends to make all of the content visible” is positioned below the first rectangular box.&#10;A vertical rectangular box slightly smaller than the first rectangular box is positioned to the right of the first rectangular box.  A label “overflow: hidden;” is positioned above the second rectangular box. The second rectangular box contains the description of a company with the last few lines missing. A text that reads “overflowed content is hidden from the reader” is positioned below the second rectangular box.&#10;A vertical rectangular box of the same size as the second rectangular box is positioned to the right of the second rectangular box. A label “overflow: scroll;” is positioned above the third rectangular box. The third rectangular box reads the description of a company with the last few lines missing. A vertical scrollbar is positioned on the right corner of the third rectangular box and a horizontal scrollbar is positioned at the bottom of the third rectangular box. A text that reads “horizontal and vertical scrollbars are added to the box” is positioned below the third rectangular box.&#10;A vertical rectangular box of the same size as the third rectangular box is positioned to the right of the third rectangular box. A label “overflow: auto;” is positioned above the fourth rectangular box. The fourth rectangular box contains the description of a company with the last few lines missing. A vertical scrollbar is positioned on the right corner of the fourth rectangular box. A text that reads “scrollbars are added only when needed” is positioned below the fourth rectangular box.&#10;" title="Figure 3-59 Values of the overflow property"/>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612702" y="2870313"/>
            <a:ext cx="5975747" cy="2787537"/>
          </a:xfrm>
          <a:prstGeom prst="rect">
            <a:avLst/>
          </a:prstGeom>
          <a:noFill/>
          <a:ln w="9525">
            <a:noFill/>
            <a:miter lim="800000"/>
            <a:headEnd/>
            <a:tailEnd/>
          </a:ln>
        </p:spPr>
      </p:pic>
    </p:spTree>
    <p:extLst>
      <p:ext uri="{BB962C8B-B14F-4D97-AF65-F5344CB8AC3E}">
        <p14:creationId xmlns:p14="http://schemas.microsoft.com/office/powerpoint/2010/main" val="1658171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Handling Overflow</a:t>
            </a:r>
          </a:p>
        </p:txBody>
      </p:sp>
      <p:pic>
        <p:nvPicPr>
          <p:cNvPr id="6" name="Content Placeholder 5" descr="This figure explains how to set the overflow property.&#10;The first line of the code reads “/* Main Styles */”. The second line of the code reads “main {”. The third line of the code reads “overflow: auto;”. A rectangular box labeled “displays scrollbars if the content overflows the allotted height” is positioned on the left side of the figure. An arrow originating from the first rectangular box points to the third line of the code.&#10;The fourth line of the code reads “position: relative;”. The fifth line of the code reads “height: 450px;”. A rectangular box labeled “sets the height of the infographic to 450 pixels” is positioned on the right side of the figure. An arrow originating from the second rectangular box points to the fifth line of the code. The sixth line of the code reads “width: 100%;” and the seventh of the code line reads “}”.&#10;" title="Figure 3-60 Setting the overflow property"/>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5900" y="2693373"/>
            <a:ext cx="6229350" cy="1836776"/>
          </a:xfr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29</a:t>
            </a:fld>
            <a:endParaRPr lang="en-US"/>
          </a:p>
        </p:txBody>
      </p:sp>
    </p:spTree>
    <p:extLst>
      <p:ext uri="{BB962C8B-B14F-4D97-AF65-F5344CB8AC3E}">
        <p14:creationId xmlns:p14="http://schemas.microsoft.com/office/powerpoint/2010/main" val="274462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 (continued)</a:t>
            </a:r>
          </a:p>
        </p:txBody>
      </p:sp>
      <p:sp>
        <p:nvSpPr>
          <p:cNvPr id="3" name="Content Placeholder 2"/>
          <p:cNvSpPr>
            <a:spLocks noGrp="1"/>
          </p:cNvSpPr>
          <p:nvPr>
            <p:ph idx="1"/>
          </p:nvPr>
        </p:nvSpPr>
        <p:spPr/>
        <p:txBody>
          <a:bodyPr/>
          <a:lstStyle/>
          <a:p>
            <a:r>
              <a:rPr lang="en-IN" dirty="0"/>
              <a:t>Create a layout grid</a:t>
            </a:r>
          </a:p>
          <a:p>
            <a:r>
              <a:rPr lang="en-IN" dirty="0"/>
              <a:t>Format a grid</a:t>
            </a:r>
          </a:p>
          <a:p>
            <a:r>
              <a:rPr lang="en-IN" dirty="0"/>
              <a:t>Explore the CSS grid styles</a:t>
            </a:r>
          </a:p>
          <a:p>
            <a:r>
              <a:rPr lang="en-IN" dirty="0"/>
              <a:t>Explore positioning styles</a:t>
            </a:r>
          </a:p>
          <a:p>
            <a:r>
              <a:rPr lang="en-IN" dirty="0"/>
              <a:t>Work with relative positioning</a:t>
            </a:r>
          </a:p>
          <a:p>
            <a:r>
              <a:rPr lang="en-IN" dirty="0"/>
              <a:t>Work with absolute positioning</a:t>
            </a:r>
          </a:p>
          <a:p>
            <a:r>
              <a:rPr lang="en-IN" dirty="0"/>
              <a:t>Work with overflow content</a:t>
            </a:r>
          </a:p>
          <a:p>
            <a:endParaRPr lang="en-IN"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a:t>
            </a:fld>
            <a:endParaRPr lang="en-US" dirty="0"/>
          </a:p>
        </p:txBody>
      </p:sp>
    </p:spTree>
    <p:extLst>
      <p:ext uri="{BB962C8B-B14F-4D97-AF65-F5344CB8AC3E}">
        <p14:creationId xmlns:p14="http://schemas.microsoft.com/office/powerpoint/2010/main" val="3182838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figure explains how to clip an image.&#10;An image consisting of strawberries is positioned on the left side of the figure. A label “clip: rect(100px, 270px, 260px, 65px)” is positioned below the first image. A vertical dotted line is drawn at a length of 65px from the left of the image and is marked the same. A vertical dotted line is drawn at a length of 270px from the left of the image and is marked the same. A horizontal dotted line is drawn at a length of 100px from the top of the image and is marked the same. A horizontal dotted line is drawn at a length of 260px from the top of the image and is marked the same.&#10;A smaller image of one strawberry is positioned to the right of the first image. A label “clipped image” is positioned below the second image.&#10;" title="Figure 3-62 Clipping an image">
            <a:extLst>
              <a:ext uri="{FF2B5EF4-FFF2-40B4-BE49-F238E27FC236}">
                <a16:creationId xmlns:a16="http://schemas.microsoft.com/office/drawing/2014/main" id="{56FCA940-9304-47FC-9504-CA43BAD54612}"/>
              </a:ext>
            </a:extLst>
          </p:cNvPr>
          <p:cNvPicPr>
            <a:picLocks noChangeAspect="1"/>
          </p:cNvPicPr>
          <p:nvPr/>
        </p:nvPicPr>
        <p:blipFill rotWithShape="1">
          <a:blip r:embed="rId3">
            <a:extLst>
              <a:ext uri="{28A0092B-C50C-407E-A947-70E740481C1C}">
                <a14:useLocalDpi xmlns:a14="http://schemas.microsoft.com/office/drawing/2010/main" val="0"/>
              </a:ext>
            </a:extLst>
          </a:blip>
          <a:srcRect l="19320" t="11382" r="918" b="5629"/>
          <a:stretch/>
        </p:blipFill>
        <p:spPr bwMode="auto">
          <a:xfrm>
            <a:off x="5163475" y="4129891"/>
            <a:ext cx="3543300" cy="2119287"/>
          </a:xfrm>
          <a:prstGeom prst="rect">
            <a:avLst/>
          </a:prstGeom>
          <a:noFill/>
          <a:ln w="9525">
            <a:noFill/>
            <a:miter lim="800000"/>
            <a:headEnd/>
            <a:tailEnd/>
          </a:ln>
        </p:spPr>
      </p:pic>
      <p:sp>
        <p:nvSpPr>
          <p:cNvPr id="2" name="Title 1"/>
          <p:cNvSpPr>
            <a:spLocks noGrp="1"/>
          </p:cNvSpPr>
          <p:nvPr>
            <p:ph type="title"/>
          </p:nvPr>
        </p:nvSpPr>
        <p:spPr/>
        <p:txBody>
          <a:bodyPr/>
          <a:lstStyle/>
          <a:p>
            <a:r>
              <a:rPr lang="en-IN" dirty="0"/>
              <a:t>Clipping an Element</a:t>
            </a:r>
          </a:p>
        </p:txBody>
      </p:sp>
      <p:sp>
        <p:nvSpPr>
          <p:cNvPr id="3" name="Content Placeholder 2"/>
          <p:cNvSpPr>
            <a:spLocks noGrp="1"/>
          </p:cNvSpPr>
          <p:nvPr>
            <p:ph idx="1"/>
          </p:nvPr>
        </p:nvSpPr>
        <p:spPr>
          <a:xfrm>
            <a:off x="437225" y="1303138"/>
            <a:ext cx="6229350" cy="3680222"/>
          </a:xfrm>
        </p:spPr>
        <p:txBody>
          <a:bodyPr/>
          <a:lstStyle/>
          <a:p>
            <a:r>
              <a:rPr lang="en-IN" b="1" dirty="0"/>
              <a:t>Clip</a:t>
            </a:r>
            <a:r>
              <a:rPr lang="en-IN" dirty="0"/>
              <a:t> – Defines a rectangular region where anything that lies outside of its boundary is hidden:</a:t>
            </a:r>
          </a:p>
          <a:p>
            <a:pPr marL="685800" lvl="2" indent="0">
              <a:buNone/>
            </a:pPr>
            <a:r>
              <a:rPr lang="en-IN" dirty="0">
                <a:latin typeface="Courier New" panose="02070309020205020404" pitchFamily="49" charset="0"/>
                <a:cs typeface="Courier New" panose="02070309020205020404" pitchFamily="49" charset="0"/>
              </a:rPr>
              <a:t>clip: </a:t>
            </a:r>
            <a:r>
              <a:rPr lang="en-IN" dirty="0" err="1">
                <a:latin typeface="Courier New" panose="02070309020205020404" pitchFamily="49" charset="0"/>
                <a:cs typeface="Courier New" panose="02070309020205020404" pitchFamily="49" charset="0"/>
              </a:rPr>
              <a:t>rect</a:t>
            </a:r>
            <a:r>
              <a:rPr lang="en-IN" dirty="0">
                <a:latin typeface="Courier New" panose="02070309020205020404" pitchFamily="49" charset="0"/>
                <a:cs typeface="Courier New" panose="02070309020205020404" pitchFamily="49" charset="0"/>
              </a:rPr>
              <a:t>(</a:t>
            </a:r>
            <a:r>
              <a:rPr lang="en-IN" i="1" dirty="0">
                <a:latin typeface="Courier New" panose="02070309020205020404" pitchFamily="49" charset="0"/>
                <a:cs typeface="Courier New" panose="02070309020205020404" pitchFamily="49" charset="0"/>
              </a:rPr>
              <a:t>top</a:t>
            </a:r>
            <a:r>
              <a:rPr lang="en-IN" dirty="0">
                <a:latin typeface="Courier New" panose="02070309020205020404" pitchFamily="49" charset="0"/>
                <a:cs typeface="Courier New" panose="02070309020205020404" pitchFamily="49" charset="0"/>
              </a:rPr>
              <a:t>, </a:t>
            </a:r>
            <a:r>
              <a:rPr lang="en-IN" i="1" dirty="0">
                <a:latin typeface="Courier New" panose="02070309020205020404" pitchFamily="49" charset="0"/>
                <a:cs typeface="Courier New" panose="02070309020205020404" pitchFamily="49" charset="0"/>
              </a:rPr>
              <a:t>right</a:t>
            </a:r>
            <a:r>
              <a:rPr lang="en-IN" dirty="0">
                <a:latin typeface="Courier New" panose="02070309020205020404" pitchFamily="49" charset="0"/>
                <a:cs typeface="Courier New" panose="02070309020205020404" pitchFamily="49" charset="0"/>
              </a:rPr>
              <a:t>, </a:t>
            </a:r>
            <a:r>
              <a:rPr lang="en-IN" i="1" dirty="0" err="1">
                <a:latin typeface="Courier New" panose="02070309020205020404" pitchFamily="49" charset="0"/>
                <a:cs typeface="Courier New" panose="02070309020205020404" pitchFamily="49" charset="0"/>
              </a:rPr>
              <a:t>bottom</a:t>
            </a:r>
            <a:r>
              <a:rPr lang="en-IN" dirty="0" err="1">
                <a:latin typeface="Courier New" panose="02070309020205020404" pitchFamily="49" charset="0"/>
                <a:cs typeface="Courier New" panose="02070309020205020404" pitchFamily="49" charset="0"/>
              </a:rPr>
              <a:t>,</a:t>
            </a:r>
            <a:r>
              <a:rPr lang="en-IN" i="1" dirty="0" err="1">
                <a:latin typeface="Courier New" panose="02070309020205020404" pitchFamily="49" charset="0"/>
                <a:cs typeface="Courier New" panose="02070309020205020404" pitchFamily="49" charset="0"/>
              </a:rPr>
              <a:t>left</a:t>
            </a:r>
            <a:r>
              <a:rPr lang="en-IN" dirty="0">
                <a:latin typeface="Courier New" panose="02070309020205020404" pitchFamily="49" charset="0"/>
                <a:cs typeface="Courier New" panose="02070309020205020404" pitchFamily="49" charset="0"/>
              </a:rPr>
              <a:t>);</a:t>
            </a:r>
          </a:p>
          <a:p>
            <a:pPr marL="302419" lvl="2" indent="0">
              <a:buNone/>
            </a:pPr>
            <a:r>
              <a:rPr lang="en-IN" sz="2100" dirty="0"/>
              <a:t>where </a:t>
            </a:r>
            <a:r>
              <a:rPr lang="en-IN" i="1" dirty="0">
                <a:latin typeface="Courier New" panose="02070309020205020404" pitchFamily="49" charset="0"/>
                <a:cs typeface="Courier New" panose="02070309020205020404" pitchFamily="49" charset="0"/>
              </a:rPr>
              <a:t>top</a:t>
            </a:r>
            <a:r>
              <a:rPr lang="en-IN" sz="2100" dirty="0"/>
              <a:t>, </a:t>
            </a:r>
            <a:r>
              <a:rPr lang="en-IN" i="1" dirty="0">
                <a:latin typeface="Courier New" panose="02070309020205020404" pitchFamily="49" charset="0"/>
                <a:cs typeface="Courier New" panose="02070309020205020404" pitchFamily="49" charset="0"/>
              </a:rPr>
              <a:t>right</a:t>
            </a:r>
            <a:r>
              <a:rPr lang="en-IN" sz="2100" dirty="0"/>
              <a:t>, </a:t>
            </a:r>
            <a:r>
              <a:rPr lang="en-IN" i="1" dirty="0">
                <a:latin typeface="Courier New" panose="02070309020205020404" pitchFamily="49" charset="0"/>
                <a:cs typeface="Courier New" panose="02070309020205020404" pitchFamily="49" charset="0"/>
              </a:rPr>
              <a:t>bottom</a:t>
            </a:r>
            <a:r>
              <a:rPr lang="en-IN" sz="2100" dirty="0"/>
              <a:t>, and </a:t>
            </a:r>
            <a:r>
              <a:rPr lang="en-IN" i="1" dirty="0">
                <a:latin typeface="Courier New" panose="02070309020205020404" pitchFamily="49" charset="0"/>
                <a:cs typeface="Courier New" panose="02070309020205020404" pitchFamily="49" charset="0"/>
              </a:rPr>
              <a:t>left</a:t>
            </a:r>
            <a:r>
              <a:rPr lang="en-IN" sz="2100" i="1" dirty="0"/>
              <a:t> </a:t>
            </a:r>
            <a:r>
              <a:rPr lang="en-IN" sz="2100" dirty="0"/>
              <a:t>define the coordinates of the clipping rectangle</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30</a:t>
            </a:fld>
            <a:endParaRPr lang="en-US"/>
          </a:p>
        </p:txBody>
      </p:sp>
    </p:spTree>
    <p:extLst>
      <p:ext uri="{BB962C8B-B14F-4D97-AF65-F5344CB8AC3E}">
        <p14:creationId xmlns:p14="http://schemas.microsoft.com/office/powerpoint/2010/main" val="3567815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Stacking elements</a:t>
            </a:r>
          </a:p>
        </p:txBody>
      </p:sp>
      <p:sp>
        <p:nvSpPr>
          <p:cNvPr id="3" name="Content Placeholder 2"/>
          <p:cNvSpPr>
            <a:spLocks noGrp="1"/>
          </p:cNvSpPr>
          <p:nvPr>
            <p:ph idx="1"/>
          </p:nvPr>
        </p:nvSpPr>
        <p:spPr/>
        <p:txBody>
          <a:bodyPr/>
          <a:lstStyle/>
          <a:p>
            <a:r>
              <a:rPr lang="en-IN" dirty="0"/>
              <a:t>To specify different stacking order, use:</a:t>
            </a:r>
          </a:p>
          <a:p>
            <a:pPr marL="685800" lvl="2" indent="0">
              <a:buNone/>
            </a:pPr>
            <a:r>
              <a:rPr lang="en-IN" dirty="0">
                <a:latin typeface="Courier New" panose="02070309020205020404" pitchFamily="49" charset="0"/>
                <a:cs typeface="Courier New" panose="02070309020205020404" pitchFamily="49" charset="0"/>
              </a:rPr>
              <a:t>z-index: </a:t>
            </a:r>
            <a:r>
              <a:rPr lang="en-IN" i="1" dirty="0">
                <a:latin typeface="Courier New" panose="02070309020205020404" pitchFamily="49" charset="0"/>
                <a:cs typeface="Courier New" panose="02070309020205020404" pitchFamily="49" charset="0"/>
              </a:rPr>
              <a:t>value</a:t>
            </a:r>
            <a:r>
              <a:rPr lang="en-IN" dirty="0">
                <a:latin typeface="Courier New" panose="02070309020205020404" pitchFamily="49" charset="0"/>
                <a:cs typeface="Courier New" panose="02070309020205020404" pitchFamily="49" charset="0"/>
              </a:rPr>
              <a:t>;</a:t>
            </a:r>
          </a:p>
          <a:p>
            <a:pPr marL="302419" lvl="2" indent="0">
              <a:buNone/>
            </a:pPr>
            <a:r>
              <a:rPr lang="en-IN" sz="2100" dirty="0">
                <a:cs typeface="Courier New" panose="02070309020205020404" pitchFamily="49" charset="0"/>
              </a:rPr>
              <a:t>where </a:t>
            </a:r>
            <a:r>
              <a:rPr lang="en-IN" i="1" dirty="0">
                <a:latin typeface="Courier New" panose="02070309020205020404" pitchFamily="49" charset="0"/>
                <a:cs typeface="Courier New" panose="02070309020205020404" pitchFamily="49" charset="0"/>
              </a:rPr>
              <a:t>value</a:t>
            </a:r>
            <a:r>
              <a:rPr lang="en-IN" sz="2100" dirty="0">
                <a:cs typeface="Courier New" panose="02070309020205020404" pitchFamily="49" charset="0"/>
              </a:rPr>
              <a:t> is a positive or negative integer, or the keyword </a:t>
            </a:r>
            <a:r>
              <a:rPr lang="en-IN" dirty="0">
                <a:latin typeface="Courier New" panose="02070309020205020404" pitchFamily="49" charset="0"/>
                <a:cs typeface="Courier New" panose="02070309020205020404" pitchFamily="49" charset="0"/>
              </a:rPr>
              <a:t>auto</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31</a:t>
            </a:fld>
            <a:endParaRPr lang="en-US"/>
          </a:p>
        </p:txBody>
      </p:sp>
      <p:pic>
        <p:nvPicPr>
          <p:cNvPr id="6" name="Content Placeholder 5" descr="This figure explains how to use the z-index property to stack elements.&#10;A rectangular box labeled “z-index: 1” is positioned at the center of the figure. A rectangular box labeled “z-index: 2” is positioned on the top-right corner of the figure partially overlapping the first rectangular box. A rectangular box labeled “z-index: 3” is positioned on the top-left corner partially overlapping the first and second rectangular boxes.&#10;" title="Figure 3-63 Using the z-index property to stack elements">
            <a:extLst>
              <a:ext uri="{FF2B5EF4-FFF2-40B4-BE49-F238E27FC236}">
                <a16:creationId xmlns:a16="http://schemas.microsoft.com/office/drawing/2014/main" id="{75217A61-87CB-4B18-B9DE-63DBC0134A06}"/>
              </a:ext>
            </a:extLst>
          </p:cNvPr>
          <p:cNvPicPr>
            <a:picLocks noChangeAspect="1"/>
          </p:cNvPicPr>
          <p:nvPr/>
        </p:nvPicPr>
        <p:blipFill rotWithShape="1">
          <a:blip r:embed="rId3">
            <a:extLst>
              <a:ext uri="{28A0092B-C50C-407E-A947-70E740481C1C}">
                <a14:useLocalDpi xmlns:a14="http://schemas.microsoft.com/office/drawing/2010/main" val="0"/>
              </a:ext>
            </a:extLst>
          </a:blip>
          <a:srcRect l="29691" t="10189"/>
          <a:stretch/>
        </p:blipFill>
        <p:spPr bwMode="auto">
          <a:xfrm>
            <a:off x="4057651" y="3004543"/>
            <a:ext cx="3858212" cy="2550319"/>
          </a:xfrm>
          <a:prstGeom prst="rect">
            <a:avLst/>
          </a:prstGeom>
          <a:noFill/>
          <a:ln w="9525">
            <a:noFill/>
            <a:miter lim="800000"/>
            <a:headEnd/>
            <a:tailEnd/>
          </a:ln>
        </p:spPr>
      </p:pic>
      <p:sp>
        <p:nvSpPr>
          <p:cNvPr id="7" name="Content Placeholder 6">
            <a:extLst>
              <a:ext uri="{FF2B5EF4-FFF2-40B4-BE49-F238E27FC236}">
                <a16:creationId xmlns:a16="http://schemas.microsoft.com/office/drawing/2014/main" id="{8671628E-AD35-4CA2-86A6-BD8DA81C71D2}"/>
              </a:ext>
            </a:extLst>
          </p:cNvPr>
          <p:cNvSpPr txBox="1">
            <a:spLocks/>
          </p:cNvSpPr>
          <p:nvPr/>
        </p:nvSpPr>
        <p:spPr bwMode="auto">
          <a:xfrm>
            <a:off x="1485900" y="3257551"/>
            <a:ext cx="2686050" cy="2308622"/>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1" fontAlgn="base" hangingPunct="1">
              <a:spcBef>
                <a:spcPct val="20000"/>
              </a:spcBef>
              <a:spcAft>
                <a:spcPct val="0"/>
              </a:spcAft>
              <a:buClr>
                <a:srgbClr val="20409A"/>
              </a:buClr>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20409A"/>
              </a:buClr>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Clr>
                <a:srgbClr val="20409A"/>
              </a:buClr>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a:lstStyle>
          <a:p>
            <a:r>
              <a:rPr lang="en-IN" sz="2100" kern="0" dirty="0"/>
              <a:t>The </a:t>
            </a:r>
            <a:r>
              <a:rPr lang="en-IN" sz="1800" kern="0" dirty="0">
                <a:latin typeface="Courier New" panose="02070309020205020404" pitchFamily="49" charset="0"/>
                <a:cs typeface="Courier New" panose="02070309020205020404" pitchFamily="49" charset="0"/>
              </a:rPr>
              <a:t>z-index</a:t>
            </a:r>
            <a:r>
              <a:rPr lang="en-IN" sz="2100" kern="0" dirty="0"/>
              <a:t> property works only for elements that are placed with </a:t>
            </a:r>
            <a:r>
              <a:rPr lang="en-IN" sz="2100" b="1" kern="0" dirty="0"/>
              <a:t>absolute positioning</a:t>
            </a:r>
          </a:p>
        </p:txBody>
      </p:sp>
    </p:spTree>
    <p:extLst>
      <p:ext uri="{BB962C8B-B14F-4D97-AF65-F5344CB8AC3E}">
        <p14:creationId xmlns:p14="http://schemas.microsoft.com/office/powerpoint/2010/main" val="155921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Stacking elements</a:t>
            </a:r>
          </a:p>
        </p:txBody>
      </p:sp>
      <p:sp>
        <p:nvSpPr>
          <p:cNvPr id="7" name="Content Placeholder 6"/>
          <p:cNvSpPr>
            <a:spLocks noGrp="1"/>
          </p:cNvSpPr>
          <p:nvPr>
            <p:ph idx="1"/>
          </p:nvPr>
        </p:nvSpPr>
        <p:spPr/>
        <p:txBody>
          <a:bodyPr/>
          <a:lstStyle/>
          <a:p>
            <a:r>
              <a:rPr lang="en-IN" dirty="0"/>
              <a:t>An element’s z-index value determines its position relative only to other elements that share a common parent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32</a:t>
            </a:fld>
            <a:endParaRPr lang="en-US"/>
          </a:p>
        </p:txBody>
      </p:sp>
      <p:pic>
        <p:nvPicPr>
          <p:cNvPr id="10" name="Picture 9" descr="This figure explains how to stack nested objects.&#10;A rectangular box labelled “z-index: 1” is positioned at the center of the figure. A dotted rectangular box labeled “z-index: 4” is positioned at the center of the first rectangular box. A rectangular box labeled “z-index: 2” is positioned on the top-right corner of the figure overlapping the first rectangular box. A rectangular box labeled “z-index: 3” is positioned on the top-left corner overlapping the first, second, and third rectangular boxes.&#10;" title="Figure 3-64 Stacking nested objects"/>
          <p:cNvPicPr>
            <a:picLocks noChangeAspect="1"/>
          </p:cNvPicPr>
          <p:nvPr/>
        </p:nvPicPr>
        <p:blipFill rotWithShape="1">
          <a:blip r:embed="rId3"/>
          <a:srcRect l="30031" t="10361"/>
          <a:stretch/>
        </p:blipFill>
        <p:spPr>
          <a:xfrm>
            <a:off x="2114550" y="3056473"/>
            <a:ext cx="3600450" cy="2397326"/>
          </a:xfrm>
          <a:prstGeom prst="rect">
            <a:avLst/>
          </a:prstGeom>
        </p:spPr>
      </p:pic>
    </p:spTree>
    <p:extLst>
      <p:ext uri="{BB962C8B-B14F-4D97-AF65-F5344CB8AC3E}">
        <p14:creationId xmlns:p14="http://schemas.microsoft.com/office/powerpoint/2010/main" val="1395358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Grid-Based Layouts</a:t>
            </a:r>
          </a:p>
        </p:txBody>
      </p:sp>
      <p:sp>
        <p:nvSpPr>
          <p:cNvPr id="3" name="Content Placeholder 2"/>
          <p:cNvSpPr>
            <a:spLocks noGrp="1"/>
          </p:cNvSpPr>
          <p:nvPr>
            <p:ph idx="1"/>
          </p:nvPr>
        </p:nvSpPr>
        <p:spPr/>
        <p:txBody>
          <a:bodyPr/>
          <a:lstStyle/>
          <a:p>
            <a:r>
              <a:rPr lang="en-IN" dirty="0"/>
              <a:t>Rows and columns form a grid</a:t>
            </a:r>
          </a:p>
          <a:p>
            <a:pPr lvl="1"/>
            <a:r>
              <a:rPr lang="en-IN" dirty="0"/>
              <a:t>The number of rows is based on the page content</a:t>
            </a:r>
          </a:p>
          <a:p>
            <a:pPr lvl="1"/>
            <a:r>
              <a:rPr lang="en-IN" dirty="0"/>
              <a:t>The number of columns is based on the number that provides the most flexibility in laying out the page content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a:t>
            </a:fld>
            <a:endParaRPr lang="en-US"/>
          </a:p>
        </p:txBody>
      </p:sp>
    </p:spTree>
    <p:extLst>
      <p:ext uri="{BB962C8B-B14F-4D97-AF65-F5344CB8AC3E}">
        <p14:creationId xmlns:p14="http://schemas.microsoft.com/office/powerpoint/2010/main" val="1781058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353300" cy="571499"/>
          </a:xfrm>
        </p:spPr>
        <p:txBody>
          <a:bodyPr/>
          <a:lstStyle/>
          <a:p>
            <a:r>
              <a:rPr lang="en-IN" sz="3600" dirty="0"/>
              <a:t>Overview of Grid-Based Layouts</a:t>
            </a:r>
          </a:p>
        </p:txBody>
      </p:sp>
      <p:pic>
        <p:nvPicPr>
          <p:cNvPr id="6" name="Content Placeholder 5" descr="This figure explains a page grid.&#10;The figure consists of a 12 x 8 rectangular box. The rectangular box consists of seven equally spaced double-dotted lines positioned horizontally and eleven equally spaced double-dotted lines positioned vertically that cut through all the rows. A rectangular box labeled “grid columns” is positioned at the top of the figure. An arrow originating from this box points to the width of the first row of the main rectangular box. A rectangular box labeled “grid rows” is positioned to the left of the figure. An arrow originating from this box points to length of the main box. A rectangular box labeled “space between rows” is positioned on the second column of the second row. An arrow originating from this box points to the space within the double-dotted line of the first row. A rectangular box labeled “space between columns” is positioned on the second column of the seventh row. An arrow originating from this box points to the space within the double-dotted line of the first column.&#10;" title="Page grid"/>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19200" y="1447799"/>
            <a:ext cx="6096000" cy="4203747"/>
          </a:xfr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5</a:t>
            </a:fld>
            <a:endParaRPr lang="en-US"/>
          </a:p>
        </p:txBody>
      </p:sp>
    </p:spTree>
    <p:extLst>
      <p:ext uri="{BB962C8B-B14F-4D97-AF65-F5344CB8AC3E}">
        <p14:creationId xmlns:p14="http://schemas.microsoft.com/office/powerpoint/2010/main" val="786415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28600"/>
            <a:ext cx="6934200" cy="571499"/>
          </a:xfrm>
        </p:spPr>
        <p:txBody>
          <a:bodyPr/>
          <a:lstStyle/>
          <a:p>
            <a:r>
              <a:rPr lang="en-IN" sz="3200" dirty="0"/>
              <a:t>Overview of Grid-Based Layouts</a:t>
            </a:r>
          </a:p>
        </p:txBody>
      </p:sp>
      <p:sp>
        <p:nvSpPr>
          <p:cNvPr id="3" name="Content Placeholder 2"/>
          <p:cNvSpPr>
            <a:spLocks noGrp="1"/>
          </p:cNvSpPr>
          <p:nvPr>
            <p:ph idx="1"/>
          </p:nvPr>
        </p:nvSpPr>
        <p:spPr/>
        <p:txBody>
          <a:bodyPr/>
          <a:lstStyle/>
          <a:p>
            <a:r>
              <a:rPr lang="en-IN" dirty="0"/>
              <a:t>Advantages of using a grid:</a:t>
            </a:r>
          </a:p>
          <a:p>
            <a:pPr lvl="1"/>
            <a:r>
              <a:rPr lang="en-IN" dirty="0"/>
              <a:t>Grids add order to the presentation of page content</a:t>
            </a:r>
          </a:p>
          <a:p>
            <a:pPr lvl="1"/>
            <a:r>
              <a:rPr lang="en-IN" dirty="0"/>
              <a:t>A consistent logical design gives readers the confidence to find the information they seek</a:t>
            </a:r>
          </a:p>
          <a:p>
            <a:pPr lvl="1"/>
            <a:r>
              <a:rPr lang="en-IN" dirty="0"/>
              <a:t>It is easily accessible for users with disabilities and special needs</a:t>
            </a:r>
          </a:p>
          <a:p>
            <a:pPr lvl="1"/>
            <a:r>
              <a:rPr lang="en-IN" dirty="0"/>
              <a:t>It increases the development speed with a systematic framework for the page layout</a:t>
            </a:r>
          </a:p>
          <a:p>
            <a:pPr lvl="1"/>
            <a:endParaRPr lang="en-IN" sz="2400" dirty="0"/>
          </a:p>
          <a:p>
            <a:pPr lvl="1"/>
            <a:endParaRPr lang="en-IN" sz="2400"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6</a:t>
            </a:fld>
            <a:endParaRPr lang="en-US"/>
          </a:p>
        </p:txBody>
      </p:sp>
    </p:spTree>
    <p:extLst>
      <p:ext uri="{BB962C8B-B14F-4D97-AF65-F5344CB8AC3E}">
        <p14:creationId xmlns:p14="http://schemas.microsoft.com/office/powerpoint/2010/main" val="4001998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Fixed and Fluid Grids</a:t>
            </a:r>
          </a:p>
        </p:txBody>
      </p:sp>
      <p:sp>
        <p:nvSpPr>
          <p:cNvPr id="3" name="Content Placeholder 2"/>
          <p:cNvSpPr>
            <a:spLocks noGrp="1"/>
          </p:cNvSpPr>
          <p:nvPr>
            <p:ph idx="1"/>
          </p:nvPr>
        </p:nvSpPr>
        <p:spPr/>
        <p:txBody>
          <a:bodyPr/>
          <a:lstStyle/>
          <a:p>
            <a:r>
              <a:rPr lang="en-IN" b="1" dirty="0"/>
              <a:t>Fixed grids</a:t>
            </a:r>
            <a:r>
              <a:rPr lang="en-IN" dirty="0"/>
              <a:t> – Every column has a fixed position</a:t>
            </a:r>
          </a:p>
          <a:p>
            <a:pPr lvl="1"/>
            <a:r>
              <a:rPr lang="en-US" dirty="0"/>
              <a:t>Widths of the columns and margins are specified in pixels</a:t>
            </a:r>
          </a:p>
          <a:p>
            <a:r>
              <a:rPr lang="en-IN" b="1" dirty="0"/>
              <a:t>Fluid grids</a:t>
            </a:r>
            <a:r>
              <a:rPr lang="en-IN" dirty="0"/>
              <a:t> – Provides more support across different devices with different screen sizes.</a:t>
            </a:r>
          </a:p>
          <a:p>
            <a:pPr lvl="1"/>
            <a:r>
              <a:rPr lang="en-IN" dirty="0"/>
              <a:t>Column width is expressed in percentages </a:t>
            </a:r>
          </a:p>
          <a:p>
            <a:pPr marL="0" indent="0">
              <a:buNone/>
            </a:pPr>
            <a:endParaRPr lang="en-IN"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7</a:t>
            </a:fld>
            <a:endParaRPr lang="en-US"/>
          </a:p>
        </p:txBody>
      </p:sp>
    </p:spTree>
    <p:extLst>
      <p:ext uri="{BB962C8B-B14F-4D97-AF65-F5344CB8AC3E}">
        <p14:creationId xmlns:p14="http://schemas.microsoft.com/office/powerpoint/2010/main" val="3836587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Setting up a Grid</a:t>
            </a:r>
          </a:p>
        </p:txBody>
      </p:sp>
      <p:sp>
        <p:nvSpPr>
          <p:cNvPr id="3" name="Content Placeholder 2"/>
          <p:cNvSpPr>
            <a:spLocks noGrp="1"/>
          </p:cNvSpPr>
          <p:nvPr>
            <p:ph idx="1"/>
          </p:nvPr>
        </p:nvSpPr>
        <p:spPr/>
        <p:txBody>
          <a:bodyPr/>
          <a:lstStyle/>
          <a:p>
            <a:r>
              <a:rPr lang="en-IN" dirty="0"/>
              <a:t>A grid layout is based on rows of floating elements</a:t>
            </a:r>
          </a:p>
          <a:p>
            <a:r>
              <a:rPr lang="en-IN" dirty="0"/>
              <a:t>Each floating element constitutes a column</a:t>
            </a:r>
          </a:p>
          <a:p>
            <a:r>
              <a:rPr lang="en-IN" dirty="0"/>
              <a:t>The set of elements floating side-by-side establishes a row</a:t>
            </a:r>
          </a:p>
          <a:p>
            <a:r>
              <a:rPr lang="en-IN" dirty="0"/>
              <a:t>Many grid layouts use the </a:t>
            </a:r>
            <a:r>
              <a:rPr lang="en-IN" sz="1950" dirty="0">
                <a:latin typeface="Courier New" panose="02070309020205020404" pitchFamily="49" charset="0"/>
                <a:cs typeface="Courier New" panose="02070309020205020404" pitchFamily="49" charset="0"/>
              </a:rPr>
              <a:t>div</a:t>
            </a:r>
            <a:r>
              <a:rPr lang="en-IN" dirty="0"/>
              <a:t> (or division) element to mark distinct rows and columns of the grid</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8</a:t>
            </a:fld>
            <a:endParaRPr lang="en-US"/>
          </a:p>
        </p:txBody>
      </p:sp>
    </p:spTree>
    <p:extLst>
      <p:ext uri="{BB962C8B-B14F-4D97-AF65-F5344CB8AC3E}">
        <p14:creationId xmlns:p14="http://schemas.microsoft.com/office/powerpoint/2010/main" val="3670486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Setting up a Grid</a:t>
            </a:r>
          </a:p>
        </p:txBody>
      </p:sp>
      <p:sp>
        <p:nvSpPr>
          <p:cNvPr id="3" name="Content Placeholder 2"/>
          <p:cNvSpPr>
            <a:spLocks noGrp="1"/>
          </p:cNvSpPr>
          <p:nvPr>
            <p:ph idx="1"/>
          </p:nvPr>
        </p:nvSpPr>
        <p:spPr/>
        <p:txBody>
          <a:bodyPr/>
          <a:lstStyle/>
          <a:p>
            <a:r>
              <a:rPr lang="en-IN" dirty="0"/>
              <a:t>This is an example of a simple grid consisting of a single row with two columns:</a:t>
            </a:r>
          </a:p>
          <a:p>
            <a:pPr marL="685800" lvl="2" indent="0">
              <a:buNone/>
            </a:pPr>
            <a:r>
              <a:rPr lang="en-IN" sz="1950" dirty="0">
                <a:latin typeface="Courier New" panose="02070309020205020404" pitchFamily="49" charset="0"/>
                <a:cs typeface="Courier New" panose="02070309020205020404" pitchFamily="49" charset="0"/>
              </a:rPr>
              <a:t>&lt;div class=“row”&gt;</a:t>
            </a:r>
          </a:p>
          <a:p>
            <a:pPr marL="685800" lvl="2" indent="0">
              <a:buNone/>
            </a:pPr>
            <a:r>
              <a:rPr lang="en-IN" sz="1950" dirty="0">
                <a:latin typeface="Courier New" panose="02070309020205020404" pitchFamily="49" charset="0"/>
                <a:cs typeface="Courier New" panose="02070309020205020404" pitchFamily="49" charset="0"/>
              </a:rPr>
              <a:t>	&lt;div class=“column1”&gt;&lt;/div&gt;</a:t>
            </a:r>
          </a:p>
          <a:p>
            <a:pPr marL="685800" lvl="2" indent="0">
              <a:buNone/>
            </a:pPr>
            <a:r>
              <a:rPr lang="en-IN" sz="1950" dirty="0">
                <a:latin typeface="Courier New" panose="02070309020205020404" pitchFamily="49" charset="0"/>
                <a:cs typeface="Courier New" panose="02070309020205020404" pitchFamily="49" charset="0"/>
              </a:rPr>
              <a:t>	&lt;div class=“column2”&gt;&lt;/div&gt;</a:t>
            </a:r>
          </a:p>
          <a:p>
            <a:pPr marL="685800" lvl="2" indent="0">
              <a:buNone/>
            </a:pPr>
            <a:r>
              <a:rPr lang="en-IN" sz="1950" dirty="0">
                <a:latin typeface="Courier New" panose="02070309020205020404" pitchFamily="49" charset="0"/>
                <a:cs typeface="Courier New" panose="02070309020205020404" pitchFamily="49" charset="0"/>
              </a:rPr>
              <a:t>&lt;/div&gt;</a:t>
            </a:r>
            <a:endParaRPr lang="en-IN" dirty="0">
              <a:latin typeface="+mj-lt"/>
              <a:cs typeface="Courier New" panose="02070309020205020404" pitchFamily="49" charset="0"/>
            </a:endParaRPr>
          </a:p>
          <a:p>
            <a:pPr marL="258366" lvl="2" indent="0">
              <a:buNone/>
            </a:pPr>
            <a:r>
              <a:rPr lang="en-IN" dirty="0">
                <a:cs typeface="Courier New" panose="02070309020205020404" pitchFamily="49" charset="0"/>
              </a:rPr>
              <a:t>The page content is placed within the </a:t>
            </a:r>
            <a:r>
              <a:rPr lang="en-IN" sz="1950" dirty="0">
                <a:latin typeface="Courier New" panose="02070309020205020404" pitchFamily="49" charset="0"/>
                <a:cs typeface="Courier New" panose="02070309020205020404" pitchFamily="49" charset="0"/>
              </a:rPr>
              <a:t>div</a:t>
            </a:r>
            <a:r>
              <a:rPr lang="en-IN" dirty="0">
                <a:cs typeface="Courier New" panose="02070309020205020404" pitchFamily="49" charset="0"/>
              </a:rPr>
              <a:t> elements</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9</a:t>
            </a:fld>
            <a:endParaRPr lang="en-US"/>
          </a:p>
        </p:txBody>
      </p:sp>
    </p:spTree>
    <p:extLst>
      <p:ext uri="{BB962C8B-B14F-4D97-AF65-F5344CB8AC3E}">
        <p14:creationId xmlns:p14="http://schemas.microsoft.com/office/powerpoint/2010/main" val="15987122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ECTIONID" val="D3UPLT41imvMQBIf0ThwB3"/>
</p:tagLst>
</file>

<file path=ppt/tags/tag2.xml><?xml version="1.0" encoding="utf-8"?>
<p:tagLst xmlns:a="http://schemas.openxmlformats.org/drawingml/2006/main" xmlns:r="http://schemas.openxmlformats.org/officeDocument/2006/relationships" xmlns:p="http://schemas.openxmlformats.org/presentationml/2006/main">
  <p:tag name="DVSHAPEID" val="Kl1JbLuAr4YzBU98pfcWEV"/>
</p:tagLst>
</file>

<file path=ppt/theme/theme1.xml><?xml version="1.0" encoding="utf-8"?>
<a:theme xmlns:a="http://schemas.openxmlformats.org/drawingml/2006/main" name="2_Office Theme">
  <a:themeElements>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Office Theme">
  <a:themeElements>
    <a:clrScheme name="4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d="http://www.w3.org/2001/XMLSchema" xmlns:xsi="http://www.w3.org/2001/XMLSchema-instance" xmlns="http://www.boldonjames.com/2008/01/sie/internal/label" sislVersion="0" policy="a66f0b0a-e2d4-4059-810c-127573d4cb4e" origin="userSelected">
  <element uid="37ff6c25-02c6-43d1-a252-c10e4c913027" value=""/>
</sisl>
</file>

<file path=customXml/itemProps1.xml><?xml version="1.0" encoding="utf-8"?>
<ds:datastoreItem xmlns:ds="http://schemas.openxmlformats.org/officeDocument/2006/customXml" ds:itemID="{D4CC354D-27CE-4C00-BBAA-7893AC374787}">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Internet7e</Template>
  <TotalTime>13111</TotalTime>
  <Words>1299</Words>
  <Application>Microsoft Office PowerPoint</Application>
  <PresentationFormat>On-screen Show (4:3)</PresentationFormat>
  <Paragraphs>210</Paragraphs>
  <Slides>32</Slides>
  <Notes>32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32</vt:i4>
      </vt:variant>
    </vt:vector>
  </HeadingPairs>
  <TitlesOfParts>
    <vt:vector size="39" baseType="lpstr">
      <vt:lpstr>Arial</vt:lpstr>
      <vt:lpstr>Calibri</vt:lpstr>
      <vt:lpstr>Century</vt:lpstr>
      <vt:lpstr>Courier New</vt:lpstr>
      <vt:lpstr>Times New Roman</vt:lpstr>
      <vt:lpstr>2_Office Theme</vt:lpstr>
      <vt:lpstr>4_Office Theme</vt:lpstr>
      <vt:lpstr>Tutorial 3 Designing a Web Page with CSS</vt:lpstr>
      <vt:lpstr>Objectives</vt:lpstr>
      <vt:lpstr>Objectives (continued)</vt:lpstr>
      <vt:lpstr>Overview of Grid-Based Layouts</vt:lpstr>
      <vt:lpstr>Overview of Grid-Based Layouts</vt:lpstr>
      <vt:lpstr>Overview of Grid-Based Layouts</vt:lpstr>
      <vt:lpstr>Fixed and Fluid Grids</vt:lpstr>
      <vt:lpstr>Setting up a Grid</vt:lpstr>
      <vt:lpstr>Setting up a Grid</vt:lpstr>
      <vt:lpstr>Setting up a Grid</vt:lpstr>
      <vt:lpstr>Designing the Grid Rows</vt:lpstr>
      <vt:lpstr>Designing the Grid Columns</vt:lpstr>
      <vt:lpstr>Outlining a Grid</vt:lpstr>
      <vt:lpstr>Outlining a Grid</vt:lpstr>
      <vt:lpstr>Defining a CSS Grid</vt:lpstr>
      <vt:lpstr>Defining a CSS Grid (continued)</vt:lpstr>
      <vt:lpstr>Defining a CSS Grid (continued)</vt:lpstr>
      <vt:lpstr>Assigning Content to Grid Cells</vt:lpstr>
      <vt:lpstr>Assigning Content to Grid Cells (continued)</vt:lpstr>
      <vt:lpstr>Assigning Content to Grid Cells (continued)</vt:lpstr>
      <vt:lpstr>The CSS positioning Styles</vt:lpstr>
      <vt:lpstr>The CSS Positioning Styles</vt:lpstr>
      <vt:lpstr>PowerPoint Presentation</vt:lpstr>
      <vt:lpstr>The CSS Positioning Styles</vt:lpstr>
      <vt:lpstr>Fixed and Inherited Positioning</vt:lpstr>
      <vt:lpstr>Handling Overflow</vt:lpstr>
      <vt:lpstr>Handling Overflow</vt:lpstr>
      <vt:lpstr>Handling Overflow</vt:lpstr>
      <vt:lpstr>Handling Overflow</vt:lpstr>
      <vt:lpstr>Clipping an Element</vt:lpstr>
      <vt:lpstr>Stacking elements</vt:lpstr>
      <vt:lpstr>Stacking elements</vt:lpstr>
    </vt:vector>
  </TitlesOfParts>
  <Company>Course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Course Technology</dc:creator>
  <cp:lastModifiedBy>Bashir, Mehwish</cp:lastModifiedBy>
  <cp:revision>178</cp:revision>
  <dcterms:created xsi:type="dcterms:W3CDTF">2001-08-29T21:35:42Z</dcterms:created>
  <dcterms:modified xsi:type="dcterms:W3CDTF">2024-05-29T19:04:05Z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5128c7d4-c7ef-459a-80b1-ee62003e3e99</vt:lpwstr>
  </property>
  <property fmtid="{D5CDD505-2E9C-101B-9397-08002B2CF9AE}" pid="3" name="bjClsUserRVM">
    <vt:lpwstr>[]</vt:lpwstr>
  </property>
  <property fmtid="{D5CDD505-2E9C-101B-9397-08002B2CF9AE}" pid="4" name="bjSaver">
    <vt:lpwstr>LLGGG5/sCxlNXkHtRfdo7HBlZ0Lw8up2</vt:lpwstr>
  </property>
  <property fmtid="{D5CDD505-2E9C-101B-9397-08002B2CF9AE}" pid="5" name="bjDocumentSecurityLabel">
    <vt:lpwstr>Not Assigned</vt:lpwstr>
  </property>
  <property fmtid="{D5CDD505-2E9C-101B-9397-08002B2CF9AE}" pid="6" name="bjDocumentLabelXML">
    <vt:lpwstr>&lt;?xml version="1.0" encoding="us-ascii"?&gt;&lt;sisl xmlns:xsd="http://www.w3.org/2001/XMLSchema" xmlns:xsi="http://www.w3.org/2001/XMLSchema-instance" sislVersion="0" policy="a66f0b0a-e2d4-4059-810c-127573d4cb4e" origin="userSelected" xmlns="http://www.boldonj</vt:lpwstr>
  </property>
  <property fmtid="{D5CDD505-2E9C-101B-9397-08002B2CF9AE}" pid="7" name="bjDocumentLabelXML-0">
    <vt:lpwstr>ames.com/2008/01/sie/internal/label"&gt;&lt;element uid="37ff6c25-02c6-43d1-a252-c10e4c913027" value="" /&gt;&lt;/sisl&gt;</vt:lpwstr>
  </property>
</Properties>
</file>