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2"/>
  </p:sldMasterIdLst>
  <p:notesMasterIdLst>
    <p:notesMasterId r:id="rId58"/>
  </p:notesMasterIdLst>
  <p:handoutMasterIdLst>
    <p:handoutMasterId r:id="rId59"/>
  </p:handoutMasterIdLst>
  <p:sldIdLst>
    <p:sldId id="256" r:id="rId3"/>
    <p:sldId id="257" r:id="rId4"/>
    <p:sldId id="258" r:id="rId5"/>
    <p:sldId id="362" r:id="rId6"/>
    <p:sldId id="364" r:id="rId7"/>
    <p:sldId id="365" r:id="rId8"/>
    <p:sldId id="366" r:id="rId9"/>
    <p:sldId id="367" r:id="rId10"/>
    <p:sldId id="368" r:id="rId11"/>
    <p:sldId id="369" r:id="rId12"/>
    <p:sldId id="371" r:id="rId13"/>
    <p:sldId id="372" r:id="rId14"/>
    <p:sldId id="374" r:id="rId15"/>
    <p:sldId id="375" r:id="rId16"/>
    <p:sldId id="376" r:id="rId17"/>
    <p:sldId id="377" r:id="rId18"/>
    <p:sldId id="378" r:id="rId19"/>
    <p:sldId id="380" r:id="rId20"/>
    <p:sldId id="382" r:id="rId21"/>
    <p:sldId id="384" r:id="rId22"/>
    <p:sldId id="461" r:id="rId23"/>
    <p:sldId id="389" r:id="rId24"/>
    <p:sldId id="391" r:id="rId25"/>
    <p:sldId id="472" r:id="rId26"/>
    <p:sldId id="473" r:id="rId27"/>
    <p:sldId id="474" r:id="rId28"/>
    <p:sldId id="475" r:id="rId29"/>
    <p:sldId id="392" r:id="rId30"/>
    <p:sldId id="393" r:id="rId31"/>
    <p:sldId id="395" r:id="rId32"/>
    <p:sldId id="397" r:id="rId33"/>
    <p:sldId id="398" r:id="rId34"/>
    <p:sldId id="400" r:id="rId35"/>
    <p:sldId id="401" r:id="rId36"/>
    <p:sldId id="402" r:id="rId37"/>
    <p:sldId id="403" r:id="rId38"/>
    <p:sldId id="466" r:id="rId39"/>
    <p:sldId id="405" r:id="rId40"/>
    <p:sldId id="406" r:id="rId41"/>
    <p:sldId id="408" r:id="rId42"/>
    <p:sldId id="410" r:id="rId43"/>
    <p:sldId id="411" r:id="rId44"/>
    <p:sldId id="416" r:id="rId45"/>
    <p:sldId id="418" r:id="rId46"/>
    <p:sldId id="420" r:id="rId47"/>
    <p:sldId id="422" r:id="rId48"/>
    <p:sldId id="476" r:id="rId49"/>
    <p:sldId id="424" r:id="rId50"/>
    <p:sldId id="425" r:id="rId51"/>
    <p:sldId id="428" r:id="rId52"/>
    <p:sldId id="429" r:id="rId53"/>
    <p:sldId id="430" r:id="rId54"/>
    <p:sldId id="431" r:id="rId55"/>
    <p:sldId id="432" r:id="rId56"/>
    <p:sldId id="434" r:id="rId5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89635" autoAdjust="0"/>
  </p:normalViewPr>
  <p:slideViewPr>
    <p:cSldViewPr>
      <p:cViewPr varScale="1">
        <p:scale>
          <a:sx n="77" d="100"/>
          <a:sy n="77" d="100"/>
        </p:scale>
        <p:origin x="16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5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1B3371-7B22-4B0E-A8F3-C04CDFD203F9}" type="datetimeFigureOut">
              <a:rPr lang="en-US" smtClean="0"/>
              <a:t>7/3/2024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5E9FE0-9AED-416F-9D9B-929DB18B41E6}" type="slidenum">
              <a:rPr lang="en-US" smtClean="0"/>
              <a:t>‹#›</a:t>
            </a:fld>
            <a:endParaRPr lang="en-US"/>
          </a:p>
        </p:txBody>
      </p:sp>
    </p:spTree>
    <p:extLst>
      <p:ext uri="{BB962C8B-B14F-4D97-AF65-F5344CB8AC3E}">
        <p14:creationId xmlns:p14="http://schemas.microsoft.com/office/powerpoint/2010/main" val="1626088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a:t>
            </a:fld>
            <a:endParaRPr lang="en-US"/>
          </a:p>
        </p:txBody>
      </p:sp>
    </p:spTree>
    <p:extLst>
      <p:ext uri="{BB962C8B-B14F-4D97-AF65-F5344CB8AC3E}">
        <p14:creationId xmlns:p14="http://schemas.microsoft.com/office/powerpoint/2010/main" val="791845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10</a:t>
            </a:fld>
            <a:endParaRPr lang="en-US"/>
          </a:p>
        </p:txBody>
      </p:sp>
    </p:spTree>
    <p:extLst>
      <p:ext uri="{BB962C8B-B14F-4D97-AF65-F5344CB8AC3E}">
        <p14:creationId xmlns:p14="http://schemas.microsoft.com/office/powerpoint/2010/main" val="178771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11</a:t>
            </a:fld>
            <a:endParaRPr lang="en-US"/>
          </a:p>
        </p:txBody>
      </p:sp>
    </p:spTree>
    <p:extLst>
      <p:ext uri="{BB962C8B-B14F-4D97-AF65-F5344CB8AC3E}">
        <p14:creationId xmlns:p14="http://schemas.microsoft.com/office/powerpoint/2010/main" val="2246653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12</a:t>
            </a:fld>
            <a:endParaRPr lang="en-US"/>
          </a:p>
        </p:txBody>
      </p:sp>
    </p:spTree>
    <p:extLst>
      <p:ext uri="{BB962C8B-B14F-4D97-AF65-F5344CB8AC3E}">
        <p14:creationId xmlns:p14="http://schemas.microsoft.com/office/powerpoint/2010/main" val="4159358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13</a:t>
            </a:fld>
            <a:endParaRPr lang="en-US"/>
          </a:p>
        </p:txBody>
      </p:sp>
    </p:spTree>
    <p:extLst>
      <p:ext uri="{BB962C8B-B14F-4D97-AF65-F5344CB8AC3E}">
        <p14:creationId xmlns:p14="http://schemas.microsoft.com/office/powerpoint/2010/main" val="1918224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14</a:t>
            </a:fld>
            <a:endParaRPr lang="en-US"/>
          </a:p>
        </p:txBody>
      </p:sp>
    </p:spTree>
    <p:extLst>
      <p:ext uri="{BB962C8B-B14F-4D97-AF65-F5344CB8AC3E}">
        <p14:creationId xmlns:p14="http://schemas.microsoft.com/office/powerpoint/2010/main" val="361982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2718898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16</a:t>
            </a:fld>
            <a:endParaRPr lang="en-US"/>
          </a:p>
        </p:txBody>
      </p:sp>
    </p:spTree>
    <p:extLst>
      <p:ext uri="{BB962C8B-B14F-4D97-AF65-F5344CB8AC3E}">
        <p14:creationId xmlns:p14="http://schemas.microsoft.com/office/powerpoint/2010/main" val="2153228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17</a:t>
            </a:fld>
            <a:endParaRPr lang="en-US"/>
          </a:p>
        </p:txBody>
      </p:sp>
    </p:spTree>
    <p:extLst>
      <p:ext uri="{BB962C8B-B14F-4D97-AF65-F5344CB8AC3E}">
        <p14:creationId xmlns:p14="http://schemas.microsoft.com/office/powerpoint/2010/main" val="3524801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52730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19</a:t>
            </a:fld>
            <a:endParaRPr lang="en-US"/>
          </a:p>
        </p:txBody>
      </p:sp>
    </p:spTree>
    <p:extLst>
      <p:ext uri="{BB962C8B-B14F-4D97-AF65-F5344CB8AC3E}">
        <p14:creationId xmlns:p14="http://schemas.microsoft.com/office/powerpoint/2010/main" val="104064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2573924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20</a:t>
            </a:fld>
            <a:endParaRPr lang="en-US"/>
          </a:p>
        </p:txBody>
      </p:sp>
    </p:spTree>
    <p:extLst>
      <p:ext uri="{BB962C8B-B14F-4D97-AF65-F5344CB8AC3E}">
        <p14:creationId xmlns:p14="http://schemas.microsoft.com/office/powerpoint/2010/main" val="715445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21</a:t>
            </a:fld>
            <a:endParaRPr lang="en-US"/>
          </a:p>
        </p:txBody>
      </p:sp>
    </p:spTree>
    <p:extLst>
      <p:ext uri="{BB962C8B-B14F-4D97-AF65-F5344CB8AC3E}">
        <p14:creationId xmlns:p14="http://schemas.microsoft.com/office/powerpoint/2010/main" val="3282128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22</a:t>
            </a:fld>
            <a:endParaRPr lang="en-US"/>
          </a:p>
        </p:txBody>
      </p:sp>
    </p:spTree>
    <p:extLst>
      <p:ext uri="{BB962C8B-B14F-4D97-AF65-F5344CB8AC3E}">
        <p14:creationId xmlns:p14="http://schemas.microsoft.com/office/powerpoint/2010/main" val="674636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2463711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TAKEN FROM CH 5</a:t>
            </a:r>
          </a:p>
        </p:txBody>
      </p:sp>
      <p:sp>
        <p:nvSpPr>
          <p:cNvPr id="4" name="Slide Number Placeholder 3"/>
          <p:cNvSpPr>
            <a:spLocks noGrp="1"/>
          </p:cNvSpPr>
          <p:nvPr>
            <p:ph type="sldNum" sz="quarter" idx="5"/>
          </p:nvPr>
        </p:nvSpPr>
        <p:spPr/>
        <p:txBody>
          <a:bodyPr/>
          <a:lstStyle/>
          <a:p>
            <a:pPr>
              <a:defRPr/>
            </a:pPr>
            <a:fld id="{B8FD0BC6-8D0F-4AA6-92ED-A084BB254BA3}" type="slidenum">
              <a:rPr lang="en-US" smtClean="0"/>
              <a:pPr>
                <a:defRPr/>
              </a:pPr>
              <a:t>24</a:t>
            </a:fld>
            <a:endParaRPr lang="en-US"/>
          </a:p>
        </p:txBody>
      </p:sp>
    </p:spTree>
    <p:extLst>
      <p:ext uri="{BB962C8B-B14F-4D97-AF65-F5344CB8AC3E}">
        <p14:creationId xmlns:p14="http://schemas.microsoft.com/office/powerpoint/2010/main" val="3118246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THIS IS TAKEN FROM CH 5</a:t>
            </a:r>
          </a:p>
          <a:p>
            <a:endParaRPr lang="en-CA" dirty="0"/>
          </a:p>
        </p:txBody>
      </p:sp>
      <p:sp>
        <p:nvSpPr>
          <p:cNvPr id="4" name="Slide Number Placeholder 3"/>
          <p:cNvSpPr>
            <a:spLocks noGrp="1"/>
          </p:cNvSpPr>
          <p:nvPr>
            <p:ph type="sldNum" sz="quarter" idx="5"/>
          </p:nvPr>
        </p:nvSpPr>
        <p:spPr/>
        <p:txBody>
          <a:bodyPr/>
          <a:lstStyle/>
          <a:p>
            <a:pPr>
              <a:defRPr/>
            </a:pPr>
            <a:fld id="{B8FD0BC6-8D0F-4AA6-92ED-A084BB254BA3}" type="slidenum">
              <a:rPr lang="en-US" smtClean="0"/>
              <a:pPr>
                <a:defRPr/>
              </a:pPr>
              <a:t>25</a:t>
            </a:fld>
            <a:endParaRPr lang="en-US"/>
          </a:p>
        </p:txBody>
      </p:sp>
    </p:spTree>
    <p:extLst>
      <p:ext uri="{BB962C8B-B14F-4D97-AF65-F5344CB8AC3E}">
        <p14:creationId xmlns:p14="http://schemas.microsoft.com/office/powerpoint/2010/main" val="1264410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1142737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27</a:t>
            </a:fld>
            <a:endParaRPr lang="en-US"/>
          </a:p>
        </p:txBody>
      </p:sp>
    </p:spTree>
    <p:extLst>
      <p:ext uri="{BB962C8B-B14F-4D97-AF65-F5344CB8AC3E}">
        <p14:creationId xmlns:p14="http://schemas.microsoft.com/office/powerpoint/2010/main" val="2511667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28</a:t>
            </a:fld>
            <a:endParaRPr lang="en-US"/>
          </a:p>
        </p:txBody>
      </p:sp>
    </p:spTree>
    <p:extLst>
      <p:ext uri="{BB962C8B-B14F-4D97-AF65-F5344CB8AC3E}">
        <p14:creationId xmlns:p14="http://schemas.microsoft.com/office/powerpoint/2010/main" val="2067490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107807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a:t>
            </a:fld>
            <a:endParaRPr lang="en-US"/>
          </a:p>
        </p:txBody>
      </p:sp>
    </p:spTree>
    <p:extLst>
      <p:ext uri="{BB962C8B-B14F-4D97-AF65-F5344CB8AC3E}">
        <p14:creationId xmlns:p14="http://schemas.microsoft.com/office/powerpoint/2010/main" val="3872270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30</a:t>
            </a:fld>
            <a:endParaRPr lang="en-US"/>
          </a:p>
        </p:txBody>
      </p:sp>
    </p:spTree>
    <p:extLst>
      <p:ext uri="{BB962C8B-B14F-4D97-AF65-F5344CB8AC3E}">
        <p14:creationId xmlns:p14="http://schemas.microsoft.com/office/powerpoint/2010/main" val="1758910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31</a:t>
            </a:fld>
            <a:endParaRPr lang="en-US"/>
          </a:p>
        </p:txBody>
      </p:sp>
    </p:spTree>
    <p:extLst>
      <p:ext uri="{BB962C8B-B14F-4D97-AF65-F5344CB8AC3E}">
        <p14:creationId xmlns:p14="http://schemas.microsoft.com/office/powerpoint/2010/main" val="3774553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4237339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33</a:t>
            </a:fld>
            <a:endParaRPr lang="en-US"/>
          </a:p>
        </p:txBody>
      </p:sp>
    </p:spTree>
    <p:extLst>
      <p:ext uri="{BB962C8B-B14F-4D97-AF65-F5344CB8AC3E}">
        <p14:creationId xmlns:p14="http://schemas.microsoft.com/office/powerpoint/2010/main" val="3169514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840350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1252442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36</a:t>
            </a:fld>
            <a:endParaRPr lang="en-US"/>
          </a:p>
        </p:txBody>
      </p:sp>
    </p:spTree>
    <p:extLst>
      <p:ext uri="{BB962C8B-B14F-4D97-AF65-F5344CB8AC3E}">
        <p14:creationId xmlns:p14="http://schemas.microsoft.com/office/powerpoint/2010/main" val="445020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37</a:t>
            </a:fld>
            <a:endParaRPr lang="en-US"/>
          </a:p>
        </p:txBody>
      </p:sp>
    </p:spTree>
    <p:extLst>
      <p:ext uri="{BB962C8B-B14F-4D97-AF65-F5344CB8AC3E}">
        <p14:creationId xmlns:p14="http://schemas.microsoft.com/office/powerpoint/2010/main" val="699599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38</a:t>
            </a:fld>
            <a:endParaRPr lang="en-US"/>
          </a:p>
        </p:txBody>
      </p:sp>
    </p:spTree>
    <p:extLst>
      <p:ext uri="{BB962C8B-B14F-4D97-AF65-F5344CB8AC3E}">
        <p14:creationId xmlns:p14="http://schemas.microsoft.com/office/powerpoint/2010/main" val="3555171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39</a:t>
            </a:fld>
            <a:endParaRPr lang="en-US"/>
          </a:p>
        </p:txBody>
      </p:sp>
    </p:spTree>
    <p:extLst>
      <p:ext uri="{BB962C8B-B14F-4D97-AF65-F5344CB8AC3E}">
        <p14:creationId xmlns:p14="http://schemas.microsoft.com/office/powerpoint/2010/main" val="1188437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9244234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2458471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41</a:t>
            </a:fld>
            <a:endParaRPr lang="en-US"/>
          </a:p>
        </p:txBody>
      </p:sp>
    </p:spTree>
    <p:extLst>
      <p:ext uri="{BB962C8B-B14F-4D97-AF65-F5344CB8AC3E}">
        <p14:creationId xmlns:p14="http://schemas.microsoft.com/office/powerpoint/2010/main" val="3162012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42</a:t>
            </a:fld>
            <a:endParaRPr lang="en-US"/>
          </a:p>
        </p:txBody>
      </p:sp>
    </p:spTree>
    <p:extLst>
      <p:ext uri="{BB962C8B-B14F-4D97-AF65-F5344CB8AC3E}">
        <p14:creationId xmlns:p14="http://schemas.microsoft.com/office/powerpoint/2010/main" val="2116828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43</a:t>
            </a:fld>
            <a:endParaRPr lang="en-US"/>
          </a:p>
        </p:txBody>
      </p:sp>
    </p:spTree>
    <p:extLst>
      <p:ext uri="{BB962C8B-B14F-4D97-AF65-F5344CB8AC3E}">
        <p14:creationId xmlns:p14="http://schemas.microsoft.com/office/powerpoint/2010/main" val="4206789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44</a:t>
            </a:fld>
            <a:endParaRPr lang="en-US"/>
          </a:p>
        </p:txBody>
      </p:sp>
    </p:spTree>
    <p:extLst>
      <p:ext uri="{BB962C8B-B14F-4D97-AF65-F5344CB8AC3E}">
        <p14:creationId xmlns:p14="http://schemas.microsoft.com/office/powerpoint/2010/main" val="17008207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45</a:t>
            </a:fld>
            <a:endParaRPr lang="en-US"/>
          </a:p>
        </p:txBody>
      </p:sp>
    </p:spTree>
    <p:extLst>
      <p:ext uri="{BB962C8B-B14F-4D97-AF65-F5344CB8AC3E}">
        <p14:creationId xmlns:p14="http://schemas.microsoft.com/office/powerpoint/2010/main" val="16600647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46</a:t>
            </a:fld>
            <a:endParaRPr lang="en-US"/>
          </a:p>
        </p:txBody>
      </p:sp>
    </p:spTree>
    <p:extLst>
      <p:ext uri="{BB962C8B-B14F-4D97-AF65-F5344CB8AC3E}">
        <p14:creationId xmlns:p14="http://schemas.microsoft.com/office/powerpoint/2010/main" val="4458938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47</a:t>
            </a:fld>
            <a:endParaRPr lang="en-US"/>
          </a:p>
        </p:txBody>
      </p:sp>
    </p:spTree>
    <p:extLst>
      <p:ext uri="{BB962C8B-B14F-4D97-AF65-F5344CB8AC3E}">
        <p14:creationId xmlns:p14="http://schemas.microsoft.com/office/powerpoint/2010/main" val="27819004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36924471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49</a:t>
            </a:fld>
            <a:endParaRPr lang="en-US"/>
          </a:p>
        </p:txBody>
      </p:sp>
    </p:spTree>
    <p:extLst>
      <p:ext uri="{BB962C8B-B14F-4D97-AF65-F5344CB8AC3E}">
        <p14:creationId xmlns:p14="http://schemas.microsoft.com/office/powerpoint/2010/main" val="95727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3183802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50</a:t>
            </a:fld>
            <a:endParaRPr lang="en-US"/>
          </a:p>
        </p:txBody>
      </p:sp>
    </p:spTree>
    <p:extLst>
      <p:ext uri="{BB962C8B-B14F-4D97-AF65-F5344CB8AC3E}">
        <p14:creationId xmlns:p14="http://schemas.microsoft.com/office/powerpoint/2010/main" val="18088335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51</a:t>
            </a:fld>
            <a:endParaRPr lang="en-US"/>
          </a:p>
        </p:txBody>
      </p:sp>
    </p:spTree>
    <p:extLst>
      <p:ext uri="{BB962C8B-B14F-4D97-AF65-F5344CB8AC3E}">
        <p14:creationId xmlns:p14="http://schemas.microsoft.com/office/powerpoint/2010/main" val="1923332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52</a:t>
            </a:fld>
            <a:endParaRPr lang="en-US"/>
          </a:p>
        </p:txBody>
      </p:sp>
    </p:spTree>
    <p:extLst>
      <p:ext uri="{BB962C8B-B14F-4D97-AF65-F5344CB8AC3E}">
        <p14:creationId xmlns:p14="http://schemas.microsoft.com/office/powerpoint/2010/main" val="34769537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53</a:t>
            </a:fld>
            <a:endParaRPr lang="en-US"/>
          </a:p>
        </p:txBody>
      </p:sp>
    </p:spTree>
    <p:extLst>
      <p:ext uri="{BB962C8B-B14F-4D97-AF65-F5344CB8AC3E}">
        <p14:creationId xmlns:p14="http://schemas.microsoft.com/office/powerpoint/2010/main" val="20923389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54</a:t>
            </a:fld>
            <a:endParaRPr lang="en-US"/>
          </a:p>
        </p:txBody>
      </p:sp>
    </p:spTree>
    <p:extLst>
      <p:ext uri="{BB962C8B-B14F-4D97-AF65-F5344CB8AC3E}">
        <p14:creationId xmlns:p14="http://schemas.microsoft.com/office/powerpoint/2010/main" val="28556487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55</a:t>
            </a:fld>
            <a:endParaRPr lang="en-US"/>
          </a:p>
        </p:txBody>
      </p:sp>
    </p:spTree>
    <p:extLst>
      <p:ext uri="{BB962C8B-B14F-4D97-AF65-F5344CB8AC3E}">
        <p14:creationId xmlns:p14="http://schemas.microsoft.com/office/powerpoint/2010/main" val="2226955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1403786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a:t>
            </a:fld>
            <a:endParaRPr lang="en-US"/>
          </a:p>
        </p:txBody>
      </p:sp>
    </p:spTree>
    <p:extLst>
      <p:ext uri="{BB962C8B-B14F-4D97-AF65-F5344CB8AC3E}">
        <p14:creationId xmlns:p14="http://schemas.microsoft.com/office/powerpoint/2010/main" val="15188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8</a:t>
            </a:fld>
            <a:endParaRPr lang="en-US"/>
          </a:p>
        </p:txBody>
      </p:sp>
    </p:spTree>
    <p:extLst>
      <p:ext uri="{BB962C8B-B14F-4D97-AF65-F5344CB8AC3E}">
        <p14:creationId xmlns:p14="http://schemas.microsoft.com/office/powerpoint/2010/main" val="917716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9</a:t>
            </a:fld>
            <a:endParaRPr lang="en-US"/>
          </a:p>
        </p:txBody>
      </p:sp>
    </p:spTree>
    <p:extLst>
      <p:ext uri="{BB962C8B-B14F-4D97-AF65-F5344CB8AC3E}">
        <p14:creationId xmlns:p14="http://schemas.microsoft.com/office/powerpoint/2010/main" val="3135061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New Perspectives on HTML5, CSS3, and JavaScript, 6th Edition</a:t>
            </a:r>
            <a:endParaRPr lang="en-US" dirty="0"/>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New Perspectives on HTML5, CSS3, and JavaScript, 6th Edition</a:t>
            </a:r>
            <a:endParaRPr lang="en-US" dirty="0"/>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p:nvPr>
        </p:nvSpPr>
        <p:spPr/>
        <p:txBody>
          <a:bodyPr/>
          <a:lstStyle/>
          <a:p>
            <a:pPr algn="ctr" eaLnBrk="1" hangingPunct="1"/>
            <a:br>
              <a:rPr lang="en-US" dirty="0"/>
            </a:br>
            <a:r>
              <a:rPr lang="en-US" dirty="0"/>
              <a:t>Tutorial 7</a:t>
            </a:r>
            <a:br>
              <a:rPr lang="en-US" dirty="0"/>
            </a:br>
            <a:r>
              <a:rPr lang="en-US" dirty="0"/>
              <a:t>Creating a Web Form</a:t>
            </a:r>
          </a:p>
        </p:txBody>
      </p:sp>
    </p:spTree>
    <p:custDataLst>
      <p:tags r:id="rId1"/>
    </p:custDataLst>
    <p:extLst>
      <p:ext uri="{BB962C8B-B14F-4D97-AF65-F5344CB8AC3E}">
        <p14:creationId xmlns:p14="http://schemas.microsoft.com/office/powerpoint/2010/main" val="277261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Forms and Server-Based Programs</a:t>
            </a:r>
            <a:endParaRPr lang="en-US"/>
          </a:p>
        </p:txBody>
      </p:sp>
      <p:sp>
        <p:nvSpPr>
          <p:cNvPr id="3" name="Content Placeholder 2"/>
          <p:cNvSpPr>
            <a:spLocks noGrp="1"/>
          </p:cNvSpPr>
          <p:nvPr>
            <p:ph idx="1"/>
          </p:nvPr>
        </p:nvSpPr>
        <p:spPr/>
        <p:txBody>
          <a:bodyPr/>
          <a:lstStyle/>
          <a:p>
            <a:r>
              <a:rPr lang="en-IN" dirty="0"/>
              <a:t>Field values entered by a user are processed by a program running on the user’s computer or on a web server in a secure location</a:t>
            </a:r>
          </a:p>
          <a:p>
            <a:r>
              <a:rPr lang="en-IN" dirty="0"/>
              <a:t>Example: A web form is used to collect data from a customer for an order and the server program processes the data and handles the billing and delivery of the sales items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10</a:t>
            </a:fld>
            <a:endParaRPr lang="en-US"/>
          </a:p>
        </p:txBody>
      </p:sp>
    </p:spTree>
    <p:extLst>
      <p:ext uri="{BB962C8B-B14F-4D97-AF65-F5344CB8AC3E}">
        <p14:creationId xmlns:p14="http://schemas.microsoft.com/office/powerpoint/2010/main" val="114640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dirty="0"/>
              <a:t>Forms and Server-Based Programs</a:t>
            </a:r>
            <a:endParaRPr lang="en-US" sz="3600" dirty="0"/>
          </a:p>
        </p:txBody>
      </p:sp>
      <p:pic>
        <p:nvPicPr>
          <p:cNvPr id="2" name="Content Placeholder 1" descr="This figure shows the interaction between the web form and the server.&#10;&#10;The figure consists of two rectangular boxes and two curved arrows.&#10;&#10;The first rectangular box is positioned horizontally. This box contains a web form.&#10;&#10;The first curved arrow labeled “data from the web form is sent to a program running on the server” is positioned horizontally at the right side of the first rectangular box. The arrow tail starts from the first rectangular box and the arrow head points to the right.&#10;&#10;The second rectangular box is positioned vertically at the right side of the arrow head of the first curved arrow. This box represents a server.&#10;&#10;The second curved arrow labeled “feedback from the server can be sent back to the browser” is positioned horizontally below the first curved arrow. The tail of the second curved arrow starts from the second rectangular box with and the arrow head points at the first rectangular box.&#10;" title="Figure 7-2 Interaction between the web form and the serv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17305"/>
            <a:ext cx="8305800" cy="4710752"/>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11</a:t>
            </a:fld>
            <a:endParaRPr lang="en-US"/>
          </a:p>
        </p:txBody>
      </p:sp>
    </p:spTree>
    <p:extLst>
      <p:ext uri="{BB962C8B-B14F-4D97-AF65-F5344CB8AC3E}">
        <p14:creationId xmlns:p14="http://schemas.microsoft.com/office/powerpoint/2010/main" val="21123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Starting a Web Form</a:t>
            </a:r>
            <a:endParaRPr lang="en-US"/>
          </a:p>
        </p:txBody>
      </p:sp>
      <p:sp>
        <p:nvSpPr>
          <p:cNvPr id="3" name="Content Placeholder 2"/>
          <p:cNvSpPr>
            <a:spLocks noGrp="1"/>
          </p:cNvSpPr>
          <p:nvPr>
            <p:ph idx="1"/>
          </p:nvPr>
        </p:nvSpPr>
        <p:spPr/>
        <p:txBody>
          <a:bodyPr/>
          <a:lstStyle/>
          <a:p>
            <a:r>
              <a:rPr lang="en-IN"/>
              <a:t>Web forms are marked using the </a:t>
            </a:r>
            <a:r>
              <a:rPr lang="en-IN" sz="2600">
                <a:latin typeface="Courier New" panose="02070309020205020404" pitchFamily="49" charset="0"/>
                <a:cs typeface="Courier New" panose="02070309020205020404" pitchFamily="49" charset="0"/>
              </a:rPr>
              <a:t>form</a:t>
            </a:r>
            <a:r>
              <a:rPr lang="en-IN"/>
              <a:t> element</a:t>
            </a:r>
          </a:p>
          <a:p>
            <a:pPr marL="0" indent="0">
              <a:buNone/>
            </a:pPr>
            <a:r>
              <a:rPr lang="en-IN" sz="2600">
                <a:latin typeface="Courier New" panose="02070309020205020404" pitchFamily="49" charset="0"/>
                <a:cs typeface="Courier New" panose="02070309020205020404" pitchFamily="49" charset="0"/>
              </a:rPr>
              <a:t>	&lt;form id=“</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attributes</a:t>
            </a:r>
            <a:r>
              <a:rPr lang="en-IN" sz="2600">
                <a:latin typeface="Courier New" panose="02070309020205020404" pitchFamily="49" charset="0"/>
                <a:cs typeface="Courier New" panose="02070309020205020404" pitchFamily="49" charset="0"/>
              </a:rPr>
              <a:t>&gt;</a:t>
            </a:r>
          </a:p>
          <a:p>
            <a:pPr marL="0" indent="0">
              <a:buNone/>
            </a:pPr>
            <a:r>
              <a:rPr lang="en-IN" sz="2600" i="1">
                <a:latin typeface="Courier New" panose="02070309020205020404" pitchFamily="49" charset="0"/>
                <a:cs typeface="Courier New" panose="02070309020205020404" pitchFamily="49" charset="0"/>
              </a:rPr>
              <a:t>		content</a:t>
            </a:r>
          </a:p>
          <a:p>
            <a:pPr marL="0" indent="0">
              <a:buNone/>
            </a:pPr>
            <a:r>
              <a:rPr lang="en-IN" sz="2600">
                <a:latin typeface="Courier New" panose="02070309020205020404" pitchFamily="49" charset="0"/>
                <a:cs typeface="Courier New" panose="02070309020205020404" pitchFamily="49" charset="0"/>
              </a:rPr>
              <a:t>	&lt;/form&gt;</a:t>
            </a:r>
          </a:p>
          <a:p>
            <a:pPr lvl="1"/>
            <a:r>
              <a:rPr lang="en-IN" sz="2600">
                <a:latin typeface="Courier New" panose="02070309020205020404" pitchFamily="49" charset="0"/>
                <a:cs typeface="Courier New" panose="02070309020205020404" pitchFamily="49" charset="0"/>
              </a:rPr>
              <a:t>id</a:t>
            </a:r>
            <a:r>
              <a:rPr lang="en-IN"/>
              <a:t> identifies the form</a:t>
            </a:r>
          </a:p>
          <a:p>
            <a:pPr lvl="1"/>
            <a:r>
              <a:rPr lang="en-IN" sz="2600" i="1">
                <a:latin typeface="Courier New" panose="02070309020205020404" pitchFamily="49" charset="0"/>
                <a:cs typeface="Courier New" panose="02070309020205020404" pitchFamily="49" charset="0"/>
              </a:rPr>
              <a:t>attributes</a:t>
            </a:r>
            <a:r>
              <a:rPr lang="en-IN" i="1"/>
              <a:t> </a:t>
            </a:r>
            <a:r>
              <a:rPr lang="en-IN"/>
              <a:t>specify how the form should be processed by the browser</a:t>
            </a:r>
          </a:p>
          <a:p>
            <a:pPr lvl="1"/>
            <a:r>
              <a:rPr lang="en-IN" sz="2600" i="1">
                <a:latin typeface="Courier New" panose="02070309020205020404" pitchFamily="49" charset="0"/>
                <a:cs typeface="Courier New" panose="02070309020205020404" pitchFamily="49" charset="0"/>
              </a:rPr>
              <a:t>content</a:t>
            </a:r>
            <a:r>
              <a:rPr lang="en-IN" i="1"/>
              <a:t> </a:t>
            </a:r>
            <a:r>
              <a:rPr lang="en-IN"/>
              <a:t>is the form’s content</a:t>
            </a:r>
          </a:p>
          <a:p>
            <a:endParaRPr lang="en-IN"/>
          </a:p>
          <a:p>
            <a:endParaRPr lang="en-IN"/>
          </a:p>
          <a:p>
            <a:pPr marL="0"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12</a:t>
            </a:fld>
            <a:endParaRPr lang="en-US"/>
          </a:p>
        </p:txBody>
      </p:sp>
    </p:spTree>
    <p:extLst>
      <p:ext uri="{BB962C8B-B14F-4D97-AF65-F5344CB8AC3E}">
        <p14:creationId xmlns:p14="http://schemas.microsoft.com/office/powerpoint/2010/main" val="248722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dirty="0"/>
              <a:t>Starting a Web Form</a:t>
            </a:r>
            <a:endParaRPr lang="en-US" dirty="0"/>
          </a:p>
        </p:txBody>
      </p:sp>
      <p:sp>
        <p:nvSpPr>
          <p:cNvPr id="3" name="Content Placeholder 2"/>
          <p:cNvSpPr>
            <a:spLocks noGrp="1"/>
          </p:cNvSpPr>
          <p:nvPr>
            <p:ph idx="1"/>
          </p:nvPr>
        </p:nvSpPr>
        <p:spPr/>
        <p:txBody>
          <a:bodyPr/>
          <a:lstStyle/>
          <a:p>
            <a:r>
              <a:rPr lang="en-IN" dirty="0"/>
              <a:t>A </a:t>
            </a:r>
            <a:r>
              <a:rPr lang="en-IN" sz="2600" dirty="0">
                <a:latin typeface="Courier New" panose="02070309020205020404" pitchFamily="49" charset="0"/>
                <a:cs typeface="Courier New" panose="02070309020205020404" pitchFamily="49" charset="0"/>
              </a:rPr>
              <a:t>form</a:t>
            </a:r>
            <a:r>
              <a:rPr lang="en-IN" dirty="0"/>
              <a:t> element can be placed anywhere within the body of a page</a:t>
            </a:r>
          </a:p>
          <a:p>
            <a:r>
              <a:rPr lang="en-IN" dirty="0"/>
              <a:t>Forms contain many of the controls and can also contain page elements such as tables, paragraphs, inline images, and headings</a:t>
            </a:r>
          </a:p>
          <a:p>
            <a:pPr marL="0" indent="0">
              <a:buNone/>
            </a:pPr>
            <a:endParaRPr lang="en-IN" sz="26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13</a:t>
            </a:fld>
            <a:endParaRPr lang="en-US"/>
          </a:p>
        </p:txBody>
      </p:sp>
      <p:pic>
        <p:nvPicPr>
          <p:cNvPr id="2" name="Picture 1" descr="This figure explains how to insert a web form.&#10;&#10;The figure consists of two rectangular boxes and a few lines of code.&#10;&#10;The first line of the code reads “&lt;p&gt;Required values are marked by an asterisk (*)&lt;/p&gt;”. The second line of the code reads “&lt;form id=”survey”&gt;”. The third line of the code reads “&lt;/form&gt;”.&#10;&#10;The first rectangular box labeled “form element marks the web form contents” is positioned on the left side of the code. An arrow originating from this rectangular box points to the second and third lines of the code collectively.&#10;&#10;The second rectangular box labeled “form id identifies the form” is positioned above the code. An arrow originating from this rectangular box points to “id=”survey”” in the second line of code.&#10;&#10;" title="Figure 7-3 Inserting a web for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810000"/>
            <a:ext cx="8153400" cy="2521572"/>
          </a:xfrm>
          <a:prstGeom prst="rect">
            <a:avLst/>
          </a:prstGeom>
        </p:spPr>
      </p:pic>
    </p:spTree>
    <p:extLst>
      <p:ext uri="{BB962C8B-B14F-4D97-AF65-F5344CB8AC3E}">
        <p14:creationId xmlns:p14="http://schemas.microsoft.com/office/powerpoint/2010/main" val="156595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Interacting with the Web Server</a:t>
            </a:r>
            <a:endParaRPr lang="en-US"/>
          </a:p>
        </p:txBody>
      </p:sp>
      <p:sp>
        <p:nvSpPr>
          <p:cNvPr id="3" name="Content Placeholder 2"/>
          <p:cNvSpPr>
            <a:spLocks noGrp="1"/>
          </p:cNvSpPr>
          <p:nvPr>
            <p:ph idx="1"/>
          </p:nvPr>
        </p:nvSpPr>
        <p:spPr/>
        <p:txBody>
          <a:bodyPr/>
          <a:lstStyle/>
          <a:p>
            <a:r>
              <a:rPr lang="en-IN"/>
              <a:t>The </a:t>
            </a:r>
            <a:r>
              <a:rPr lang="en-IN" sz="2600">
                <a:latin typeface="Courier New" panose="02070309020205020404" pitchFamily="49" charset="0"/>
                <a:cs typeface="Courier New" panose="02070309020205020404" pitchFamily="49" charset="0"/>
              </a:rPr>
              <a:t>action</a:t>
            </a:r>
            <a:r>
              <a:rPr lang="en-IN"/>
              <a:t>, </a:t>
            </a:r>
            <a:r>
              <a:rPr lang="en-IN" sz="2600">
                <a:latin typeface="Courier New" panose="02070309020205020404" pitchFamily="49" charset="0"/>
                <a:cs typeface="Courier New" panose="02070309020205020404" pitchFamily="49" charset="0"/>
              </a:rPr>
              <a:t>method</a:t>
            </a:r>
            <a:r>
              <a:rPr lang="en-IN"/>
              <a:t>, and </a:t>
            </a:r>
            <a:r>
              <a:rPr lang="en-IN" sz="2600" err="1">
                <a:latin typeface="Courier New" panose="02070309020205020404" pitchFamily="49" charset="0"/>
                <a:cs typeface="Courier New" panose="02070309020205020404" pitchFamily="49" charset="0"/>
              </a:rPr>
              <a:t>enctype</a:t>
            </a:r>
            <a:r>
              <a:rPr lang="en-IN"/>
              <a:t> attributes have to be included in a form to specify where and how to send the form data</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&lt;form action=“</a:t>
            </a:r>
            <a:r>
              <a:rPr lang="en-IN" sz="2600" i="1" err="1">
                <a:latin typeface="Courier New" panose="02070309020205020404" pitchFamily="49" charset="0"/>
                <a:cs typeface="Courier New" panose="02070309020205020404" pitchFamily="49" charset="0"/>
              </a:rPr>
              <a:t>url</a:t>
            </a:r>
            <a:r>
              <a:rPr lang="en-IN" sz="2600">
                <a:latin typeface="Courier New" panose="02070309020205020404" pitchFamily="49" charset="0"/>
                <a:cs typeface="Courier New" panose="02070309020205020404" pitchFamily="49" charset="0"/>
              </a:rPr>
              <a:t>” method=“</a:t>
            </a:r>
            <a:r>
              <a:rPr lang="en-IN" sz="2600" i="1">
                <a:latin typeface="Courier New" panose="02070309020205020404" pitchFamily="49" charset="0"/>
                <a:cs typeface="Courier New" panose="02070309020205020404" pitchFamily="49" charset="0"/>
              </a:rPr>
              <a:t>type</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enctype</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type</a:t>
            </a:r>
            <a:r>
              <a:rPr lang="en-IN" sz="2600">
                <a:latin typeface="Courier New" panose="02070309020205020404" pitchFamily="49" charset="0"/>
                <a:cs typeface="Courier New" panose="02070309020205020404" pitchFamily="49" charset="0"/>
              </a:rPr>
              <a:t>”&gt;</a:t>
            </a:r>
          </a:p>
          <a:p>
            <a:pPr marL="0" indent="0">
              <a:buNone/>
            </a:pPr>
            <a:r>
              <a:rPr lang="en-IN" sz="2600" i="1">
                <a:latin typeface="Courier New" panose="02070309020205020404" pitchFamily="49" charset="0"/>
                <a:cs typeface="Courier New" panose="02070309020205020404" pitchFamily="49" charset="0"/>
              </a:rPr>
              <a:t>		content</a:t>
            </a:r>
          </a:p>
          <a:p>
            <a:pPr marL="0" indent="0">
              <a:buNone/>
            </a:pPr>
            <a:r>
              <a:rPr lang="en-IN" sz="2600">
                <a:latin typeface="Courier New" panose="02070309020205020404" pitchFamily="49" charset="0"/>
                <a:cs typeface="Courier New" panose="02070309020205020404" pitchFamily="49" charset="0"/>
              </a:rPr>
              <a:t>	&lt;/form&gt;</a:t>
            </a:r>
          </a:p>
          <a:p>
            <a:pPr marL="0" indent="0">
              <a:buNone/>
            </a:pPr>
            <a:endParaRPr lang="en-IN"/>
          </a:p>
          <a:p>
            <a:endParaRPr lang="en-IN"/>
          </a:p>
          <a:p>
            <a:pPr marL="0" indent="0">
              <a:buNone/>
            </a:pPr>
            <a:r>
              <a:rPr lang="en-IN" sz="2600">
                <a:latin typeface="Courier New" panose="02070309020205020404" pitchFamily="49" charset="0"/>
                <a:cs typeface="Courier New" panose="02070309020205020404" pitchFamily="49" charset="0"/>
              </a:rPr>
              <a:t>	</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14</a:t>
            </a:fld>
            <a:endParaRPr lang="en-US"/>
          </a:p>
        </p:txBody>
      </p:sp>
    </p:spTree>
    <p:extLst>
      <p:ext uri="{BB962C8B-B14F-4D97-AF65-F5344CB8AC3E}">
        <p14:creationId xmlns:p14="http://schemas.microsoft.com/office/powerpoint/2010/main" val="38058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dirty="0"/>
              <a:t>Interacting with the Web Server</a:t>
            </a:r>
            <a:endParaRPr lang="en-US" sz="3600" dirty="0"/>
          </a:p>
        </p:txBody>
      </p:sp>
      <p:sp>
        <p:nvSpPr>
          <p:cNvPr id="3" name="Content Placeholder 2"/>
          <p:cNvSpPr>
            <a:spLocks noGrp="1"/>
          </p:cNvSpPr>
          <p:nvPr>
            <p:ph idx="1"/>
          </p:nvPr>
        </p:nvSpPr>
        <p:spPr/>
        <p:txBody>
          <a:bodyPr/>
          <a:lstStyle/>
          <a:p>
            <a:pPr lvl="1"/>
            <a:r>
              <a:rPr lang="en-IN" dirty="0">
                <a:latin typeface="Courier New" panose="02070309020205020404" pitchFamily="49" charset="0"/>
                <a:cs typeface="Courier New" panose="02070309020205020404" pitchFamily="49" charset="0"/>
              </a:rPr>
              <a:t>action</a:t>
            </a:r>
            <a:r>
              <a:rPr lang="en-IN" dirty="0"/>
              <a:t> </a:t>
            </a:r>
            <a:r>
              <a:rPr lang="en-IN" sz="3200" dirty="0"/>
              <a:t>attribute provides the location of the web server program that processes the form</a:t>
            </a:r>
          </a:p>
          <a:p>
            <a:pPr lvl="1"/>
            <a:endParaRPr lang="en-IN" sz="3200" dirty="0"/>
          </a:p>
          <a:p>
            <a:endParaRPr lang="en-IN" dirty="0"/>
          </a:p>
          <a:p>
            <a:pPr marL="0" indent="0">
              <a:buNone/>
            </a:pPr>
            <a:r>
              <a:rPr lang="en-IN" sz="2600" dirty="0">
                <a:latin typeface="Courier New" panose="02070309020205020404" pitchFamily="49" charset="0"/>
                <a:cs typeface="Courier New" panose="02070309020205020404" pitchFamily="49" charset="0"/>
              </a:rPr>
              <a:t>	</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15</a:t>
            </a:fld>
            <a:endParaRPr lang="en-US"/>
          </a:p>
        </p:txBody>
      </p:sp>
      <p:pic>
        <p:nvPicPr>
          <p:cNvPr id="2" name="Picture 1"/>
          <p:cNvPicPr>
            <a:picLocks noChangeAspect="1"/>
          </p:cNvPicPr>
          <p:nvPr/>
        </p:nvPicPr>
        <p:blipFill>
          <a:blip r:embed="rId3"/>
          <a:stretch>
            <a:fillRect/>
          </a:stretch>
        </p:blipFill>
        <p:spPr>
          <a:xfrm>
            <a:off x="459528" y="2742883"/>
            <a:ext cx="8303472" cy="3657917"/>
          </a:xfrm>
          <a:prstGeom prst="rect">
            <a:avLst/>
          </a:prstGeom>
        </p:spPr>
      </p:pic>
    </p:spTree>
    <p:extLst>
      <p:ext uri="{BB962C8B-B14F-4D97-AF65-F5344CB8AC3E}">
        <p14:creationId xmlns:p14="http://schemas.microsoft.com/office/powerpoint/2010/main" val="205692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dirty="0"/>
              <a:t>Interacting with the Web Server</a:t>
            </a:r>
            <a:endParaRPr lang="en-US" sz="3600" dirty="0"/>
          </a:p>
        </p:txBody>
      </p:sp>
      <p:sp>
        <p:nvSpPr>
          <p:cNvPr id="3" name="Content Placeholder 2"/>
          <p:cNvSpPr>
            <a:spLocks noGrp="1"/>
          </p:cNvSpPr>
          <p:nvPr>
            <p:ph idx="1"/>
          </p:nvPr>
        </p:nvSpPr>
        <p:spPr/>
        <p:txBody>
          <a:bodyPr/>
          <a:lstStyle/>
          <a:p>
            <a:r>
              <a:rPr lang="en-IN" dirty="0">
                <a:latin typeface="Courier New" panose="02070309020205020404" pitchFamily="49" charset="0"/>
                <a:cs typeface="Courier New" panose="02070309020205020404" pitchFamily="49" charset="0"/>
              </a:rPr>
              <a:t>method</a:t>
            </a:r>
            <a:r>
              <a:rPr lang="en-IN" dirty="0"/>
              <a:t> attribute specifies how the browser should send form data to the server</a:t>
            </a:r>
          </a:p>
          <a:p>
            <a:r>
              <a:rPr lang="en-IN" dirty="0"/>
              <a:t>Two possible values</a:t>
            </a:r>
          </a:p>
          <a:p>
            <a:pPr lvl="1"/>
            <a:r>
              <a:rPr lang="en-IN" b="1" dirty="0"/>
              <a:t>Get method</a:t>
            </a:r>
            <a:r>
              <a:rPr lang="en-IN" dirty="0"/>
              <a:t>: Tells the browser to append the form data to the end of the URL specified in the </a:t>
            </a:r>
            <a:r>
              <a:rPr lang="en-IN" sz="2600" dirty="0">
                <a:latin typeface="Courier New" panose="02070309020205020404" pitchFamily="49" charset="0"/>
                <a:ea typeface="+mn-ea"/>
                <a:cs typeface="Courier New" panose="02070309020205020404" pitchFamily="49" charset="0"/>
              </a:rPr>
              <a:t>action</a:t>
            </a:r>
            <a:r>
              <a:rPr lang="en-IN" sz="2400" dirty="0"/>
              <a:t> </a:t>
            </a:r>
            <a:r>
              <a:rPr lang="en-IN" dirty="0"/>
              <a:t>attribute. It is the default method </a:t>
            </a:r>
          </a:p>
          <a:p>
            <a:pPr lvl="1"/>
            <a:r>
              <a:rPr lang="en-IN" b="1" dirty="0"/>
              <a:t>Post method</a:t>
            </a:r>
            <a:r>
              <a:rPr lang="en-IN" dirty="0"/>
              <a:t>: Sends the form data in its own separate data stream. It</a:t>
            </a:r>
            <a:r>
              <a:rPr lang="en-IN" b="1" dirty="0"/>
              <a:t> </a:t>
            </a:r>
            <a:r>
              <a:rPr lang="en-IN" dirty="0"/>
              <a:t>is considered to be a more secure form of data transfer</a:t>
            </a:r>
            <a:endParaRPr lang="en-IN" b="1" dirty="0"/>
          </a:p>
          <a:p>
            <a:pPr marL="0" indent="0">
              <a:buNone/>
            </a:pPr>
            <a:r>
              <a:rPr lang="en-IN" sz="2600" dirty="0">
                <a:latin typeface="Courier New" panose="02070309020205020404" pitchFamily="49" charset="0"/>
                <a:cs typeface="Courier New" panose="02070309020205020404" pitchFamily="49" charset="0"/>
              </a:rPr>
              <a:t>	</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16</a:t>
            </a:fld>
            <a:endParaRPr lang="en-US"/>
          </a:p>
        </p:txBody>
      </p:sp>
    </p:spTree>
    <p:extLst>
      <p:ext uri="{BB962C8B-B14F-4D97-AF65-F5344CB8AC3E}">
        <p14:creationId xmlns:p14="http://schemas.microsoft.com/office/powerpoint/2010/main" val="266296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dirty="0"/>
              <a:t>Interacting with the Web Server</a:t>
            </a:r>
            <a:endParaRPr lang="en-US" sz="3600" dirty="0"/>
          </a:p>
        </p:txBody>
      </p:sp>
      <p:sp>
        <p:nvSpPr>
          <p:cNvPr id="3" name="Content Placeholder 2"/>
          <p:cNvSpPr>
            <a:spLocks noGrp="1"/>
          </p:cNvSpPr>
          <p:nvPr>
            <p:ph idx="1"/>
          </p:nvPr>
        </p:nvSpPr>
        <p:spPr/>
        <p:txBody>
          <a:bodyPr/>
          <a:lstStyle/>
          <a:p>
            <a:r>
              <a:rPr lang="en-IN" dirty="0" err="1">
                <a:latin typeface="Courier New" panose="02070309020205020404" pitchFamily="49" charset="0"/>
                <a:cs typeface="Courier New" panose="02070309020205020404" pitchFamily="49" charset="0"/>
              </a:rPr>
              <a:t>enctype</a:t>
            </a:r>
            <a:r>
              <a:rPr lang="en-IN" dirty="0"/>
              <a:t> attribute specifies how the form data should be encoded as it is sent to the server</a:t>
            </a:r>
          </a:p>
          <a:p>
            <a:r>
              <a:rPr lang="en-IN" dirty="0"/>
              <a:t>The </a:t>
            </a:r>
            <a:r>
              <a:rPr lang="en-IN" sz="2600" dirty="0" err="1">
                <a:latin typeface="Courier New" panose="02070309020205020404" pitchFamily="49" charset="0"/>
                <a:cs typeface="Courier New" panose="02070309020205020404" pitchFamily="49" charset="0"/>
              </a:rPr>
              <a:t>enctype</a:t>
            </a:r>
            <a:r>
              <a:rPr lang="en-IN" dirty="0"/>
              <a:t> attribute has three possible values</a:t>
            </a:r>
          </a:p>
          <a:p>
            <a:pPr marL="0" indent="0">
              <a:buNone/>
            </a:pPr>
            <a:endParaRPr lang="en-IN" dirty="0"/>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17</a:t>
            </a:fld>
            <a:endParaRPr lang="en-US"/>
          </a:p>
        </p:txBody>
      </p:sp>
      <p:pic>
        <p:nvPicPr>
          <p:cNvPr id="4" name="Picture 3" descr="This table provides data about the values of the enctype attribute. It has 2 columns and 4 rows. The header of column 1 reads “Value” and the header of column 2 reads “Description”.&#10;In row 2, column 1 reads “application/x-www-form-urlencoded” and column 2 reads “The default format in which the data is encoded as a long text string with spaces replaced by the + character and special characters (including tabs and line breaks) replaced with their hexadecimal code values”.&#10;&#10;In row 3, column 1 reads “multipart/form-data” and column 2 reads “The format used when uploading files in which no encoding of the data values occurs”.&#10;&#10;In row 4, column 1 reads “text/plain” and column 2 reads “The format in which data is transferred as plain text with spaces replaced with the + character but no other encoding of the data values occurs”.&#10;" title="Figure 7- 4 Values of the enctype attribu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97724"/>
            <a:ext cx="7543800" cy="2503076"/>
          </a:xfrm>
          <a:prstGeom prst="rect">
            <a:avLst/>
          </a:prstGeom>
        </p:spPr>
      </p:pic>
    </p:spTree>
    <p:extLst>
      <p:ext uri="{BB962C8B-B14F-4D97-AF65-F5344CB8AC3E}">
        <p14:creationId xmlns:p14="http://schemas.microsoft.com/office/powerpoint/2010/main" val="149870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a Field Set</a:t>
            </a:r>
            <a:endParaRPr lang="en-US"/>
          </a:p>
        </p:txBody>
      </p:sp>
      <p:sp>
        <p:nvSpPr>
          <p:cNvPr id="3" name="Content Placeholder 2"/>
          <p:cNvSpPr>
            <a:spLocks noGrp="1"/>
          </p:cNvSpPr>
          <p:nvPr>
            <p:ph idx="1"/>
          </p:nvPr>
        </p:nvSpPr>
        <p:spPr/>
        <p:txBody>
          <a:bodyPr/>
          <a:lstStyle/>
          <a:p>
            <a:r>
              <a:rPr lang="en-IN" b="1"/>
              <a:t>Field set</a:t>
            </a:r>
            <a:r>
              <a:rPr lang="en-IN"/>
              <a:t>: Groups fields that share a common purpose</a:t>
            </a:r>
          </a:p>
          <a:p>
            <a:r>
              <a:rPr lang="en-IN"/>
              <a:t>Field sets are created using the </a:t>
            </a:r>
            <a:r>
              <a:rPr lang="en-IN" sz="2600" err="1">
                <a:latin typeface="Courier New" panose="02070309020205020404" pitchFamily="49" charset="0"/>
                <a:cs typeface="Courier New" panose="02070309020205020404" pitchFamily="49" charset="0"/>
              </a:rPr>
              <a:t>fieldset</a:t>
            </a:r>
            <a:r>
              <a:rPr lang="en-IN"/>
              <a:t> element</a:t>
            </a:r>
          </a:p>
          <a:p>
            <a:pPr marL="0" indent="0">
              <a:buNone/>
            </a:pPr>
            <a:r>
              <a:rPr lang="en-IN"/>
              <a:t>	</a:t>
            </a:r>
            <a:r>
              <a:rPr lang="en-IN" sz="2600">
                <a:latin typeface="Courier New" panose="02070309020205020404" pitchFamily="49" charset="0"/>
                <a:cs typeface="Courier New" panose="02070309020205020404" pitchFamily="49" charset="0"/>
              </a:rPr>
              <a:t>&lt;</a:t>
            </a:r>
            <a:r>
              <a:rPr lang="en-IN" sz="2600" err="1">
                <a:latin typeface="Courier New" panose="02070309020205020404" pitchFamily="49" charset="0"/>
                <a:cs typeface="Courier New" panose="02070309020205020404" pitchFamily="49" charset="0"/>
              </a:rPr>
              <a:t>fieldset</a:t>
            </a:r>
            <a:r>
              <a:rPr lang="en-IN" sz="2600">
                <a:latin typeface="Courier New" panose="02070309020205020404" pitchFamily="49" charset="0"/>
                <a:cs typeface="Courier New" panose="02070309020205020404" pitchFamily="49" charset="0"/>
              </a:rPr>
              <a:t> id=“</a:t>
            </a:r>
            <a:r>
              <a:rPr lang="en-IN" sz="2600" i="1">
                <a:latin typeface="Courier New" panose="02070309020205020404" pitchFamily="49" charset="0"/>
                <a:cs typeface="Courier New" panose="02070309020205020404" pitchFamily="49" charset="0"/>
              </a:rPr>
              <a:t>id</a:t>
            </a:r>
            <a:r>
              <a:rPr lang="en-IN" sz="2600">
                <a:latin typeface="Courier New" panose="02070309020205020404" pitchFamily="49" charset="0"/>
                <a:cs typeface="Courier New" panose="02070309020205020404" pitchFamily="49" charset="0"/>
              </a:rPr>
              <a:t>”&gt;</a:t>
            </a:r>
          </a:p>
          <a:p>
            <a:pPr marL="0" indent="0">
              <a:buNone/>
            </a:pPr>
            <a:r>
              <a:rPr lang="en-IN" sz="2600" i="1">
                <a:latin typeface="Courier New" panose="02070309020205020404" pitchFamily="49" charset="0"/>
                <a:cs typeface="Courier New" panose="02070309020205020404" pitchFamily="49" charset="0"/>
              </a:rPr>
              <a:t>		content</a:t>
            </a:r>
          </a:p>
          <a:p>
            <a:pPr marL="0" indent="0">
              <a:buNone/>
            </a:pPr>
            <a:r>
              <a:rPr lang="en-IN" sz="2600">
                <a:latin typeface="Courier New" panose="02070309020205020404" pitchFamily="49" charset="0"/>
                <a:cs typeface="Courier New" panose="02070309020205020404" pitchFamily="49" charset="0"/>
              </a:rPr>
              <a:t>	&lt;/</a:t>
            </a:r>
            <a:r>
              <a:rPr lang="en-IN" sz="2600" err="1">
                <a:latin typeface="Courier New" panose="02070309020205020404" pitchFamily="49" charset="0"/>
                <a:cs typeface="Courier New" panose="02070309020205020404" pitchFamily="49" charset="0"/>
              </a:rPr>
              <a:t>fieldset</a:t>
            </a:r>
            <a:r>
              <a:rPr lang="en-IN" sz="2600">
                <a:latin typeface="Courier New" panose="02070309020205020404" pitchFamily="49" charset="0"/>
                <a:cs typeface="Courier New" panose="02070309020205020404" pitchFamily="49" charset="0"/>
              </a:rPr>
              <a:t>&gt;</a:t>
            </a:r>
          </a:p>
          <a:p>
            <a:pPr lvl="1"/>
            <a:r>
              <a:rPr lang="en-IN" sz="2600" i="1">
                <a:latin typeface="Courier New" panose="02070309020205020404" pitchFamily="49" charset="0"/>
                <a:ea typeface="+mn-ea"/>
                <a:cs typeface="Courier New" panose="02070309020205020404" pitchFamily="49" charset="0"/>
              </a:rPr>
              <a:t>id</a:t>
            </a:r>
            <a:r>
              <a:rPr lang="en-IN"/>
              <a:t> identifies the field set</a:t>
            </a:r>
          </a:p>
          <a:p>
            <a:pPr lvl="1"/>
            <a:r>
              <a:rPr lang="en-IN" sz="2600" i="1">
                <a:latin typeface="Courier New" panose="02070309020205020404" pitchFamily="49" charset="0"/>
                <a:ea typeface="+mn-ea"/>
                <a:cs typeface="Courier New" panose="02070309020205020404" pitchFamily="49" charset="0"/>
              </a:rPr>
              <a:t>content</a:t>
            </a:r>
            <a:r>
              <a:rPr lang="en-IN" i="1"/>
              <a:t> </a:t>
            </a:r>
            <a:r>
              <a:rPr lang="en-IN"/>
              <a:t>is the form content within the field set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18</a:t>
            </a:fld>
            <a:endParaRPr lang="en-US"/>
          </a:p>
        </p:txBody>
      </p:sp>
    </p:spTree>
    <p:extLst>
      <p:ext uri="{BB962C8B-B14F-4D97-AF65-F5344CB8AC3E}">
        <p14:creationId xmlns:p14="http://schemas.microsoft.com/office/powerpoint/2010/main" val="227691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Adding a Field Set Legend</a:t>
            </a:r>
            <a:endParaRPr lang="en-US"/>
          </a:p>
        </p:txBody>
      </p:sp>
      <p:sp>
        <p:nvSpPr>
          <p:cNvPr id="3" name="Content Placeholder 2"/>
          <p:cNvSpPr>
            <a:spLocks noGrp="1"/>
          </p:cNvSpPr>
          <p:nvPr>
            <p:ph idx="1"/>
          </p:nvPr>
        </p:nvSpPr>
        <p:spPr>
          <a:xfrm>
            <a:off x="457200" y="1219200"/>
            <a:ext cx="8305800" cy="5029200"/>
          </a:xfrm>
        </p:spPr>
        <p:txBody>
          <a:bodyPr/>
          <a:lstStyle/>
          <a:p>
            <a:r>
              <a:rPr lang="en-IN"/>
              <a:t>Legend describes the content of a field set using the </a:t>
            </a:r>
            <a:r>
              <a:rPr lang="en-IN" sz="2600">
                <a:latin typeface="Courier New" panose="02070309020205020404" pitchFamily="49" charset="0"/>
                <a:cs typeface="Courier New" panose="02070309020205020404" pitchFamily="49" charset="0"/>
              </a:rPr>
              <a:t>legend</a:t>
            </a:r>
            <a:r>
              <a:rPr lang="en-IN"/>
              <a:t> element</a:t>
            </a:r>
          </a:p>
          <a:p>
            <a:pPr marL="457200" lvl="1" indent="0">
              <a:buNone/>
            </a:pPr>
            <a:r>
              <a:rPr lang="en-IN" sz="2600">
                <a:latin typeface="Courier New" panose="02070309020205020404" pitchFamily="49" charset="0"/>
                <a:cs typeface="Courier New" panose="02070309020205020404" pitchFamily="49" charset="0"/>
              </a:rPr>
              <a:t>	&lt;legend&gt;</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&lt;/legend&gt;</a:t>
            </a:r>
          </a:p>
          <a:p>
            <a:pPr marL="342900" lvl="1" indent="0">
              <a:buNone/>
            </a:pPr>
            <a:r>
              <a:rPr lang="en-IN" sz="3200">
                <a:cs typeface="Courier New" panose="02070309020205020404" pitchFamily="49" charset="0"/>
              </a:rPr>
              <a:t>where</a:t>
            </a:r>
            <a:r>
              <a:rPr lang="en-IN" sz="3200" i="1">
                <a:cs typeface="Courier New" panose="02070309020205020404" pitchFamily="49" charset="0"/>
              </a:rPr>
              <a:t> </a:t>
            </a:r>
            <a:r>
              <a:rPr lang="en-IN" sz="2600" i="1">
                <a:latin typeface="Courier New" panose="02070309020205020404" pitchFamily="49" charset="0"/>
                <a:cs typeface="Courier New" panose="02070309020205020404" pitchFamily="49" charset="0"/>
              </a:rPr>
              <a:t>text</a:t>
            </a:r>
            <a:r>
              <a:rPr lang="en-IN" sz="3200">
                <a:cs typeface="Courier New" panose="02070309020205020404" pitchFamily="49" charset="0"/>
              </a:rPr>
              <a:t> </a:t>
            </a:r>
            <a:r>
              <a:rPr lang="en-IN" sz="3200"/>
              <a:t>is the text of the legend</a:t>
            </a:r>
          </a:p>
          <a:p>
            <a:r>
              <a:rPr lang="en-IN"/>
              <a:t>The </a:t>
            </a:r>
            <a:r>
              <a:rPr lang="en-IN" sz="2600">
                <a:latin typeface="Courier New" panose="02070309020205020404" pitchFamily="49" charset="0"/>
                <a:cs typeface="Courier New" panose="02070309020205020404" pitchFamily="49" charset="0"/>
              </a:rPr>
              <a:t>legend</a:t>
            </a:r>
            <a:r>
              <a:rPr lang="en-IN"/>
              <a:t> element contains only text and no nested elements</a:t>
            </a:r>
          </a:p>
          <a:p>
            <a:r>
              <a:rPr lang="en-IN"/>
              <a:t>By default, legends are placed in the top-left corner of the field set box and can be moved to a different location using the CSS positioning styles</a:t>
            </a:r>
          </a:p>
          <a:p>
            <a:pPr lvl="1"/>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19</a:t>
            </a:fld>
            <a:endParaRPr lang="en-US"/>
          </a:p>
        </p:txBody>
      </p:sp>
    </p:spTree>
    <p:extLst>
      <p:ext uri="{BB962C8B-B14F-4D97-AF65-F5344CB8AC3E}">
        <p14:creationId xmlns:p14="http://schemas.microsoft.com/office/powerpoint/2010/main" val="146567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p:txBody>
          <a:bodyPr/>
          <a:lstStyle/>
          <a:p>
            <a:pPr eaLnBrk="1" hangingPunct="1"/>
            <a:r>
              <a:rPr lang="en-US"/>
              <a:t>Objectives</a:t>
            </a:r>
          </a:p>
        </p:txBody>
      </p:sp>
      <p:sp>
        <p:nvSpPr>
          <p:cNvPr id="27650" name="Rectangle 3"/>
          <p:cNvSpPr>
            <a:spLocks noGrp="1" noChangeArrowheads="1"/>
          </p:cNvSpPr>
          <p:nvPr>
            <p:ph idx="4294967295"/>
          </p:nvPr>
        </p:nvSpPr>
        <p:spPr/>
        <p:txBody>
          <a:bodyPr/>
          <a:lstStyle/>
          <a:p>
            <a:pPr eaLnBrk="1" hangingPunct="1"/>
            <a:r>
              <a:rPr lang="en-US" dirty="0"/>
              <a:t>Explore how Web forms interact with Web servers</a:t>
            </a:r>
          </a:p>
          <a:p>
            <a:pPr eaLnBrk="1" hangingPunct="1"/>
            <a:r>
              <a:rPr lang="en-US" dirty="0"/>
              <a:t>Create form elements</a:t>
            </a:r>
          </a:p>
          <a:p>
            <a:pPr eaLnBrk="1" hangingPunct="1"/>
            <a:r>
              <a:rPr lang="en-US" dirty="0"/>
              <a:t>Create field sets and legends</a:t>
            </a:r>
          </a:p>
          <a:p>
            <a:pPr eaLnBrk="1" hangingPunct="1"/>
            <a:r>
              <a:rPr lang="en-US" dirty="0"/>
              <a:t>Create input boxes and form labels</a:t>
            </a:r>
          </a:p>
          <a:p>
            <a:pPr eaLnBrk="1" hangingPunct="1"/>
            <a:r>
              <a:rPr lang="en-US" dirty="0"/>
              <a:t>Create selection lists</a:t>
            </a:r>
          </a:p>
          <a:p>
            <a:r>
              <a:rPr lang="en-US" dirty="0"/>
              <a:t>Creation option buttons</a:t>
            </a:r>
          </a:p>
          <a:p>
            <a:r>
              <a:rPr lang="en-US" dirty="0"/>
              <a:t>Create text area boxes</a:t>
            </a:r>
          </a:p>
          <a:p>
            <a:pPr eaLnBrk="1" hangingPunct="1"/>
            <a:r>
              <a:rPr lang="en-US" dirty="0"/>
              <a:t>Create check boxes</a:t>
            </a:r>
          </a:p>
        </p:txBody>
      </p:sp>
      <p:sp>
        <p:nvSpPr>
          <p:cNvPr id="6" name="Slide Number Placeholder 5"/>
          <p:cNvSpPr>
            <a:spLocks noGrp="1"/>
          </p:cNvSpPr>
          <p:nvPr>
            <p:ph type="sldNum" sz="quarter" idx="11"/>
          </p:nvPr>
        </p:nvSpPr>
        <p:spPr/>
        <p:txBody>
          <a:bodyPr/>
          <a:lstStyle/>
          <a:p>
            <a:pPr>
              <a:defRPr/>
            </a:pPr>
            <a:fld id="{21CDCF88-CF67-40B3-9F40-A0D022D64182}" type="slidenum">
              <a:rPr lang="en-US"/>
              <a:pPr>
                <a:defRPr/>
              </a:pPr>
              <a:t>2</a:t>
            </a:fld>
            <a:endParaRPr lang="en-US"/>
          </a:p>
        </p:txBody>
      </p:sp>
    </p:spTree>
    <p:custDataLst>
      <p:tags r:id="rId1"/>
    </p:custDataLst>
    <p:extLst>
      <p:ext uri="{BB962C8B-B14F-4D97-AF65-F5344CB8AC3E}">
        <p14:creationId xmlns:p14="http://schemas.microsoft.com/office/powerpoint/2010/main" val="2787786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Input Boxes</a:t>
            </a:r>
            <a:endParaRPr lang="en-US"/>
          </a:p>
        </p:txBody>
      </p:sp>
      <p:sp>
        <p:nvSpPr>
          <p:cNvPr id="3" name="Content Placeholder 2"/>
          <p:cNvSpPr>
            <a:spLocks noGrp="1"/>
          </p:cNvSpPr>
          <p:nvPr>
            <p:ph idx="1"/>
          </p:nvPr>
        </p:nvSpPr>
        <p:spPr/>
        <p:txBody>
          <a:bodyPr/>
          <a:lstStyle/>
          <a:p>
            <a:r>
              <a:rPr lang="en-IN" dirty="0"/>
              <a:t>Syntax for the </a:t>
            </a:r>
            <a:r>
              <a:rPr lang="en-IN" sz="2600" dirty="0">
                <a:latin typeface="Courier New" panose="02070309020205020404" pitchFamily="49" charset="0"/>
                <a:cs typeface="Courier New" panose="02070309020205020404" pitchFamily="49" charset="0"/>
              </a:rPr>
              <a:t>input</a:t>
            </a:r>
            <a:r>
              <a:rPr lang="en-IN" dirty="0"/>
              <a:t> element</a:t>
            </a:r>
          </a:p>
          <a:p>
            <a:pPr marL="0" indent="0">
              <a:buNone/>
            </a:pPr>
            <a:r>
              <a:rPr lang="en-IN" sz="2400" dirty="0">
                <a:latin typeface="Courier New" panose="02070309020205020404" pitchFamily="49" charset="0"/>
                <a:cs typeface="Courier New" panose="02070309020205020404" pitchFamily="49" charset="0"/>
              </a:rPr>
              <a:t>   &lt;input name=“</a:t>
            </a:r>
            <a:r>
              <a:rPr lang="en-IN" sz="2400" i="1" dirty="0">
                <a:latin typeface="Courier New" panose="02070309020205020404" pitchFamily="49" charset="0"/>
                <a:cs typeface="Courier New" panose="02070309020205020404" pitchFamily="49" charset="0"/>
              </a:rPr>
              <a:t>name</a:t>
            </a:r>
            <a:r>
              <a:rPr lang="en-IN" sz="2400" dirty="0">
                <a:latin typeface="Courier New" panose="02070309020205020404" pitchFamily="49" charset="0"/>
                <a:cs typeface="Courier New" panose="02070309020205020404" pitchFamily="49" charset="0"/>
              </a:rPr>
              <a:t>” id=“</a:t>
            </a:r>
            <a:r>
              <a:rPr lang="en-IN" sz="2400" i="1" dirty="0">
                <a:latin typeface="Courier New" panose="02070309020205020404" pitchFamily="49" charset="0"/>
                <a:cs typeface="Courier New" panose="02070309020205020404" pitchFamily="49" charset="0"/>
              </a:rPr>
              <a:t>id</a:t>
            </a:r>
            <a:r>
              <a:rPr lang="en-IN" sz="2400" dirty="0">
                <a:latin typeface="Courier New" panose="02070309020205020404" pitchFamily="49" charset="0"/>
                <a:cs typeface="Courier New" panose="02070309020205020404" pitchFamily="49" charset="0"/>
              </a:rPr>
              <a:t>” type=“</a:t>
            </a:r>
            <a:r>
              <a:rPr lang="en-IN" sz="2400" i="1" dirty="0">
                <a:latin typeface="Courier New" panose="02070309020205020404" pitchFamily="49" charset="0"/>
                <a:cs typeface="Courier New" panose="02070309020205020404" pitchFamily="49" charset="0"/>
              </a:rPr>
              <a:t>type</a:t>
            </a:r>
            <a:r>
              <a:rPr lang="en-IN" sz="2400" dirty="0">
                <a:latin typeface="Courier New" panose="02070309020205020404" pitchFamily="49" charset="0"/>
                <a:cs typeface="Courier New" panose="02070309020205020404" pitchFamily="49" charset="0"/>
              </a:rPr>
              <a:t>” /&gt;</a:t>
            </a:r>
          </a:p>
          <a:p>
            <a:pPr marL="0" indent="0">
              <a:buNone/>
            </a:pPr>
            <a:endParaRPr lang="en-IN" sz="2400" dirty="0">
              <a:latin typeface="Courier New" panose="02070309020205020404" pitchFamily="49" charset="0"/>
              <a:cs typeface="Courier New" panose="02070309020205020404" pitchFamily="49" charset="0"/>
            </a:endParaRPr>
          </a:p>
          <a:p>
            <a:pPr lvl="1"/>
            <a:r>
              <a:rPr lang="en-IN" dirty="0">
                <a:cs typeface="Courier New" panose="02070309020205020404" pitchFamily="49" charset="0"/>
              </a:rPr>
              <a:t>The </a:t>
            </a:r>
            <a:r>
              <a:rPr lang="en-IN" sz="2600" dirty="0">
                <a:latin typeface="Courier New" panose="02070309020205020404" pitchFamily="49" charset="0"/>
                <a:cs typeface="Courier New" panose="02070309020205020404" pitchFamily="49" charset="0"/>
              </a:rPr>
              <a:t>name</a:t>
            </a:r>
            <a:r>
              <a:rPr lang="en-IN" sz="2400" dirty="0"/>
              <a:t> </a:t>
            </a:r>
            <a:r>
              <a:rPr lang="en-IN" dirty="0"/>
              <a:t>attribute provides the name of the data field associated with the control</a:t>
            </a:r>
          </a:p>
          <a:p>
            <a:pPr lvl="1"/>
            <a:r>
              <a:rPr lang="en-IN" dirty="0">
                <a:cs typeface="Courier New" panose="02070309020205020404" pitchFamily="49" charset="0"/>
              </a:rPr>
              <a:t>The</a:t>
            </a:r>
            <a:r>
              <a:rPr lang="en-IN" sz="2400" dirty="0">
                <a:cs typeface="Courier New" panose="02070309020205020404" pitchFamily="49" charset="0"/>
              </a:rPr>
              <a:t> </a:t>
            </a:r>
            <a:r>
              <a:rPr lang="en-IN" sz="2600" dirty="0">
                <a:latin typeface="Courier New" panose="02070309020205020404" pitchFamily="49" charset="0"/>
                <a:cs typeface="Courier New" panose="02070309020205020404" pitchFamily="49" charset="0"/>
              </a:rPr>
              <a:t>id</a:t>
            </a:r>
            <a:r>
              <a:rPr lang="en-IN" sz="2400" dirty="0"/>
              <a:t> </a:t>
            </a:r>
            <a:r>
              <a:rPr lang="en-IN" dirty="0"/>
              <a:t>attribute identifies the control in which the user enters the field value</a:t>
            </a:r>
          </a:p>
          <a:p>
            <a:pPr lvl="1"/>
            <a:r>
              <a:rPr lang="en-IN" dirty="0">
                <a:cs typeface="Courier New" panose="02070309020205020404" pitchFamily="49" charset="0"/>
              </a:rPr>
              <a:t>The</a:t>
            </a:r>
            <a:r>
              <a:rPr lang="en-IN" sz="2400" dirty="0">
                <a:cs typeface="Courier New" panose="02070309020205020404" pitchFamily="49" charset="0"/>
              </a:rPr>
              <a:t> </a:t>
            </a:r>
            <a:r>
              <a:rPr lang="en-IN" sz="2600" dirty="0">
                <a:latin typeface="Courier New" panose="02070309020205020404" pitchFamily="49" charset="0"/>
                <a:cs typeface="Courier New" panose="02070309020205020404" pitchFamily="49" charset="0"/>
              </a:rPr>
              <a:t>type</a:t>
            </a:r>
            <a:r>
              <a:rPr lang="en-IN" sz="2400" dirty="0"/>
              <a:t> </a:t>
            </a:r>
            <a:r>
              <a:rPr lang="en-IN" dirty="0"/>
              <a:t>attribute indicates the data type of the field</a:t>
            </a:r>
            <a:endParaRPr lang="en-IN"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20</a:t>
            </a:fld>
            <a:endParaRPr lang="en-US"/>
          </a:p>
        </p:txBody>
      </p:sp>
    </p:spTree>
    <p:extLst>
      <p:ext uri="{BB962C8B-B14F-4D97-AF65-F5344CB8AC3E}">
        <p14:creationId xmlns:p14="http://schemas.microsoft.com/office/powerpoint/2010/main" val="215603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dirty="0"/>
              <a:t>Creating Input Boxes</a:t>
            </a:r>
            <a:endParaRPr lang="en-US" dirty="0"/>
          </a:p>
        </p:txBody>
      </p:sp>
      <p:pic>
        <p:nvPicPr>
          <p:cNvPr id="6" name="Content Placeholder 5" descr="This table provides data about the controls and the input type attribute. It has 2 columns and 23 rows. The header of column 1 reads “Type Value” and the header of column 2 reads “Control Displayed by the Browser”.&#10;In row 2, column 1 reads “button” and column 2 reads “A button that can be clicked to perform an action”.&#10;&#10;In row 3, column 1 reads “checkbox” and column 2 reads “A check box for yes/no or true/false responses”.&#10;&#10;In row 4, column 1 reads “color” and column 2 reads “A widget from which users can select a color”.&#10;&#10;In row 5, column 1 reads “date” and column 2 reads “A widget from which users can select a calendar date”.&#10;&#10;In row 6, column 1 reads “datetime-local” and column 2 reads “A widget from which users can select a calendar date and time”.&#10;In row 7, column 1 reads “email” and column 2 reads “An input box used for e-mail addresses”.&#10;&#10;In row 8, column 1 reads “file” and column 2 reads “A widget from which users can select a local file”.&#10;&#10;In row 9, column 1 reads “hidden” and column 2 reads “A control that is hidden from the user”.&#10;&#10;In row 10, column 1 reads “image” and column 2 reads “An image that can be clicked to perform an action”.&#10;In row 11, column 1 reads “month” and column 2 reads “A widget from which users can select a calendar month and year”.&#10;&#10;In row 12, column 1 reads “number” and column 2 reads “A spin box from which users can select a numeric value”.&#10;&#10;In row 13, column 1 reads “password” and column 2 reads “An input box in which the entry value is hidden by * symbols”.&#10;&#10;In row 14, column 1 reads “radio” and column 2 reads “A radio or option button that can be clicked by the user”.&#10;&#10;In row 15, column 1 reads “range” and column 2 reads “A slider from which users can select a numeric value within a defined range”.&#10;&#10;In row 16, column 1 reads “reset” and column 2 reads “A button that can be clicked to reset the web form”.&#10;&#10;In row 17, column 1 reads “search” and column 2 reads “A widget that can be used to search for a defined term”.&#10;&#10;In row 18, column 1 reads “submit” and column 2 reads “A button that can be clicked to submit the form for processing”.&#10;&#10;In row 19, column 1 reads “tel” and column 2 reads “An input box used for telephone numbers”.&#10;&#10;In row 20, column 1 reads “text (the default)” and column 2 reads “An input box used for text entries”.&#10;&#10;In row 21, column 1 reads “time” and column 2 reads “A widget from which users can select a time value”.&#10;&#10;In row 22, column 1 reads “url” and column 2 reads “An input box used for entering URLs”.&#10;&#10;In row 23, column 1 reads “week” and column 2 reads “A widget from which users can select a week value”.&#10;&#10;" title="Figure 7-10 Controls and the input type attribu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980" y="1219200"/>
            <a:ext cx="5522240" cy="4906963"/>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21</a:t>
            </a:fld>
            <a:endParaRPr lang="en-US"/>
          </a:p>
        </p:txBody>
      </p:sp>
    </p:spTree>
    <p:extLst>
      <p:ext uri="{BB962C8B-B14F-4D97-AF65-F5344CB8AC3E}">
        <p14:creationId xmlns:p14="http://schemas.microsoft.com/office/powerpoint/2010/main" val="3832399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Adding Field Labels</a:t>
            </a:r>
            <a:endParaRPr lang="en-US"/>
          </a:p>
        </p:txBody>
      </p:sp>
      <p:sp>
        <p:nvSpPr>
          <p:cNvPr id="2" name="Content Placeholder 1"/>
          <p:cNvSpPr>
            <a:spLocks noGrp="1"/>
          </p:cNvSpPr>
          <p:nvPr>
            <p:ph idx="1"/>
          </p:nvPr>
        </p:nvSpPr>
        <p:spPr/>
        <p:txBody>
          <a:bodyPr/>
          <a:lstStyle/>
          <a:p>
            <a:r>
              <a:rPr lang="en-US"/>
              <a:t>To associate a text string with a control, the text string has to be enclosed within the </a:t>
            </a:r>
            <a:r>
              <a:rPr lang="en-US" sz="2600">
                <a:latin typeface="Courier New" panose="02070309020205020404" pitchFamily="49" charset="0"/>
                <a:cs typeface="Courier New" panose="02070309020205020404" pitchFamily="49" charset="0"/>
              </a:rPr>
              <a:t>label</a:t>
            </a:r>
            <a:r>
              <a:rPr lang="en-US"/>
              <a:t> element</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&lt;label for=“</a:t>
            </a:r>
            <a:r>
              <a:rPr lang="en-IN" sz="2600" i="1">
                <a:latin typeface="Courier New" panose="02070309020205020404" pitchFamily="49" charset="0"/>
                <a:cs typeface="Courier New" panose="02070309020205020404" pitchFamily="49" charset="0"/>
              </a:rPr>
              <a:t>id</a:t>
            </a:r>
            <a:r>
              <a:rPr lang="en-IN" sz="2600">
                <a:latin typeface="Courier New" panose="02070309020205020404" pitchFamily="49" charset="0"/>
                <a:cs typeface="Courier New" panose="02070309020205020404" pitchFamily="49" charset="0"/>
              </a:rPr>
              <a:t>”&gt;</a:t>
            </a:r>
            <a:r>
              <a:rPr lang="en-IN" sz="2600" i="1">
                <a:latin typeface="Courier New" panose="02070309020205020404" pitchFamily="49" charset="0"/>
                <a:cs typeface="Courier New" panose="02070309020205020404" pitchFamily="49" charset="0"/>
              </a:rPr>
              <a:t>label text</a:t>
            </a:r>
            <a:r>
              <a:rPr lang="en-IN" sz="2600">
                <a:latin typeface="Courier New" panose="02070309020205020404" pitchFamily="49" charset="0"/>
                <a:cs typeface="Courier New" panose="02070309020205020404" pitchFamily="49" charset="0"/>
              </a:rPr>
              <a:t>&lt;/label&gt;</a:t>
            </a:r>
          </a:p>
          <a:p>
            <a:pPr lvl="1"/>
            <a:r>
              <a:rPr lang="en-IN" sz="2600" i="1">
                <a:latin typeface="Courier New" panose="02070309020205020404" pitchFamily="49" charset="0"/>
                <a:cs typeface="Courier New" panose="02070309020205020404" pitchFamily="49" charset="0"/>
              </a:rPr>
              <a:t>id </a:t>
            </a:r>
            <a:r>
              <a:rPr lang="en-IN"/>
              <a:t>is the id of the control that is associated with the label</a:t>
            </a:r>
          </a:p>
          <a:p>
            <a:pPr lvl="1"/>
            <a:r>
              <a:rPr lang="en-IN" sz="2600" i="1">
                <a:latin typeface="Courier New" panose="02070309020205020404" pitchFamily="49" charset="0"/>
                <a:cs typeface="Courier New" panose="02070309020205020404" pitchFamily="49" charset="0"/>
              </a:rPr>
              <a:t>label text</a:t>
            </a:r>
            <a:r>
              <a:rPr lang="en-IN" i="1">
                <a:cs typeface="Courier New" panose="02070309020205020404" pitchFamily="49" charset="0"/>
              </a:rPr>
              <a:t> </a:t>
            </a:r>
            <a:r>
              <a:rPr lang="en-IN"/>
              <a:t>is the text of the label</a:t>
            </a:r>
            <a:endParaRPr lang="en-IN">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22</a:t>
            </a:fld>
            <a:endParaRPr lang="en-US"/>
          </a:p>
        </p:txBody>
      </p:sp>
    </p:spTree>
    <p:extLst>
      <p:ext uri="{BB962C8B-B14F-4D97-AF65-F5344CB8AC3E}">
        <p14:creationId xmlns:p14="http://schemas.microsoft.com/office/powerpoint/2010/main" val="213770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Designing a Form Layout</a:t>
            </a:r>
            <a:endParaRPr lang="en-US"/>
          </a:p>
        </p:txBody>
      </p:sp>
      <p:sp>
        <p:nvSpPr>
          <p:cNvPr id="2" name="Content Placeholder 1"/>
          <p:cNvSpPr>
            <a:spLocks noGrp="1"/>
          </p:cNvSpPr>
          <p:nvPr>
            <p:ph idx="1"/>
          </p:nvPr>
        </p:nvSpPr>
        <p:spPr/>
        <p:txBody>
          <a:bodyPr/>
          <a:lstStyle/>
          <a:p>
            <a:r>
              <a:rPr lang="en-IN"/>
              <a:t>There are two general layouts</a:t>
            </a:r>
          </a:p>
          <a:p>
            <a:pPr lvl="1"/>
            <a:r>
              <a:rPr lang="en-IN"/>
              <a:t>Labels are placed directly above the input controls </a:t>
            </a:r>
          </a:p>
          <a:p>
            <a:pPr lvl="1"/>
            <a:r>
              <a:rPr lang="en-IN"/>
              <a:t>Labels and controls are placed side-by-side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23</a:t>
            </a:fld>
            <a:endParaRPr lang="en-US"/>
          </a:p>
        </p:txBody>
      </p:sp>
      <p:pic>
        <p:nvPicPr>
          <p:cNvPr id="4" name="Picture 3" descr="This figure shows form layouts.&#10;&#10;This figure consists of ten rectangular boxes.&#10;&#10;The first rectangular box labeled “Customer Information” is positioned vertically. This rectangular box contains four rectangular boxes. The contents in this box are positioned in a single column.&#10;&#10;A text that reads “Name*” is positioned first in the first rectangular box. The second rectangular box is positioned second in the first rectangular box. A text that reads “Street address” is positioned third in the first rectangular box. The third rectangular box is positioned fourth in the first rectangular box. A text that reads “City” is positioned fifth in the first rectangular box. The fourth rectangular box is positioned sixth in the first rectangular box. A text that reads “State” is positioned seventh. The fifth rectangular box is positioned seventh in the first rectangular box.&#10;A text that reads “one-column layout” is positioned below the first rectangular box.&#10;&#10;The sixth rectangular box labeled “Customer Information” is positioned horizontally at the right side of the first rectangular box. This rectangular box contains four rectangular boxes. The contents in this box is placed in two columns.&#10;&#10;A text that reads “Name*” is positioned first in the first column of the sixth rectangular box. A text that reads “Street address” is positioned second in the first column of the sixth rectangular box. A text that reads “City” is positioned third in the first column of the sixth rectangular box. A text that reads “State” is positioned fourth in the first column of the sixth rectangular box. The seventh rectangular box is positioned first in the second column of the sixth rectangular box. The eighth rectangular box is positioned second in the second column of the sixth rectangular box. The ninth rectangular box is positioned third in the second column of the sixth rectangular box. The tenth rectangular box is positioned fourth in the second column of the sixth rectangular box.&#10;A text that reads “two-column layout” is positioned below the sixth rectangular box.&#10;&#10;" title="Figure 7-15 Form layou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819400"/>
            <a:ext cx="8001000" cy="3581400"/>
          </a:xfrm>
          <a:prstGeom prst="rect">
            <a:avLst/>
          </a:prstGeom>
        </p:spPr>
      </p:pic>
    </p:spTree>
    <p:extLst>
      <p:ext uri="{BB962C8B-B14F-4D97-AF65-F5344CB8AC3E}">
        <p14:creationId xmlns:p14="http://schemas.microsoft.com/office/powerpoint/2010/main" val="257579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Flexible Box</a:t>
            </a:r>
          </a:p>
        </p:txBody>
      </p:sp>
      <p:sp>
        <p:nvSpPr>
          <p:cNvPr id="3" name="Content Placeholder 2"/>
          <p:cNvSpPr>
            <a:spLocks noGrp="1"/>
          </p:cNvSpPr>
          <p:nvPr>
            <p:ph idx="1"/>
          </p:nvPr>
        </p:nvSpPr>
        <p:spPr/>
        <p:txBody>
          <a:bodyPr/>
          <a:lstStyle/>
          <a:p>
            <a:r>
              <a:rPr lang="en-US" sz="2800" dirty="0"/>
              <a:t>A flexible box or flexbox is a box containing items whose sizes can shrink or grow to match the boundaries of the box</a:t>
            </a:r>
          </a:p>
          <a:p>
            <a:r>
              <a:rPr lang="en-US" sz="2800" dirty="0"/>
              <a:t>Items within a flexbox are laid out along a </a:t>
            </a:r>
            <a:r>
              <a:rPr lang="en-US" sz="2800" b="1" dirty="0"/>
              <a:t>main axis</a:t>
            </a:r>
            <a:endParaRPr lang="en-US" sz="2800" dirty="0"/>
          </a:p>
          <a:p>
            <a:r>
              <a:rPr lang="en-US" sz="2800" dirty="0"/>
              <a:t>The main axis can point in either the horizontal or vertical direction</a:t>
            </a:r>
          </a:p>
          <a:p>
            <a:r>
              <a:rPr lang="en-US" sz="2600" dirty="0"/>
              <a:t>To define an element as a flexbox:</a:t>
            </a:r>
          </a:p>
          <a:p>
            <a:pPr marL="914400" lvl="2" indent="0">
              <a:buNone/>
            </a:pPr>
            <a:r>
              <a:rPr lang="en-US" sz="2300" dirty="0">
                <a:latin typeface="Courier New" panose="02070309020205020404" pitchFamily="49" charset="0"/>
                <a:cs typeface="Courier New" panose="02070309020205020404" pitchFamily="49" charset="0"/>
              </a:rPr>
              <a:t>display: flex;</a:t>
            </a:r>
          </a:p>
          <a:p>
            <a:r>
              <a:rPr lang="en-US" sz="2800" b="1" dirty="0"/>
              <a:t>Cross axis</a:t>
            </a:r>
            <a:r>
              <a:rPr lang="en-US" sz="2800" dirty="0"/>
              <a:t> is perpendicular to the main axis and is used to define the height or width of each item</a:t>
            </a:r>
            <a:endParaRPr lang="en-US" sz="2800" b="1" dirty="0"/>
          </a:p>
          <a:p>
            <a:endParaRPr lang="en-US" sz="2800"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24</a:t>
            </a:fld>
            <a:endParaRPr lang="en-US"/>
          </a:p>
        </p:txBody>
      </p:sp>
    </p:spTree>
    <p:extLst>
      <p:ext uri="{BB962C8B-B14F-4D97-AF65-F5344CB8AC3E}">
        <p14:creationId xmlns:p14="http://schemas.microsoft.com/office/powerpoint/2010/main" val="3133464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Defining a Flexible Box</a:t>
            </a:r>
          </a:p>
        </p:txBody>
      </p:sp>
      <p:pic>
        <p:nvPicPr>
          <p:cNvPr id="6" name="Content Placeholder 5" descr="This figure explains the horizontal and vertical flexboxes.&#10;The figure consists of two big rectangular boxes with three small rectangular boxes within each of them.&#10;The first rectangular box labeled “horizontal flexbox” is positioned on the left side of the figure. The first small rectangular box labeled “flex item” is positioned on the left side, inside the first rectangular box. The second small rectangular box labeled “flex item” is positioned to the right of the first small rectangular box. The third small rectangular box labeled “flex item” is positioned to the right of the second small rectangular box. An arrow originating with dotted lines from the left corner of the first rectangular box points to the right corner of the box. A text that reads “main axis” is positioned at the end of this arrow. An arrow originating with dotted lines from the top of the first rectangular box points to the bottom of the box. A text that reads “cross axis” is positioned at the end of this arrow.&#10;The second rectangular box labeled “vertical flexbox” is positioned vertically to the right of the first rectangular box. The fourth small rectangular box labeled “flex item” is positioned at the top, inside the second rectangular box. The fifth small rectangular box labeled “flex item” is positioned below the fourth small rectangular box inside the second rectangular box. The sixth small rectangular box labeled “flex item” is positioned below the fifth small rectangular box inside the second rectangular box. This rectangular box is a vertical rectangular box. An arrow originating with dotted lines from the left corner of the second rectangular box points to the right corner of the box. A text that reads “cross axis” is positioned at the end of this arrow. An arrow originating with dotted lines from the top of the second rectangular box points to the bottom of the box. A text that reads “main axis” is positioned at the end of this arrow." title="Figure 5-26 Horizontal and vertical flexboxes"/>
          <p:cNvPicPr>
            <a:picLocks noGrp="1" noChangeAspect="1"/>
          </p:cNvPicPr>
          <p:nvPr>
            <p:ph idx="1"/>
          </p:nvPr>
        </p:nvPicPr>
        <p:blipFill>
          <a:blip r:embed="rId3"/>
          <a:stretch>
            <a:fillRect/>
          </a:stretch>
        </p:blipFill>
        <p:spPr>
          <a:xfrm>
            <a:off x="457200" y="1337405"/>
            <a:ext cx="8305800" cy="4670552"/>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25</a:t>
            </a:fld>
            <a:endParaRPr lang="en-US"/>
          </a:p>
        </p:txBody>
      </p:sp>
    </p:spTree>
    <p:extLst>
      <p:ext uri="{BB962C8B-B14F-4D97-AF65-F5344CB8AC3E}">
        <p14:creationId xmlns:p14="http://schemas.microsoft.com/office/powerpoint/2010/main" val="2908808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Flexible Box</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flex-wrap: </a:t>
            </a:r>
            <a:r>
              <a:rPr lang="en-US" i="1" dirty="0">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  (wrap/</a:t>
            </a:r>
            <a:r>
              <a:rPr lang="en-US" dirty="0" err="1">
                <a:latin typeface="Courier New" panose="02070309020205020404" pitchFamily="49" charset="0"/>
                <a:cs typeface="Courier New" panose="02070309020205020404" pitchFamily="49" charset="0"/>
              </a:rPr>
              <a:t>nowrap</a:t>
            </a:r>
            <a:r>
              <a:rPr lang="en-US" dirty="0">
                <a:latin typeface="Courier New" panose="02070309020205020404" pitchFamily="49" charset="0"/>
                <a:cs typeface="Courier New" panose="02070309020205020404" pitchFamily="49" charset="0"/>
              </a:rPr>
              <a:t>)</a:t>
            </a:r>
          </a:p>
          <a:p>
            <a:pPr lvl="1"/>
            <a:r>
              <a:rPr lang="en-US" dirty="0"/>
              <a:t>property specifies whether the flexible items should wrap or not.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flex-direction: </a:t>
            </a:r>
            <a:r>
              <a:rPr lang="en-US" i="1" dirty="0">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(row/Column)</a:t>
            </a:r>
            <a:endParaRPr lang="en-US" dirty="0">
              <a:latin typeface="Courier New" panose="02070309020205020404" pitchFamily="49" charset="0"/>
              <a:cs typeface="Courier New" panose="02070309020205020404" pitchFamily="49" charset="0"/>
            </a:endParaRPr>
          </a:p>
          <a:p>
            <a:pPr lvl="1"/>
            <a:r>
              <a:rPr lang="en-US" dirty="0"/>
              <a:t>property specifies the direction of the flexible items.</a:t>
            </a: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26</a:t>
            </a:fld>
            <a:endParaRPr lang="en-US" dirty="0"/>
          </a:p>
        </p:txBody>
      </p:sp>
    </p:spTree>
    <p:extLst>
      <p:ext uri="{BB962C8B-B14F-4D97-AF65-F5344CB8AC3E}">
        <p14:creationId xmlns:p14="http://schemas.microsoft.com/office/powerpoint/2010/main" val="3867827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Flexible Box</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flex-grow: value;</a:t>
            </a:r>
          </a:p>
          <a:p>
            <a:pPr lvl="1"/>
            <a:r>
              <a:rPr lang="en-US" dirty="0"/>
              <a:t>property specifies how much the item will grow relative to the rest of the flexible items inside the same container.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flex-shrink: value;</a:t>
            </a:r>
          </a:p>
          <a:p>
            <a:pPr lvl="1"/>
            <a:r>
              <a:rPr lang="en-US" dirty="0"/>
              <a:t>property specifies how the item will shrink relative to the rest of the flexible items inside the same container.</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flex-basis : size</a:t>
            </a:r>
          </a:p>
          <a:p>
            <a:pPr lvl="1"/>
            <a:r>
              <a:rPr lang="en-US" dirty="0"/>
              <a:t>specifies the initial length of a flexible item.</a:t>
            </a: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27</a:t>
            </a:fld>
            <a:endParaRPr lang="en-US" dirty="0"/>
          </a:p>
        </p:txBody>
      </p:sp>
    </p:spTree>
    <p:extLst>
      <p:ext uri="{BB962C8B-B14F-4D97-AF65-F5344CB8AC3E}">
        <p14:creationId xmlns:p14="http://schemas.microsoft.com/office/powerpoint/2010/main" val="2891761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Defining Default Values and Placeholders</a:t>
            </a:r>
            <a:endParaRPr lang="en-US" sz="4000"/>
          </a:p>
        </p:txBody>
      </p:sp>
      <p:sp>
        <p:nvSpPr>
          <p:cNvPr id="2" name="Content Placeholder 1"/>
          <p:cNvSpPr>
            <a:spLocks noGrp="1"/>
          </p:cNvSpPr>
          <p:nvPr>
            <p:ph idx="1"/>
          </p:nvPr>
        </p:nvSpPr>
        <p:spPr/>
        <p:txBody>
          <a:bodyPr/>
          <a:lstStyle/>
          <a:p>
            <a:r>
              <a:rPr lang="en-IN"/>
              <a:t>The </a:t>
            </a:r>
            <a:r>
              <a:rPr lang="en-IN" sz="2600">
                <a:latin typeface="Courier New" panose="02070309020205020404" pitchFamily="49" charset="0"/>
                <a:cs typeface="Courier New" panose="02070309020205020404" pitchFamily="49" charset="0"/>
              </a:rPr>
              <a:t>value</a:t>
            </a:r>
            <a:r>
              <a:rPr lang="en-IN"/>
              <a:t> attribute is used to specify a default field value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28</a:t>
            </a:fld>
            <a:endParaRPr lang="en-US"/>
          </a:p>
        </p:txBody>
      </p:sp>
      <p:pic>
        <p:nvPicPr>
          <p:cNvPr id="3" name="Picture 2" descr="This figure shows how to define the default field value.&#10;&#10;The figure consists of two rectangular boxes and a few lines of code.&#10;&#10;The first line of the code reads “&lt;div class=“formRow”&gt;”. The second line of the code reads “&lt;label for=“city”&gt;City&lt;/label&gt;”. The third line of the code reads “&lt;input name=“custCity” id=“city” type=“text” value=“Ormond Beach” /&gt;”. The fourth line of the code reads “&lt;/div&gt;”. The fifth line of the code reads “&lt;div class=“formRow”&gt;”. The sixth line of the code reads “&lt;label for=“state”&gt;State&lt;/label&gt;”. The seventh line of the code reads “&lt;input name=“custState” id=“state” type=“text” value=“FL”/&gt;”. The eighth line of the code reads “&lt;/div&gt;”.&#10;&#10;The first rectangular box labeled “sets the default value for the custCity field” is positioned above the code. An arrow originating from this rectangular box points to “value=“Ormond Beach” in the third line of the code.&#10;&#10;The second rectangular box labeled “sets the default value for the custState field” is positioned below the code. An arrow originating from this rectangular box points to “value=“FL”” in the seventh line of the code.&#10;" title="Figure 7-22 Defining the default field valu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2743200"/>
            <a:ext cx="8001000" cy="3124200"/>
          </a:xfrm>
          <a:prstGeom prst="rect">
            <a:avLst/>
          </a:prstGeom>
        </p:spPr>
      </p:pic>
    </p:spTree>
    <p:extLst>
      <p:ext uri="{BB962C8B-B14F-4D97-AF65-F5344CB8AC3E}">
        <p14:creationId xmlns:p14="http://schemas.microsoft.com/office/powerpoint/2010/main" val="3793937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dirty="0"/>
              <a:t>Defining Default Values and Placeholders</a:t>
            </a:r>
            <a:endParaRPr lang="en-US" sz="3600" dirty="0"/>
          </a:p>
        </p:txBody>
      </p:sp>
      <p:sp>
        <p:nvSpPr>
          <p:cNvPr id="2" name="Content Placeholder 1"/>
          <p:cNvSpPr>
            <a:spLocks noGrp="1"/>
          </p:cNvSpPr>
          <p:nvPr>
            <p:ph idx="1"/>
          </p:nvPr>
        </p:nvSpPr>
        <p:spPr/>
        <p:txBody>
          <a:bodyPr/>
          <a:lstStyle/>
          <a:p>
            <a:r>
              <a:rPr lang="en-IN" b="1"/>
              <a:t>Placeholders: </a:t>
            </a:r>
            <a:r>
              <a:rPr lang="en-IN"/>
              <a:t>Text strings that appear within a form control, providing a hint about the kind of data that should be entered into a field</a:t>
            </a:r>
          </a:p>
          <a:p>
            <a:r>
              <a:rPr lang="en-IN"/>
              <a:t>They are defined using the </a:t>
            </a:r>
            <a:r>
              <a:rPr lang="en-IN" sz="2600">
                <a:latin typeface="Courier New" panose="02070309020205020404" pitchFamily="49" charset="0"/>
                <a:cs typeface="Courier New" panose="02070309020205020404" pitchFamily="49" charset="0"/>
              </a:rPr>
              <a:t>placeholder</a:t>
            </a:r>
            <a:r>
              <a:rPr lang="en-IN"/>
              <a:t> attribute</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placeholder=“</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a:t>
            </a:r>
          </a:p>
          <a:p>
            <a:pPr indent="0">
              <a:buNone/>
            </a:pPr>
            <a:r>
              <a:rPr lang="en-IN">
                <a:cs typeface="Courier New" panose="02070309020205020404" pitchFamily="49" charset="0"/>
              </a:rPr>
              <a:t>where</a:t>
            </a:r>
            <a:r>
              <a:rPr lang="en-IN" i="1">
                <a:cs typeface="Courier New" panose="02070309020205020404" pitchFamily="49" charset="0"/>
              </a:rPr>
              <a:t> </a:t>
            </a:r>
            <a:r>
              <a:rPr lang="en-IN" sz="2600" i="1">
                <a:latin typeface="Courier New" panose="02070309020205020404" pitchFamily="49" charset="0"/>
                <a:cs typeface="Courier New" panose="02070309020205020404" pitchFamily="49" charset="0"/>
              </a:rPr>
              <a:t>text</a:t>
            </a:r>
            <a:r>
              <a:rPr lang="en-IN" sz="2800" i="1"/>
              <a:t> </a:t>
            </a:r>
            <a:r>
              <a:rPr lang="en-IN"/>
              <a:t>is the text of the placeholder</a:t>
            </a:r>
          </a:p>
          <a:p>
            <a:pPr marL="0" indent="0">
              <a:buNone/>
            </a:pPr>
            <a:endParaRPr lang="en-IN" sz="2600">
              <a:latin typeface="Courier New" panose="02070309020205020404" pitchFamily="49" charset="0"/>
              <a:cs typeface="Courier New" panose="02070309020205020404" pitchFamily="49" charset="0"/>
            </a:endParaRPr>
          </a:p>
          <a:p>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29</a:t>
            </a:fld>
            <a:endParaRPr lang="en-US"/>
          </a:p>
        </p:txBody>
      </p:sp>
    </p:spTree>
    <p:extLst>
      <p:ext uri="{BB962C8B-B14F-4D97-AF65-F5344CB8AC3E}">
        <p14:creationId xmlns:p14="http://schemas.microsoft.com/office/powerpoint/2010/main" val="307042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p:txBody>
          <a:bodyPr/>
          <a:lstStyle/>
          <a:p>
            <a:pPr eaLnBrk="1" hangingPunct="1"/>
            <a:r>
              <a:rPr lang="en-US"/>
              <a:t>Objectives</a:t>
            </a:r>
          </a:p>
        </p:txBody>
      </p:sp>
      <p:sp>
        <p:nvSpPr>
          <p:cNvPr id="28674" name="Rectangle 3"/>
          <p:cNvSpPr>
            <a:spLocks noGrp="1" noChangeArrowheads="1"/>
          </p:cNvSpPr>
          <p:nvPr>
            <p:ph idx="4294967295"/>
          </p:nvPr>
        </p:nvSpPr>
        <p:spPr/>
        <p:txBody>
          <a:bodyPr/>
          <a:lstStyle/>
          <a:p>
            <a:pPr eaLnBrk="1" hangingPunct="1"/>
            <a:r>
              <a:rPr lang="en-US" dirty="0"/>
              <a:t>Apply styles to Web forms</a:t>
            </a:r>
          </a:p>
          <a:p>
            <a:pPr eaLnBrk="1" hangingPunct="1"/>
            <a:r>
              <a:rPr lang="en-US" dirty="0"/>
              <a:t>Explore HTML5 data types</a:t>
            </a:r>
          </a:p>
          <a:p>
            <a:r>
              <a:rPr lang="en-US" dirty="0"/>
              <a:t>Create spinners and range sliders</a:t>
            </a:r>
          </a:p>
          <a:p>
            <a:r>
              <a:rPr lang="en-US" dirty="0"/>
              <a:t>Create form buttons</a:t>
            </a:r>
          </a:p>
          <a:p>
            <a:r>
              <a:rPr lang="en-US" dirty="0"/>
              <a:t>Validate form data</a:t>
            </a:r>
          </a:p>
        </p:txBody>
      </p:sp>
      <p:sp>
        <p:nvSpPr>
          <p:cNvPr id="6" name="Slide Number Placeholder 5"/>
          <p:cNvSpPr>
            <a:spLocks noGrp="1"/>
          </p:cNvSpPr>
          <p:nvPr>
            <p:ph type="sldNum" sz="quarter" idx="11"/>
          </p:nvPr>
        </p:nvSpPr>
        <p:spPr/>
        <p:txBody>
          <a:bodyPr/>
          <a:lstStyle/>
          <a:p>
            <a:pPr>
              <a:defRPr/>
            </a:pPr>
            <a:fld id="{831DE35E-07F4-48CF-BAE2-B2AC82CF2852}" type="slidenum">
              <a:rPr lang="en-US"/>
              <a:pPr>
                <a:defRPr/>
              </a:pPr>
              <a:t>3</a:t>
            </a:fld>
            <a:endParaRPr lang="en-US"/>
          </a:p>
        </p:txBody>
      </p:sp>
    </p:spTree>
    <p:custDataLst>
      <p:tags r:id="rId1"/>
    </p:custDataLst>
    <p:extLst>
      <p:ext uri="{BB962C8B-B14F-4D97-AF65-F5344CB8AC3E}">
        <p14:creationId xmlns:p14="http://schemas.microsoft.com/office/powerpoint/2010/main" val="1077249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Entering Date and Time Values</a:t>
            </a:r>
            <a:endParaRPr lang="en-US"/>
          </a:p>
        </p:txBody>
      </p:sp>
      <p:sp>
        <p:nvSpPr>
          <p:cNvPr id="2" name="Content Placeholder 1"/>
          <p:cNvSpPr>
            <a:spLocks noGrp="1"/>
          </p:cNvSpPr>
          <p:nvPr>
            <p:ph idx="1"/>
          </p:nvPr>
        </p:nvSpPr>
        <p:spPr/>
        <p:txBody>
          <a:bodyPr/>
          <a:lstStyle/>
          <a:p>
            <a:r>
              <a:rPr lang="en-IN"/>
              <a:t>Date and time fields ensure that users enter data in the correct format</a:t>
            </a:r>
          </a:p>
          <a:p>
            <a:r>
              <a:rPr lang="en-IN"/>
              <a:t>Indicated using </a:t>
            </a:r>
            <a:r>
              <a:rPr lang="en-IN" sz="2600">
                <a:latin typeface="Courier New" panose="02070309020205020404" pitchFamily="49" charset="0"/>
                <a:cs typeface="Courier New" panose="02070309020205020404" pitchFamily="49" charset="0"/>
              </a:rPr>
              <a:t>type</a:t>
            </a:r>
            <a:r>
              <a:rPr lang="en-IN"/>
              <a:t> attributes: </a:t>
            </a:r>
            <a:r>
              <a:rPr lang="en-IN" sz="2600">
                <a:latin typeface="Courier New" panose="02070309020205020404" pitchFamily="49" charset="0"/>
                <a:cs typeface="Courier New" panose="02070309020205020404" pitchFamily="49" charset="0"/>
              </a:rPr>
              <a:t>date, time, </a:t>
            </a:r>
            <a:r>
              <a:rPr lang="en-IN" sz="2600" err="1">
                <a:latin typeface="Courier New" panose="02070309020205020404" pitchFamily="49" charset="0"/>
                <a:cs typeface="Courier New" panose="02070309020205020404" pitchFamily="49" charset="0"/>
              </a:rPr>
              <a:t>datetime</a:t>
            </a:r>
            <a:r>
              <a:rPr lang="en-IN" sz="2600">
                <a:latin typeface="Courier New" panose="02070309020205020404" pitchFamily="49" charset="0"/>
                <a:cs typeface="Courier New" panose="02070309020205020404" pitchFamily="49" charset="0"/>
              </a:rPr>
              <a:t>-local, month, </a:t>
            </a:r>
            <a:r>
              <a:rPr lang="en-IN">
                <a:cs typeface="Courier New" panose="02070309020205020404" pitchFamily="49" charset="0"/>
              </a:rPr>
              <a:t>and</a:t>
            </a:r>
            <a:r>
              <a:rPr lang="en-IN" sz="2600">
                <a:latin typeface="Courier New" panose="02070309020205020404" pitchFamily="49" charset="0"/>
                <a:cs typeface="Courier New" panose="02070309020205020404" pitchFamily="49" charset="0"/>
              </a:rPr>
              <a:t> week</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30</a:t>
            </a:fld>
            <a:endParaRPr lang="en-US"/>
          </a:p>
        </p:txBody>
      </p:sp>
      <p:pic>
        <p:nvPicPr>
          <p:cNvPr id="4" name="Picture 3" descr="This figure shows how to create a date field&#10;&#10;The figure consists of a rectangular box and a few lines of code.&#10;&#10;The first line of the code reads “&lt;fieldset id=“expInfo”&gt;”. The second line of the code reads “&lt;legend&gt; Share Your Experience at Red Ball Pizza &lt;/legend&gt;”. The third line of the code reads “&lt;div class=“formRow”&gt;”. The fourth line of the code reads “&lt;label for=“visit”&gt;Date of visit&lt;/label&gt;”. The fifth line of the code reads “&lt;input name=“visitDate” id=“visit” type=“date” /&gt;”. The sixth line of the code reads “&lt;/div&gt;”. The seventh line of the code reads “&lt;/fieldset&gt;”.&#10;&#10;A rectangular box labeled “sets the data type of the visitDate field to “date”” is positioned below the sixth line of code. An arrow originating from this rectangular box points to “type=“date”” in the fifth line of the code.&#10;&#10;" title="Figure 7-26 Creating a date fiel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3276600"/>
            <a:ext cx="8382000" cy="2971800"/>
          </a:xfrm>
          <a:prstGeom prst="rect">
            <a:avLst/>
          </a:prstGeom>
        </p:spPr>
      </p:pic>
    </p:spTree>
    <p:extLst>
      <p:ext uri="{BB962C8B-B14F-4D97-AF65-F5344CB8AC3E}">
        <p14:creationId xmlns:p14="http://schemas.microsoft.com/office/powerpoint/2010/main" val="3708210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a Selection List</a:t>
            </a:r>
            <a:endParaRPr lang="en-US"/>
          </a:p>
        </p:txBody>
      </p:sp>
      <p:sp>
        <p:nvSpPr>
          <p:cNvPr id="2" name="Content Placeholder 1"/>
          <p:cNvSpPr>
            <a:spLocks noGrp="1"/>
          </p:cNvSpPr>
          <p:nvPr>
            <p:ph idx="1"/>
          </p:nvPr>
        </p:nvSpPr>
        <p:spPr>
          <a:xfrm>
            <a:off x="457200" y="1219200"/>
            <a:ext cx="8305800" cy="5029200"/>
          </a:xfrm>
        </p:spPr>
        <p:txBody>
          <a:bodyPr/>
          <a:lstStyle/>
          <a:p>
            <a:r>
              <a:rPr lang="en-IN"/>
              <a:t>A selection list is a list box that presents users with a group of possible values for the data field</a:t>
            </a:r>
          </a:p>
          <a:p>
            <a:r>
              <a:rPr lang="en-IN"/>
              <a:t>The list is created using the </a:t>
            </a:r>
            <a:r>
              <a:rPr lang="en-IN" sz="2600">
                <a:latin typeface="Courier New" panose="02070309020205020404" pitchFamily="49" charset="0"/>
                <a:cs typeface="Courier New" panose="02070309020205020404" pitchFamily="49" charset="0"/>
              </a:rPr>
              <a:t>select</a:t>
            </a:r>
            <a:r>
              <a:rPr lang="en-IN"/>
              <a:t> and </a:t>
            </a:r>
            <a:r>
              <a:rPr lang="en-IN" sz="2600">
                <a:latin typeface="Courier New" panose="02070309020205020404" pitchFamily="49" charset="0"/>
                <a:cs typeface="Courier New" panose="02070309020205020404" pitchFamily="49" charset="0"/>
              </a:rPr>
              <a:t>option</a:t>
            </a:r>
            <a:r>
              <a:rPr lang="en-IN"/>
              <a:t> elements</a:t>
            </a:r>
            <a:endParaRPr lang="en-IN">
              <a:latin typeface="Courier New" panose="02070309020205020404" pitchFamily="49" charset="0"/>
              <a:cs typeface="Courier New" panose="02070309020205020404" pitchFamily="49" charset="0"/>
            </a:endParaRPr>
          </a:p>
          <a:p>
            <a:pPr marL="457200" lvl="1" indent="0">
              <a:buNone/>
            </a:pPr>
            <a:r>
              <a:rPr lang="en-IN" sz="2600">
                <a:latin typeface="Courier New" panose="02070309020205020404" pitchFamily="49" charset="0"/>
                <a:cs typeface="Courier New" panose="02070309020205020404" pitchFamily="49" charset="0"/>
              </a:rPr>
              <a:t>&lt;select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”&gt;</a:t>
            </a:r>
          </a:p>
          <a:p>
            <a:pPr marL="457200" lvl="1" indent="0">
              <a:buNone/>
            </a:pPr>
            <a:r>
              <a:rPr lang="en-IN" sz="2600">
                <a:latin typeface="Courier New" panose="02070309020205020404" pitchFamily="49" charset="0"/>
                <a:cs typeface="Courier New" panose="02070309020205020404" pitchFamily="49" charset="0"/>
              </a:rPr>
              <a:t>&lt;option value=”</a:t>
            </a:r>
            <a:r>
              <a:rPr lang="en-IN" sz="2600" i="1">
                <a:latin typeface="Courier New" panose="02070309020205020404" pitchFamily="49" charset="0"/>
                <a:cs typeface="Courier New" panose="02070309020205020404" pitchFamily="49" charset="0"/>
              </a:rPr>
              <a:t>value1</a:t>
            </a:r>
            <a:r>
              <a:rPr lang="en-IN" sz="2600">
                <a:latin typeface="Courier New" panose="02070309020205020404" pitchFamily="49" charset="0"/>
                <a:cs typeface="Courier New" panose="02070309020205020404" pitchFamily="49" charset="0"/>
              </a:rPr>
              <a:t>”&gt;</a:t>
            </a:r>
            <a:r>
              <a:rPr lang="en-IN" sz="2600" i="1">
                <a:latin typeface="Courier New" panose="02070309020205020404" pitchFamily="49" charset="0"/>
                <a:cs typeface="Courier New" panose="02070309020205020404" pitchFamily="49" charset="0"/>
              </a:rPr>
              <a:t>text1</a:t>
            </a:r>
            <a:r>
              <a:rPr lang="en-IN" sz="2600">
                <a:latin typeface="Courier New" panose="02070309020205020404" pitchFamily="49" charset="0"/>
                <a:cs typeface="Courier New" panose="02070309020205020404" pitchFamily="49" charset="0"/>
              </a:rPr>
              <a:t>&lt;/option&gt;</a:t>
            </a:r>
          </a:p>
          <a:p>
            <a:pPr marL="457200" lvl="1" indent="0">
              <a:buNone/>
            </a:pPr>
            <a:r>
              <a:rPr lang="en-IN" sz="2600">
                <a:latin typeface="Courier New" panose="02070309020205020404" pitchFamily="49" charset="0"/>
                <a:cs typeface="Courier New" panose="02070309020205020404" pitchFamily="49" charset="0"/>
              </a:rPr>
              <a:t>&lt;option value=”</a:t>
            </a:r>
            <a:r>
              <a:rPr lang="en-IN" sz="2600" i="1">
                <a:latin typeface="Courier New" panose="02070309020205020404" pitchFamily="49" charset="0"/>
                <a:cs typeface="Courier New" panose="02070309020205020404" pitchFamily="49" charset="0"/>
              </a:rPr>
              <a:t>value2</a:t>
            </a:r>
            <a:r>
              <a:rPr lang="en-IN" sz="2600">
                <a:latin typeface="Courier New" panose="02070309020205020404" pitchFamily="49" charset="0"/>
                <a:cs typeface="Courier New" panose="02070309020205020404" pitchFamily="49" charset="0"/>
              </a:rPr>
              <a:t>”&gt;</a:t>
            </a:r>
            <a:r>
              <a:rPr lang="en-IN" sz="2600" i="1">
                <a:latin typeface="Courier New" panose="02070309020205020404" pitchFamily="49" charset="0"/>
                <a:cs typeface="Courier New" panose="02070309020205020404" pitchFamily="49" charset="0"/>
              </a:rPr>
              <a:t>text2</a:t>
            </a:r>
            <a:r>
              <a:rPr lang="en-IN" sz="2600">
                <a:latin typeface="Courier New" panose="02070309020205020404" pitchFamily="49" charset="0"/>
                <a:cs typeface="Courier New" panose="02070309020205020404" pitchFamily="49" charset="0"/>
              </a:rPr>
              <a:t>&lt;/option&gt;</a:t>
            </a:r>
          </a:p>
          <a:p>
            <a:pPr marL="457200" lvl="1" indent="0">
              <a:buNone/>
            </a:pPr>
            <a:r>
              <a:rPr lang="en-IN" sz="2600">
                <a:latin typeface="Courier New" panose="02070309020205020404" pitchFamily="49" charset="0"/>
                <a:cs typeface="Courier New" panose="02070309020205020404" pitchFamily="49" charset="0"/>
              </a:rPr>
              <a:t>...</a:t>
            </a:r>
          </a:p>
          <a:p>
            <a:pPr marL="457200" lvl="1" indent="0">
              <a:buNone/>
            </a:pPr>
            <a:r>
              <a:rPr lang="en-IN" sz="2400">
                <a:latin typeface="Courier New" panose="02070309020205020404" pitchFamily="49" charset="0"/>
                <a:cs typeface="Courier New" panose="02070309020205020404" pitchFamily="49" charset="0"/>
              </a:rPr>
              <a:t>&lt;/select&gt;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31</a:t>
            </a:fld>
            <a:endParaRPr lang="en-US"/>
          </a:p>
        </p:txBody>
      </p:sp>
    </p:spTree>
    <p:extLst>
      <p:ext uri="{BB962C8B-B14F-4D97-AF65-F5344CB8AC3E}">
        <p14:creationId xmlns:p14="http://schemas.microsoft.com/office/powerpoint/2010/main" val="3314725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dirty="0"/>
              <a:t>Creating a Selection List</a:t>
            </a:r>
            <a:endParaRPr lang="en-US" sz="4000" dirty="0"/>
          </a:p>
        </p:txBody>
      </p:sp>
      <p:sp>
        <p:nvSpPr>
          <p:cNvPr id="2" name="Content Placeholder 1"/>
          <p:cNvSpPr>
            <a:spLocks noGrp="1"/>
          </p:cNvSpPr>
          <p:nvPr>
            <p:ph idx="1"/>
          </p:nvPr>
        </p:nvSpPr>
        <p:spPr/>
        <p:txBody>
          <a:bodyPr/>
          <a:lstStyle/>
          <a:p>
            <a:pPr lvl="1">
              <a:buFont typeface="Arial" panose="020B0604020202020204" pitchFamily="34" charset="0"/>
              <a:buChar char="–"/>
            </a:pPr>
            <a:r>
              <a:rPr lang="en-IN" sz="2600" i="1">
                <a:latin typeface="Courier New" panose="02070309020205020404" pitchFamily="49" charset="0"/>
                <a:cs typeface="Courier New" panose="02070309020205020404" pitchFamily="49" charset="0"/>
              </a:rPr>
              <a:t>name</a:t>
            </a:r>
            <a:r>
              <a:rPr lang="en-IN" i="1"/>
              <a:t> </a:t>
            </a:r>
            <a:r>
              <a:rPr lang="en-IN"/>
              <a:t>is the name of the data field</a:t>
            </a:r>
          </a:p>
          <a:p>
            <a:pPr lvl="1"/>
            <a:r>
              <a:rPr lang="en-IN" sz="2600" i="1">
                <a:latin typeface="Courier New" panose="02070309020205020404" pitchFamily="49" charset="0"/>
                <a:cs typeface="Courier New" panose="02070309020205020404" pitchFamily="49" charset="0"/>
              </a:rPr>
              <a:t>value1</a:t>
            </a:r>
            <a:r>
              <a:rPr lang="en-IN"/>
              <a:t>, </a:t>
            </a:r>
            <a:r>
              <a:rPr lang="en-IN" sz="2600" i="1">
                <a:latin typeface="Courier New" panose="02070309020205020404" pitchFamily="49" charset="0"/>
                <a:cs typeface="Courier New" panose="02070309020205020404" pitchFamily="49" charset="0"/>
              </a:rPr>
              <a:t>value2</a:t>
            </a:r>
            <a:r>
              <a:rPr lang="en-IN"/>
              <a:t>,… are the possible field values</a:t>
            </a:r>
          </a:p>
          <a:p>
            <a:pPr lvl="1"/>
            <a:r>
              <a:rPr lang="en-IN" sz="2600" i="1">
                <a:latin typeface="Courier New" panose="02070309020205020404" pitchFamily="49" charset="0"/>
                <a:cs typeface="Courier New" panose="02070309020205020404" pitchFamily="49" charset="0"/>
              </a:rPr>
              <a:t>text1</a:t>
            </a:r>
            <a:r>
              <a:rPr lang="en-IN"/>
              <a:t>, </a:t>
            </a:r>
            <a:r>
              <a:rPr lang="en-IN" sz="2600" i="1">
                <a:latin typeface="Courier New" panose="02070309020205020404" pitchFamily="49" charset="0"/>
                <a:cs typeface="Courier New" panose="02070309020205020404" pitchFamily="49" charset="0"/>
              </a:rPr>
              <a:t>text2</a:t>
            </a:r>
            <a:r>
              <a:rPr lang="en-IN"/>
              <a:t>,… are the text of the entries in the selection list that users see on the web form</a:t>
            </a:r>
            <a:endParaRPr lang="en-IN">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32</a:t>
            </a:fld>
            <a:endParaRPr lang="en-US"/>
          </a:p>
        </p:txBody>
      </p:sp>
    </p:spTree>
    <p:extLst>
      <p:ext uri="{BB962C8B-B14F-4D97-AF65-F5344CB8AC3E}">
        <p14:creationId xmlns:p14="http://schemas.microsoft.com/office/powerpoint/2010/main" val="2129891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Working with Select Attributes</a:t>
            </a:r>
            <a:endParaRPr lang="en-US"/>
          </a:p>
        </p:txBody>
      </p:sp>
      <p:sp>
        <p:nvSpPr>
          <p:cNvPr id="2" name="Content Placeholder 1"/>
          <p:cNvSpPr>
            <a:spLocks noGrp="1"/>
          </p:cNvSpPr>
          <p:nvPr>
            <p:ph idx="1"/>
          </p:nvPr>
        </p:nvSpPr>
        <p:spPr/>
        <p:txBody>
          <a:bodyPr/>
          <a:lstStyle/>
          <a:p>
            <a:r>
              <a:rPr lang="en-IN"/>
              <a:t>By default, a selection list appears as a drop-down list box</a:t>
            </a:r>
          </a:p>
          <a:p>
            <a:r>
              <a:rPr lang="en-IN"/>
              <a:t>To display a selection list as a scroll box, use the </a:t>
            </a:r>
            <a:r>
              <a:rPr lang="en-IN" sz="2600">
                <a:latin typeface="Courier New" panose="02070309020205020404" pitchFamily="49" charset="0"/>
                <a:cs typeface="Courier New" panose="02070309020205020404" pitchFamily="49" charset="0"/>
              </a:rPr>
              <a:t>size</a:t>
            </a:r>
            <a:r>
              <a:rPr lang="en-IN"/>
              <a:t> attribute to the </a:t>
            </a:r>
            <a:r>
              <a:rPr lang="en-IN" sz="2600">
                <a:latin typeface="Courier New" panose="02070309020205020404" pitchFamily="49" charset="0"/>
                <a:cs typeface="Courier New" panose="02070309020205020404" pitchFamily="49" charset="0"/>
              </a:rPr>
              <a:t>select</a:t>
            </a:r>
            <a:r>
              <a:rPr lang="en-IN"/>
              <a:t> element</a:t>
            </a:r>
          </a:p>
          <a:p>
            <a:pPr marL="457200" lvl="1" indent="0">
              <a:buNone/>
            </a:pPr>
            <a:r>
              <a:rPr lang="en-IN" sz="2600">
                <a:latin typeface="Courier New" panose="02070309020205020404" pitchFamily="49" charset="0"/>
                <a:cs typeface="Courier New" panose="02070309020205020404" pitchFamily="49" charset="0"/>
              </a:rPr>
              <a:t>&lt;select size=“</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”&gt; ... &lt;/select&gt;</a:t>
            </a:r>
          </a:p>
          <a:p>
            <a:pPr indent="0">
              <a:buNone/>
            </a:pPr>
            <a:r>
              <a:rPr lang="en-IN"/>
              <a:t>where </a:t>
            </a:r>
            <a:r>
              <a:rPr lang="en-IN" sz="2600" i="1">
                <a:latin typeface="Courier New" panose="02070309020205020404" pitchFamily="49" charset="0"/>
                <a:cs typeface="Courier New" panose="02070309020205020404" pitchFamily="49" charset="0"/>
              </a:rPr>
              <a:t>value</a:t>
            </a:r>
            <a:r>
              <a:rPr lang="en-IN" i="1"/>
              <a:t> </a:t>
            </a:r>
            <a:r>
              <a:rPr lang="en-IN"/>
              <a:t>is the number of options that the selection list displays at one time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33</a:t>
            </a:fld>
            <a:endParaRPr lang="en-US"/>
          </a:p>
        </p:txBody>
      </p:sp>
    </p:spTree>
    <p:extLst>
      <p:ext uri="{BB962C8B-B14F-4D97-AF65-F5344CB8AC3E}">
        <p14:creationId xmlns:p14="http://schemas.microsoft.com/office/powerpoint/2010/main" val="1693380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400" dirty="0"/>
              <a:t>Working with Select Attributes</a:t>
            </a:r>
            <a:endParaRPr lang="en-US" sz="3400" dirty="0"/>
          </a:p>
        </p:txBody>
      </p:sp>
      <p:sp>
        <p:nvSpPr>
          <p:cNvPr id="2" name="Content Placeholder 1"/>
          <p:cNvSpPr>
            <a:spLocks noGrp="1"/>
          </p:cNvSpPr>
          <p:nvPr>
            <p:ph idx="1"/>
          </p:nvPr>
        </p:nvSpPr>
        <p:spPr/>
        <p:txBody>
          <a:bodyPr/>
          <a:lstStyle/>
          <a:p>
            <a:r>
              <a:rPr lang="en-IN"/>
              <a:t>By default, selection lists allow only one selection from the list of options</a:t>
            </a:r>
          </a:p>
          <a:p>
            <a:r>
              <a:rPr lang="en-IN"/>
              <a:t>To allow more than one item to be selected, add </a:t>
            </a:r>
            <a:r>
              <a:rPr lang="en-IN" sz="2600">
                <a:latin typeface="Courier New" panose="02070309020205020404" pitchFamily="49" charset="0"/>
                <a:cs typeface="Courier New" panose="02070309020205020404" pitchFamily="49" charset="0"/>
              </a:rPr>
              <a:t>multiple</a:t>
            </a:r>
            <a:r>
              <a:rPr lang="en-IN"/>
              <a:t> attribute </a:t>
            </a:r>
          </a:p>
          <a:p>
            <a:pPr marL="457200" lvl="1" indent="0">
              <a:buNone/>
            </a:pPr>
            <a:r>
              <a:rPr lang="en-IN" sz="2600">
                <a:latin typeface="Courier New" panose="02070309020205020404" pitchFamily="49" charset="0"/>
                <a:cs typeface="Courier New" panose="02070309020205020404" pitchFamily="49" charset="0"/>
              </a:rPr>
              <a:t>&lt;select multiple&gt; ... &lt;/select&gt;</a:t>
            </a:r>
            <a:endParaRPr lang="en-IN" sz="2600"/>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34</a:t>
            </a:fld>
            <a:endParaRPr lang="en-US"/>
          </a:p>
        </p:txBody>
      </p:sp>
    </p:spTree>
    <p:extLst>
      <p:ext uri="{BB962C8B-B14F-4D97-AF65-F5344CB8AC3E}">
        <p14:creationId xmlns:p14="http://schemas.microsoft.com/office/powerpoint/2010/main" val="4113228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400" dirty="0"/>
              <a:t>Working with Select Attributes</a:t>
            </a:r>
            <a:endParaRPr lang="en-US" sz="3400" dirty="0"/>
          </a:p>
        </p:txBody>
      </p:sp>
      <p:sp>
        <p:nvSpPr>
          <p:cNvPr id="2" name="Content Placeholder 1"/>
          <p:cNvSpPr>
            <a:spLocks noGrp="1"/>
          </p:cNvSpPr>
          <p:nvPr>
            <p:ph idx="1"/>
          </p:nvPr>
        </p:nvSpPr>
        <p:spPr/>
        <p:txBody>
          <a:bodyPr/>
          <a:lstStyle/>
          <a:p>
            <a:r>
              <a:rPr lang="en-US"/>
              <a:t>Two ways for users to select multiple items from a selection list</a:t>
            </a:r>
          </a:p>
          <a:p>
            <a:pPr lvl="1"/>
            <a:r>
              <a:rPr lang="en-IN"/>
              <a:t>For non-contiguous selection, press and hold the Ctrl key while making the selections</a:t>
            </a:r>
          </a:p>
          <a:p>
            <a:pPr lvl="1"/>
            <a:r>
              <a:rPr lang="en-IN"/>
              <a:t>For contiguous selection, select the first item, press and hold the Shift key, and then select the last item in the range</a:t>
            </a:r>
          </a:p>
          <a:p>
            <a:pPr marL="457200" lvl="1" indent="0">
              <a:buNone/>
            </a:pPr>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35</a:t>
            </a:fld>
            <a:endParaRPr lang="en-US"/>
          </a:p>
        </p:txBody>
      </p:sp>
    </p:spTree>
    <p:extLst>
      <p:ext uri="{BB962C8B-B14F-4D97-AF65-F5344CB8AC3E}">
        <p14:creationId xmlns:p14="http://schemas.microsoft.com/office/powerpoint/2010/main" val="280378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Grouping Selection Options</a:t>
            </a:r>
            <a:endParaRPr lang="en-US"/>
          </a:p>
        </p:txBody>
      </p:sp>
      <p:sp>
        <p:nvSpPr>
          <p:cNvPr id="2" name="Content Placeholder 1"/>
          <p:cNvSpPr>
            <a:spLocks noGrp="1"/>
          </p:cNvSpPr>
          <p:nvPr>
            <p:ph idx="1"/>
          </p:nvPr>
        </p:nvSpPr>
        <p:spPr>
          <a:xfrm>
            <a:off x="457200" y="1083711"/>
            <a:ext cx="8305800" cy="4906963"/>
          </a:xfrm>
        </p:spPr>
        <p:txBody>
          <a:bodyPr/>
          <a:lstStyle/>
          <a:p>
            <a:r>
              <a:rPr lang="en-IN" dirty="0"/>
              <a:t>Organize selection list options by placing them in option groups using the </a:t>
            </a:r>
            <a:r>
              <a:rPr lang="en-IN" sz="2600" dirty="0" err="1">
                <a:latin typeface="Courier New" panose="02070309020205020404" pitchFamily="49" charset="0"/>
                <a:cs typeface="Courier New" panose="02070309020205020404" pitchFamily="49" charset="0"/>
              </a:rPr>
              <a:t>optgroup</a:t>
            </a:r>
            <a:r>
              <a:rPr lang="en-IN" dirty="0"/>
              <a:t> element</a:t>
            </a:r>
          </a:p>
          <a:p>
            <a:pPr marL="457200" lvl="1" indent="0">
              <a:buNone/>
            </a:pPr>
            <a:r>
              <a:rPr lang="en-IN" sz="2600" dirty="0">
                <a:latin typeface="Courier New" panose="02070309020205020404" pitchFamily="49" charset="0"/>
                <a:cs typeface="Courier New" panose="02070309020205020404" pitchFamily="49" charset="0"/>
              </a:rPr>
              <a:t>&lt;select&gt;</a:t>
            </a:r>
          </a:p>
          <a:p>
            <a:pPr marL="457200" lvl="1" indent="0">
              <a:buNone/>
            </a:pPr>
            <a:r>
              <a:rPr lang="en-IN" sz="2600" dirty="0">
                <a:latin typeface="Courier New" panose="02070309020205020404" pitchFamily="49" charset="0"/>
                <a:cs typeface="Courier New" panose="02070309020205020404" pitchFamily="49" charset="0"/>
              </a:rPr>
              <a:t>	&lt;</a:t>
            </a:r>
            <a:r>
              <a:rPr lang="en-IN" sz="2600" dirty="0" err="1">
                <a:latin typeface="Courier New" panose="02070309020205020404" pitchFamily="49" charset="0"/>
                <a:cs typeface="Courier New" panose="02070309020205020404" pitchFamily="49" charset="0"/>
              </a:rPr>
              <a:t>optgroup</a:t>
            </a:r>
            <a:r>
              <a:rPr lang="en-IN" sz="2600" dirty="0">
                <a:latin typeface="Courier New" panose="02070309020205020404" pitchFamily="49" charset="0"/>
                <a:cs typeface="Courier New" panose="02070309020205020404" pitchFamily="49" charset="0"/>
              </a:rPr>
              <a:t> label=”</a:t>
            </a:r>
            <a:r>
              <a:rPr lang="en-IN" sz="2600" i="1" dirty="0">
                <a:latin typeface="Courier New" panose="02070309020205020404" pitchFamily="49" charset="0"/>
                <a:cs typeface="Courier New" panose="02070309020205020404" pitchFamily="49" charset="0"/>
              </a:rPr>
              <a:t>label1</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		&lt;option&gt;</a:t>
            </a:r>
            <a:r>
              <a:rPr lang="en-IN" sz="2600" i="1" dirty="0">
                <a:latin typeface="Courier New" panose="02070309020205020404" pitchFamily="49" charset="0"/>
                <a:cs typeface="Courier New" panose="02070309020205020404" pitchFamily="49" charset="0"/>
              </a:rPr>
              <a:t>text1</a:t>
            </a:r>
            <a:r>
              <a:rPr lang="en-IN" sz="2600" dirty="0">
                <a:latin typeface="Courier New" panose="02070309020205020404" pitchFamily="49" charset="0"/>
                <a:cs typeface="Courier New" panose="02070309020205020404" pitchFamily="49" charset="0"/>
              </a:rPr>
              <a:t>&lt;/option&gt;</a:t>
            </a:r>
          </a:p>
          <a:p>
            <a:pPr marL="457200" lvl="1" indent="0">
              <a:buNone/>
            </a:pPr>
            <a:r>
              <a:rPr lang="en-IN" sz="2600" dirty="0">
                <a:latin typeface="Courier New" panose="02070309020205020404" pitchFamily="49" charset="0"/>
                <a:cs typeface="Courier New" panose="02070309020205020404" pitchFamily="49" charset="0"/>
              </a:rPr>
              <a:t>		&lt;option&gt;</a:t>
            </a:r>
            <a:r>
              <a:rPr lang="en-IN" sz="2600" i="1" dirty="0">
                <a:latin typeface="Courier New" panose="02070309020205020404" pitchFamily="49" charset="0"/>
                <a:cs typeface="Courier New" panose="02070309020205020404" pitchFamily="49" charset="0"/>
              </a:rPr>
              <a:t>text2</a:t>
            </a:r>
            <a:r>
              <a:rPr lang="en-IN" sz="2600" dirty="0">
                <a:latin typeface="Courier New" panose="02070309020205020404" pitchFamily="49" charset="0"/>
                <a:cs typeface="Courier New" panose="02070309020205020404" pitchFamily="49" charset="0"/>
              </a:rPr>
              <a:t>&lt;/option&gt;</a:t>
            </a:r>
          </a:p>
          <a:p>
            <a:pPr marL="457200" lvl="1" indent="0">
              <a:buNone/>
            </a:pPr>
            <a:r>
              <a:rPr lang="en-IN" sz="2600" dirty="0">
                <a:latin typeface="Courier New" panose="02070309020205020404" pitchFamily="49" charset="0"/>
                <a:cs typeface="Courier New" panose="02070309020205020404" pitchFamily="49" charset="0"/>
              </a:rPr>
              <a:t>	&lt;/</a:t>
            </a:r>
            <a:r>
              <a:rPr lang="en-IN" sz="2600" dirty="0" err="1">
                <a:latin typeface="Courier New" panose="02070309020205020404" pitchFamily="49" charset="0"/>
                <a:cs typeface="Courier New" panose="02070309020205020404" pitchFamily="49" charset="0"/>
              </a:rPr>
              <a:t>optgroup</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	&lt;</a:t>
            </a:r>
            <a:r>
              <a:rPr lang="en-IN" sz="2600" dirty="0" err="1">
                <a:latin typeface="Courier New" panose="02070309020205020404" pitchFamily="49" charset="0"/>
                <a:cs typeface="Courier New" panose="02070309020205020404" pitchFamily="49" charset="0"/>
              </a:rPr>
              <a:t>optgroup</a:t>
            </a:r>
            <a:r>
              <a:rPr lang="en-IN" sz="2600" dirty="0">
                <a:latin typeface="Courier New" panose="02070309020205020404" pitchFamily="49" charset="0"/>
                <a:cs typeface="Courier New" panose="02070309020205020404" pitchFamily="49" charset="0"/>
              </a:rPr>
              <a:t> …&gt;&lt;/</a:t>
            </a:r>
            <a:r>
              <a:rPr lang="en-IN" sz="2600" dirty="0" err="1">
                <a:latin typeface="Courier New" panose="02070309020205020404" pitchFamily="49" charset="0"/>
                <a:cs typeface="Courier New" panose="02070309020205020404" pitchFamily="49" charset="0"/>
              </a:rPr>
              <a:t>optgroup</a:t>
            </a:r>
            <a:r>
              <a:rPr lang="en-IN" sz="2600" dirty="0">
                <a:latin typeface="Courier New" panose="02070309020205020404" pitchFamily="49" charset="0"/>
                <a:cs typeface="Courier New" panose="02070309020205020404" pitchFamily="49" charset="0"/>
              </a:rPr>
              <a:t>&gt;</a:t>
            </a:r>
          </a:p>
          <a:p>
            <a:pPr marL="457200" lvl="1" indent="0">
              <a:buNone/>
            </a:pPr>
            <a:r>
              <a:rPr lang="en-IN" sz="2600" dirty="0">
                <a:latin typeface="Courier New" panose="02070309020205020404" pitchFamily="49" charset="0"/>
                <a:cs typeface="Courier New" panose="02070309020205020404" pitchFamily="49" charset="0"/>
              </a:rPr>
              <a:t>&lt;/select&gt;</a:t>
            </a:r>
          </a:p>
          <a:p>
            <a:pPr indent="0">
              <a:buNone/>
            </a:pPr>
            <a:r>
              <a:rPr lang="en-IN" sz="2800" dirty="0">
                <a:cs typeface="Courier New" panose="02070309020205020404" pitchFamily="49" charset="0"/>
              </a:rPr>
              <a:t>where</a:t>
            </a:r>
            <a:r>
              <a:rPr lang="en-IN" sz="2400" i="1" dirty="0">
                <a:latin typeface="Courier New" panose="02070309020205020404" pitchFamily="49" charset="0"/>
                <a:cs typeface="Courier New" panose="02070309020205020404" pitchFamily="49" charset="0"/>
              </a:rPr>
              <a:t> label1</a:t>
            </a:r>
            <a:r>
              <a:rPr lang="en-IN" sz="2800" dirty="0"/>
              <a:t> is the label for the first group of options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36</a:t>
            </a:fld>
            <a:endParaRPr lang="en-US"/>
          </a:p>
        </p:txBody>
      </p:sp>
    </p:spTree>
    <p:extLst>
      <p:ext uri="{BB962C8B-B14F-4D97-AF65-F5344CB8AC3E}">
        <p14:creationId xmlns:p14="http://schemas.microsoft.com/office/powerpoint/2010/main" val="555074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dirty="0"/>
              <a:t>Grouping Selection Options</a:t>
            </a:r>
            <a:endParaRPr lang="en-US" sz="3600" dirty="0"/>
          </a:p>
        </p:txBody>
      </p:sp>
      <p:pic>
        <p:nvPicPr>
          <p:cNvPr id="9" name="Content Placeholder 2" descr="This figure shows how to group options in a selection list.&#10;&#10;The figure consists of three rectangular boxes, few lines of code, and a square box.&#10;&#10;The first rectangular box consists of a few lines of code.&#10;&#10;The first line of the code reads “&lt;label for=“appetizers”&gt;Starter Menu&lt;/label&gt;”. The second line of the code reads “&lt;select name=“meal”&gt;. The third line of the code reads “&lt;optgroup label=“Appetizers”&gt;. The fourth line of the code reads “&lt;option value=“sms”&gt;Spicy Mozzarella Sticks&lt;/option&gt;”. The fifth line of the code reads “&lt;option value=“pr”&gt;Pepperoni Rolls&lt;/option&gt;”. The sixth line of the code reads “&lt;option value=“tr”&gt;Toasted Ravioli&lt;/option&gt;”. The seventh line of the code reads “&lt;/optgroup&gt;”.The eighth line of the code reads “&lt;optgroup label=“Salads”&gt;”. The ninth line of the code reads “&lt;option value=“sms”&gt;Pasta Salad&lt;/option&gt;”. The tenth line of the code reads “&lt;option value=“tbs”&gt;Tuscan Bread Salad&lt;/option&gt;”. The eleventh line of the code reads “&lt;option value=“pr”&gt;Caesar Salad&lt;/option&gt;”. The twelfth line of the code reads “&lt;/optgroup&gt;”. The thirteenth line of the code reads “&lt;/select&gt;”.&#10;&#10;The second rectangular box labeled “option group labels” is positioned inside the first rectangular box at the right side of the code. An arrow originating from the second rectangular box points to “label=“Appetizers”” in the third line of the code and another arrow originating from the second rectangular box points to “label=“Salads”” in the eighth line of the code.&#10;&#10;The third rectangular box labeled “Starter Menu” is positioned below the first rectangular box. The label is positioned at the left corner in the third rectangular box. The square box that is a section list is positioned at the right side of the label. The square box is labeled “Spicy Mozzarella Sticks” followed by a downward arrow positioned at the right side of the label.&#10;The section list consists of eight values.&#10;&#10;The first value that reads “Appetizers” is positioned below the label. The second value that reads “Spicy Mozzarella Sticks” is positioned below the first value. The third value that reads “Pepperoni Rolls” is positioned below the second value. The fourth value that reads “Toasted Ravioli” is positioned below the third value. The fifth value that reads “Salads” is positioned below the fourth value. The sixth value that reads “Pasta Salad” is positioned below the fifth value. The seventh value that reads “Tuscan Bread Salad” is positioned below the sixth value. The eighth value that reads “Caesar Salad” is positioned below the seventh value.&#10;" title="Figure 7-31 Grouping options in a selection lis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14" y="1219200"/>
            <a:ext cx="5867372" cy="4906963"/>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37</a:t>
            </a:fld>
            <a:endParaRPr lang="en-US"/>
          </a:p>
        </p:txBody>
      </p:sp>
    </p:spTree>
    <p:extLst>
      <p:ext uri="{BB962C8B-B14F-4D97-AF65-F5344CB8AC3E}">
        <p14:creationId xmlns:p14="http://schemas.microsoft.com/office/powerpoint/2010/main" val="3237248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Option Buttons</a:t>
            </a:r>
            <a:endParaRPr lang="en-US"/>
          </a:p>
        </p:txBody>
      </p:sp>
      <p:sp>
        <p:nvSpPr>
          <p:cNvPr id="2" name="Content Placeholder 1"/>
          <p:cNvSpPr>
            <a:spLocks noGrp="1"/>
          </p:cNvSpPr>
          <p:nvPr>
            <p:ph idx="1"/>
          </p:nvPr>
        </p:nvSpPr>
        <p:spPr/>
        <p:txBody>
          <a:bodyPr/>
          <a:lstStyle/>
          <a:p>
            <a:r>
              <a:rPr lang="en-IN"/>
              <a:t>Option buttons are also called radio buttons</a:t>
            </a:r>
          </a:p>
          <a:p>
            <a:r>
              <a:rPr lang="en-IN"/>
              <a:t>Unlike selection lists, the options appear as separate controls in the web form</a:t>
            </a:r>
          </a:p>
          <a:p>
            <a:r>
              <a:rPr lang="en-IN"/>
              <a:t>They are created with a group of </a:t>
            </a:r>
            <a:r>
              <a:rPr lang="en-IN" sz="2600">
                <a:latin typeface="Courier New" panose="02070309020205020404" pitchFamily="49" charset="0"/>
                <a:cs typeface="Courier New" panose="02070309020205020404" pitchFamily="49" charset="0"/>
              </a:rPr>
              <a:t>input</a:t>
            </a:r>
            <a:r>
              <a:rPr lang="en-IN" sz="2400"/>
              <a:t> </a:t>
            </a:r>
            <a:r>
              <a:rPr lang="en-IN"/>
              <a:t>elements with a </a:t>
            </a:r>
            <a:r>
              <a:rPr lang="en-IN" sz="2600">
                <a:latin typeface="Courier New" panose="02070309020205020404" pitchFamily="49" charset="0"/>
                <a:cs typeface="Courier New" panose="02070309020205020404" pitchFamily="49" charset="0"/>
              </a:rPr>
              <a:t>type</a:t>
            </a:r>
            <a:r>
              <a:rPr lang="en-IN" sz="2800"/>
              <a:t> </a:t>
            </a:r>
            <a:r>
              <a:rPr lang="en-IN"/>
              <a:t>attribute value of “radio”</a:t>
            </a:r>
          </a:p>
          <a:p>
            <a:pPr marL="457200" lvl="1" indent="0">
              <a:buNone/>
            </a:pPr>
            <a:r>
              <a:rPr lang="en-IN">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&lt;input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 value=“</a:t>
            </a:r>
            <a:r>
              <a:rPr lang="en-IN" sz="2600" i="1">
                <a:latin typeface="Courier New" panose="02070309020205020404" pitchFamily="49" charset="0"/>
                <a:cs typeface="Courier New" panose="02070309020205020404" pitchFamily="49" charset="0"/>
              </a:rPr>
              <a:t>value1</a:t>
            </a:r>
            <a:r>
              <a:rPr lang="en-IN" sz="2600">
                <a:latin typeface="Courier New" panose="02070309020205020404" pitchFamily="49" charset="0"/>
                <a:cs typeface="Courier New" panose="02070309020205020404" pitchFamily="49" charset="0"/>
              </a:rPr>
              <a:t>” 	type=“radio” /&gt;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38</a:t>
            </a:fld>
            <a:endParaRPr lang="en-US"/>
          </a:p>
        </p:txBody>
      </p:sp>
    </p:spTree>
    <p:extLst>
      <p:ext uri="{BB962C8B-B14F-4D97-AF65-F5344CB8AC3E}">
        <p14:creationId xmlns:p14="http://schemas.microsoft.com/office/powerpoint/2010/main" val="672057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dirty="0"/>
              <a:t>Creating Option Buttons</a:t>
            </a:r>
            <a:endParaRPr lang="en-US" sz="4000" dirty="0"/>
          </a:p>
        </p:txBody>
      </p:sp>
      <p:sp>
        <p:nvSpPr>
          <p:cNvPr id="2" name="Content Placeholder 1"/>
          <p:cNvSpPr>
            <a:spLocks noGrp="1"/>
          </p:cNvSpPr>
          <p:nvPr>
            <p:ph idx="1"/>
          </p:nvPr>
        </p:nvSpPr>
        <p:spPr/>
        <p:txBody>
          <a:bodyPr/>
          <a:lstStyle/>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&lt;input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 value=“</a:t>
            </a:r>
            <a:r>
              <a:rPr lang="en-IN" sz="2600" i="1">
                <a:latin typeface="Courier New" panose="02070309020205020404" pitchFamily="49" charset="0"/>
                <a:cs typeface="Courier New" panose="02070309020205020404" pitchFamily="49" charset="0"/>
              </a:rPr>
              <a:t>value2</a:t>
            </a:r>
            <a:r>
              <a:rPr lang="en-IN" sz="2600">
                <a:latin typeface="Courier New" panose="02070309020205020404" pitchFamily="49" charset="0"/>
                <a:cs typeface="Courier New" panose="02070309020205020404" pitchFamily="49" charset="0"/>
              </a:rPr>
              <a:t>” 	type=“radio” /&gt;</a:t>
            </a:r>
          </a:p>
          <a:p>
            <a:pPr marL="457200" lvl="1" indent="0">
              <a:buNone/>
            </a:pPr>
            <a:r>
              <a:rPr lang="en-IN" sz="2600">
                <a:latin typeface="Courier New" panose="02070309020205020404" pitchFamily="49" charset="0"/>
                <a:cs typeface="Courier New" panose="02070309020205020404" pitchFamily="49" charset="0"/>
              </a:rPr>
              <a:t>	…</a:t>
            </a:r>
          </a:p>
          <a:p>
            <a:pPr indent="0">
              <a:buNone/>
            </a:pPr>
            <a:r>
              <a:rPr lang="en-IN" sz="2800"/>
              <a:t>where </a:t>
            </a:r>
            <a:r>
              <a:rPr lang="en-IN" sz="2600" i="1">
                <a:latin typeface="Courier New" panose="02070309020205020404" pitchFamily="49" charset="0"/>
                <a:cs typeface="Courier New" panose="02070309020205020404" pitchFamily="49" charset="0"/>
              </a:rPr>
              <a:t>name</a:t>
            </a:r>
            <a:r>
              <a:rPr lang="en-IN" sz="2800" i="1"/>
              <a:t> </a:t>
            </a:r>
            <a:r>
              <a:rPr lang="en-IN" sz="2800"/>
              <a:t>is the name of the data field and </a:t>
            </a:r>
            <a:r>
              <a:rPr lang="en-IN" sz="2600" i="1">
                <a:latin typeface="Courier New" panose="02070309020205020404" pitchFamily="49" charset="0"/>
                <a:cs typeface="Courier New" panose="02070309020205020404" pitchFamily="49" charset="0"/>
              </a:rPr>
              <a:t>value1</a:t>
            </a:r>
            <a:r>
              <a:rPr lang="en-IN" sz="2800"/>
              <a:t>, </a:t>
            </a:r>
            <a:r>
              <a:rPr lang="en-IN" sz="2600" i="1">
                <a:latin typeface="Courier New" panose="02070309020205020404" pitchFamily="49" charset="0"/>
                <a:cs typeface="Courier New" panose="02070309020205020404" pitchFamily="49" charset="0"/>
              </a:rPr>
              <a:t>value2</a:t>
            </a:r>
            <a:r>
              <a:rPr lang="en-IN" sz="2800"/>
              <a:t>, </a:t>
            </a:r>
            <a:r>
              <a:rPr lang="en-IN" sz="2600" i="1">
                <a:latin typeface="Courier New" panose="02070309020205020404" pitchFamily="49" charset="0"/>
                <a:cs typeface="Courier New" panose="02070309020205020404" pitchFamily="49" charset="0"/>
              </a:rPr>
              <a:t>value3</a:t>
            </a:r>
            <a:r>
              <a:rPr lang="en-IN" sz="2800"/>
              <a:t>,… are the field values associated with each option</a:t>
            </a:r>
          </a:p>
          <a:p>
            <a:r>
              <a:rPr lang="en-IN" sz="2800"/>
              <a:t>Set an option button to be selected as the default by adding the </a:t>
            </a:r>
            <a:r>
              <a:rPr lang="en-IN" sz="2600">
                <a:latin typeface="Courier New" panose="02070309020205020404" pitchFamily="49" charset="0"/>
                <a:cs typeface="Courier New" panose="02070309020205020404" pitchFamily="49" charset="0"/>
              </a:rPr>
              <a:t>checked</a:t>
            </a:r>
            <a:r>
              <a:rPr lang="en-IN" sz="2800"/>
              <a:t> attribute to the input element</a:t>
            </a:r>
          </a:p>
          <a:p>
            <a:r>
              <a:rPr lang="en-IN" sz="2600">
                <a:latin typeface="Courier New" panose="02070309020205020404" pitchFamily="49" charset="0"/>
                <a:cs typeface="Courier New" panose="02070309020205020404" pitchFamily="49" charset="0"/>
              </a:rPr>
              <a:t>&lt;input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 type=”radio” checked /&gt;</a:t>
            </a:r>
          </a:p>
          <a:p>
            <a:pPr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39</a:t>
            </a:fld>
            <a:endParaRPr lang="en-US"/>
          </a:p>
        </p:txBody>
      </p:sp>
    </p:spTree>
    <p:extLst>
      <p:ext uri="{BB962C8B-B14F-4D97-AF65-F5344CB8AC3E}">
        <p14:creationId xmlns:p14="http://schemas.microsoft.com/office/powerpoint/2010/main" val="112023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Web Form</a:t>
            </a:r>
            <a:endParaRPr lang="en-IN"/>
          </a:p>
        </p:txBody>
      </p:sp>
      <p:pic>
        <p:nvPicPr>
          <p:cNvPr id="4" name="Content Placeholder 3" descr="This figure shows the structure of a web form.&#10;The figure consists of a web form and eleven rectangular boxes.&#10;The web form consists of a text that reads “Customer Survey” positioned at the top-left corner of the form. There are few lines of text that describes the survey.&#10;The first rectangular box labeled “Customer Information” is positioned below the lines of text. This box consists of two columns. The first column consists of five labels positioned one below the other and the second column consists of five equal sized rectangular boxes positioned one below the other.&#10;The first label in the first column reads “Name*”. The second label in the first column reads “Street address”. The third label in the first column reads “City”. The fourth label in the first column reads “State”. The fifth label in the first column reads “Postal code”.&#10;The second rectangular box is an input box that reads “enter your name”. This box is positioned in the second column inside the first rectangular box.&#10;The third rectangular box is an input box positioned below the second rectangular box.&#10;The fourth rectangular box is an input box that reads “Ormond Beach”. This box is positioned below the third rectangular box.&#10;The fifth rectangular box is an input box that reads “FL”. This box is positioned below the fourth rectangular box.&#10;The sixth rectangular box is an input box that reads “nnnn (-nnnn)”. This box is positioned below the fifth rectangular box.&#10;The seventh rectangular box labeled “The field set legend appears at the top-left corner of the field set by default.” is positioned at the right side of the web form. An arrow originating from this rectangular box points to the label on the first rectangular box.&#10;The eighth rectangular box labeled “An input control box displaying placeholder text.” is positioned below the seventh rectangular box. An arrow originating from the eighth rectangular box points to the second rectangular box.&#10;The ninth rectangular box labeled “A default value appears in the input box.” is positioned below the eighth rectangular box. An arrow originating from the ninth rectangular box points to the fourth rectangular box.&#10;The tenth rectangular box labeled “Placeholder text is dimmed within the input box.” is positioned at the bottom-left corner of the web form. An arrow originating from this rectangular box points to the sixth rectangular box.&#10;The eleventh rectangular box labeled “A label associated with an input control.” is positioned at the left side of the tenth rectangular box. An arrow originating from the eleventh rectangular box points to the fifth label in the first column.&#10;" title="Structure of a web form"/>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8884" y="1219200"/>
            <a:ext cx="6802432" cy="4906963"/>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Tree>
    <p:extLst>
      <p:ext uri="{BB962C8B-B14F-4D97-AF65-F5344CB8AC3E}">
        <p14:creationId xmlns:p14="http://schemas.microsoft.com/office/powerpoint/2010/main" val="3043332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Check Boxes</a:t>
            </a:r>
            <a:endParaRPr lang="en-US"/>
          </a:p>
        </p:txBody>
      </p:sp>
      <p:sp>
        <p:nvSpPr>
          <p:cNvPr id="2" name="Content Placeholder 1"/>
          <p:cNvSpPr>
            <a:spLocks noGrp="1"/>
          </p:cNvSpPr>
          <p:nvPr>
            <p:ph idx="1"/>
          </p:nvPr>
        </p:nvSpPr>
        <p:spPr/>
        <p:txBody>
          <a:bodyPr/>
          <a:lstStyle/>
          <a:p>
            <a:r>
              <a:rPr lang="en-IN" dirty="0"/>
              <a:t>Check boxes are designed for fields that record the presence or absence of an object or event</a:t>
            </a:r>
          </a:p>
          <a:p>
            <a:r>
              <a:rPr lang="en-IN" dirty="0"/>
              <a:t>They are created using the </a:t>
            </a:r>
            <a:r>
              <a:rPr lang="en-IN" sz="2600" dirty="0">
                <a:latin typeface="Courier New" panose="02070309020205020404" pitchFamily="49" charset="0"/>
                <a:cs typeface="Courier New" panose="02070309020205020404" pitchFamily="49" charset="0"/>
              </a:rPr>
              <a:t>input</a:t>
            </a:r>
            <a:r>
              <a:rPr lang="en-IN" dirty="0"/>
              <a:t> element with the </a:t>
            </a:r>
            <a:r>
              <a:rPr lang="en-IN" sz="2600" dirty="0">
                <a:latin typeface="Courier New" panose="02070309020205020404" pitchFamily="49" charset="0"/>
                <a:cs typeface="Courier New" panose="02070309020205020404" pitchFamily="49" charset="0"/>
              </a:rPr>
              <a:t>type</a:t>
            </a:r>
            <a:r>
              <a:rPr lang="en-IN" dirty="0"/>
              <a:t> attribute set to “</a:t>
            </a:r>
            <a:r>
              <a:rPr lang="en-IN" sz="2600" dirty="0">
                <a:latin typeface="Courier New" panose="02070309020205020404" pitchFamily="49" charset="0"/>
                <a:cs typeface="Courier New" panose="02070309020205020404" pitchFamily="49" charset="0"/>
              </a:rPr>
              <a:t>checkbox</a:t>
            </a:r>
            <a:r>
              <a:rPr lang="en-IN" dirty="0"/>
              <a:t>”</a:t>
            </a:r>
          </a:p>
          <a:p>
            <a:pPr marL="457200" lvl="1" indent="0">
              <a:buNone/>
            </a:pPr>
            <a:r>
              <a:rPr lang="en-IN" sz="1800" dirty="0">
                <a:latin typeface="Courier New" panose="02070309020205020404" pitchFamily="49" charset="0"/>
                <a:cs typeface="Courier New" panose="02070309020205020404" pitchFamily="49" charset="0"/>
              </a:rPr>
              <a:t>&lt;input name=“</a:t>
            </a:r>
            <a:r>
              <a:rPr lang="en-IN" sz="1800" i="1" dirty="0">
                <a:latin typeface="Courier New" panose="02070309020205020404" pitchFamily="49" charset="0"/>
                <a:cs typeface="Courier New" panose="02070309020205020404" pitchFamily="49" charset="0"/>
              </a:rPr>
              <a:t>name</a:t>
            </a:r>
            <a:r>
              <a:rPr lang="en-IN" sz="1800" dirty="0">
                <a:latin typeface="Courier New" panose="02070309020205020404" pitchFamily="49" charset="0"/>
                <a:cs typeface="Courier New" panose="02070309020205020404" pitchFamily="49" charset="0"/>
              </a:rPr>
              <a:t>” value=“</a:t>
            </a:r>
            <a:r>
              <a:rPr lang="en-IN" sz="1800" i="1" dirty="0">
                <a:latin typeface="Courier New" panose="02070309020205020404" pitchFamily="49" charset="0"/>
                <a:cs typeface="Courier New" panose="02070309020205020404" pitchFamily="49" charset="0"/>
              </a:rPr>
              <a:t>value</a:t>
            </a:r>
            <a:r>
              <a:rPr lang="en-IN" sz="1800" dirty="0">
                <a:latin typeface="Courier New" panose="02070309020205020404" pitchFamily="49" charset="0"/>
                <a:cs typeface="Courier New" panose="02070309020205020404" pitchFamily="49" charset="0"/>
              </a:rPr>
              <a:t>” type=“checkbox” /&gt;</a:t>
            </a:r>
          </a:p>
          <a:p>
            <a:pPr lvl="1"/>
            <a:r>
              <a:rPr lang="en-IN" sz="2600" i="1" dirty="0">
                <a:latin typeface="Courier New" panose="02070309020205020404" pitchFamily="49" charset="0"/>
                <a:cs typeface="Courier New" panose="02070309020205020404" pitchFamily="49" charset="0"/>
              </a:rPr>
              <a:t>value</a:t>
            </a:r>
            <a:r>
              <a:rPr lang="en-IN" sz="2400" dirty="0"/>
              <a:t> </a:t>
            </a:r>
            <a:r>
              <a:rPr lang="en-IN" dirty="0"/>
              <a:t>attribute contains the value of the field when the check box is checked</a:t>
            </a:r>
          </a:p>
          <a:p>
            <a:pPr lvl="1"/>
            <a:r>
              <a:rPr lang="en-IN" sz="2600" i="1" dirty="0">
                <a:latin typeface="Courier New" panose="02070309020205020404" pitchFamily="49" charset="0"/>
                <a:cs typeface="Courier New" panose="02070309020205020404" pitchFamily="49" charset="0"/>
              </a:rPr>
              <a:t>type</a:t>
            </a:r>
            <a:r>
              <a:rPr lang="en-IN" sz="2400" dirty="0"/>
              <a:t> </a:t>
            </a:r>
            <a:r>
              <a:rPr lang="en-IN" dirty="0"/>
              <a:t>attribute indicates that the input box is a check box</a:t>
            </a:r>
            <a:endParaRPr lang="en-IN" dirty="0">
              <a:latin typeface="Courier New" panose="02070309020205020404" pitchFamily="49" charset="0"/>
              <a:cs typeface="Courier New" panose="02070309020205020404" pitchFamily="49" charset="0"/>
            </a:endParaRPr>
          </a:p>
          <a:p>
            <a:r>
              <a:rPr lang="en-US" dirty="0"/>
              <a:t>By default, a check box is not checked</a:t>
            </a:r>
            <a:endParaRPr lang="en-IN"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40</a:t>
            </a:fld>
            <a:endParaRPr lang="en-US"/>
          </a:p>
        </p:txBody>
      </p:sp>
    </p:spTree>
    <p:extLst>
      <p:ext uri="{BB962C8B-B14F-4D97-AF65-F5344CB8AC3E}">
        <p14:creationId xmlns:p14="http://schemas.microsoft.com/office/powerpoint/2010/main" val="1598748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a Text Area Box</a:t>
            </a:r>
            <a:endParaRPr lang="en-US"/>
          </a:p>
        </p:txBody>
      </p:sp>
      <p:sp>
        <p:nvSpPr>
          <p:cNvPr id="2" name="Content Placeholder 1"/>
          <p:cNvSpPr>
            <a:spLocks noGrp="1"/>
          </p:cNvSpPr>
          <p:nvPr>
            <p:ph idx="1"/>
          </p:nvPr>
        </p:nvSpPr>
        <p:spPr/>
        <p:txBody>
          <a:bodyPr/>
          <a:lstStyle/>
          <a:p>
            <a:r>
              <a:rPr lang="en-IN"/>
              <a:t>Text area is created using the </a:t>
            </a:r>
            <a:r>
              <a:rPr lang="en-IN" sz="2600" err="1">
                <a:latin typeface="Courier New" panose="02070309020205020404" pitchFamily="49" charset="0"/>
                <a:cs typeface="Courier New" panose="02070309020205020404" pitchFamily="49" charset="0"/>
              </a:rPr>
              <a:t>textarea</a:t>
            </a:r>
            <a:r>
              <a:rPr lang="en-IN"/>
              <a:t> element</a:t>
            </a:r>
          </a:p>
          <a:p>
            <a:pPr marL="457200" lvl="1" indent="0">
              <a:buNone/>
            </a:pPr>
            <a:r>
              <a:rPr lang="en-IN" sz="2200">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a:t>
            </a:r>
            <a:r>
              <a:rPr lang="en-IN" sz="2600" err="1">
                <a:latin typeface="Courier New" panose="02070309020205020404" pitchFamily="49" charset="0"/>
                <a:cs typeface="Courier New" panose="02070309020205020404" pitchFamily="49" charset="0"/>
              </a:rPr>
              <a:t>textarea</a:t>
            </a:r>
            <a:r>
              <a:rPr lang="en-IN" sz="2600">
                <a:latin typeface="Courier New" panose="02070309020205020404" pitchFamily="49" charset="0"/>
                <a:cs typeface="Courier New" panose="02070309020205020404" pitchFamily="49" charset="0"/>
              </a:rPr>
              <a:t> name=“</a:t>
            </a:r>
            <a:r>
              <a:rPr lang="en-IN" sz="2600" i="1">
                <a:latin typeface="Courier New" panose="02070309020205020404" pitchFamily="49" charset="0"/>
                <a:cs typeface="Courier New" panose="02070309020205020404" pitchFamily="49" charset="0"/>
              </a:rPr>
              <a:t>name</a:t>
            </a:r>
            <a:r>
              <a:rPr lang="en-IN" sz="2600">
                <a:latin typeface="Courier New" panose="02070309020205020404" pitchFamily="49" charset="0"/>
                <a:cs typeface="Courier New" panose="02070309020205020404" pitchFamily="49" charset="0"/>
              </a:rPr>
              <a:t>”&gt;</a:t>
            </a:r>
          </a:p>
          <a:p>
            <a:pPr marL="457200" lvl="1" indent="0">
              <a:buNone/>
            </a:pPr>
            <a:r>
              <a:rPr lang="en-IN" sz="2600" i="1">
                <a:latin typeface="Courier New" panose="02070309020205020404" pitchFamily="49" charset="0"/>
                <a:cs typeface="Courier New" panose="02070309020205020404" pitchFamily="49" charset="0"/>
              </a:rPr>
              <a:t>		text</a:t>
            </a:r>
          </a:p>
          <a:p>
            <a:pPr marL="457200" lvl="1" indent="0">
              <a:buNone/>
            </a:pP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&lt;/</a:t>
            </a:r>
            <a:r>
              <a:rPr lang="en-IN" sz="2600" err="1">
                <a:latin typeface="Courier New" panose="02070309020205020404" pitchFamily="49" charset="0"/>
                <a:cs typeface="Courier New" panose="02070309020205020404" pitchFamily="49" charset="0"/>
              </a:rPr>
              <a:t>textarea</a:t>
            </a:r>
            <a:r>
              <a:rPr lang="en-IN" sz="2600">
                <a:latin typeface="Courier New" panose="02070309020205020404" pitchFamily="49" charset="0"/>
                <a:cs typeface="Courier New" panose="02070309020205020404" pitchFamily="49" charset="0"/>
              </a:rPr>
              <a:t>&gt;</a:t>
            </a:r>
          </a:p>
          <a:p>
            <a:pPr marL="457200" lvl="1" indent="0">
              <a:buNone/>
            </a:pPr>
            <a:r>
              <a:rPr lang="en-IN" sz="3200">
                <a:cs typeface="Courier New" panose="02070309020205020404" pitchFamily="49" charset="0"/>
              </a:rPr>
              <a:t>where</a:t>
            </a:r>
            <a:r>
              <a:rPr lang="en-IN" sz="2200" i="1">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text</a:t>
            </a:r>
            <a:r>
              <a:rPr lang="en-IN" i="1"/>
              <a:t> </a:t>
            </a:r>
            <a:r>
              <a:rPr lang="en-IN" sz="3200"/>
              <a:t>is the default value of the data field</a:t>
            </a:r>
            <a:endParaRPr lang="en-IN"/>
          </a:p>
          <a:p>
            <a:pPr marL="0"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41</a:t>
            </a:fld>
            <a:endParaRPr lang="en-US"/>
          </a:p>
        </p:txBody>
      </p:sp>
    </p:spTree>
    <p:extLst>
      <p:ext uri="{BB962C8B-B14F-4D97-AF65-F5344CB8AC3E}">
        <p14:creationId xmlns:p14="http://schemas.microsoft.com/office/powerpoint/2010/main" val="3025430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dirty="0"/>
              <a:t>Creating a Text Area Box</a:t>
            </a:r>
            <a:endParaRPr lang="en-US" sz="4000" dirty="0"/>
          </a:p>
        </p:txBody>
      </p:sp>
      <p:sp>
        <p:nvSpPr>
          <p:cNvPr id="2" name="Content Placeholder 1"/>
          <p:cNvSpPr>
            <a:spLocks noGrp="1"/>
          </p:cNvSpPr>
          <p:nvPr>
            <p:ph idx="1"/>
          </p:nvPr>
        </p:nvSpPr>
        <p:spPr/>
        <p:txBody>
          <a:bodyPr/>
          <a:lstStyle/>
          <a:p>
            <a:pPr marL="400050" lvl="1" indent="-400050">
              <a:buFont typeface="Arial" panose="020B0604020202020204" pitchFamily="34" charset="0"/>
              <a:buChar char="•"/>
            </a:pPr>
            <a:r>
              <a:rPr lang="en-IN" sz="3200" dirty="0"/>
              <a:t>HTML supports the </a:t>
            </a:r>
            <a:r>
              <a:rPr lang="en-IN" sz="2600" dirty="0">
                <a:latin typeface="Courier New" panose="02070309020205020404" pitchFamily="49" charset="0"/>
                <a:cs typeface="Courier New" panose="02070309020205020404" pitchFamily="49" charset="0"/>
              </a:rPr>
              <a:t>rows</a:t>
            </a:r>
            <a:r>
              <a:rPr lang="en-IN" sz="3200" dirty="0"/>
              <a:t> and </a:t>
            </a:r>
            <a:r>
              <a:rPr lang="en-IN" sz="2600" dirty="0">
                <a:latin typeface="Courier New" panose="02070309020205020404" pitchFamily="49" charset="0"/>
                <a:cs typeface="Courier New" panose="02070309020205020404" pitchFamily="49" charset="0"/>
              </a:rPr>
              <a:t>cols</a:t>
            </a:r>
            <a:r>
              <a:rPr lang="en-IN" sz="3200" dirty="0"/>
              <a:t> attributes to set the text area size</a:t>
            </a:r>
          </a:p>
          <a:p>
            <a:pPr marL="400050" lvl="2" indent="0">
              <a:buNone/>
            </a:pPr>
            <a:r>
              <a:rPr lang="en-IN" sz="2200" dirty="0">
                <a:latin typeface="Courier New" panose="02070309020205020404" pitchFamily="49" charset="0"/>
                <a:cs typeface="Courier New" panose="02070309020205020404" pitchFamily="49" charset="0"/>
              </a:rPr>
              <a:t>	</a:t>
            </a: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textarea</a:t>
            </a:r>
            <a:r>
              <a:rPr lang="en-IN" sz="2600" dirty="0">
                <a:latin typeface="Courier New" panose="02070309020205020404" pitchFamily="49" charset="0"/>
                <a:cs typeface="Courier New" panose="02070309020205020404" pitchFamily="49" charset="0"/>
              </a:rPr>
              <a:t> rows=”</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 cols=”</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”&gt;</a:t>
            </a:r>
          </a:p>
          <a:p>
            <a:pPr marL="400050" lvl="2" indent="0">
              <a:buNone/>
            </a:pPr>
            <a:r>
              <a:rPr lang="en-IN" sz="2600" dirty="0">
                <a:latin typeface="Courier New" panose="02070309020205020404" pitchFamily="49" charset="0"/>
                <a:cs typeface="Courier New" panose="02070309020205020404" pitchFamily="49" charset="0"/>
              </a:rPr>
              <a:t>		...</a:t>
            </a:r>
          </a:p>
          <a:p>
            <a:pPr marL="400050" lvl="2" indent="0">
              <a:buNone/>
            </a:pPr>
            <a:r>
              <a:rPr lang="en-IN" sz="2600" dirty="0">
                <a:latin typeface="Courier New" panose="02070309020205020404" pitchFamily="49" charset="0"/>
                <a:cs typeface="Courier New" panose="02070309020205020404" pitchFamily="49" charset="0"/>
              </a:rPr>
              <a:t>	&lt;/</a:t>
            </a:r>
            <a:r>
              <a:rPr lang="en-IN" sz="2600" dirty="0" err="1">
                <a:latin typeface="Courier New" panose="02070309020205020404" pitchFamily="49" charset="0"/>
                <a:cs typeface="Courier New" panose="02070309020205020404" pitchFamily="49" charset="0"/>
              </a:rPr>
              <a:t>textarea</a:t>
            </a:r>
            <a:r>
              <a:rPr lang="en-IN" sz="2600" dirty="0">
                <a:latin typeface="Courier New" panose="02070309020205020404" pitchFamily="49" charset="0"/>
                <a:cs typeface="Courier New" panose="02070309020205020404" pitchFamily="49" charset="0"/>
              </a:rPr>
              <a:t>&gt;</a:t>
            </a:r>
          </a:p>
          <a:p>
            <a:pPr lvl="1"/>
            <a:r>
              <a:rPr lang="en-IN" sz="2600" dirty="0">
                <a:latin typeface="Courier New" panose="02070309020205020404" pitchFamily="49" charset="0"/>
                <a:ea typeface="+mn-ea"/>
                <a:cs typeface="Courier New" panose="02070309020205020404" pitchFamily="49" charset="0"/>
              </a:rPr>
              <a:t>rows</a:t>
            </a:r>
            <a:r>
              <a:rPr lang="en-IN" dirty="0"/>
              <a:t> attribute specifies the number of lines in the text area box</a:t>
            </a:r>
          </a:p>
          <a:p>
            <a:pPr lvl="1"/>
            <a:r>
              <a:rPr lang="en-IN" sz="2600" dirty="0">
                <a:latin typeface="Courier New" panose="02070309020205020404" pitchFamily="49" charset="0"/>
                <a:ea typeface="+mn-ea"/>
                <a:cs typeface="Courier New" panose="02070309020205020404" pitchFamily="49" charset="0"/>
              </a:rPr>
              <a:t>cols</a:t>
            </a:r>
            <a:r>
              <a:rPr lang="en-IN" dirty="0"/>
              <a:t> attribute specifies the number of characters per line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42</a:t>
            </a:fld>
            <a:endParaRPr lang="en-US"/>
          </a:p>
        </p:txBody>
      </p:sp>
    </p:spTree>
    <p:extLst>
      <p:ext uri="{BB962C8B-B14F-4D97-AF65-F5344CB8AC3E}">
        <p14:creationId xmlns:p14="http://schemas.microsoft.com/office/powerpoint/2010/main" val="4275321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Entering Numeric Data</a:t>
            </a:r>
            <a:endParaRPr lang="en-US"/>
          </a:p>
        </p:txBody>
      </p:sp>
      <p:sp>
        <p:nvSpPr>
          <p:cNvPr id="2" name="Content Placeholder 1"/>
          <p:cNvSpPr>
            <a:spLocks noGrp="1"/>
          </p:cNvSpPr>
          <p:nvPr>
            <p:ph idx="1"/>
          </p:nvPr>
        </p:nvSpPr>
        <p:spPr/>
        <p:txBody>
          <a:bodyPr/>
          <a:lstStyle/>
          <a:p>
            <a:r>
              <a:rPr lang="en-IN" b="1" dirty="0"/>
              <a:t>Creating a Spinner Control</a:t>
            </a:r>
          </a:p>
          <a:p>
            <a:pPr lvl="1"/>
            <a:r>
              <a:rPr lang="en-IN" b="1" dirty="0"/>
              <a:t>Spinner control:</a:t>
            </a:r>
            <a:r>
              <a:rPr lang="en-IN" dirty="0"/>
              <a:t> Displays an up or down arrow to increase or decrease the field value by a set amount</a:t>
            </a:r>
          </a:p>
          <a:p>
            <a:pPr lvl="1"/>
            <a:r>
              <a:rPr lang="en-IN" dirty="0"/>
              <a:t>To create a spinner control, apply the </a:t>
            </a:r>
            <a:r>
              <a:rPr lang="en-IN" sz="2600" dirty="0">
                <a:latin typeface="Courier New" panose="02070309020205020404" pitchFamily="49" charset="0"/>
                <a:cs typeface="Courier New" panose="02070309020205020404" pitchFamily="49" charset="0"/>
              </a:rPr>
              <a:t>input</a:t>
            </a:r>
            <a:r>
              <a:rPr lang="en-IN" sz="2400" dirty="0"/>
              <a:t> </a:t>
            </a:r>
            <a:r>
              <a:rPr lang="en-IN" dirty="0"/>
              <a:t>element using the </a:t>
            </a:r>
            <a:r>
              <a:rPr lang="en-IN" sz="2600" dirty="0">
                <a:latin typeface="Courier New" panose="02070309020205020404" pitchFamily="49" charset="0"/>
                <a:cs typeface="Courier New" panose="02070309020205020404" pitchFamily="49" charset="0"/>
              </a:rPr>
              <a:t>number</a:t>
            </a:r>
            <a:r>
              <a:rPr lang="en-IN" sz="2400" dirty="0"/>
              <a:t> </a:t>
            </a:r>
            <a:r>
              <a:rPr lang="en-IN" dirty="0"/>
              <a:t>data type</a:t>
            </a:r>
          </a:p>
          <a:p>
            <a:pPr marL="457200" lvl="1" indent="0">
              <a:buNone/>
            </a:pPr>
            <a:endParaRPr lang="en-IN" dirty="0"/>
          </a:p>
          <a:p>
            <a:pPr lvl="1"/>
            <a:r>
              <a:rPr lang="en-US" sz="2400" dirty="0">
                <a:latin typeface="Courier New" panose="02070309020205020404" pitchFamily="49" charset="0"/>
                <a:cs typeface="Courier New" panose="02070309020205020404" pitchFamily="49" charset="0"/>
              </a:rPr>
              <a:t>&lt;input name=“name" id=“id" type="number" value=“value" step=“value" min=“value" max=“value"/&gt;</a:t>
            </a:r>
            <a:endParaRPr lang="en-IN" sz="24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43</a:t>
            </a:fld>
            <a:endParaRPr lang="en-US"/>
          </a:p>
        </p:txBody>
      </p:sp>
    </p:spTree>
    <p:extLst>
      <p:ext uri="{BB962C8B-B14F-4D97-AF65-F5344CB8AC3E}">
        <p14:creationId xmlns:p14="http://schemas.microsoft.com/office/powerpoint/2010/main" val="3836297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200" dirty="0"/>
              <a:t>Entering Numeric Data</a:t>
            </a:r>
            <a:endParaRPr lang="en-US" sz="4200" dirty="0"/>
          </a:p>
        </p:txBody>
      </p:sp>
      <p:sp>
        <p:nvSpPr>
          <p:cNvPr id="2" name="Content Placeholder 1"/>
          <p:cNvSpPr>
            <a:spLocks noGrp="1"/>
          </p:cNvSpPr>
          <p:nvPr>
            <p:ph idx="1"/>
          </p:nvPr>
        </p:nvSpPr>
        <p:spPr/>
        <p:txBody>
          <a:bodyPr/>
          <a:lstStyle/>
          <a:p>
            <a:r>
              <a:rPr lang="en-IN" b="1" dirty="0"/>
              <a:t>Creating a Range Slider</a:t>
            </a:r>
          </a:p>
          <a:p>
            <a:pPr lvl="1"/>
            <a:r>
              <a:rPr lang="en-IN" b="1" dirty="0"/>
              <a:t>Slider control: </a:t>
            </a:r>
            <a:r>
              <a:rPr lang="en-IN" dirty="0"/>
              <a:t>Limits a numeric field to a range of possible values</a:t>
            </a:r>
          </a:p>
          <a:p>
            <a:pPr lvl="1"/>
            <a:r>
              <a:rPr lang="en-IN" dirty="0"/>
              <a:t>To create a slider control, apply the range data type in the </a:t>
            </a:r>
            <a:r>
              <a:rPr lang="en-IN" sz="2600" dirty="0">
                <a:latin typeface="Courier New" panose="02070309020205020404" pitchFamily="49" charset="0"/>
                <a:cs typeface="Courier New" panose="02070309020205020404" pitchFamily="49" charset="0"/>
              </a:rPr>
              <a:t>input</a:t>
            </a:r>
            <a:r>
              <a:rPr lang="en-IN" sz="2800" dirty="0"/>
              <a:t> </a:t>
            </a:r>
            <a:r>
              <a:rPr lang="en-IN" dirty="0"/>
              <a:t>element</a:t>
            </a:r>
          </a:p>
          <a:p>
            <a:pPr lvl="1"/>
            <a:r>
              <a:rPr lang="en-US" dirty="0">
                <a:latin typeface="Courier New" panose="02070309020205020404" pitchFamily="49" charset="0"/>
                <a:cs typeface="Courier New" panose="02070309020205020404" pitchFamily="49" charset="0"/>
              </a:rPr>
              <a:t>&lt;input type="range" name=“name" id=“id</a:t>
            </a:r>
            <a:r>
              <a:rPr lang="en-US">
                <a:latin typeface="Courier New" panose="02070309020205020404" pitchFamily="49" charset="0"/>
                <a:cs typeface="Courier New" panose="02070309020205020404" pitchFamily="49" charset="0"/>
              </a:rPr>
              <a:t>" value</a:t>
            </a:r>
            <a:r>
              <a:rPr lang="en-US" dirty="0">
                <a:latin typeface="Courier New" panose="02070309020205020404" pitchFamily="49" charset="0"/>
                <a:cs typeface="Courier New" panose="02070309020205020404" pitchFamily="49" charset="0"/>
              </a:rPr>
              <a:t>=“value“ step=“value" min=“value" max=“value" /&gt;</a:t>
            </a:r>
            <a:endParaRPr lang="en-IN"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44</a:t>
            </a:fld>
            <a:endParaRPr lang="en-US"/>
          </a:p>
        </p:txBody>
      </p:sp>
    </p:spTree>
    <p:extLst>
      <p:ext uri="{BB962C8B-B14F-4D97-AF65-F5344CB8AC3E}">
        <p14:creationId xmlns:p14="http://schemas.microsoft.com/office/powerpoint/2010/main" val="3160128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Suggesting Options with Data Lists</a:t>
            </a:r>
            <a:endParaRPr lang="en-US"/>
          </a:p>
        </p:txBody>
      </p:sp>
      <p:sp>
        <p:nvSpPr>
          <p:cNvPr id="2" name="Content Placeholder 1"/>
          <p:cNvSpPr>
            <a:spLocks noGrp="1"/>
          </p:cNvSpPr>
          <p:nvPr>
            <p:ph idx="1"/>
          </p:nvPr>
        </p:nvSpPr>
        <p:spPr/>
        <p:txBody>
          <a:bodyPr/>
          <a:lstStyle/>
          <a:p>
            <a:r>
              <a:rPr lang="en-IN" b="1"/>
              <a:t>Data list:</a:t>
            </a:r>
            <a:r>
              <a:rPr lang="en-IN"/>
              <a:t> A list of possible data values that a form field can have</a:t>
            </a:r>
          </a:p>
          <a:p>
            <a:r>
              <a:rPr lang="en-IN"/>
              <a:t>Data lists are defined using the </a:t>
            </a:r>
            <a:r>
              <a:rPr lang="en-IN" sz="2600" err="1">
                <a:latin typeface="Courier New" panose="02070309020205020404" pitchFamily="49" charset="0"/>
                <a:cs typeface="Courier New" panose="02070309020205020404" pitchFamily="49" charset="0"/>
              </a:rPr>
              <a:t>datalist</a:t>
            </a:r>
            <a:r>
              <a:rPr lang="en-IN"/>
              <a:t> element</a:t>
            </a:r>
          </a:p>
          <a:p>
            <a:pPr marL="457200" lvl="1" indent="0">
              <a:buNone/>
            </a:pPr>
            <a:r>
              <a:rPr lang="en-IN" sz="2600">
                <a:latin typeface="Courier New" panose="02070309020205020404" pitchFamily="49" charset="0"/>
                <a:cs typeface="Courier New" panose="02070309020205020404" pitchFamily="49" charset="0"/>
              </a:rPr>
              <a:t>	&lt;</a:t>
            </a:r>
            <a:r>
              <a:rPr lang="en-IN" sz="2600" err="1">
                <a:latin typeface="Courier New" panose="02070309020205020404" pitchFamily="49" charset="0"/>
                <a:cs typeface="Courier New" panose="02070309020205020404" pitchFamily="49" charset="0"/>
              </a:rPr>
              <a:t>datalist</a:t>
            </a:r>
            <a:r>
              <a:rPr lang="en-IN" sz="2600">
                <a:latin typeface="Courier New" panose="02070309020205020404" pitchFamily="49" charset="0"/>
                <a:cs typeface="Courier New" panose="02070309020205020404" pitchFamily="49" charset="0"/>
              </a:rPr>
              <a:t> id=”</a:t>
            </a:r>
            <a:r>
              <a:rPr lang="en-IN" sz="2600" i="1">
                <a:latin typeface="Courier New" panose="02070309020205020404" pitchFamily="49" charset="0"/>
                <a:cs typeface="Courier New" panose="02070309020205020404" pitchFamily="49" charset="0"/>
              </a:rPr>
              <a:t>id</a:t>
            </a:r>
            <a:r>
              <a:rPr lang="en-IN" sz="2600">
                <a:latin typeface="Courier New" panose="02070309020205020404" pitchFamily="49" charset="0"/>
                <a:cs typeface="Courier New" panose="02070309020205020404" pitchFamily="49" charset="0"/>
              </a:rPr>
              <a:t>”&gt;</a:t>
            </a:r>
          </a:p>
          <a:p>
            <a:pPr marL="0" indent="0">
              <a:buNone/>
            </a:pPr>
            <a:r>
              <a:rPr lang="en-IN" sz="2600">
                <a:latin typeface="Courier New" panose="02070309020205020404" pitchFamily="49" charset="0"/>
                <a:cs typeface="Courier New" panose="02070309020205020404" pitchFamily="49" charset="0"/>
              </a:rPr>
              <a:t>		&lt;option value=”</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 /&gt;</a:t>
            </a:r>
          </a:p>
          <a:p>
            <a:pPr marL="0" indent="0">
              <a:buNone/>
            </a:pPr>
            <a:r>
              <a:rPr lang="en-IN" sz="2600">
                <a:latin typeface="Courier New" panose="02070309020205020404" pitchFamily="49" charset="0"/>
                <a:cs typeface="Courier New" panose="02070309020205020404" pitchFamily="49" charset="0"/>
              </a:rPr>
              <a:t>		&lt;option value=”</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 /&gt;</a:t>
            </a:r>
          </a:p>
          <a:p>
            <a:pPr marL="0" indent="0">
              <a:buNone/>
            </a:pPr>
            <a:r>
              <a:rPr lang="en-IN" sz="2600">
                <a:latin typeface="Courier New" panose="02070309020205020404" pitchFamily="49" charset="0"/>
                <a:cs typeface="Courier New" panose="02070309020205020404" pitchFamily="49" charset="0"/>
              </a:rPr>
              <a:t>	…</a:t>
            </a:r>
          </a:p>
          <a:p>
            <a:pPr marL="0" indent="0">
              <a:buNone/>
            </a:pPr>
            <a:r>
              <a:rPr lang="en-IN" sz="2600">
                <a:latin typeface="Courier New" panose="02070309020205020404" pitchFamily="49" charset="0"/>
                <a:cs typeface="Courier New" panose="02070309020205020404" pitchFamily="49" charset="0"/>
              </a:rPr>
              <a:t>	&lt;/</a:t>
            </a:r>
            <a:r>
              <a:rPr lang="en-IN" sz="2600" err="1">
                <a:latin typeface="Courier New" panose="02070309020205020404" pitchFamily="49" charset="0"/>
                <a:cs typeface="Courier New" panose="02070309020205020404" pitchFamily="49" charset="0"/>
              </a:rPr>
              <a:t>datalist</a:t>
            </a:r>
            <a:r>
              <a:rPr lang="en-IN" sz="2600">
                <a:latin typeface="Courier New" panose="02070309020205020404" pitchFamily="49" charset="0"/>
                <a:cs typeface="Courier New" panose="02070309020205020404" pitchFamily="49" charset="0"/>
              </a:rPr>
              <a:t>&gt;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45</a:t>
            </a:fld>
            <a:endParaRPr lang="en-US"/>
          </a:p>
        </p:txBody>
      </p:sp>
    </p:spTree>
    <p:extLst>
      <p:ext uri="{BB962C8B-B14F-4D97-AF65-F5344CB8AC3E}">
        <p14:creationId xmlns:p14="http://schemas.microsoft.com/office/powerpoint/2010/main" val="3165361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Working with Form Buttons</a:t>
            </a:r>
            <a:endParaRPr lang="en-US"/>
          </a:p>
        </p:txBody>
      </p:sp>
      <p:sp>
        <p:nvSpPr>
          <p:cNvPr id="2" name="Content Placeholder 1"/>
          <p:cNvSpPr>
            <a:spLocks noGrp="1"/>
          </p:cNvSpPr>
          <p:nvPr>
            <p:ph idx="1"/>
          </p:nvPr>
        </p:nvSpPr>
        <p:spPr/>
        <p:txBody>
          <a:bodyPr/>
          <a:lstStyle/>
          <a:p>
            <a:r>
              <a:rPr lang="en-IN" b="1"/>
              <a:t>Form buttons: </a:t>
            </a:r>
            <a:r>
              <a:rPr lang="en-IN"/>
              <a:t>A type of form control that performs an action</a:t>
            </a:r>
          </a:p>
          <a:p>
            <a:r>
              <a:rPr lang="en-IN"/>
              <a:t>Actions performed</a:t>
            </a:r>
          </a:p>
          <a:p>
            <a:pPr lvl="1"/>
            <a:r>
              <a:rPr lang="en-IN"/>
              <a:t>Run a command from a program linked to the web form</a:t>
            </a:r>
          </a:p>
          <a:p>
            <a:pPr lvl="1"/>
            <a:r>
              <a:rPr lang="en-IN"/>
              <a:t>Submit the form to a program running on the web server</a:t>
            </a:r>
          </a:p>
          <a:p>
            <a:pPr lvl="1"/>
            <a:r>
              <a:rPr lang="en-IN"/>
              <a:t>Reset the form fields to their default values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46</a:t>
            </a:fld>
            <a:endParaRPr lang="en-US"/>
          </a:p>
        </p:txBody>
      </p:sp>
    </p:spTree>
    <p:extLst>
      <p:ext uri="{BB962C8B-B14F-4D97-AF65-F5344CB8AC3E}">
        <p14:creationId xmlns:p14="http://schemas.microsoft.com/office/powerpoint/2010/main" val="364871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a Command Button</a:t>
            </a:r>
            <a:endParaRPr lang="en-US"/>
          </a:p>
        </p:txBody>
      </p:sp>
      <p:sp>
        <p:nvSpPr>
          <p:cNvPr id="2" name="Content Placeholder 1"/>
          <p:cNvSpPr>
            <a:spLocks noGrp="1"/>
          </p:cNvSpPr>
          <p:nvPr>
            <p:ph idx="1"/>
          </p:nvPr>
        </p:nvSpPr>
        <p:spPr/>
        <p:txBody>
          <a:bodyPr/>
          <a:lstStyle/>
          <a:p>
            <a:r>
              <a:rPr lang="en-IN" b="1"/>
              <a:t>Command button: </a:t>
            </a:r>
            <a:r>
              <a:rPr lang="en-IN"/>
              <a:t>Runs a program that affects the content of a page or the actions of a browser</a:t>
            </a:r>
          </a:p>
          <a:p>
            <a:r>
              <a:rPr lang="en-IN"/>
              <a:t>Created using the </a:t>
            </a:r>
            <a:r>
              <a:rPr lang="en-IN" sz="2600">
                <a:latin typeface="Courier New" panose="02070309020205020404" pitchFamily="49" charset="0"/>
                <a:cs typeface="Courier New" panose="02070309020205020404" pitchFamily="49" charset="0"/>
              </a:rPr>
              <a:t>input</a:t>
            </a:r>
            <a:r>
              <a:rPr lang="en-IN"/>
              <a:t> element with the </a:t>
            </a:r>
            <a:r>
              <a:rPr lang="en-IN" sz="2600">
                <a:latin typeface="Courier New" panose="02070309020205020404" pitchFamily="49" charset="0"/>
                <a:cs typeface="Courier New" panose="02070309020205020404" pitchFamily="49" charset="0"/>
              </a:rPr>
              <a:t>type</a:t>
            </a:r>
            <a:r>
              <a:rPr lang="en-IN"/>
              <a:t> attribute set to </a:t>
            </a:r>
            <a:r>
              <a:rPr lang="en-IN" sz="2600">
                <a:latin typeface="Courier New" panose="02070309020205020404" pitchFamily="49" charset="0"/>
                <a:cs typeface="Courier New" panose="02070309020205020404" pitchFamily="49" charset="0"/>
              </a:rPr>
              <a:t>button</a:t>
            </a:r>
          </a:p>
          <a:p>
            <a:pPr marL="457200" lvl="1" indent="0">
              <a:buNone/>
            </a:pPr>
            <a:r>
              <a:rPr lang="en-IN" sz="2600">
                <a:latin typeface="Courier New" panose="02070309020205020404" pitchFamily="49" charset="0"/>
                <a:cs typeface="Courier New" panose="02070309020205020404" pitchFamily="49" charset="0"/>
              </a:rPr>
              <a:t>&lt;input value=“</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onclick</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script</a:t>
            </a:r>
            <a:r>
              <a:rPr lang="en-IN" sz="2600">
                <a:latin typeface="Courier New" panose="02070309020205020404" pitchFamily="49" charset="0"/>
                <a:cs typeface="Courier New" panose="02070309020205020404" pitchFamily="49" charset="0"/>
              </a:rPr>
              <a:t>” type=“button” /&gt;</a:t>
            </a:r>
            <a:endParaRPr lang="en-IN" sz="2600"/>
          </a:p>
          <a:p>
            <a:pPr lvl="1"/>
            <a:r>
              <a:rPr lang="en-IN" sz="2600" i="1">
                <a:latin typeface="Courier New" panose="02070309020205020404" pitchFamily="49" charset="0"/>
                <a:cs typeface="Courier New" panose="02070309020205020404" pitchFamily="49" charset="0"/>
              </a:rPr>
              <a:t>text</a:t>
            </a:r>
            <a:r>
              <a:rPr lang="en-IN" i="1"/>
              <a:t> </a:t>
            </a:r>
            <a:r>
              <a:rPr lang="en-IN"/>
              <a:t>is the text that appears on the button</a:t>
            </a:r>
          </a:p>
          <a:p>
            <a:pPr lvl="1"/>
            <a:r>
              <a:rPr lang="en-IN" sz="2600" i="1">
                <a:latin typeface="Courier New" panose="02070309020205020404" pitchFamily="49" charset="0"/>
                <a:cs typeface="Courier New" panose="02070309020205020404" pitchFamily="49" charset="0"/>
              </a:rPr>
              <a:t>script</a:t>
            </a:r>
            <a:r>
              <a:rPr lang="en-IN" i="1"/>
              <a:t> </a:t>
            </a:r>
            <a:r>
              <a:rPr lang="en-IN"/>
              <a:t>is the name of the program code that is run when the button is clicked by the user</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47</a:t>
            </a:fld>
            <a:endParaRPr lang="en-US"/>
          </a:p>
        </p:txBody>
      </p:sp>
    </p:spTree>
    <p:extLst>
      <p:ext uri="{BB962C8B-B14F-4D97-AF65-F5344CB8AC3E}">
        <p14:creationId xmlns:p14="http://schemas.microsoft.com/office/powerpoint/2010/main" val="647705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Creating Submit and Reset Buttons</a:t>
            </a:r>
            <a:endParaRPr lang="en-US"/>
          </a:p>
        </p:txBody>
      </p:sp>
      <p:sp>
        <p:nvSpPr>
          <p:cNvPr id="2" name="Content Placeholder 1"/>
          <p:cNvSpPr>
            <a:spLocks noGrp="1"/>
          </p:cNvSpPr>
          <p:nvPr>
            <p:ph idx="1"/>
          </p:nvPr>
        </p:nvSpPr>
        <p:spPr/>
        <p:txBody>
          <a:bodyPr/>
          <a:lstStyle/>
          <a:p>
            <a:r>
              <a:rPr lang="en-IN" b="1"/>
              <a:t>Submit button: </a:t>
            </a:r>
            <a:r>
              <a:rPr lang="en-IN"/>
              <a:t>Submits a form to the server for processing when clicked</a:t>
            </a:r>
          </a:p>
          <a:p>
            <a:r>
              <a:rPr lang="en-IN"/>
              <a:t>Submit button is created using input elements with the </a:t>
            </a:r>
            <a:r>
              <a:rPr lang="en-IN" sz="2600">
                <a:latin typeface="Courier New" panose="02070309020205020404" pitchFamily="49" charset="0"/>
                <a:cs typeface="Courier New" panose="02070309020205020404" pitchFamily="49" charset="0"/>
              </a:rPr>
              <a:t>type</a:t>
            </a:r>
            <a:r>
              <a:rPr lang="en-IN"/>
              <a:t> attribute set to “submit” and “reset” respectively</a:t>
            </a:r>
          </a:p>
          <a:p>
            <a:pPr marL="457200" lvl="1" indent="0">
              <a:buNone/>
            </a:pPr>
            <a:r>
              <a:rPr lang="en-IN" sz="2600">
                <a:latin typeface="Courier New" panose="02070309020205020404" pitchFamily="49" charset="0"/>
                <a:cs typeface="Courier New" panose="02070309020205020404" pitchFamily="49" charset="0"/>
              </a:rPr>
              <a:t>&lt;input value=“</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 type=“submit” /&gt;</a:t>
            </a:r>
          </a:p>
          <a:p>
            <a:pPr indent="0">
              <a:buNone/>
            </a:pPr>
            <a:r>
              <a:rPr lang="en-IN">
                <a:cs typeface="Courier New" panose="02070309020205020404" pitchFamily="49" charset="0"/>
              </a:rPr>
              <a:t>where</a:t>
            </a:r>
            <a:r>
              <a:rPr lang="en-IN" i="1">
                <a:cs typeface="Courier New" panose="02070309020205020404" pitchFamily="49" charset="0"/>
              </a:rPr>
              <a:t> </a:t>
            </a:r>
            <a:r>
              <a:rPr lang="en-IN" sz="2600" i="1">
                <a:latin typeface="Courier New" panose="02070309020205020404" pitchFamily="49" charset="0"/>
                <a:cs typeface="Courier New" panose="02070309020205020404" pitchFamily="49" charset="0"/>
              </a:rPr>
              <a:t>text</a:t>
            </a:r>
            <a:r>
              <a:rPr lang="en-IN" i="1"/>
              <a:t> </a:t>
            </a:r>
            <a:r>
              <a:rPr lang="en-IN"/>
              <a:t>is the text string that appears on the button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48</a:t>
            </a:fld>
            <a:endParaRPr lang="en-US"/>
          </a:p>
        </p:txBody>
      </p:sp>
    </p:spTree>
    <p:extLst>
      <p:ext uri="{BB962C8B-B14F-4D97-AF65-F5344CB8AC3E}">
        <p14:creationId xmlns:p14="http://schemas.microsoft.com/office/powerpoint/2010/main" val="2886664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3600" dirty="0"/>
              <a:t>Creating Submit and Reset Buttons</a:t>
            </a:r>
            <a:endParaRPr lang="en-US" sz="3600" dirty="0"/>
          </a:p>
        </p:txBody>
      </p:sp>
      <p:sp>
        <p:nvSpPr>
          <p:cNvPr id="2" name="Content Placeholder 1"/>
          <p:cNvSpPr>
            <a:spLocks noGrp="1"/>
          </p:cNvSpPr>
          <p:nvPr>
            <p:ph idx="1"/>
          </p:nvPr>
        </p:nvSpPr>
        <p:spPr/>
        <p:txBody>
          <a:bodyPr/>
          <a:lstStyle/>
          <a:p>
            <a:r>
              <a:rPr lang="en-IN" b="1"/>
              <a:t>Reset button: </a:t>
            </a:r>
            <a:r>
              <a:rPr lang="en-IN"/>
              <a:t>Resets a form, changing all fields to their default values and deleting any field values that a user has entered</a:t>
            </a:r>
          </a:p>
          <a:p>
            <a:r>
              <a:rPr lang="en-IN"/>
              <a:t>Reset button is created using input elements with the </a:t>
            </a:r>
            <a:r>
              <a:rPr lang="en-IN" sz="2600">
                <a:latin typeface="Courier New" panose="02070309020205020404" pitchFamily="49" charset="0"/>
                <a:cs typeface="Courier New" panose="02070309020205020404" pitchFamily="49" charset="0"/>
              </a:rPr>
              <a:t>type</a:t>
            </a:r>
            <a:r>
              <a:rPr lang="en-IN"/>
              <a:t> attribute set to “reset”</a:t>
            </a:r>
          </a:p>
          <a:p>
            <a:pPr marL="457200" lvl="1" indent="0">
              <a:buNone/>
            </a:pPr>
            <a:r>
              <a:rPr lang="en-IN" sz="2600">
                <a:latin typeface="Courier New" panose="02070309020205020404" pitchFamily="49" charset="0"/>
                <a:cs typeface="Courier New" panose="02070309020205020404" pitchFamily="49" charset="0"/>
              </a:rPr>
              <a:t>&lt;input value=“</a:t>
            </a:r>
            <a:r>
              <a:rPr lang="en-IN" sz="2600" i="1">
                <a:latin typeface="Courier New" panose="02070309020205020404" pitchFamily="49" charset="0"/>
                <a:cs typeface="Courier New" panose="02070309020205020404" pitchFamily="49" charset="0"/>
              </a:rPr>
              <a:t>text</a:t>
            </a:r>
            <a:r>
              <a:rPr lang="en-IN" sz="2600">
                <a:latin typeface="Courier New" panose="02070309020205020404" pitchFamily="49" charset="0"/>
                <a:cs typeface="Courier New" panose="02070309020205020404" pitchFamily="49" charset="0"/>
              </a:rPr>
              <a:t>” type=“reset” /&gt;</a:t>
            </a:r>
          </a:p>
          <a:p>
            <a:pPr indent="0">
              <a:buNone/>
            </a:pPr>
            <a:r>
              <a:rPr lang="en-IN">
                <a:cs typeface="Courier New" panose="02070309020205020404" pitchFamily="49" charset="0"/>
              </a:rPr>
              <a:t>where</a:t>
            </a:r>
            <a:r>
              <a:rPr lang="en-IN" sz="2600" i="1">
                <a:latin typeface="Courier New" panose="02070309020205020404" pitchFamily="49" charset="0"/>
                <a:cs typeface="Courier New" panose="02070309020205020404" pitchFamily="49" charset="0"/>
              </a:rPr>
              <a:t> text</a:t>
            </a:r>
            <a:r>
              <a:rPr lang="en-IN" i="1"/>
              <a:t> </a:t>
            </a:r>
            <a:r>
              <a:rPr lang="en-IN"/>
              <a:t>is the text string that appears on the button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49</a:t>
            </a:fld>
            <a:endParaRPr lang="en-US"/>
          </a:p>
        </p:txBody>
      </p:sp>
    </p:spTree>
    <p:extLst>
      <p:ext uri="{BB962C8B-B14F-4D97-AF65-F5344CB8AC3E}">
        <p14:creationId xmlns:p14="http://schemas.microsoft.com/office/powerpoint/2010/main" val="425992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Introducing Web Forms</a:t>
            </a:r>
          </a:p>
        </p:txBody>
      </p:sp>
      <p:sp>
        <p:nvSpPr>
          <p:cNvPr id="3" name="Content Placeholder 2"/>
          <p:cNvSpPr>
            <a:spLocks noGrp="1"/>
          </p:cNvSpPr>
          <p:nvPr>
            <p:ph idx="1"/>
          </p:nvPr>
        </p:nvSpPr>
        <p:spPr/>
        <p:txBody>
          <a:bodyPr/>
          <a:lstStyle/>
          <a:p>
            <a:r>
              <a:rPr lang="en-IN" b="1"/>
              <a:t>Web form</a:t>
            </a:r>
            <a:r>
              <a:rPr lang="en-IN"/>
              <a:t> </a:t>
            </a:r>
          </a:p>
          <a:p>
            <a:pPr lvl="1"/>
            <a:r>
              <a:rPr lang="en-IN"/>
              <a:t>Allows users to enter data that can be saved and processed</a:t>
            </a:r>
          </a:p>
          <a:p>
            <a:pPr lvl="1"/>
            <a:r>
              <a:rPr lang="en-IN"/>
              <a:t>Common way to accept user input</a:t>
            </a:r>
          </a:p>
          <a:p>
            <a:pPr lvl="1"/>
            <a:r>
              <a:rPr lang="en-IN"/>
              <a:t>Allows the creation of interactive websites for user feedback</a:t>
            </a:r>
          </a:p>
          <a:p>
            <a:endParaRPr lang="en-IN"/>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a:t>
            </a:fld>
            <a:endParaRPr lang="en-US"/>
          </a:p>
        </p:txBody>
      </p:sp>
    </p:spTree>
    <p:extLst>
      <p:ext uri="{BB962C8B-B14F-4D97-AF65-F5344CB8AC3E}">
        <p14:creationId xmlns:p14="http://schemas.microsoft.com/office/powerpoint/2010/main" val="34812361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Validating a Web Form</a:t>
            </a:r>
            <a:endParaRPr lang="en-US"/>
          </a:p>
        </p:txBody>
      </p:sp>
      <p:sp>
        <p:nvSpPr>
          <p:cNvPr id="2" name="Content Placeholder 1"/>
          <p:cNvSpPr>
            <a:spLocks noGrp="1"/>
          </p:cNvSpPr>
          <p:nvPr>
            <p:ph idx="1"/>
          </p:nvPr>
        </p:nvSpPr>
        <p:spPr/>
        <p:txBody>
          <a:bodyPr/>
          <a:lstStyle/>
          <a:p>
            <a:r>
              <a:rPr lang="en-IN" b="1"/>
              <a:t>Validation: </a:t>
            </a:r>
            <a:r>
              <a:rPr lang="en-IN"/>
              <a:t>Process of ensuring that a user has supplied valid data</a:t>
            </a:r>
          </a:p>
          <a:p>
            <a:r>
              <a:rPr lang="en-IN"/>
              <a:t>Types of validation</a:t>
            </a:r>
          </a:p>
          <a:p>
            <a:pPr lvl="1"/>
            <a:r>
              <a:rPr lang="en-IN" b="1"/>
              <a:t>Server-side validation </a:t>
            </a:r>
            <a:r>
              <a:rPr lang="en-IN"/>
              <a:t>– validation occurs on the web server</a:t>
            </a:r>
          </a:p>
          <a:p>
            <a:pPr lvl="1"/>
            <a:r>
              <a:rPr lang="en-IN" b="1"/>
              <a:t>Client-side validation</a:t>
            </a:r>
            <a:r>
              <a:rPr lang="en-IN"/>
              <a:t> –</a:t>
            </a:r>
            <a:r>
              <a:rPr lang="en-IN" b="1"/>
              <a:t> </a:t>
            </a:r>
            <a:r>
              <a:rPr lang="en-IN"/>
              <a:t>validation occurs in the user’s browser</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50</a:t>
            </a:fld>
            <a:endParaRPr lang="en-US"/>
          </a:p>
        </p:txBody>
      </p:sp>
    </p:spTree>
    <p:extLst>
      <p:ext uri="{BB962C8B-B14F-4D97-AF65-F5344CB8AC3E}">
        <p14:creationId xmlns:p14="http://schemas.microsoft.com/office/powerpoint/2010/main" val="1602259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Identifying Required Values</a:t>
            </a:r>
            <a:endParaRPr lang="en-US"/>
          </a:p>
        </p:txBody>
      </p:sp>
      <p:sp>
        <p:nvSpPr>
          <p:cNvPr id="2" name="Content Placeholder 1"/>
          <p:cNvSpPr>
            <a:spLocks noGrp="1"/>
          </p:cNvSpPr>
          <p:nvPr>
            <p:ph idx="1"/>
          </p:nvPr>
        </p:nvSpPr>
        <p:spPr/>
        <p:txBody>
          <a:bodyPr/>
          <a:lstStyle/>
          <a:p>
            <a:r>
              <a:rPr lang="en-IN"/>
              <a:t>The first validation test is to verify if data is supplied for all the required data fields</a:t>
            </a:r>
          </a:p>
          <a:p>
            <a:r>
              <a:rPr lang="en-IN"/>
              <a:t>Add the </a:t>
            </a:r>
            <a:r>
              <a:rPr lang="en-IN" sz="2600">
                <a:latin typeface="Courier New" panose="02070309020205020404" pitchFamily="49" charset="0"/>
                <a:cs typeface="Courier New" panose="02070309020205020404" pitchFamily="49" charset="0"/>
              </a:rPr>
              <a:t>required</a:t>
            </a:r>
            <a:r>
              <a:rPr lang="en-IN"/>
              <a:t> attribute to the control to identify the required data fields</a:t>
            </a:r>
          </a:p>
          <a:p>
            <a:r>
              <a:rPr lang="en-IN"/>
              <a:t>If a required field is left blank, the browser will not submit the form returning an error message to indicate the unavailability of data</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51</a:t>
            </a:fld>
            <a:endParaRPr lang="en-US"/>
          </a:p>
        </p:txBody>
      </p:sp>
    </p:spTree>
    <p:extLst>
      <p:ext uri="{BB962C8B-B14F-4D97-AF65-F5344CB8AC3E}">
        <p14:creationId xmlns:p14="http://schemas.microsoft.com/office/powerpoint/2010/main" val="365690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Validating Based on Data Type</a:t>
            </a:r>
            <a:endParaRPr lang="en-US"/>
          </a:p>
        </p:txBody>
      </p:sp>
      <p:sp>
        <p:nvSpPr>
          <p:cNvPr id="2" name="Content Placeholder 1"/>
          <p:cNvSpPr>
            <a:spLocks noGrp="1"/>
          </p:cNvSpPr>
          <p:nvPr>
            <p:ph idx="1"/>
          </p:nvPr>
        </p:nvSpPr>
        <p:spPr/>
        <p:txBody>
          <a:bodyPr/>
          <a:lstStyle/>
          <a:p>
            <a:r>
              <a:rPr lang="en-IN"/>
              <a:t>A form fails the validation test if the data values entered into a field do not match the field type</a:t>
            </a:r>
          </a:p>
          <a:p>
            <a:r>
              <a:rPr lang="en-IN"/>
              <a:t>Example:</a:t>
            </a:r>
          </a:p>
          <a:p>
            <a:pPr lvl="1"/>
            <a:r>
              <a:rPr lang="en-IN"/>
              <a:t>A data field with the </a:t>
            </a:r>
            <a:r>
              <a:rPr lang="en-IN" sz="2600">
                <a:latin typeface="Courier New" panose="02070309020205020404" pitchFamily="49" charset="0"/>
                <a:cs typeface="Courier New" panose="02070309020205020404" pitchFamily="49" charset="0"/>
              </a:rPr>
              <a:t>number</a:t>
            </a:r>
            <a:r>
              <a:rPr lang="en-IN" sz="2400"/>
              <a:t> </a:t>
            </a:r>
            <a:r>
              <a:rPr lang="en-IN"/>
              <a:t>type will be rejected if nonnumeric data is entered</a:t>
            </a:r>
          </a:p>
          <a:p>
            <a:pPr lvl="1"/>
            <a:r>
              <a:rPr lang="en-IN"/>
              <a:t>Fields with </a:t>
            </a:r>
            <a:r>
              <a:rPr lang="en-IN" sz="2600">
                <a:latin typeface="Courier New" panose="02070309020205020404" pitchFamily="49" charset="0"/>
                <a:cs typeface="Courier New" panose="02070309020205020404" pitchFamily="49" charset="0"/>
              </a:rPr>
              <a:t>email</a:t>
            </a:r>
            <a:r>
              <a:rPr lang="en-IN" sz="2400"/>
              <a:t> </a:t>
            </a:r>
            <a:r>
              <a:rPr lang="en-IN"/>
              <a:t>and </a:t>
            </a:r>
            <a:r>
              <a:rPr lang="en-IN" sz="2600" err="1">
                <a:latin typeface="Courier New" panose="02070309020205020404" pitchFamily="49" charset="0"/>
                <a:cs typeface="Courier New" panose="02070309020205020404" pitchFamily="49" charset="0"/>
              </a:rPr>
              <a:t>url</a:t>
            </a:r>
            <a:r>
              <a:rPr lang="en-IN" sz="2400"/>
              <a:t> </a:t>
            </a:r>
            <a:r>
              <a:rPr lang="en-IN"/>
              <a:t>types will be rejected if a user provides an invalid e-mail address or text that does not match the format of a URL</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52</a:t>
            </a:fld>
            <a:endParaRPr lang="en-US"/>
          </a:p>
        </p:txBody>
      </p:sp>
    </p:spTree>
    <p:extLst>
      <p:ext uri="{BB962C8B-B14F-4D97-AF65-F5344CB8AC3E}">
        <p14:creationId xmlns:p14="http://schemas.microsoft.com/office/powerpoint/2010/main" val="3156093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a:t>Testing for a Valid Pattern</a:t>
            </a:r>
            <a:endParaRPr lang="en-US"/>
          </a:p>
        </p:txBody>
      </p:sp>
      <p:sp>
        <p:nvSpPr>
          <p:cNvPr id="2" name="Content Placeholder 1"/>
          <p:cNvSpPr>
            <a:spLocks noGrp="1"/>
          </p:cNvSpPr>
          <p:nvPr>
            <p:ph idx="1"/>
          </p:nvPr>
        </p:nvSpPr>
        <p:spPr/>
        <p:txBody>
          <a:bodyPr/>
          <a:lstStyle/>
          <a:p>
            <a:r>
              <a:rPr lang="en-IN"/>
              <a:t>To test whether a field value follows a valid pattern of characters, test the character string against a regular expression</a:t>
            </a:r>
          </a:p>
          <a:p>
            <a:r>
              <a:rPr lang="en-IN" b="1"/>
              <a:t>Regular expression </a:t>
            </a:r>
            <a:r>
              <a:rPr lang="en-IN"/>
              <a:t>or </a:t>
            </a:r>
            <a:r>
              <a:rPr lang="en-IN" b="1"/>
              <a:t>regex </a:t>
            </a:r>
            <a:r>
              <a:rPr lang="en-IN"/>
              <a:t>is a concise description of a character pattern</a:t>
            </a:r>
            <a:endParaRPr lang="en-IN" b="1"/>
          </a:p>
          <a:p>
            <a:r>
              <a:rPr lang="en-IN"/>
              <a:t>To validate a text value against a regular expression, add the </a:t>
            </a:r>
            <a:r>
              <a:rPr lang="en-IN" sz="2600">
                <a:latin typeface="Courier New" panose="02070309020205020404" pitchFamily="49" charset="0"/>
                <a:cs typeface="Courier New" panose="02070309020205020404" pitchFamily="49" charset="0"/>
              </a:rPr>
              <a:t>pattern</a:t>
            </a:r>
            <a:r>
              <a:rPr lang="en-IN"/>
              <a:t> attribute to the </a:t>
            </a:r>
            <a:r>
              <a:rPr lang="en-IN" sz="2600">
                <a:latin typeface="Courier New" panose="02070309020205020404" pitchFamily="49" charset="0"/>
                <a:cs typeface="Courier New" panose="02070309020205020404" pitchFamily="49" charset="0"/>
              </a:rPr>
              <a:t>input</a:t>
            </a:r>
            <a:r>
              <a:rPr lang="en-IN"/>
              <a:t> element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53</a:t>
            </a:fld>
            <a:endParaRPr lang="en-US"/>
          </a:p>
        </p:txBody>
      </p:sp>
    </p:spTree>
    <p:extLst>
      <p:ext uri="{BB962C8B-B14F-4D97-AF65-F5344CB8AC3E}">
        <p14:creationId xmlns:p14="http://schemas.microsoft.com/office/powerpoint/2010/main" val="3314142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dirty="0"/>
              <a:t>Testing for a Valid Pattern</a:t>
            </a:r>
            <a:endParaRPr lang="en-US" sz="4000" dirty="0"/>
          </a:p>
        </p:txBody>
      </p:sp>
      <p:sp>
        <p:nvSpPr>
          <p:cNvPr id="2" name="Content Placeholder 1"/>
          <p:cNvSpPr>
            <a:spLocks noGrp="1"/>
          </p:cNvSpPr>
          <p:nvPr>
            <p:ph idx="1"/>
          </p:nvPr>
        </p:nvSpPr>
        <p:spPr/>
        <p:txBody>
          <a:bodyPr/>
          <a:lstStyle/>
          <a:p>
            <a:r>
              <a:rPr lang="en-IN" dirty="0"/>
              <a:t>Example: The value of the </a:t>
            </a:r>
            <a:r>
              <a:rPr lang="en-IN" dirty="0" err="1"/>
              <a:t>ZipCode</a:t>
            </a:r>
            <a:r>
              <a:rPr lang="en-IN" dirty="0"/>
              <a:t> field against the regular expression pattern </a:t>
            </a:r>
            <a:r>
              <a:rPr lang="en-IN" sz="2600" dirty="0">
                <a:latin typeface="Courier New" panose="02070309020205020404" pitchFamily="49" charset="0"/>
                <a:cs typeface="Courier New" panose="02070309020205020404" pitchFamily="49" charset="0"/>
              </a:rPr>
              <a:t>^\d{5}$</a:t>
            </a:r>
          </a:p>
          <a:p>
            <a:pPr marL="457200" lvl="1" indent="0">
              <a:buNone/>
            </a:pPr>
            <a:endParaRPr lang="en-IN" sz="2000" dirty="0">
              <a:latin typeface="Courier New" panose="02070309020205020404" pitchFamily="49" charset="0"/>
              <a:cs typeface="Courier New" panose="02070309020205020404" pitchFamily="49" charset="0"/>
            </a:endParaRPr>
          </a:p>
          <a:p>
            <a:pPr marL="457200" lvl="1" indent="0">
              <a:buNone/>
            </a:pPr>
            <a:r>
              <a:rPr lang="en-IN" sz="2000" dirty="0">
                <a:latin typeface="Courier New" panose="02070309020205020404" pitchFamily="49" charset="0"/>
                <a:cs typeface="Courier New" panose="02070309020205020404" pitchFamily="49" charset="0"/>
              </a:rPr>
              <a:t>&lt;input name=“</a:t>
            </a:r>
            <a:r>
              <a:rPr lang="en-IN" sz="2000" dirty="0" err="1">
                <a:latin typeface="Courier New" panose="02070309020205020404" pitchFamily="49" charset="0"/>
                <a:cs typeface="Courier New" panose="02070309020205020404" pitchFamily="49" charset="0"/>
              </a:rPr>
              <a:t>custZip</a:t>
            </a:r>
            <a:r>
              <a:rPr lang="en-IN" sz="2000" dirty="0">
                <a:latin typeface="Courier New" panose="02070309020205020404" pitchFamily="49" charset="0"/>
                <a:cs typeface="Courier New" panose="02070309020205020404" pitchFamily="49" charset="0"/>
              </a:rPr>
              <a:t>” pattern=“^\d{5}$” /&gt;</a:t>
            </a:r>
          </a:p>
          <a:p>
            <a:pPr marL="342900" lvl="1" indent="0">
              <a:buNone/>
            </a:pPr>
            <a:r>
              <a:rPr lang="en-IN" sz="3200" dirty="0">
                <a:cs typeface="Courier New" panose="02070309020205020404" pitchFamily="49" charset="0"/>
              </a:rPr>
              <a:t>where regular expression </a:t>
            </a:r>
            <a:r>
              <a:rPr lang="en-IN" sz="2600" dirty="0">
                <a:latin typeface="Courier New" panose="02070309020205020404" pitchFamily="49" charset="0"/>
                <a:cs typeface="Courier New" panose="02070309020205020404" pitchFamily="49" charset="0"/>
              </a:rPr>
              <a:t>^\d{5}$</a:t>
            </a:r>
            <a:r>
              <a:rPr lang="en-IN" sz="3200" dirty="0">
                <a:cs typeface="Courier New" panose="02070309020205020404" pitchFamily="49" charset="0"/>
              </a:rPr>
              <a:t> represents any string of five numeric characters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54</a:t>
            </a:fld>
            <a:endParaRPr lang="en-US"/>
          </a:p>
        </p:txBody>
      </p:sp>
    </p:spTree>
    <p:extLst>
      <p:ext uri="{BB962C8B-B14F-4D97-AF65-F5344CB8AC3E}">
        <p14:creationId xmlns:p14="http://schemas.microsoft.com/office/powerpoint/2010/main" val="909475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IN" sz="4000"/>
              <a:t>Defining the Length of the Field Value</a:t>
            </a:r>
            <a:endParaRPr lang="en-US" sz="4000"/>
          </a:p>
        </p:txBody>
      </p:sp>
      <p:sp>
        <p:nvSpPr>
          <p:cNvPr id="2" name="Content Placeholder 1"/>
          <p:cNvSpPr>
            <a:spLocks noGrp="1"/>
          </p:cNvSpPr>
          <p:nvPr>
            <p:ph idx="1"/>
          </p:nvPr>
        </p:nvSpPr>
        <p:spPr/>
        <p:txBody>
          <a:bodyPr/>
          <a:lstStyle/>
          <a:p>
            <a:r>
              <a:rPr lang="en-IN"/>
              <a:t>The syntax to define the </a:t>
            </a:r>
            <a:r>
              <a:rPr lang="en-IN" sz="2600" err="1">
                <a:latin typeface="Courier New" panose="02070309020205020404" pitchFamily="49" charset="0"/>
                <a:cs typeface="Courier New" panose="02070309020205020404" pitchFamily="49" charset="0"/>
              </a:rPr>
              <a:t>maxlength</a:t>
            </a:r>
            <a:r>
              <a:rPr lang="en-IN"/>
              <a:t> attribute is </a:t>
            </a:r>
            <a:r>
              <a:rPr lang="en-IN" sz="2600">
                <a:latin typeface="Courier New" panose="02070309020205020404" pitchFamily="49" charset="0"/>
                <a:cs typeface="Courier New" panose="02070309020205020404" pitchFamily="49" charset="0"/>
              </a:rPr>
              <a:t>&lt;input </a:t>
            </a:r>
            <a:r>
              <a:rPr lang="en-IN" sz="2600" err="1">
                <a:latin typeface="Courier New" panose="02070309020205020404" pitchFamily="49" charset="0"/>
                <a:cs typeface="Courier New" panose="02070309020205020404" pitchFamily="49" charset="0"/>
              </a:rPr>
              <a:t>maxlength</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value</a:t>
            </a:r>
            <a:r>
              <a:rPr lang="en-IN" sz="2600">
                <a:latin typeface="Courier New" panose="02070309020205020404" pitchFamily="49" charset="0"/>
                <a:cs typeface="Courier New" panose="02070309020205020404" pitchFamily="49" charset="0"/>
              </a:rPr>
              <a:t>” /&gt;</a:t>
            </a:r>
          </a:p>
          <a:p>
            <a:pPr marL="347663" indent="0">
              <a:buNone/>
            </a:pPr>
            <a:r>
              <a:rPr lang="en-IN">
                <a:cs typeface="Courier New" panose="02070309020205020404" pitchFamily="49" charset="0"/>
              </a:rPr>
              <a:t>where </a:t>
            </a:r>
            <a:r>
              <a:rPr lang="en-IN" sz="2600" i="1">
                <a:latin typeface="Courier New" panose="02070309020205020404" pitchFamily="49" charset="0"/>
                <a:cs typeface="Courier New" panose="02070309020205020404" pitchFamily="49" charset="0"/>
              </a:rPr>
              <a:t>value</a:t>
            </a:r>
            <a:r>
              <a:rPr lang="en-IN" i="1"/>
              <a:t> </a:t>
            </a:r>
            <a:r>
              <a:rPr lang="en-IN"/>
              <a:t>is the maximum number of characters in the field value</a:t>
            </a:r>
          </a:p>
          <a:p>
            <a:r>
              <a:rPr lang="en-IN"/>
              <a:t>Example:</a:t>
            </a:r>
          </a:p>
          <a:p>
            <a:pPr marL="457200" lvl="1" indent="0">
              <a:buNone/>
            </a:pPr>
            <a:r>
              <a:rPr lang="en-IN" sz="2600">
                <a:latin typeface="Courier New" panose="02070309020205020404" pitchFamily="49" charset="0"/>
                <a:cs typeface="Courier New" panose="02070309020205020404" pitchFamily="49" charset="0"/>
              </a:rPr>
              <a:t>&lt;input name=”</a:t>
            </a:r>
            <a:r>
              <a:rPr lang="en-IN" sz="2600" err="1">
                <a:latin typeface="Courier New" panose="02070309020205020404" pitchFamily="49" charset="0"/>
                <a:cs typeface="Courier New" panose="02070309020205020404" pitchFamily="49" charset="0"/>
              </a:rPr>
              <a:t>custZip</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maxlength</a:t>
            </a:r>
            <a:r>
              <a:rPr lang="en-IN" sz="2600">
                <a:latin typeface="Courier New" panose="02070309020205020404" pitchFamily="49" charset="0"/>
                <a:cs typeface="Courier New" panose="02070309020205020404" pitchFamily="49" charset="0"/>
              </a:rPr>
              <a:t>=“5” /&gt;</a:t>
            </a:r>
          </a:p>
          <a:p>
            <a:pPr marL="457200" lvl="1" indent="-457200">
              <a:buFont typeface="Arial" panose="020B0604020202020204" pitchFamily="34" charset="0"/>
              <a:buChar char="•"/>
            </a:pPr>
            <a:r>
              <a:rPr lang="en-US" sz="3200">
                <a:cs typeface="Courier New" panose="02070309020205020404" pitchFamily="49" charset="0"/>
              </a:rPr>
              <a:t>The </a:t>
            </a:r>
            <a:r>
              <a:rPr lang="en-IN" sz="2600" err="1">
                <a:latin typeface="Courier New" panose="02070309020205020404" pitchFamily="49" charset="0"/>
                <a:cs typeface="Courier New" panose="02070309020205020404" pitchFamily="49" charset="0"/>
              </a:rPr>
              <a:t>maxlength</a:t>
            </a:r>
            <a:r>
              <a:rPr lang="en-IN" sz="3200"/>
              <a:t> </a:t>
            </a:r>
            <a:r>
              <a:rPr lang="en-US" sz="3200">
                <a:cs typeface="Courier New" panose="02070309020205020404" pitchFamily="49" charset="0"/>
              </a:rPr>
              <a:t>attribute does not distinguish between characters and digits</a:t>
            </a:r>
            <a:endParaRPr lang="en-IN" sz="3200">
              <a:cs typeface="Courier New" panose="02070309020205020404" pitchFamily="49" charset="0"/>
            </a:endParaRP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55</a:t>
            </a:fld>
            <a:endParaRPr lang="en-US"/>
          </a:p>
        </p:txBody>
      </p:sp>
    </p:spTree>
    <p:extLst>
      <p:ext uri="{BB962C8B-B14F-4D97-AF65-F5344CB8AC3E}">
        <p14:creationId xmlns:p14="http://schemas.microsoft.com/office/powerpoint/2010/main" val="299806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Parts of a Web Form</a:t>
            </a:r>
          </a:p>
        </p:txBody>
      </p:sp>
      <p:sp>
        <p:nvSpPr>
          <p:cNvPr id="3" name="Content Placeholder 2"/>
          <p:cNvSpPr>
            <a:spLocks noGrp="1"/>
          </p:cNvSpPr>
          <p:nvPr>
            <p:ph idx="1"/>
          </p:nvPr>
        </p:nvSpPr>
        <p:spPr/>
        <p:txBody>
          <a:bodyPr/>
          <a:lstStyle/>
          <a:p>
            <a:r>
              <a:rPr lang="en-IN" b="1"/>
              <a:t>Controls,</a:t>
            </a:r>
            <a:r>
              <a:rPr lang="en-IN"/>
              <a:t> also known as </a:t>
            </a:r>
            <a:r>
              <a:rPr lang="en-IN" b="1"/>
              <a:t>widgets,</a:t>
            </a:r>
            <a:r>
              <a:rPr lang="en-IN"/>
              <a:t> are the objects that allow a user to interact with a form</a:t>
            </a:r>
          </a:p>
          <a:p>
            <a:r>
              <a:rPr lang="en-IN"/>
              <a:t>Each data entry control is associated with a </a:t>
            </a:r>
            <a:r>
              <a:rPr lang="en-IN" b="1"/>
              <a:t>data field</a:t>
            </a:r>
          </a:p>
          <a:p>
            <a:r>
              <a:rPr lang="en-IN" b="1"/>
              <a:t>Data field</a:t>
            </a:r>
            <a:r>
              <a:rPr lang="en-IN"/>
              <a:t>: Stores the data values supplied by a user</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6</a:t>
            </a:fld>
            <a:endParaRPr lang="en-US"/>
          </a:p>
        </p:txBody>
      </p:sp>
    </p:spTree>
    <p:extLst>
      <p:ext uri="{BB962C8B-B14F-4D97-AF65-F5344CB8AC3E}">
        <p14:creationId xmlns:p14="http://schemas.microsoft.com/office/powerpoint/2010/main" val="357637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a:t>Parts of a Web Form</a:t>
            </a:r>
          </a:p>
        </p:txBody>
      </p:sp>
      <p:sp>
        <p:nvSpPr>
          <p:cNvPr id="3" name="Content Placeholder 2"/>
          <p:cNvSpPr>
            <a:spLocks noGrp="1"/>
          </p:cNvSpPr>
          <p:nvPr>
            <p:ph idx="1"/>
          </p:nvPr>
        </p:nvSpPr>
        <p:spPr/>
        <p:txBody>
          <a:bodyPr/>
          <a:lstStyle/>
          <a:p>
            <a:r>
              <a:rPr lang="en-IN"/>
              <a:t>Types of </a:t>
            </a:r>
            <a:r>
              <a:rPr lang="en-IN" b="1"/>
              <a:t>controls</a:t>
            </a:r>
            <a:endParaRPr lang="en-IN"/>
          </a:p>
          <a:p>
            <a:pPr lvl="1"/>
            <a:r>
              <a:rPr lang="en-IN" b="1"/>
              <a:t>Input boxes</a:t>
            </a:r>
            <a:r>
              <a:rPr lang="en-IN"/>
              <a:t> to insert text and numeric values</a:t>
            </a:r>
          </a:p>
          <a:p>
            <a:pPr lvl="1"/>
            <a:r>
              <a:rPr lang="en-IN" b="1"/>
              <a:t>Option/radio buttons</a:t>
            </a:r>
            <a:r>
              <a:rPr lang="en-IN"/>
              <a:t> to select data values from a predefined set of options</a:t>
            </a:r>
          </a:p>
          <a:p>
            <a:pPr lvl="1"/>
            <a:r>
              <a:rPr lang="en-IN" b="1"/>
              <a:t>Selection lists </a:t>
            </a:r>
            <a:r>
              <a:rPr lang="en-IN"/>
              <a:t>to select data values from an extensive list of options</a:t>
            </a:r>
          </a:p>
          <a:p>
            <a:pPr lvl="1"/>
            <a:r>
              <a:rPr lang="en-IN" b="1"/>
              <a:t>Check boxes </a:t>
            </a:r>
            <a:r>
              <a:rPr lang="en-IN"/>
              <a:t>to select data values limited to two possibilities, such as “yes” or “no”</a:t>
            </a:r>
          </a:p>
          <a:p>
            <a:pPr lvl="1"/>
            <a:r>
              <a:rPr lang="en-IN" b="1"/>
              <a:t>Text area boxes </a:t>
            </a:r>
            <a:r>
              <a:rPr lang="en-IN"/>
              <a:t>to enter text strings that may include several lines of content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7</a:t>
            </a:fld>
            <a:endParaRPr lang="en-US"/>
          </a:p>
        </p:txBody>
      </p:sp>
    </p:spTree>
    <p:extLst>
      <p:ext uri="{BB962C8B-B14F-4D97-AF65-F5344CB8AC3E}">
        <p14:creationId xmlns:p14="http://schemas.microsoft.com/office/powerpoint/2010/main" val="235341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a:t>Parts of a Web Form</a:t>
            </a:r>
          </a:p>
        </p:txBody>
      </p:sp>
      <p:sp>
        <p:nvSpPr>
          <p:cNvPr id="3" name="Content Placeholder 2"/>
          <p:cNvSpPr>
            <a:spLocks noGrp="1"/>
          </p:cNvSpPr>
          <p:nvPr>
            <p:ph idx="1"/>
          </p:nvPr>
        </p:nvSpPr>
        <p:spPr/>
        <p:txBody>
          <a:bodyPr/>
          <a:lstStyle/>
          <a:p>
            <a:r>
              <a:rPr lang="en-IN"/>
              <a:t>Types of </a:t>
            </a:r>
            <a:r>
              <a:rPr lang="en-IN" b="1"/>
              <a:t>widgets</a:t>
            </a:r>
            <a:endParaRPr lang="en-IN"/>
          </a:p>
          <a:p>
            <a:pPr lvl="1"/>
            <a:r>
              <a:rPr lang="en-IN" b="1"/>
              <a:t>Spin boxes </a:t>
            </a:r>
            <a:r>
              <a:rPr lang="en-IN"/>
              <a:t>to enter integer values confined to a specified range</a:t>
            </a:r>
          </a:p>
          <a:p>
            <a:pPr lvl="1"/>
            <a:r>
              <a:rPr lang="en-IN" b="1"/>
              <a:t>Slider controls </a:t>
            </a:r>
            <a:r>
              <a:rPr lang="en-IN"/>
              <a:t>to enter numeric values confined to a specified range</a:t>
            </a:r>
          </a:p>
          <a:p>
            <a:pPr lvl="1"/>
            <a:r>
              <a:rPr lang="en-IN" b="1"/>
              <a:t>Calendar controls </a:t>
            </a:r>
            <a:r>
              <a:rPr lang="en-IN"/>
              <a:t>to select date and time values</a:t>
            </a:r>
          </a:p>
          <a:p>
            <a:pPr lvl="1"/>
            <a:r>
              <a:rPr lang="en-IN" b="1" err="1"/>
              <a:t>Color</a:t>
            </a:r>
            <a:r>
              <a:rPr lang="en-IN" b="1"/>
              <a:t> pickers </a:t>
            </a:r>
            <a:r>
              <a:rPr lang="en-IN"/>
              <a:t>to choose </a:t>
            </a:r>
            <a:r>
              <a:rPr lang="en-IN" err="1"/>
              <a:t>color</a:t>
            </a:r>
            <a:r>
              <a:rPr lang="en-IN"/>
              <a:t> values</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8</a:t>
            </a:fld>
            <a:endParaRPr lang="en-US"/>
          </a:p>
        </p:txBody>
      </p:sp>
    </p:spTree>
    <p:extLst>
      <p:ext uri="{BB962C8B-B14F-4D97-AF65-F5344CB8AC3E}">
        <p14:creationId xmlns:p14="http://schemas.microsoft.com/office/powerpoint/2010/main" val="157425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a:t>Parts of a Web Form</a:t>
            </a:r>
          </a:p>
        </p:txBody>
      </p:sp>
      <p:pic>
        <p:nvPicPr>
          <p:cNvPr id="2" name="Content Placeholder 1" descr="This figure shows a proposed survey form.&#10;&#10;This figure consists of eighteen labels, twenty-six rectangular boxes, one square box, one slider, and six circles.&#10;&#10;The first rectangular box labeled “Customer Information” is positioned vertically in the left side of the survey form. This box consists of two columns with eleven labels in the first column and ten rectangular boxes and one square box in the second column. The contents in the columns are positioned one below the other.&#10;&#10;The second rectangular box labeled “Share Your Experience at Red Ball Pizza” is positioned vertically on the right side of the first rectangular box. The second rectangular box consists of two columns with seven labels in the first column and six rectangular boxes, a slider and six circles in the second column. The contents in the columns are positioned one below the other.&#10;&#10;The first label in the first column of the first rectangular box reads “Name*”. The second label reads “Street address”. The third label reads “City”. The fourth label reads “State”. The fifth label reads “Postal code”. The sixth label reads “Phone number”. The seventh label reads “E-mail*”. The eighth label reads “Where did you hear about us?”. The ninth label reads “What’s your favorite RedBall special dish?”. The tenth label reads “How many times do you dine out per month?”. The eleventh label reads “Add me to your newsletter for great specials”.&#10;&#10;The third rectangular box is positioned on the right side of the first label. The fourth rectangular box is positioned below the third rectangular box. The fifth rectangular box is positioned below the fourth rectangular box. The sixth rectangular box is positioned below the fifth rectangular box. The seventh rectangular box is positioned below the sixth rectangular box. The eighth rectangular box is positioned below the seventh rectangular box. The ninth rectangular box is positioned below the eighth rectangular box. The tenth rectangular box is positioned below the ninth rectangular box. The tenth rectangular box consists of an arrow head pointing downward positioned on the right corner of the box. The eleventh rectangular box is positioned below the tenth rectangular box. The twelfth rectangular box is positioned below the eleventh rectangular box. The twelfth rectangular box consists of two arrow heads, one pointing upward and another pointing downward and is positioned on the right corner of the box. A square box that consists of an “x” symbol is positioned below the twelfth rectangular box.&#10;&#10;The twelfth label in the first column of the second rectangular box reads “Date of visit”. The thirteenth label reads “Order type” and is positioned below the twelfth label. The fourteenth label reads “Was your service friendly?” and is positioned below the thirteenth label. The fifteenth label reads “Was your order correct?” and is positioned below the fourteenth label. The sixteenth label reads “Was your food hot?” and is positioned below the fifteenth label. The seventeenth label reads “Rate your overall service (0=poor; 10=great)” and is positioned below the sixteenth label. The eighteenth label reads “Tell us more about your experience!” and is positioned below the seventeenth label.&#10;&#10;The thirteenth rectangular box is positioned on the right side of the twelfth label. A “+” symbol is positioned at the right corner of the box. The fourteenth rectangular box is positioned below the thirteenth rectangular box. The fourteenth rectangular box consists of an arrow head pointing downward positioned at the right corner of the box. The fifteenth rectangular box reads “Yes” followed by the first circle and “No” followed by the second circle. The sixteenth rectangular box reads “Yes” followed by the third circle and “No” followed by the fourth circle. The seventeenth rectangular box reads “Yes” followed by the fifth circle and “No” followed by the sixth circle. The slider is positioned below the seventeenth rectangular box. Left end of the slider reads “0” and the right end of the slider reads “10”. The eighteenth rectangular box is positioned below the eighteenth label.&#10;&#10;The nineteenth rectangular box labeled “input box” is positioned above the first rectangular box. An arrow originating from the nineteenth rectangular box points to the third rectangular box.&#10;&#10;The twentieth rectangular box labeled “selection list box” is positioned on the left side of the first rectangular box. An arrow originating from the twentieth rectangular box points to the tenth rectangular box.&#10;&#10;The twenty-first rectangular box labeled “spin box” is positioned below the twentieth rectangular box. An arrow originating from the twenty-first rectangular box points to the twelfth rectangular box.&#10;&#10;The twenty-second rectangular box labeled “check box” is positioned below the twenty-first rectangular box. An arrow originating from the twenty-second rectangular box points to the square box.&#10;&#10;The twenty-third rectangular box labeled “option buttons” is positioned above the second rectangular box. An arrow originating from the twenty-third rectangular box points from the fifteenth rectangular box to the seventeenth rectangular box collectively.&#10;&#10;The twenty-fourth rectangular box labeled “calendar control” is positioned at the right side of the twenty third rectangular box. An arrow originating from the twenty-fourth rectangular box points to the thirteenth rectangular box.&#10;&#10;The twenty-fifth rectangular box labeled “slider control” is positioned below the second rectangular box at the right corner. An arrow originating from the twenty-fifth rectangular box points to the slider.&#10;&#10;The twenty-sixth rectangular box labeled “text area box” is positioned at the left side of the twenty-fifth rectangular box. An arrow originating from the twenty-sixth rectangular box points to the eighteenth rectangular box.&#10;" title="Figure 7-1 Proposed survey form"/>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219201"/>
            <a:ext cx="8305800" cy="5105399"/>
          </a:xfrm>
        </p:spPr>
      </p:pic>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9</a:t>
            </a:fld>
            <a:endParaRPr lang="en-US"/>
          </a:p>
        </p:txBody>
      </p:sp>
    </p:spTree>
    <p:extLst>
      <p:ext uri="{BB962C8B-B14F-4D97-AF65-F5344CB8AC3E}">
        <p14:creationId xmlns:p14="http://schemas.microsoft.com/office/powerpoint/2010/main" val="21873136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pjp8wIG0wgCxOZ6nvDTwx8"/>
</p:tagLst>
</file>

<file path=ppt/tags/tag2.xml><?xml version="1.0" encoding="utf-8"?>
<p:tagLst xmlns:a="http://schemas.openxmlformats.org/drawingml/2006/main" xmlns:r="http://schemas.openxmlformats.org/officeDocument/2006/relationships" xmlns:p="http://schemas.openxmlformats.org/presentationml/2006/main">
  <p:tag name="DVSECTIONID" val="7EGVH4V7XOP06REuQOGcoW"/>
</p:tagLst>
</file>

<file path=ppt/tags/tag3.xml><?xml version="1.0" encoding="utf-8"?>
<p:tagLst xmlns:a="http://schemas.openxmlformats.org/drawingml/2006/main" xmlns:r="http://schemas.openxmlformats.org/officeDocument/2006/relationships" xmlns:p="http://schemas.openxmlformats.org/presentationml/2006/main">
  <p:tag name="DVSECTIONID" val="zMnAwrCoNkQhbKsA1C4piO"/>
</p:tagLst>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6D58E576-5B68-4E79-8245-D8386EDC7808}">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Tutorial.01</Template>
  <TotalTime>6114</TotalTime>
  <Words>2709</Words>
  <Application>Microsoft Office PowerPoint</Application>
  <PresentationFormat>On-screen Show (4:3)</PresentationFormat>
  <Paragraphs>387</Paragraphs>
  <Slides>55</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vt:lpstr>
      <vt:lpstr>Courier New</vt:lpstr>
      <vt:lpstr>Times New Roman</vt:lpstr>
      <vt:lpstr>2_Office Theme</vt:lpstr>
      <vt:lpstr> Tutorial 7 Creating a Web Form</vt:lpstr>
      <vt:lpstr>Objectives</vt:lpstr>
      <vt:lpstr>Objectives</vt:lpstr>
      <vt:lpstr>Structure of a Web Form</vt:lpstr>
      <vt:lpstr>Introducing Web Forms</vt:lpstr>
      <vt:lpstr>Parts of a Web Form</vt:lpstr>
      <vt:lpstr>Parts of a Web Form</vt:lpstr>
      <vt:lpstr>Parts of a Web Form</vt:lpstr>
      <vt:lpstr>Parts of a Web Form</vt:lpstr>
      <vt:lpstr>Forms and Server-Based Programs</vt:lpstr>
      <vt:lpstr>Forms and Server-Based Programs</vt:lpstr>
      <vt:lpstr>Starting a Web Form</vt:lpstr>
      <vt:lpstr>Starting a Web Form</vt:lpstr>
      <vt:lpstr>Interacting with the Web Server</vt:lpstr>
      <vt:lpstr>Interacting with the Web Server</vt:lpstr>
      <vt:lpstr>Interacting with the Web Server</vt:lpstr>
      <vt:lpstr>Interacting with the Web Server</vt:lpstr>
      <vt:lpstr>Creating a Field Set</vt:lpstr>
      <vt:lpstr>Adding a Field Set Legend</vt:lpstr>
      <vt:lpstr>Creating Input Boxes</vt:lpstr>
      <vt:lpstr>Creating Input Boxes</vt:lpstr>
      <vt:lpstr>Adding Field Labels</vt:lpstr>
      <vt:lpstr>Designing a Form Layout</vt:lpstr>
      <vt:lpstr>Defining a Flexible Box</vt:lpstr>
      <vt:lpstr>Defining a Flexible Box</vt:lpstr>
      <vt:lpstr>Defining a Flexible Box</vt:lpstr>
      <vt:lpstr>Defining a Flexible Box</vt:lpstr>
      <vt:lpstr>Defining Default Values and Placeholders</vt:lpstr>
      <vt:lpstr>Defining Default Values and Placeholders</vt:lpstr>
      <vt:lpstr>Entering Date and Time Values</vt:lpstr>
      <vt:lpstr>Creating a Selection List</vt:lpstr>
      <vt:lpstr>Creating a Selection List</vt:lpstr>
      <vt:lpstr>Working with Select Attributes</vt:lpstr>
      <vt:lpstr>Working with Select Attributes</vt:lpstr>
      <vt:lpstr>Working with Select Attributes</vt:lpstr>
      <vt:lpstr>Grouping Selection Options</vt:lpstr>
      <vt:lpstr>Grouping Selection Options</vt:lpstr>
      <vt:lpstr>Creating Option Buttons</vt:lpstr>
      <vt:lpstr>Creating Option Buttons</vt:lpstr>
      <vt:lpstr>Creating Check Boxes</vt:lpstr>
      <vt:lpstr>Creating a Text Area Box</vt:lpstr>
      <vt:lpstr>Creating a Text Area Box</vt:lpstr>
      <vt:lpstr>Entering Numeric Data</vt:lpstr>
      <vt:lpstr>Entering Numeric Data</vt:lpstr>
      <vt:lpstr>Suggesting Options with Data Lists</vt:lpstr>
      <vt:lpstr>Working with Form Buttons</vt:lpstr>
      <vt:lpstr>Creating a Command Button</vt:lpstr>
      <vt:lpstr>Creating Submit and Reset Buttons</vt:lpstr>
      <vt:lpstr>Creating Submit and Reset Buttons</vt:lpstr>
      <vt:lpstr>Validating a Web Form</vt:lpstr>
      <vt:lpstr>Identifying Required Values</vt:lpstr>
      <vt:lpstr>Validating Based on Data Type</vt:lpstr>
      <vt:lpstr>Testing for a Valid Pattern</vt:lpstr>
      <vt:lpstr>Testing for a Valid Pattern</vt:lpstr>
      <vt:lpstr>Defining the Length of the Field Value</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Bashir, Mehwish</cp:lastModifiedBy>
  <cp:revision>537</cp:revision>
  <dcterms:created xsi:type="dcterms:W3CDTF">2001-08-29T21:35:42Z</dcterms:created>
  <dcterms:modified xsi:type="dcterms:W3CDTF">2024-07-03T18:32:35Z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1-msZHeavFpns7XDBLQhy7D2HHxp6WyIPfkYnZeLjR4o</vt:lpwstr>
  </property>
  <property fmtid="{D5CDD505-2E9C-101B-9397-08002B2CF9AE}" pid="3" name="Google.Documents.RevisionId">
    <vt:lpwstr>08247036519663079581</vt:lpwstr>
  </property>
  <property fmtid="{D5CDD505-2E9C-101B-9397-08002B2CF9AE}" pid="4" name="Google.Documents.PluginVersion">
    <vt:lpwstr>2.0.2026.3768</vt:lpwstr>
  </property>
  <property fmtid="{D5CDD505-2E9C-101B-9397-08002B2CF9AE}" pid="5" name="Google.Documents.MergeIncapabilityFlags">
    <vt:i4>0</vt:i4>
  </property>
  <property fmtid="{D5CDD505-2E9C-101B-9397-08002B2CF9AE}" pid="6" name="docIndexRef">
    <vt:lpwstr>306c96b4-b73b-4717-88bb-ca87ad06e4c1</vt:lpwstr>
  </property>
  <property fmtid="{D5CDD505-2E9C-101B-9397-08002B2CF9AE}" pid="7" name="bjDocumentSecurityLabel">
    <vt:lpwstr>This item has no classification</vt:lpwstr>
  </property>
  <property fmtid="{D5CDD505-2E9C-101B-9397-08002B2CF9AE}" pid="8" name="bjClsUserRVM">
    <vt:lpwstr>[]</vt:lpwstr>
  </property>
  <property fmtid="{D5CDD505-2E9C-101B-9397-08002B2CF9AE}" pid="9" name="bjSaver">
    <vt:lpwstr>LLGGG5/sCxlNXkHtRfdo7HBlZ0Lw8up2</vt:lpwstr>
  </property>
</Properties>
</file>