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2"/>
  </p:sldMasterIdLst>
  <p:notesMasterIdLst>
    <p:notesMasterId r:id="rId69"/>
  </p:notesMasterIdLst>
  <p:handoutMasterIdLst>
    <p:handoutMasterId r:id="rId70"/>
  </p:handoutMasterIdLst>
  <p:sldIdLst>
    <p:sldId id="256" r:id="rId3"/>
    <p:sldId id="335" r:id="rId4"/>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282" r:id="rId26"/>
    <p:sldId id="283" r:id="rId27"/>
    <p:sldId id="284" r:id="rId28"/>
    <p:sldId id="285" r:id="rId29"/>
    <p:sldId id="286" r:id="rId30"/>
    <p:sldId id="331" r:id="rId31"/>
    <p:sldId id="287" r:id="rId32"/>
    <p:sldId id="288" r:id="rId33"/>
    <p:sldId id="332" r:id="rId34"/>
    <p:sldId id="333" r:id="rId35"/>
    <p:sldId id="330" r:id="rId36"/>
    <p:sldId id="289" r:id="rId37"/>
    <p:sldId id="291" r:id="rId38"/>
    <p:sldId id="290" r:id="rId39"/>
    <p:sldId id="299" r:id="rId40"/>
    <p:sldId id="292" r:id="rId41"/>
    <p:sldId id="300" r:id="rId42"/>
    <p:sldId id="293" r:id="rId43"/>
    <p:sldId id="301" r:id="rId44"/>
    <p:sldId id="327" r:id="rId45"/>
    <p:sldId id="294" r:id="rId46"/>
    <p:sldId id="303" r:id="rId47"/>
    <p:sldId id="295" r:id="rId48"/>
    <p:sldId id="308" r:id="rId49"/>
    <p:sldId id="305" r:id="rId50"/>
    <p:sldId id="306" r:id="rId51"/>
    <p:sldId id="309" r:id="rId52"/>
    <p:sldId id="307" r:id="rId53"/>
    <p:sldId id="311" r:id="rId54"/>
    <p:sldId id="296" r:id="rId55"/>
    <p:sldId id="319" r:id="rId56"/>
    <p:sldId id="329" r:id="rId57"/>
    <p:sldId id="312" r:id="rId58"/>
    <p:sldId id="313" r:id="rId59"/>
    <p:sldId id="315" r:id="rId60"/>
    <p:sldId id="328" r:id="rId61"/>
    <p:sldId id="357" r:id="rId62"/>
    <p:sldId id="316" r:id="rId63"/>
    <p:sldId id="323" r:id="rId64"/>
    <p:sldId id="358" r:id="rId65"/>
    <p:sldId id="317" r:id="rId66"/>
    <p:sldId id="324" r:id="rId67"/>
    <p:sldId id="359" r:id="rId6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89635" autoAdjust="0"/>
  </p:normalViewPr>
  <p:slideViewPr>
    <p:cSldViewPr>
      <p:cViewPr varScale="1">
        <p:scale>
          <a:sx n="77" d="100"/>
          <a:sy n="77" d="100"/>
        </p:scale>
        <p:origin x="161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205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1B3371-7B22-4B0E-A8F3-C04CDFD203F9}" type="datetimeFigureOut">
              <a:rPr lang="en-US" smtClean="0"/>
              <a:t>7/9/2024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5E9FE0-9AED-416F-9D9B-929DB18B41E6}" type="slidenum">
              <a:rPr lang="en-US" smtClean="0"/>
              <a:t>‹#›</a:t>
            </a:fld>
            <a:endParaRPr lang="en-US"/>
          </a:p>
        </p:txBody>
      </p:sp>
    </p:spTree>
    <p:extLst>
      <p:ext uri="{BB962C8B-B14F-4D97-AF65-F5344CB8AC3E}">
        <p14:creationId xmlns:p14="http://schemas.microsoft.com/office/powerpoint/2010/main" val="1626088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a:p>
        </p:txBody>
      </p:sp>
    </p:spTree>
    <p:extLst>
      <p:ext uri="{BB962C8B-B14F-4D97-AF65-F5344CB8AC3E}">
        <p14:creationId xmlns:p14="http://schemas.microsoft.com/office/powerpoint/2010/main" val="418097106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a:t>
            </a:fld>
            <a:endParaRPr lang="en-US"/>
          </a:p>
        </p:txBody>
      </p:sp>
    </p:spTree>
    <p:extLst>
      <p:ext uri="{BB962C8B-B14F-4D97-AF65-F5344CB8AC3E}">
        <p14:creationId xmlns:p14="http://schemas.microsoft.com/office/powerpoint/2010/main" val="7918459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6324600"/>
            <a:ext cx="9144000" cy="533400"/>
          </a:xfrm>
          <a:prstGeom prst="rect">
            <a:avLst/>
          </a:prstGeom>
          <a:solidFill>
            <a:srgbClr val="4DB848"/>
          </a:solidFill>
          <a:ln>
            <a:solidFill>
              <a:srgbClr val="4DB8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543800" y="228600"/>
            <a:ext cx="1447800" cy="179388"/>
          </a:xfrm>
          <a:prstGeom prst="rect">
            <a:avLst/>
          </a:prstGeom>
          <a:noFill/>
          <a:ln w="9525">
            <a:noFill/>
            <a:miter lim="800000"/>
            <a:headEnd/>
            <a:tailEnd/>
          </a:ln>
        </p:spPr>
      </p:pic>
      <p:sp>
        <p:nvSpPr>
          <p:cNvPr id="157701" name="Title Placeholder 1"/>
          <p:cNvSpPr>
            <a:spLocks noGrp="1"/>
          </p:cNvSpPr>
          <p:nvPr>
            <p:ph type="ctrTitle"/>
          </p:nvPr>
        </p:nvSpPr>
        <p:spPr>
          <a:xfrm>
            <a:off x="0" y="914400"/>
            <a:ext cx="9144000" cy="1524000"/>
          </a:xfrm>
        </p:spPr>
        <p:txBody>
          <a:bodyPr/>
          <a:lstStyle>
            <a:lvl1pPr algn="ctr">
              <a:defRPr sz="4800">
                <a:solidFill>
                  <a:schemeClr val="tx1"/>
                </a:solidFill>
                <a:latin typeface="+mj-lt"/>
              </a:defRPr>
            </a:lvl1pPr>
          </a:lstStyle>
          <a:p>
            <a:r>
              <a:rPr lang="en-US"/>
              <a:t>Click to edit Master title style</a:t>
            </a:r>
            <a:endParaRPr lang="en-US" dirty="0"/>
          </a:p>
        </p:txBody>
      </p:sp>
      <p:pic>
        <p:nvPicPr>
          <p:cNvPr id="2"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20639" b="19964"/>
          <a:stretch/>
        </p:blipFill>
        <p:spPr bwMode="auto">
          <a:xfrm>
            <a:off x="0" y="4343401"/>
            <a:ext cx="9144000" cy="182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4114" y="3124200"/>
            <a:ext cx="9144000" cy="1231106"/>
          </a:xfrm>
          <a:prstGeom prst="rect">
            <a:avLst/>
          </a:prstGeom>
          <a:noFill/>
        </p:spPr>
        <p:txBody>
          <a:bodyPr wrap="square" rtlCol="0">
            <a:spAutoFit/>
          </a:bodyPr>
          <a:lstStyle/>
          <a:p>
            <a:pPr algn="ctr"/>
            <a:r>
              <a:rPr lang="en-US" sz="5400" dirty="0">
                <a:solidFill>
                  <a:srgbClr val="4DB848"/>
                </a:solidFill>
                <a:latin typeface="Century" pitchFamily="18" charset="0"/>
              </a:rPr>
              <a:t>HTML and CSS</a:t>
            </a:r>
            <a:br>
              <a:rPr lang="en-US" sz="5400" dirty="0">
                <a:solidFill>
                  <a:srgbClr val="4DB848"/>
                </a:solidFill>
                <a:latin typeface="Century" pitchFamily="18" charset="0"/>
              </a:rPr>
            </a:br>
            <a:r>
              <a:rPr lang="en-US" sz="2000" dirty="0">
                <a:solidFill>
                  <a:srgbClr val="4DB848"/>
                </a:solidFill>
                <a:latin typeface="Century" pitchFamily="18" charset="0"/>
              </a:rPr>
              <a:t>6</a:t>
            </a:r>
            <a:r>
              <a:rPr lang="en-US" sz="2000" baseline="30000" dirty="0">
                <a:solidFill>
                  <a:srgbClr val="4DB848"/>
                </a:solidFill>
                <a:latin typeface="Century" pitchFamily="18" charset="0"/>
              </a:rPr>
              <a:t>TH</a:t>
            </a:r>
            <a:r>
              <a:rPr lang="en-US" sz="2000" dirty="0">
                <a:solidFill>
                  <a:srgbClr val="4DB848"/>
                </a:solidFill>
                <a:latin typeface="Century" pitchFamily="18" charset="0"/>
              </a:rPr>
              <a:t> EDITION</a:t>
            </a:r>
            <a:endParaRPr lang="en-US" sz="5400" dirty="0">
              <a:solidFill>
                <a:srgbClr val="4DB848"/>
              </a:solidFill>
              <a:latin typeface="Century"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5" name="Slide Number Placeholder 5"/>
          <p:cNvSpPr>
            <a:spLocks noGrp="1"/>
          </p:cNvSpPr>
          <p:nvPr>
            <p:ph type="sldNum" sz="quarter" idx="11"/>
          </p:nvPr>
        </p:nvSpPr>
        <p:spPr/>
        <p:txBody>
          <a:bodyPr/>
          <a:lstStyle>
            <a:lvl1pPr>
              <a:defRPr/>
            </a:lvl1pPr>
          </a:lstStyle>
          <a:p>
            <a:pPr>
              <a:defRPr/>
            </a:pPr>
            <a:fld id="{A7E68308-05FC-4E0E-B40C-6888CC4CB71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5" name="Slide Number Placeholder 5"/>
          <p:cNvSpPr>
            <a:spLocks noGrp="1"/>
          </p:cNvSpPr>
          <p:nvPr>
            <p:ph type="sldNum" sz="quarter" idx="11"/>
          </p:nvPr>
        </p:nvSpPr>
        <p:spPr/>
        <p:txBody>
          <a:bodyPr/>
          <a:lstStyle>
            <a:lvl1pPr>
              <a:defRPr/>
            </a:lvl1pPr>
          </a:lstStyle>
          <a:p>
            <a:pPr>
              <a:defRPr/>
            </a:pPr>
            <a:fld id="{A2DF1A2F-29E8-4233-ACB0-F4A965379721}"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05800" cy="944563"/>
          </a:xfrm>
        </p:spPr>
        <p:txBody>
          <a:bodyPr/>
          <a:lstStyle/>
          <a:p>
            <a:r>
              <a:rPr lang="en-US"/>
              <a:t>Click to edit Master title style</a:t>
            </a:r>
          </a:p>
        </p:txBody>
      </p:sp>
      <p:sp>
        <p:nvSpPr>
          <p:cNvPr id="3" name="Text Placeholder 2"/>
          <p:cNvSpPr>
            <a:spLocks noGrp="1"/>
          </p:cNvSpPr>
          <p:nvPr>
            <p:ph type="body" sz="half" idx="1"/>
          </p:nvPr>
        </p:nvSpPr>
        <p:spPr>
          <a:xfrm>
            <a:off x="0" y="1219200"/>
            <a:ext cx="42672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E8176FCD-123C-43DF-9841-58750E1848F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3058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a:xfrm>
            <a:off x="0" y="6400800"/>
            <a:ext cx="8229600" cy="457200"/>
          </a:xfrm>
        </p:spPr>
        <p:txBody>
          <a:bodyPr/>
          <a:lstStyle>
            <a:lvl1pPr>
              <a:defRPr/>
            </a:lvl1pPr>
          </a:lstStyle>
          <a:p>
            <a:pPr>
              <a:defRPr/>
            </a:pPr>
            <a:r>
              <a:rPr lang="en-US"/>
              <a:t>New Perspectives on HTML5, CSS3, and JavaScript, 6th Edition</a:t>
            </a:r>
            <a:endParaRPr lang="en-US" dirty="0"/>
          </a:p>
        </p:txBody>
      </p:sp>
      <p:sp>
        <p:nvSpPr>
          <p:cNvPr id="5" name="Slide Number Placeholder 5"/>
          <p:cNvSpPr>
            <a:spLocks noGrp="1"/>
          </p:cNvSpPr>
          <p:nvPr>
            <p:ph type="sldNum" sz="quarter" idx="11"/>
          </p:nvPr>
        </p:nvSpPr>
        <p:spPr>
          <a:xfrm>
            <a:off x="8610600" y="6400800"/>
            <a:ext cx="533400" cy="457200"/>
          </a:xfrm>
        </p:spPr>
        <p:txBody>
          <a:bodyPr/>
          <a:lstStyle>
            <a:lvl1pPr>
              <a:defRPr/>
            </a:lvl1pPr>
          </a:lstStyle>
          <a:p>
            <a:pPr>
              <a:defRPr/>
            </a:pPr>
            <a:fld id="{D088EE75-1E5F-46E6-9335-A082CDF6502C}"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5" name="Slide Number Placeholder 5"/>
          <p:cNvSpPr>
            <a:spLocks noGrp="1"/>
          </p:cNvSpPr>
          <p:nvPr>
            <p:ph type="sldNum" sz="quarter" idx="11"/>
          </p:nvPr>
        </p:nvSpPr>
        <p:spPr/>
        <p:txBody>
          <a:bodyPr/>
          <a:lstStyle>
            <a:lvl1pPr>
              <a:defRPr/>
            </a:lvl1pPr>
          </a:lstStyle>
          <a:p>
            <a:pPr>
              <a:defRPr/>
            </a:pPr>
            <a:fld id="{B4267854-6943-4EA1-A35F-6D0D6AF6D24E}"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E9069E21-BE48-430B-900D-611290B0DBE4}"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8" name="Slide Number Placeholder 5"/>
          <p:cNvSpPr>
            <a:spLocks noGrp="1"/>
          </p:cNvSpPr>
          <p:nvPr>
            <p:ph type="sldNum" sz="quarter" idx="11"/>
          </p:nvPr>
        </p:nvSpPr>
        <p:spPr/>
        <p:txBody>
          <a:bodyPr/>
          <a:lstStyle>
            <a:lvl1pPr>
              <a:defRPr/>
            </a:lvl1pPr>
          </a:lstStyle>
          <a:p>
            <a:pPr>
              <a:defRPr/>
            </a:pPr>
            <a:fld id="{3BAE895E-8795-47A2-AC5D-08DF663D8F5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4" name="Slide Number Placeholder 5"/>
          <p:cNvSpPr>
            <a:spLocks noGrp="1"/>
          </p:cNvSpPr>
          <p:nvPr>
            <p:ph type="sldNum" sz="quarter" idx="11"/>
          </p:nvPr>
        </p:nvSpPr>
        <p:spPr/>
        <p:txBody>
          <a:bodyPr/>
          <a:lstStyle>
            <a:lvl1pPr>
              <a:defRPr/>
            </a:lvl1pPr>
          </a:lstStyle>
          <a:p>
            <a:pPr>
              <a:defRPr/>
            </a:pPr>
            <a:fld id="{793D0548-38AA-46C2-A9F1-2327DE3493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3" name="Slide Number Placeholder 5"/>
          <p:cNvSpPr>
            <a:spLocks noGrp="1"/>
          </p:cNvSpPr>
          <p:nvPr>
            <p:ph type="sldNum" sz="quarter" idx="11"/>
          </p:nvPr>
        </p:nvSpPr>
        <p:spPr/>
        <p:txBody>
          <a:bodyPr/>
          <a:lstStyle>
            <a:lvl1pPr>
              <a:defRPr/>
            </a:lvl1pPr>
          </a:lstStyle>
          <a:p>
            <a:pPr>
              <a:defRPr/>
            </a:pPr>
            <a:fld id="{4DADDAD3-53C8-432F-AA8D-8B36CD6B77D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170FCC15-0FF2-464A-88D5-4891C16B5D27}"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AAD0E3A4-01D6-4927-AB27-24638F64E5B0}"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8763000" y="0"/>
            <a:ext cx="381000" cy="6858000"/>
          </a:xfrm>
          <a:prstGeom prst="rect">
            <a:avLst/>
          </a:prstGeom>
          <a:gradFill flip="none" rotWithShape="1">
            <a:gsLst>
              <a:gs pos="36000">
                <a:schemeClr val="bg1"/>
              </a:gs>
              <a:gs pos="100000">
                <a:srgbClr val="4DB84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0"/>
            <a:ext cx="381000" cy="6858000"/>
          </a:xfrm>
          <a:prstGeom prst="rect">
            <a:avLst/>
          </a:prstGeom>
          <a:gradFill flip="none" rotWithShape="1">
            <a:gsLst>
              <a:gs pos="0">
                <a:srgbClr val="4DB848"/>
              </a:gs>
              <a:gs pos="65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457200" y="1143000"/>
            <a:ext cx="8686800" cy="1588"/>
          </a:xfrm>
          <a:prstGeom prst="line">
            <a:avLst/>
          </a:prstGeom>
        </p:spPr>
        <p:style>
          <a:lnRef idx="1">
            <a:schemeClr val="dk1"/>
          </a:lnRef>
          <a:fillRef idx="0">
            <a:schemeClr val="dk1"/>
          </a:fillRef>
          <a:effectRef idx="0">
            <a:schemeClr val="dk1"/>
          </a:effectRef>
          <a:fontRef idx="minor">
            <a:schemeClr val="tx1"/>
          </a:fontRef>
        </p:style>
      </p:cxnSp>
      <p:sp>
        <p:nvSpPr>
          <p:cNvPr id="1029"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30"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a:t>New Perspectives on HTML5, CSS3, and JavaScript, 6th Edition</a:t>
            </a:r>
            <a:endParaRPr lang="en-US" dirty="0"/>
          </a:p>
        </p:txBody>
      </p:sp>
      <p:sp>
        <p:nvSpPr>
          <p:cNvPr id="11" name="Slide Number Placeholder 5"/>
          <p:cNvSpPr>
            <a:spLocks noGrp="1"/>
          </p:cNvSpPr>
          <p:nvPr>
            <p:ph type="sldNum" sz="quarter" idx="4"/>
          </p:nvPr>
        </p:nvSpPr>
        <p:spPr>
          <a:xfrm>
            <a:off x="8610600" y="64008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a:p>
        </p:txBody>
      </p:sp>
      <p:sp>
        <p:nvSpPr>
          <p:cNvPr id="15668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2"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17" name="Straight Connector 16"/>
          <p:cNvCxnSpPr/>
          <p:nvPr/>
        </p:nvCxnSpPr>
        <p:spPr>
          <a:xfrm>
            <a:off x="0" y="6400800"/>
            <a:ext cx="8686800" cy="0"/>
          </a:xfrm>
          <a:prstGeom prst="line">
            <a:avLst/>
          </a:prstGeom>
        </p:spPr>
        <p:style>
          <a:lnRef idx="1">
            <a:schemeClr val="dk1"/>
          </a:lnRef>
          <a:fillRef idx="0">
            <a:schemeClr val="dk1"/>
          </a:fillRef>
          <a:effectRef idx="0">
            <a:schemeClr val="dk1"/>
          </a:effectRef>
          <a:fontRef idx="minor">
            <a:schemeClr val="tx1"/>
          </a:fontRef>
        </p:style>
      </p:cxnSp>
      <p:sp>
        <p:nvSpPr>
          <p:cNvPr id="14"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8"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ctrTitle"/>
          </p:nvPr>
        </p:nvSpPr>
        <p:spPr/>
        <p:txBody>
          <a:bodyPr/>
          <a:lstStyle/>
          <a:p>
            <a:pPr algn="ctr" eaLnBrk="1" hangingPunct="1"/>
            <a:br>
              <a:rPr lang="en-US" dirty="0"/>
            </a:br>
            <a:r>
              <a:rPr lang="en-US" dirty="0"/>
              <a:t>Tutorial 9</a:t>
            </a:r>
            <a:br>
              <a:rPr lang="en-US" dirty="0"/>
            </a:br>
            <a:r>
              <a:rPr lang="en-US" dirty="0"/>
              <a:t>Getting Started with JavaScript</a:t>
            </a:r>
          </a:p>
        </p:txBody>
      </p:sp>
    </p:spTree>
    <p:custDataLst>
      <p:tags r:id="rId1"/>
    </p:custDataLst>
    <p:extLst>
      <p:ext uri="{BB962C8B-B14F-4D97-AF65-F5344CB8AC3E}">
        <p14:creationId xmlns:p14="http://schemas.microsoft.com/office/powerpoint/2010/main" val="2772619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the </a:t>
            </a:r>
            <a:r>
              <a:rPr lang="en-US" sz="4200" dirty="0">
                <a:latin typeface="Courier New" panose="02070309020205020404" pitchFamily="49" charset="0"/>
                <a:cs typeface="Courier New" panose="02070309020205020404" pitchFamily="49" charset="0"/>
              </a:rPr>
              <a:t>script</a:t>
            </a:r>
            <a:r>
              <a:rPr lang="en-US" sz="4000" dirty="0"/>
              <a:t> </a:t>
            </a:r>
            <a:r>
              <a:rPr lang="en-US" dirty="0"/>
              <a:t>Element</a:t>
            </a:r>
          </a:p>
        </p:txBody>
      </p:sp>
      <p:sp>
        <p:nvSpPr>
          <p:cNvPr id="3" name="Content Placeholder 2"/>
          <p:cNvSpPr>
            <a:spLocks noGrp="1"/>
          </p:cNvSpPr>
          <p:nvPr>
            <p:ph idx="1"/>
          </p:nvPr>
        </p:nvSpPr>
        <p:spPr/>
        <p:txBody>
          <a:bodyPr/>
          <a:lstStyle/>
          <a:p>
            <a:r>
              <a:rPr lang="en-US" sz="2600" dirty="0">
                <a:latin typeface="Courier New" panose="02070309020205020404" pitchFamily="49" charset="0"/>
                <a:cs typeface="Courier New" panose="02070309020205020404" pitchFamily="49" charset="0"/>
              </a:rPr>
              <a:t>script</a:t>
            </a:r>
            <a:r>
              <a:rPr lang="en-US" dirty="0"/>
              <a:t> element can be placed anywhere within an HTML document</a:t>
            </a:r>
          </a:p>
          <a:p>
            <a:r>
              <a:rPr lang="en-US" dirty="0"/>
              <a:t>When a browser encounters a script, it immediately stops loading the page and begins loading and then processing the script commands</a:t>
            </a:r>
          </a:p>
          <a:p>
            <a:r>
              <a:rPr lang="en-US" sz="2600" dirty="0" err="1">
                <a:latin typeface="Courier New" panose="02070309020205020404" pitchFamily="49" charset="0"/>
                <a:cs typeface="Courier New" panose="02070309020205020404" pitchFamily="49" charset="0"/>
              </a:rPr>
              <a:t>async</a:t>
            </a:r>
            <a:r>
              <a:rPr lang="en-US" dirty="0"/>
              <a:t> and </a:t>
            </a:r>
            <a:r>
              <a:rPr lang="en-US" sz="2600" dirty="0">
                <a:latin typeface="Courier New" panose="02070309020205020404" pitchFamily="49" charset="0"/>
                <a:cs typeface="Courier New" panose="02070309020205020404" pitchFamily="49" charset="0"/>
              </a:rPr>
              <a:t>defer</a:t>
            </a:r>
            <a:r>
              <a:rPr lang="en-US" dirty="0"/>
              <a:t> attributes can be added to </a:t>
            </a:r>
            <a:r>
              <a:rPr lang="en-US" sz="2600" dirty="0">
                <a:latin typeface="Courier New" panose="02070309020205020404" pitchFamily="49" charset="0"/>
                <a:cs typeface="Courier New" panose="02070309020205020404" pitchFamily="49" charset="0"/>
              </a:rPr>
              <a:t>script</a:t>
            </a:r>
            <a:r>
              <a:rPr lang="en-US" dirty="0"/>
              <a:t> element to modify its sequence of processing</a:t>
            </a:r>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10</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3739241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Loading the </a:t>
            </a:r>
            <a:r>
              <a:rPr lang="en-US" sz="3200" dirty="0">
                <a:latin typeface="Courier New" panose="02070309020205020404" pitchFamily="49" charset="0"/>
                <a:cs typeface="Courier New" panose="02070309020205020404" pitchFamily="49" charset="0"/>
              </a:rPr>
              <a:t>script</a:t>
            </a:r>
            <a:r>
              <a:rPr lang="en-US" sz="2800" dirty="0"/>
              <a:t> </a:t>
            </a:r>
            <a:r>
              <a:rPr lang="en-US" sz="3600" dirty="0"/>
              <a:t>Element</a:t>
            </a:r>
          </a:p>
        </p:txBody>
      </p:sp>
      <p:sp>
        <p:nvSpPr>
          <p:cNvPr id="3" name="Content Placeholder 2"/>
          <p:cNvSpPr>
            <a:spLocks noGrp="1"/>
          </p:cNvSpPr>
          <p:nvPr>
            <p:ph idx="1"/>
          </p:nvPr>
        </p:nvSpPr>
        <p:spPr/>
        <p:txBody>
          <a:bodyPr/>
          <a:lstStyle/>
          <a:p>
            <a:r>
              <a:rPr lang="en-US" sz="2600" dirty="0" err="1">
                <a:latin typeface="Courier New" panose="02070309020205020404" pitchFamily="49" charset="0"/>
                <a:cs typeface="Courier New" panose="02070309020205020404" pitchFamily="49" charset="0"/>
              </a:rPr>
              <a:t>async</a:t>
            </a:r>
            <a:r>
              <a:rPr lang="en-US" dirty="0"/>
              <a:t> attribute tells a browser to parse the HTML and JavaScript code together</a:t>
            </a:r>
          </a:p>
          <a:p>
            <a:r>
              <a:rPr lang="en-US" sz="2600" dirty="0">
                <a:latin typeface="Courier New" panose="02070309020205020404" pitchFamily="49" charset="0"/>
                <a:cs typeface="Courier New" panose="02070309020205020404" pitchFamily="49" charset="0"/>
              </a:rPr>
              <a:t>defer</a:t>
            </a:r>
            <a:r>
              <a:rPr lang="en-US" dirty="0"/>
              <a:t> attribute defers script processing until after the page has been completely parsed and loaded</a:t>
            </a:r>
          </a:p>
          <a:p>
            <a:r>
              <a:rPr lang="en-US" sz="2600" dirty="0" err="1">
                <a:latin typeface="Courier New" panose="02070309020205020404" pitchFamily="49" charset="0"/>
                <a:cs typeface="Courier New" panose="02070309020205020404" pitchFamily="49" charset="0"/>
              </a:rPr>
              <a:t>async</a:t>
            </a:r>
            <a:r>
              <a:rPr lang="en-US" dirty="0"/>
              <a:t> and </a:t>
            </a:r>
            <a:r>
              <a:rPr lang="en-US" sz="2600" dirty="0">
                <a:latin typeface="Courier New" panose="02070309020205020404" pitchFamily="49" charset="0"/>
                <a:cs typeface="Courier New" panose="02070309020205020404" pitchFamily="49" charset="0"/>
              </a:rPr>
              <a:t>defer</a:t>
            </a:r>
            <a:r>
              <a:rPr lang="en-US" dirty="0"/>
              <a:t> attributes are ignored for embedded scripts</a:t>
            </a:r>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11</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906790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the </a:t>
            </a:r>
            <a:r>
              <a:rPr lang="en-US" sz="4000" dirty="0">
                <a:latin typeface="Courier New" panose="02070309020205020404" pitchFamily="49" charset="0"/>
                <a:cs typeface="Courier New" panose="02070309020205020404" pitchFamily="49" charset="0"/>
              </a:rPr>
              <a:t>script</a:t>
            </a:r>
            <a:r>
              <a:rPr lang="en-US" dirty="0"/>
              <a:t> Element</a:t>
            </a:r>
          </a:p>
        </p:txBody>
      </p:sp>
      <p:pic>
        <p:nvPicPr>
          <p:cNvPr id="6" name="Content Placeholder 5" descr="This figure explains the process of inserting the script element.&#10;The figure consists of two rectangular boxes and a few lines of code.&#10;The first line of the code reads “&lt;title&gt;Tulsa’s New Year’s Bash&lt;/title&gt;”. The second line of the code reads “&lt;link href=“tny_reset.css” rel=“stylesheet” /&gt;”. The third line of the code reads “&lt;link href=“tny_styles.css” rel=“stylesheet” /&gt;”. The fourth line of the code reads “&lt;script src=“tny_script.js” defer&gt;&lt;/script&gt;”. The fifth line of the code reads “&lt;/head&gt;”.&#10;The first rectangular box labeled “source of the JavaScript file” is positioned at the bottom of the code. An arrow originating from the rectangular box points to “src=“tny_script.js”” in the fourth line of the code. The second rectangular box labeled “defers loading the script file until after the rest of the page is loaded by the browser” is positioned at the right side of the first rectangular box. An arrow originating from the second rectangular box points to “defer” in the fourth line of the code." title="Figure 9-4 Inserting the script elemen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40041"/>
            <a:ext cx="8305800" cy="2865281"/>
          </a:xfr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12</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230305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JavaScript Program</a:t>
            </a:r>
          </a:p>
        </p:txBody>
      </p:sp>
      <p:sp>
        <p:nvSpPr>
          <p:cNvPr id="3" name="Content Placeholder 2"/>
          <p:cNvSpPr>
            <a:spLocks noGrp="1"/>
          </p:cNvSpPr>
          <p:nvPr>
            <p:ph idx="1"/>
          </p:nvPr>
        </p:nvSpPr>
        <p:spPr/>
        <p:txBody>
          <a:bodyPr/>
          <a:lstStyle/>
          <a:p>
            <a:r>
              <a:rPr lang="en-US" dirty="0"/>
              <a:t>JavaScript programs are created using a standard text editor</a:t>
            </a:r>
          </a:p>
          <a:p>
            <a:r>
              <a:rPr lang="en-US" dirty="0"/>
              <a:t>Adding Comments to your JavaScript Code</a:t>
            </a:r>
          </a:p>
          <a:p>
            <a:pPr lvl="1"/>
            <a:r>
              <a:rPr lang="en-US" dirty="0"/>
              <a:t>Comments help understand the design and purpose of programs</a:t>
            </a:r>
          </a:p>
          <a:p>
            <a:pPr lvl="1"/>
            <a:r>
              <a:rPr lang="en-US" dirty="0"/>
              <a:t>JavaScript comments can be entered on single or multiple lines</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13</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3923762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Creating a JavaScript Program</a:t>
            </a:r>
          </a:p>
        </p:txBody>
      </p:sp>
      <p:sp>
        <p:nvSpPr>
          <p:cNvPr id="3" name="Content Placeholder 2"/>
          <p:cNvSpPr>
            <a:spLocks noGrp="1"/>
          </p:cNvSpPr>
          <p:nvPr>
            <p:ph idx="1"/>
          </p:nvPr>
        </p:nvSpPr>
        <p:spPr/>
        <p:txBody>
          <a:bodyPr/>
          <a:lstStyle/>
          <a:p>
            <a:pPr lvl="1"/>
            <a:r>
              <a:rPr lang="en-US" dirty="0"/>
              <a:t>Syntax of a single-line comment is as follows:</a:t>
            </a:r>
          </a:p>
          <a:p>
            <a:pPr marL="914400" lvl="2" indent="0">
              <a:buNone/>
            </a:pPr>
            <a:r>
              <a:rPr lang="en-US" sz="2600" i="1" dirty="0">
                <a:latin typeface="Courier New" panose="02070309020205020404" pitchFamily="49" charset="0"/>
                <a:cs typeface="Courier New" panose="02070309020205020404" pitchFamily="49" charset="0"/>
              </a:rPr>
              <a:t>// comment text</a:t>
            </a:r>
            <a:endParaRPr lang="en-US" sz="2600" dirty="0">
              <a:latin typeface="Courier New" panose="02070309020205020404" pitchFamily="49" charset="0"/>
              <a:cs typeface="Courier New" panose="02070309020205020404" pitchFamily="49" charset="0"/>
            </a:endParaRPr>
          </a:p>
          <a:p>
            <a:pPr lvl="1"/>
            <a:r>
              <a:rPr lang="en-US" dirty="0"/>
              <a:t>Syntax of multiple-line comments is as follows:</a:t>
            </a:r>
          </a:p>
          <a:p>
            <a:pPr marL="457200" lvl="1" indent="0">
              <a:buNone/>
            </a:pPr>
            <a:r>
              <a:rPr lang="en-US" dirty="0"/>
              <a:t>	</a:t>
            </a:r>
            <a:r>
              <a:rPr lang="en-US" sz="2600" dirty="0">
                <a:latin typeface="Courier New" panose="02070309020205020404" pitchFamily="49" charset="0"/>
                <a:cs typeface="Courier New" panose="02070309020205020404" pitchFamily="49" charset="0"/>
              </a:rPr>
              <a:t>/*</a:t>
            </a:r>
          </a:p>
          <a:p>
            <a:pPr marL="457200" lvl="1" indent="0">
              <a:buNone/>
            </a:pPr>
            <a:r>
              <a:rPr lang="en-US" sz="2600" i="1" dirty="0">
                <a:latin typeface="Courier New" panose="02070309020205020404" pitchFamily="49" charset="0"/>
                <a:cs typeface="Courier New" panose="02070309020205020404" pitchFamily="49" charset="0"/>
              </a:rPr>
              <a:t>		comment text spanning</a:t>
            </a:r>
          </a:p>
          <a:p>
            <a:pPr marL="457200" lvl="1" indent="0">
              <a:buNone/>
            </a:pPr>
            <a:r>
              <a:rPr lang="en-US" sz="2600" i="1" dirty="0">
                <a:latin typeface="Courier New" panose="02070309020205020404" pitchFamily="49" charset="0"/>
                <a:cs typeface="Courier New" panose="02070309020205020404" pitchFamily="49" charset="0"/>
              </a:rPr>
              <a:t>		several lines</a:t>
            </a:r>
          </a:p>
          <a:p>
            <a:pPr marL="457200" lvl="1" indent="0">
              <a:buNone/>
            </a:pPr>
            <a:r>
              <a:rPr lang="en-US" sz="2600" i="1" dirty="0">
                <a:latin typeface="Courier New" panose="02070309020205020404" pitchFamily="49" charset="0"/>
                <a:cs typeface="Courier New" panose="02070309020205020404" pitchFamily="49" charset="0"/>
              </a:rPr>
              <a:t>	</a:t>
            </a:r>
            <a:r>
              <a:rPr lang="en-US" sz="26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14</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1226733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Creating a JavaScript Program</a:t>
            </a:r>
          </a:p>
        </p:txBody>
      </p:sp>
      <p:pic>
        <p:nvPicPr>
          <p:cNvPr id="6" name="Content Placeholder 5" descr="This figure explains the process of adding a JavaScript comment.&#10;The figure consists of three rectangular boxes and a few lines of code.&#10;The first line of the code reads “/*”. The second line of the code reads “New Perspectives on HTML5 and CSS3, 7th Edition”. The third line of the code reads “Tutorial 9”. The fourth line of the code reads “Tutorial Case”. The fifth line of the code reads “Countdown Clock”. The sixth line of the code reads “Author: Hector Sadler”. The seventh line of the code reads “Date: 2017-03-01”. The eighth line of the code reads “*/”.&#10;The first rectangular box that reads “marks the beginning of the comment” is positioned at the left side of the code. An arrow originating from this rectangular box points to the first line of the code. The second rectangular box labeled “comment text” is positioned below the first rectangular box. An arrow originating from the second rectangular box points from the second line to the seventh line of the code. The third rectangular box labeled “marks the end of the comment” is positioned below the second rectangular box. An arrow originating from the third rectangular box points to the eighth line of the code." title="Figure 9-6 Adding a JavaScript commen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99278"/>
            <a:ext cx="8305800" cy="3146807"/>
          </a:xfr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15</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1598179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Creating a JavaScript Program</a:t>
            </a:r>
          </a:p>
        </p:txBody>
      </p:sp>
      <p:sp>
        <p:nvSpPr>
          <p:cNvPr id="3" name="Content Placeholder 2"/>
          <p:cNvSpPr>
            <a:spLocks noGrp="1"/>
          </p:cNvSpPr>
          <p:nvPr>
            <p:ph idx="1"/>
          </p:nvPr>
        </p:nvSpPr>
        <p:spPr/>
        <p:txBody>
          <a:bodyPr/>
          <a:lstStyle/>
          <a:p>
            <a:r>
              <a:rPr lang="en-US" dirty="0"/>
              <a:t>Writing a JavaScript Command</a:t>
            </a:r>
          </a:p>
          <a:p>
            <a:pPr lvl="1"/>
            <a:r>
              <a:rPr lang="en-US" dirty="0"/>
              <a:t>A command indicates an action for a browser to take</a:t>
            </a:r>
          </a:p>
          <a:p>
            <a:pPr lvl="1"/>
            <a:r>
              <a:rPr lang="en-US" dirty="0"/>
              <a:t> A command should end in a semicolon</a:t>
            </a:r>
          </a:p>
          <a:p>
            <a:pPr marL="914400" lvl="2" indent="0">
              <a:buNone/>
            </a:pPr>
            <a:r>
              <a:rPr lang="en-US" sz="2600" i="1" dirty="0">
                <a:latin typeface="Courier New" panose="02070309020205020404" pitchFamily="49" charset="0"/>
                <a:cs typeface="Courier New" panose="02070309020205020404" pitchFamily="49" charset="0"/>
              </a:rPr>
              <a:t>JavaScript command;</a:t>
            </a:r>
            <a:endParaRPr lang="en-US" sz="2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16</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5708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Creating a JavaScript Program</a:t>
            </a:r>
          </a:p>
        </p:txBody>
      </p:sp>
      <p:pic>
        <p:nvPicPr>
          <p:cNvPr id="6" name="Content Placeholder 5" descr="This figure shows a Google Chrome dialog box.&#10;The figure consists of two rectangular boxes and a square box.&#10;The first rectangular box is a dialog box. A text that reads “This page says:” is positioned at the top-left corner inside the rectangular box. A text that reads “Welcome to Tulsa” is positioned below the first line of text. A small square box is positioned below the second line of text. A text that reads “Prevent this page from creating additional dialogs.” is positioned at the right side of the square box. The second rectangular box labeled “OK” is positioned at the bottom-right corner inside the first rectangular box. The cross symbol is positioned at the top-right corner inside the first rectangular box." title="Figure 9-8 Google Chrome dialog box"/>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844" y="3871523"/>
            <a:ext cx="8278380" cy="2448267"/>
          </a:xfr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17</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pic>
        <p:nvPicPr>
          <p:cNvPr id="7" name="Picture 6" descr="This figure explains the process of displaying a dialog box.&#10;The figure consists of two rectangular boxes and two lines of code.&#10;The first line of the code reads “*/”. The second line of the code reads “window.alert(“Welcome to Tulsa”)”.&#10;The first rectangular box labeled “runs an alert dialog box in the browser window” is positioned below the code. An arrow originating from the first rectangular box points to “window.alert” in the second line of the code. The second rectangular box labeled “text displayed in the dialog box” is positioned at the right side of the first rectangular box. An arrow originating from the second rectangular box points to “Welcome to Tulsa” in the second line of the code." title="Figure 9-7 Displaying a dialog box"/>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949" y="1247059"/>
            <a:ext cx="7540171" cy="2543455"/>
          </a:xfrm>
          <a:prstGeom prst="rect">
            <a:avLst/>
          </a:prstGeom>
        </p:spPr>
      </p:pic>
    </p:spTree>
    <p:extLst>
      <p:ext uri="{BB962C8B-B14F-4D97-AF65-F5344CB8AC3E}">
        <p14:creationId xmlns:p14="http://schemas.microsoft.com/office/powerpoint/2010/main" val="863447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Creating a JavaScript Program</a:t>
            </a:r>
          </a:p>
        </p:txBody>
      </p:sp>
      <p:sp>
        <p:nvSpPr>
          <p:cNvPr id="3" name="Content Placeholder 2"/>
          <p:cNvSpPr>
            <a:spLocks noGrp="1"/>
          </p:cNvSpPr>
          <p:nvPr>
            <p:ph idx="1"/>
          </p:nvPr>
        </p:nvSpPr>
        <p:spPr/>
        <p:txBody>
          <a:bodyPr/>
          <a:lstStyle/>
          <a:p>
            <a:r>
              <a:rPr lang="en-US" dirty="0"/>
              <a:t>Understanding JavaScript Syntax</a:t>
            </a:r>
          </a:p>
          <a:p>
            <a:pPr lvl="1"/>
            <a:r>
              <a:rPr lang="en-US" dirty="0"/>
              <a:t>JavaScript is case sensitive</a:t>
            </a:r>
          </a:p>
          <a:p>
            <a:pPr lvl="1"/>
            <a:r>
              <a:rPr lang="en-US" dirty="0"/>
              <a:t>Extra white space between commands is ignored</a:t>
            </a:r>
          </a:p>
          <a:p>
            <a:pPr lvl="1"/>
            <a:r>
              <a:rPr lang="en-US" dirty="0"/>
              <a:t>Line breaks placed within the name of a JavaScript command or a quoted text string cause an error</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18</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1896881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your Code</a:t>
            </a:r>
          </a:p>
        </p:txBody>
      </p:sp>
      <p:sp>
        <p:nvSpPr>
          <p:cNvPr id="9" name="Content Placeholder 8"/>
          <p:cNvSpPr>
            <a:spLocks noGrp="1"/>
          </p:cNvSpPr>
          <p:nvPr>
            <p:ph idx="1"/>
          </p:nvPr>
        </p:nvSpPr>
        <p:spPr/>
        <p:txBody>
          <a:bodyPr/>
          <a:lstStyle/>
          <a:p>
            <a:r>
              <a:rPr lang="en-US" b="1" dirty="0"/>
              <a:t>Debugging: </a:t>
            </a:r>
            <a:r>
              <a:rPr lang="en-US" dirty="0"/>
              <a:t>Process of locating and fixing a programming error</a:t>
            </a:r>
          </a:p>
          <a:p>
            <a:r>
              <a:rPr lang="en-US" dirty="0"/>
              <a:t>Types of errors</a:t>
            </a:r>
          </a:p>
          <a:p>
            <a:pPr lvl="1"/>
            <a:r>
              <a:rPr lang="en-US" dirty="0"/>
              <a:t>Load-time errors – occur when a script is first loaded by a browser</a:t>
            </a:r>
          </a:p>
          <a:p>
            <a:pPr lvl="1"/>
            <a:r>
              <a:rPr lang="en-US" dirty="0"/>
              <a:t>Run-time errors – occur during execution of a script without syntax errors</a:t>
            </a:r>
          </a:p>
          <a:p>
            <a:pPr lvl="1"/>
            <a:r>
              <a:rPr lang="en-US" dirty="0"/>
              <a:t>Logical errors – </a:t>
            </a:r>
            <a:r>
              <a:rPr lang="en-IN" dirty="0"/>
              <a:t>are free from syntax and executable mistakes but result in an incorrect output</a:t>
            </a:r>
          </a:p>
          <a:p>
            <a:pPr lvl="1"/>
            <a:endParaRPr lang="en-US" dirty="0"/>
          </a:p>
        </p:txBody>
      </p:sp>
      <p:sp>
        <p:nvSpPr>
          <p:cNvPr id="4" name="Slide Number Placeholder 3"/>
          <p:cNvSpPr>
            <a:spLocks noGrp="1"/>
          </p:cNvSpPr>
          <p:nvPr>
            <p:ph type="sldNum" sz="quarter" idx="11"/>
          </p:nvPr>
        </p:nvSpPr>
        <p:spPr/>
        <p:txBody>
          <a:bodyPr/>
          <a:lstStyle/>
          <a:p>
            <a:fld id="{D088EE75-1E5F-46E6-9335-A082CDF6502C}" type="slidenum">
              <a:rPr lang="en-US" smtClean="0"/>
              <a:pPr/>
              <a:t>19</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r>
              <a:rPr lang="en-US"/>
              <a:t> New Perspectives on HTML5, CSS3, and JavaScript, 6th Edition</a:t>
            </a:r>
            <a:endParaRPr lang="en-US" dirty="0"/>
          </a:p>
        </p:txBody>
      </p:sp>
    </p:spTree>
    <p:extLst>
      <p:ext uri="{BB962C8B-B14F-4D97-AF65-F5344CB8AC3E}">
        <p14:creationId xmlns:p14="http://schemas.microsoft.com/office/powerpoint/2010/main" val="2749500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Insert a script element</a:t>
            </a:r>
          </a:p>
          <a:p>
            <a:r>
              <a:rPr lang="en-US" dirty="0"/>
              <a:t>Write JavaScript comments</a:t>
            </a:r>
          </a:p>
          <a:p>
            <a:r>
              <a:rPr lang="en-US" dirty="0"/>
              <a:t>Display an alert dialog box</a:t>
            </a:r>
          </a:p>
          <a:p>
            <a:r>
              <a:rPr lang="en-US" dirty="0"/>
              <a:t>Use browser debugging tools</a:t>
            </a:r>
          </a:p>
          <a:p>
            <a:r>
              <a:rPr lang="en-US" dirty="0"/>
              <a:t>Reference browser and page objects</a:t>
            </a:r>
          </a:p>
          <a:p>
            <a:r>
              <a:rPr lang="en-US" dirty="0"/>
              <a:t>Use JavaScript properties and methods</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2996445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 a Debugger</a:t>
            </a:r>
          </a:p>
        </p:txBody>
      </p:sp>
      <p:sp>
        <p:nvSpPr>
          <p:cNvPr id="3" name="Content Placeholder 2"/>
          <p:cNvSpPr>
            <a:spLocks noGrp="1"/>
          </p:cNvSpPr>
          <p:nvPr>
            <p:ph idx="1"/>
          </p:nvPr>
        </p:nvSpPr>
        <p:spPr/>
        <p:txBody>
          <a:bodyPr/>
          <a:lstStyle/>
          <a:p>
            <a:r>
              <a:rPr lang="en-US" dirty="0"/>
              <a:t>Debugging tools locate and fix errors in JavaScript codes</a:t>
            </a:r>
          </a:p>
          <a:p>
            <a:r>
              <a:rPr lang="en-US" dirty="0"/>
              <a:t>Shortcut to open a debugging tool is F12 key</a:t>
            </a:r>
          </a:p>
          <a:p>
            <a:r>
              <a:rPr lang="en-US"/>
              <a:t>The tools can also be opened by selecting Developer Tools from the browser menu</a:t>
            </a:r>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20</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321217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 Breakpoint</a:t>
            </a:r>
          </a:p>
        </p:txBody>
      </p:sp>
      <p:sp>
        <p:nvSpPr>
          <p:cNvPr id="3" name="Content Placeholder 2"/>
          <p:cNvSpPr>
            <a:spLocks noGrp="1"/>
          </p:cNvSpPr>
          <p:nvPr>
            <p:ph idx="1"/>
          </p:nvPr>
        </p:nvSpPr>
        <p:spPr/>
        <p:txBody>
          <a:bodyPr/>
          <a:lstStyle/>
          <a:p>
            <a:r>
              <a:rPr lang="en-US" dirty="0"/>
              <a:t>A</a:t>
            </a:r>
            <a:r>
              <a:rPr lang="en-US" b="1" dirty="0"/>
              <a:t> </a:t>
            </a:r>
            <a:r>
              <a:rPr lang="en-US" dirty="0"/>
              <a:t>useful technique to locate the source of an error is to set up </a:t>
            </a:r>
            <a:r>
              <a:rPr lang="en-US" b="1" dirty="0"/>
              <a:t>breakpoints</a:t>
            </a:r>
          </a:p>
          <a:p>
            <a:r>
              <a:rPr lang="en-US" b="1" dirty="0"/>
              <a:t>Breakpoints</a:t>
            </a:r>
            <a:r>
              <a:rPr lang="en-US" dirty="0"/>
              <a:t> are locations where a browser pauses a program to determine whether an error has occurred at that point during execution</a:t>
            </a:r>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21</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3844968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 Breakpoint</a:t>
            </a:r>
          </a:p>
        </p:txBody>
      </p:sp>
      <p:pic>
        <p:nvPicPr>
          <p:cNvPr id="6" name="Content Placeholder 5" descr="This figure shows the process of setting a breakpoint in Google Chrome.&#10;The figure consists of twelve rectangular boxes and a right-pointing triangle.&#10;The first rectangular box is a web page in Google Chrome. The rectangular box is labeled “Tulsa’s New Year’s Bash” at the top-left corner of the rectangular box. An en-dash, a square box and a cross symbol are positioned at the top-right corner inside the first rectangular box. The second rectangular box that covers the width of the first rectangular box is positioned below the label of the first rectangular box. The second rectangular box consists of a text that reads “file://D:/html09/tutorial/tny_clock.html”, which is the address of the web page. The third rectangular box that covers half the area of the first rectangular box vertically is positioned below the second rectangular box. The third rectangular box consists of a few lines of text about the web page. The fourth rectangular box is a small box positioned on the third rectangular box. The fourth rectangular box reads “Paused in debugger”. An icon that consists of a small vertical rectangular box followed by a right-pointing triangle is positioned beside the text in the fourth rectangular box. The fifth rectangular box is positioned at the right side of the fourth rectangular box.&#10;The sixth rectangular box that is half the size of the fourth rectangular box vertically is positioned at the right side of the fourth rectangular box. The sixth rectangular box labeled “Sources” consists of a scrollbar at the bottom and a list of items. The first item in the list reads “tmp”. The second item in the list reads “file//”. The third item in the list reads “D:/Users/Patrick%20Carey/Documents”. The fourth item in the list reads “tny_clock.html”. The fifth item in the list reads “tny_script.js”. The sixth item in the list reads “tny.reset.css”. The seventh item in the list reads “tny.styles.css”.&#10;The seventh rectangular box labeled “tny_script.js” is positioned at the right side of the sixth rectangular box. The seventh rectangular box consists of a scrollbar at the bottom, a scrollbar at the right side, and a code. The first few lines of the code shows a comment. The last line of the code reads “windows.alert(“Welcome to Tulsa”);”.&#10;The eighth rectangular box is positioned at the right side of the second rectangular box, below the sixth rectangular box. The eighth rectangular box consists of two sections. The first section is labeled “Call Stack” with a downward triangle positioned at the left side of the label. A text that reads “(anonymous function)” is positioned below the label at the left side in the first section. A text that reads “tny_script.js: 12” is positioned at the right side below the label in the first section. A text that reads “Paused on a JavaScript breakpoint” is positioned at the bottom of the first section. The second section of the eighth rectangular box labeled “Breakpoints” with a downward triangle positioned at the left side of the label is placed below the first section. The second section consists of a list of items. The first item in the list reads “tny_script.js: 12”. A small square box with a tick mark is positioned at the beginning of the first item. The second item in the list reads “windows.alert(“Welcome to Tulsa”;”.&#10;The ninth rectangular box labeled “Watch” is positioned at the right side of the eighth rectangular box. A “+” symbol followed by a curved arrow pointing toward right is positioned at the top inside the ninth rectangular box. Three lines of text are positioned inside the rectangular box, below the symbols. The first line reads “resultDocument: &lt;not available...&gt;”. The second line reads “xml: &lt;not available&gt;”. The third line reads “xsl: &lt;not available&gt;”.&#10;The tenth rectangular box labeled “message displayed because of breakpoint; click to resume executing the script” is positioned at the left side of the first rectangular box. An arrow originating from the tenth rectangular box points to the fourth rectangular box. The eleventh rectangular box labeled “breakpoint in the script” is positioned at the left side of the seventh rectangular box. An arrow originating from the twelfth rectangular box points to “window.alert(“Welcome to Tulsa”;” in the seventh rectangular box." title="Figure 9-10 Setting a breakpoint in Google Chrom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49951"/>
            <a:ext cx="8305800" cy="3045460"/>
          </a:xfr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22</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1160242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Strict Usage of JavaScript</a:t>
            </a:r>
          </a:p>
        </p:txBody>
      </p:sp>
      <p:sp>
        <p:nvSpPr>
          <p:cNvPr id="3" name="Content Placeholder 2"/>
          <p:cNvSpPr>
            <a:spLocks noGrp="1"/>
          </p:cNvSpPr>
          <p:nvPr>
            <p:ph idx="1"/>
          </p:nvPr>
        </p:nvSpPr>
        <p:spPr/>
        <p:txBody>
          <a:bodyPr/>
          <a:lstStyle/>
          <a:p>
            <a:r>
              <a:rPr lang="en-US" b="1" dirty="0"/>
              <a:t>Strict mode</a:t>
            </a:r>
            <a:r>
              <a:rPr lang="en-US" dirty="0"/>
              <a:t> enables all lapses in syntax to result in load-time or run-time errors</a:t>
            </a:r>
          </a:p>
          <a:p>
            <a:r>
              <a:rPr lang="en-US" dirty="0"/>
              <a:t>To run a script in strict mode, add the following statement to the first line of the file:</a:t>
            </a:r>
          </a:p>
          <a:p>
            <a:pPr marL="457200" lvl="1" indent="0">
              <a:buNone/>
            </a:pPr>
            <a:r>
              <a:rPr lang="en-US" dirty="0"/>
              <a:t>	</a:t>
            </a:r>
            <a:r>
              <a:rPr lang="en-US" sz="2600" dirty="0">
                <a:latin typeface="Courier New" panose="02070309020205020404" pitchFamily="49" charset="0"/>
                <a:cs typeface="Courier New" panose="02070309020205020404" pitchFamily="49" charset="0"/>
              </a:rPr>
              <a:t>“use strict”;</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23</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517729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Objects</a:t>
            </a:r>
          </a:p>
        </p:txBody>
      </p:sp>
      <p:sp>
        <p:nvSpPr>
          <p:cNvPr id="9" name="Content Placeholder 8"/>
          <p:cNvSpPr>
            <a:spLocks noGrp="1"/>
          </p:cNvSpPr>
          <p:nvPr>
            <p:ph idx="1"/>
          </p:nvPr>
        </p:nvSpPr>
        <p:spPr/>
        <p:txBody>
          <a:bodyPr/>
          <a:lstStyle/>
          <a:p>
            <a:r>
              <a:rPr lang="en-US" b="1" dirty="0"/>
              <a:t>Object: </a:t>
            </a:r>
            <a:r>
              <a:rPr lang="en-US" dirty="0"/>
              <a:t>Entity within a browser or web page that has </a:t>
            </a:r>
            <a:r>
              <a:rPr lang="en-US" b="1" dirty="0"/>
              <a:t>properties</a:t>
            </a:r>
            <a:r>
              <a:rPr lang="en-US" dirty="0"/>
              <a:t> and </a:t>
            </a:r>
            <a:r>
              <a:rPr lang="en-US" b="1" dirty="0"/>
              <a:t>methods</a:t>
            </a:r>
          </a:p>
          <a:p>
            <a:r>
              <a:rPr lang="en-US" b="1" dirty="0"/>
              <a:t>Properties: </a:t>
            </a:r>
            <a:r>
              <a:rPr lang="en-US" dirty="0"/>
              <a:t>Define objects</a:t>
            </a:r>
          </a:p>
          <a:p>
            <a:r>
              <a:rPr lang="en-US" b="1" dirty="0"/>
              <a:t>Methods: </a:t>
            </a:r>
            <a:r>
              <a:rPr lang="en-US" dirty="0"/>
              <a:t>Act upon objects</a:t>
            </a:r>
            <a:endParaRPr lang="en-US" b="1" dirty="0"/>
          </a:p>
          <a:p>
            <a:r>
              <a:rPr lang="en-US" dirty="0"/>
              <a:t>JavaScript is an </a:t>
            </a:r>
            <a:r>
              <a:rPr lang="en-US" b="1" dirty="0"/>
              <a:t>object-based language </a:t>
            </a:r>
            <a:r>
              <a:rPr lang="en-US" dirty="0"/>
              <a:t>that manipulates an object by changing one or more of its properties or by applying a method that affects the object’s behavior </a:t>
            </a:r>
          </a:p>
        </p:txBody>
      </p:sp>
      <p:sp>
        <p:nvSpPr>
          <p:cNvPr id="4" name="Slide Number Placeholder 3"/>
          <p:cNvSpPr>
            <a:spLocks noGrp="1"/>
          </p:cNvSpPr>
          <p:nvPr>
            <p:ph type="sldNum" sz="quarter" idx="11"/>
          </p:nvPr>
        </p:nvSpPr>
        <p:spPr/>
        <p:txBody>
          <a:bodyPr/>
          <a:lstStyle/>
          <a:p>
            <a:fld id="{D088EE75-1E5F-46E6-9335-A082CDF6502C}" type="slidenum">
              <a:rPr lang="en-US" smtClean="0"/>
              <a:pPr/>
              <a:t>24</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r>
              <a:rPr lang="en-US"/>
              <a:t> New Perspectives on HTML5, CSS3, and JavaScript, 6th Edition</a:t>
            </a:r>
            <a:endParaRPr lang="en-US" dirty="0"/>
          </a:p>
        </p:txBody>
      </p:sp>
    </p:spTree>
    <p:extLst>
      <p:ext uri="{BB962C8B-B14F-4D97-AF65-F5344CB8AC3E}">
        <p14:creationId xmlns:p14="http://schemas.microsoft.com/office/powerpoint/2010/main" val="4214743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Objects</a:t>
            </a:r>
          </a:p>
        </p:txBody>
      </p:sp>
      <p:sp>
        <p:nvSpPr>
          <p:cNvPr id="9" name="Content Placeholder 8"/>
          <p:cNvSpPr>
            <a:spLocks noGrp="1"/>
          </p:cNvSpPr>
          <p:nvPr>
            <p:ph idx="1"/>
          </p:nvPr>
        </p:nvSpPr>
        <p:spPr/>
        <p:txBody>
          <a:bodyPr/>
          <a:lstStyle/>
          <a:p>
            <a:r>
              <a:rPr lang="en-US" dirty="0"/>
              <a:t>Types of JavaScript objects</a:t>
            </a:r>
          </a:p>
          <a:p>
            <a:pPr lvl="1"/>
            <a:r>
              <a:rPr lang="en-US" b="1" dirty="0"/>
              <a:t>Built-in objects</a:t>
            </a:r>
            <a:r>
              <a:rPr lang="en-US" dirty="0"/>
              <a:t> – intrinsic to JavaScript language</a:t>
            </a:r>
          </a:p>
          <a:p>
            <a:pPr lvl="1"/>
            <a:r>
              <a:rPr lang="en-US" b="1" dirty="0"/>
              <a:t>Browser objects</a:t>
            </a:r>
            <a:r>
              <a:rPr lang="en-US" dirty="0"/>
              <a:t> – part of browser</a:t>
            </a:r>
          </a:p>
          <a:p>
            <a:pPr lvl="1"/>
            <a:r>
              <a:rPr lang="en-US" b="1" dirty="0"/>
              <a:t>Document objects</a:t>
            </a:r>
            <a:r>
              <a:rPr lang="en-US" dirty="0"/>
              <a:t> – part of web document</a:t>
            </a:r>
          </a:p>
          <a:p>
            <a:pPr lvl="1"/>
            <a:r>
              <a:rPr lang="en-US" b="1" dirty="0"/>
              <a:t>Customized objects</a:t>
            </a:r>
            <a:r>
              <a:rPr lang="en-US" dirty="0"/>
              <a:t> – created by a programmer to use in an application</a:t>
            </a:r>
          </a:p>
          <a:p>
            <a:r>
              <a:rPr lang="en-US" b="1" dirty="0"/>
              <a:t>Browser object model (BOM) </a:t>
            </a:r>
            <a:r>
              <a:rPr lang="en-US" dirty="0"/>
              <a:t>and </a:t>
            </a:r>
            <a:r>
              <a:rPr lang="en-US" b="1" dirty="0"/>
              <a:t>document object model (DOM)</a:t>
            </a:r>
            <a:r>
              <a:rPr lang="en-US" dirty="0"/>
              <a:t> organize browser and document objects in hierarchical structures, respectively</a:t>
            </a:r>
          </a:p>
        </p:txBody>
      </p:sp>
      <p:sp>
        <p:nvSpPr>
          <p:cNvPr id="4" name="Slide Number Placeholder 3"/>
          <p:cNvSpPr>
            <a:spLocks noGrp="1"/>
          </p:cNvSpPr>
          <p:nvPr>
            <p:ph type="sldNum" sz="quarter" idx="11"/>
          </p:nvPr>
        </p:nvSpPr>
        <p:spPr/>
        <p:txBody>
          <a:bodyPr/>
          <a:lstStyle/>
          <a:p>
            <a:fld id="{D088EE75-1E5F-46E6-9335-A082CDF6502C}" type="slidenum">
              <a:rPr lang="en-US" smtClean="0"/>
              <a:pPr/>
              <a:t>25</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r>
              <a:rPr lang="en-US"/>
              <a:t> New Perspectives on HTML5, CSS3, and JavaScript, 6th Edition</a:t>
            </a:r>
            <a:endParaRPr lang="en-US" dirty="0"/>
          </a:p>
        </p:txBody>
      </p:sp>
    </p:spTree>
    <p:extLst>
      <p:ext uri="{BB962C8B-B14F-4D97-AF65-F5344CB8AC3E}">
        <p14:creationId xmlns:p14="http://schemas.microsoft.com/office/powerpoint/2010/main" val="2310322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Objects</a:t>
            </a:r>
          </a:p>
        </p:txBody>
      </p:sp>
      <p:pic>
        <p:nvPicPr>
          <p:cNvPr id="3" name="Content Placeholder 2" descr="This figure shows the object hierarchy.&#10;The figure consists of a hierarchy tree with eighteen round-sided rectangular boxes.&#10;The first round-sided rectangular box labeled “window” is the root of the hierarchy tree. The second round-sided rectangular box labeled “document” is positioned at the left side below the first round-sided rectangular box. The third round-sided rectangular box labeled “history” is positioned at the right side of the second round-sided rectangular box. The fourth round-sided rectangular box labeled “screen” is positioned at the right side of the third round-sided rectangular box. The fifth round-sided rectangular box labeled “navigator” is positioned at the right side of the fourth round-sided rectangular box. The sixth round-sided rectangular box labeled “location” is positioned at the right side of the fifth round-sided rectangular box. The second round-sided rectangular box branches out connecting to ten round-sided rectangular boxes. The seventh round-sided rectangular box labeled “anchors” is positioned at the left side in the branch of the second round-sided rectangular box. The eighth round-sided rectangular box labeled “embeds” is positioned below the seventh round-sided rectangular box. The ninth round-sided rectangular box labeled “frames” is positioned below the eighth round-sided rectangular box. The tenth round-sided rectangular box labeled “links” is positioned below the ninth round-sided rectangular box. The eleventh round-sided rectangular box labeled “scripts” is positioned below the tenth round-sided rectangular box. The twelfth round-sided rectangular box labeled “applets” is positioned at the right side in the branch of the second round-sided rectangular box. The thirteenth round-sided rectangular box labeled “forms” is positioned below the twelfth round-sided rectangular box. The fourteenth round-sided rectangular box labeled “images” is positioned below the thirteenth round-sided rectangular box. The fifteenth round-sided rectangular box labeled “plugins” is positioned below the fourteenth round-sided rectangular box. The sixteenth round-sided rectangular box labeled “stylesheets” is positioned below the fifteenth round-sided rectangular box.&#10;The fifth round-sided rectangular box braches out connecting to two rectangular box. The seventeenth round-sided rectangular box labeled “plugins” is positioned at the left side in the branch of the fifth round-sided rectangular box. The eighteenth round-sided rectangular box labeled “mimeTypes” is positioned at the right side in the branch of the fifth round-sided rectangular box." title="Figure 9-12 Object hierarchy"/>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6961" y="1219200"/>
            <a:ext cx="6186278" cy="4906963"/>
          </a:xfrm>
        </p:spPr>
      </p:pic>
      <p:sp>
        <p:nvSpPr>
          <p:cNvPr id="4" name="Slide Number Placeholder 3"/>
          <p:cNvSpPr>
            <a:spLocks noGrp="1"/>
          </p:cNvSpPr>
          <p:nvPr>
            <p:ph type="sldNum" sz="quarter" idx="11"/>
          </p:nvPr>
        </p:nvSpPr>
        <p:spPr/>
        <p:txBody>
          <a:bodyPr/>
          <a:lstStyle/>
          <a:p>
            <a:fld id="{D088EE75-1E5F-46E6-9335-A082CDF6502C}" type="slidenum">
              <a:rPr lang="en-US" smtClean="0"/>
              <a:pPr/>
              <a:t>26</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r>
              <a:rPr lang="en-US"/>
              <a:t> New Perspectives on HTML5, CSS3, and JavaScript, 6th Edition</a:t>
            </a:r>
            <a:endParaRPr lang="en-US" dirty="0"/>
          </a:p>
        </p:txBody>
      </p:sp>
    </p:spTree>
    <p:extLst>
      <p:ext uri="{BB962C8B-B14F-4D97-AF65-F5344CB8AC3E}">
        <p14:creationId xmlns:p14="http://schemas.microsoft.com/office/powerpoint/2010/main" val="2074404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References</a:t>
            </a:r>
          </a:p>
        </p:txBody>
      </p:sp>
      <p:sp>
        <p:nvSpPr>
          <p:cNvPr id="3" name="Content Placeholder 2"/>
          <p:cNvSpPr>
            <a:spLocks noGrp="1"/>
          </p:cNvSpPr>
          <p:nvPr>
            <p:ph idx="1"/>
          </p:nvPr>
        </p:nvSpPr>
        <p:spPr/>
        <p:txBody>
          <a:bodyPr/>
          <a:lstStyle/>
          <a:p>
            <a:r>
              <a:rPr lang="en-US" dirty="0"/>
              <a:t>Objects within the object hierarchy are referenced by their object names such as </a:t>
            </a:r>
            <a:r>
              <a:rPr lang="en-US" sz="2600" dirty="0">
                <a:latin typeface="Courier New" panose="02070309020205020404" pitchFamily="49" charset="0"/>
                <a:cs typeface="Courier New" panose="02070309020205020404" pitchFamily="49" charset="0"/>
              </a:rPr>
              <a:t>window</a:t>
            </a:r>
            <a:r>
              <a:rPr lang="en-US" dirty="0"/>
              <a:t>, </a:t>
            </a:r>
            <a:r>
              <a:rPr lang="en-US" sz="2600" dirty="0">
                <a:latin typeface="Courier New" panose="02070309020205020404" pitchFamily="49" charset="0"/>
                <a:cs typeface="Courier New" panose="02070309020205020404" pitchFamily="49" charset="0"/>
              </a:rPr>
              <a:t>document</a:t>
            </a:r>
            <a:r>
              <a:rPr lang="en-US" dirty="0"/>
              <a:t>, or </a:t>
            </a:r>
            <a:r>
              <a:rPr lang="en-US" sz="2600" dirty="0">
                <a:latin typeface="Courier New" panose="02070309020205020404" pitchFamily="49" charset="0"/>
                <a:cs typeface="Courier New" panose="02070309020205020404" pitchFamily="49" charset="0"/>
              </a:rPr>
              <a:t>navigator</a:t>
            </a:r>
          </a:p>
          <a:p>
            <a:r>
              <a:rPr lang="en-US" dirty="0">
                <a:cs typeface="Courier New" panose="02070309020205020404" pitchFamily="49" charset="0"/>
              </a:rPr>
              <a:t>Objects can be r</a:t>
            </a:r>
            <a:r>
              <a:rPr lang="en-US" dirty="0"/>
              <a:t>eferenced using the notation</a:t>
            </a:r>
          </a:p>
          <a:p>
            <a:pPr marL="457200" lvl="1" indent="0">
              <a:buNone/>
            </a:pPr>
            <a:r>
              <a:rPr lang="en-US" i="1" dirty="0"/>
              <a:t>	</a:t>
            </a:r>
            <a:r>
              <a:rPr lang="en-US" sz="2600" i="1" dirty="0">
                <a:latin typeface="Courier New" panose="02070309020205020404" pitchFamily="49" charset="0"/>
                <a:cs typeface="Courier New" panose="02070309020205020404" pitchFamily="49" charset="0"/>
              </a:rPr>
              <a:t>object1.object2.object3</a:t>
            </a:r>
            <a:r>
              <a:rPr lang="en-US" sz="2400" i="1" dirty="0"/>
              <a:t> </a:t>
            </a:r>
            <a:r>
              <a:rPr lang="en-US" i="1" dirty="0"/>
              <a:t>...</a:t>
            </a:r>
          </a:p>
          <a:p>
            <a:pPr marL="342900" lvl="1" indent="0">
              <a:buNone/>
            </a:pPr>
            <a:r>
              <a:rPr lang="en-US" dirty="0">
                <a:cs typeface="Courier New" panose="02070309020205020404" pitchFamily="49" charset="0"/>
              </a:rPr>
              <a:t>where</a:t>
            </a:r>
            <a:r>
              <a:rPr lang="en-US" i="1" dirty="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object1</a:t>
            </a:r>
            <a:r>
              <a:rPr lang="en-US" i="1" dirty="0"/>
              <a:t> </a:t>
            </a:r>
            <a:r>
              <a:rPr lang="en-US" dirty="0"/>
              <a:t>is at the top of the hierarchy, </a:t>
            </a:r>
            <a:r>
              <a:rPr lang="en-US" sz="2600" i="1" dirty="0">
                <a:latin typeface="Courier New" panose="02070309020205020404" pitchFamily="49" charset="0"/>
                <a:cs typeface="Courier New" panose="02070309020205020404" pitchFamily="49" charset="0"/>
              </a:rPr>
              <a:t>object2</a:t>
            </a:r>
            <a:r>
              <a:rPr lang="en-US" i="1" dirty="0"/>
              <a:t> </a:t>
            </a:r>
            <a:r>
              <a:rPr lang="en-US" dirty="0"/>
              <a:t>is a child of </a:t>
            </a:r>
            <a:r>
              <a:rPr lang="en-US" sz="2600" i="1" dirty="0">
                <a:latin typeface="Courier New" panose="02070309020205020404" pitchFamily="49" charset="0"/>
                <a:cs typeface="Courier New" panose="02070309020205020404" pitchFamily="49" charset="0"/>
              </a:rPr>
              <a:t>object1</a:t>
            </a:r>
            <a:r>
              <a:rPr lang="en-US" sz="3200" dirty="0">
                <a:cs typeface="Courier New" panose="02070309020205020404" pitchFamily="49" charset="0"/>
              </a:rPr>
              <a:t>, and so on</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27</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1738259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Object Collections</a:t>
            </a:r>
          </a:p>
        </p:txBody>
      </p:sp>
      <p:sp>
        <p:nvSpPr>
          <p:cNvPr id="3" name="Content Placeholder 2"/>
          <p:cNvSpPr>
            <a:spLocks noGrp="1"/>
          </p:cNvSpPr>
          <p:nvPr>
            <p:ph idx="1"/>
          </p:nvPr>
        </p:nvSpPr>
        <p:spPr/>
        <p:txBody>
          <a:bodyPr/>
          <a:lstStyle/>
          <a:p>
            <a:r>
              <a:rPr lang="en-US" sz="2800" b="1" dirty="0"/>
              <a:t>Object collections:</a:t>
            </a:r>
            <a:r>
              <a:rPr lang="en-US" sz="2800" dirty="0"/>
              <a:t> Objects organized into groups</a:t>
            </a:r>
          </a:p>
          <a:p>
            <a:pPr marL="0" indent="0">
              <a:buNone/>
            </a:pPr>
            <a:r>
              <a:rPr lang="en-US" sz="2800" dirty="0"/>
              <a:t>    </a:t>
            </a:r>
            <a:r>
              <a:rPr lang="en-US" sz="2400" i="1" dirty="0" err="1">
                <a:latin typeface="Courier New" panose="02070309020205020404" pitchFamily="49" charset="0"/>
                <a:cs typeface="Courier New" panose="02070309020205020404" pitchFamily="49" charset="0"/>
              </a:rPr>
              <a:t>window.document.images</a:t>
            </a:r>
            <a:endParaRPr lang="en-US" sz="2400" i="1" dirty="0">
              <a:latin typeface="Courier New" panose="02070309020205020404" pitchFamily="49" charset="0"/>
              <a:cs typeface="Courier New" panose="02070309020205020404" pitchFamily="49" charset="0"/>
            </a:endParaRPr>
          </a:p>
          <a:p>
            <a:r>
              <a:rPr lang="en-US" sz="2800" dirty="0"/>
              <a:t>To reference a specific member of an object collection, use</a:t>
            </a:r>
          </a:p>
          <a:p>
            <a:pPr marL="0" indent="0">
              <a:buNone/>
            </a:pPr>
            <a:r>
              <a:rPr lang="en-US" sz="2400" dirty="0">
                <a:cs typeface="Courier New" panose="02070309020205020404" pitchFamily="49" charset="0"/>
              </a:rPr>
              <a:t>	</a:t>
            </a:r>
            <a:r>
              <a:rPr lang="en-US" sz="2400" i="1" dirty="0">
                <a:latin typeface="Courier New" panose="02070309020205020404" pitchFamily="49" charset="0"/>
                <a:cs typeface="Courier New" panose="02070309020205020404" pitchFamily="49" charset="0"/>
              </a:rPr>
              <a:t>collection</a:t>
            </a:r>
            <a:r>
              <a:rPr lang="en-US" sz="2400" dirty="0">
                <a:latin typeface="Courier New" panose="02070309020205020404" pitchFamily="49" charset="0"/>
                <a:cs typeface="Courier New" panose="02070309020205020404" pitchFamily="49" charset="0"/>
              </a:rPr>
              <a:t>[</a:t>
            </a:r>
            <a:r>
              <a:rPr lang="en-US" sz="2400" i="1" dirty="0" err="1">
                <a:latin typeface="Courier New" panose="02070309020205020404" pitchFamily="49" charset="0"/>
                <a:cs typeface="Courier New" panose="02070309020205020404" pitchFamily="49" charset="0"/>
              </a:rPr>
              <a:t>idref</a:t>
            </a:r>
            <a:r>
              <a:rPr lang="en-US" sz="2400" dirty="0">
                <a:latin typeface="Courier New" panose="02070309020205020404" pitchFamily="49" charset="0"/>
                <a:cs typeface="Courier New" panose="02070309020205020404" pitchFamily="49" charset="0"/>
              </a:rPr>
              <a:t>]</a:t>
            </a:r>
          </a:p>
          <a:p>
            <a:pPr>
              <a:buNone/>
            </a:pPr>
            <a:r>
              <a:rPr lang="en-US" sz="2800" dirty="0"/>
              <a:t>	or  </a:t>
            </a:r>
            <a:r>
              <a:rPr lang="en-US" sz="2400" i="1" dirty="0" err="1">
                <a:latin typeface="Courier New" panose="02070309020205020404" pitchFamily="49" charset="0"/>
                <a:cs typeface="Courier New" panose="02070309020205020404" pitchFamily="49" charset="0"/>
              </a:rPr>
              <a:t>collection.idref</a:t>
            </a:r>
            <a:endParaRPr lang="en-US" sz="2400" i="1" dirty="0">
              <a:latin typeface="Courier New" panose="02070309020205020404" pitchFamily="49" charset="0"/>
              <a:cs typeface="Courier New" panose="02070309020205020404" pitchFamily="49" charset="0"/>
            </a:endParaRPr>
          </a:p>
          <a:p>
            <a:pPr indent="0">
              <a:buNone/>
            </a:pPr>
            <a:r>
              <a:rPr lang="en-US" sz="2800" dirty="0"/>
              <a:t>where </a:t>
            </a:r>
            <a:r>
              <a:rPr lang="en-US" sz="2400" i="1" dirty="0">
                <a:latin typeface="Courier New" panose="02070309020205020404" pitchFamily="49" charset="0"/>
                <a:cs typeface="Courier New" panose="02070309020205020404" pitchFamily="49" charset="0"/>
              </a:rPr>
              <a:t>collection</a:t>
            </a:r>
            <a:r>
              <a:rPr lang="en-US" sz="2800" i="1" dirty="0"/>
              <a:t> </a:t>
            </a:r>
            <a:r>
              <a:rPr lang="en-US" sz="2800" dirty="0"/>
              <a:t>is a reference to the object collection and </a:t>
            </a:r>
            <a:r>
              <a:rPr lang="en-US" sz="2400" i="1" dirty="0" err="1">
                <a:latin typeface="Courier New" panose="02070309020205020404" pitchFamily="49" charset="0"/>
                <a:cs typeface="Courier New" panose="02070309020205020404" pitchFamily="49" charset="0"/>
              </a:rPr>
              <a:t>idref</a:t>
            </a:r>
            <a:r>
              <a:rPr lang="en-US" sz="2400" i="1" dirty="0"/>
              <a:t> </a:t>
            </a:r>
            <a:r>
              <a:rPr lang="en-US" sz="2800" dirty="0"/>
              <a:t>is either an index number or the value of </a:t>
            </a:r>
            <a:r>
              <a:rPr lang="en-US" sz="2400" dirty="0">
                <a:latin typeface="Courier New" panose="02070309020205020404" pitchFamily="49" charset="0"/>
                <a:cs typeface="Courier New" panose="02070309020205020404" pitchFamily="49" charset="0"/>
              </a:rPr>
              <a:t>id</a:t>
            </a:r>
            <a:r>
              <a:rPr lang="en-US" sz="2800" dirty="0"/>
              <a:t> attribute</a:t>
            </a:r>
            <a:endParaRPr lang="en-US" sz="2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28</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3788976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t>Referencing an Object by ID and Name</a:t>
            </a:r>
          </a:p>
        </p:txBody>
      </p:sp>
      <p:sp>
        <p:nvSpPr>
          <p:cNvPr id="3" name="Content Placeholder 2"/>
          <p:cNvSpPr>
            <a:spLocks noGrp="1"/>
          </p:cNvSpPr>
          <p:nvPr>
            <p:ph idx="1"/>
          </p:nvPr>
        </p:nvSpPr>
        <p:spPr/>
        <p:txBody>
          <a:bodyPr/>
          <a:lstStyle/>
          <a:p>
            <a:r>
              <a:rPr lang="en-US" sz="3200" dirty="0">
                <a:cs typeface="Courier New" panose="02070309020205020404" pitchFamily="49" charset="0"/>
              </a:rPr>
              <a:t>For example</a:t>
            </a:r>
            <a:endParaRPr lang="en-US" dirty="0"/>
          </a:p>
          <a:p>
            <a:pPr indent="0">
              <a:buNone/>
            </a:pPr>
            <a:r>
              <a:rPr lang="en-US" sz="2600" dirty="0">
                <a:latin typeface="Courier New" panose="02070309020205020404" pitchFamily="49" charset="0"/>
                <a:cs typeface="Courier New" panose="02070309020205020404" pitchFamily="49" charset="0"/>
              </a:rPr>
              <a:t>&lt;</a:t>
            </a:r>
            <a:r>
              <a:rPr lang="en-US" sz="2600" dirty="0" err="1">
                <a:latin typeface="Courier New" panose="02070309020205020404" pitchFamily="49" charset="0"/>
                <a:cs typeface="Courier New" panose="02070309020205020404" pitchFamily="49" charset="0"/>
              </a:rPr>
              <a:t>img</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src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tny_logo.jog</a:t>
            </a:r>
            <a:r>
              <a:rPr lang="en-US" sz="2600" dirty="0">
                <a:latin typeface="Courier New" panose="02070309020205020404" pitchFamily="49" charset="0"/>
                <a:cs typeface="Courier New" panose="02070309020205020404" pitchFamily="49" charset="0"/>
              </a:rPr>
              <a:t>” id=“logo” /&gt;</a:t>
            </a:r>
          </a:p>
          <a:p>
            <a:pPr indent="0">
              <a:buNone/>
            </a:pPr>
            <a:r>
              <a:rPr lang="en-US" dirty="0"/>
              <a:t>You can reference that image using</a:t>
            </a:r>
          </a:p>
          <a:p>
            <a:pPr indent="0">
              <a:buNone/>
            </a:pPr>
            <a:r>
              <a:rPr lang="en-US" sz="2600" dirty="0" err="1">
                <a:latin typeface="Courier New" panose="02070309020205020404" pitchFamily="49" charset="0"/>
                <a:cs typeface="Courier New" panose="02070309020205020404" pitchFamily="49" charset="0"/>
              </a:rPr>
              <a:t>document.images</a:t>
            </a:r>
            <a:r>
              <a:rPr lang="en-US" sz="2600" dirty="0">
                <a:latin typeface="Courier New" panose="02070309020205020404" pitchFamily="49" charset="0"/>
                <a:cs typeface="Courier New" panose="02070309020205020404" pitchFamily="49" charset="0"/>
              </a:rPr>
              <a:t>[0]</a:t>
            </a:r>
          </a:p>
          <a:p>
            <a:pPr indent="0">
              <a:buNone/>
            </a:pPr>
            <a:r>
              <a:rPr lang="en-US" sz="2600" dirty="0" err="1">
                <a:latin typeface="Courier New" panose="02070309020205020404" pitchFamily="49" charset="0"/>
                <a:cs typeface="Courier New" panose="02070309020205020404" pitchFamily="49" charset="0"/>
              </a:rPr>
              <a:t>document.images</a:t>
            </a:r>
            <a:r>
              <a:rPr lang="en-US" sz="2600" dirty="0">
                <a:latin typeface="Courier New" panose="02070309020205020404" pitchFamily="49" charset="0"/>
                <a:cs typeface="Courier New" panose="02070309020205020404" pitchFamily="49" charset="0"/>
              </a:rPr>
              <a:t>[“logo”]</a:t>
            </a:r>
          </a:p>
          <a:p>
            <a:pPr indent="0">
              <a:buNone/>
            </a:pPr>
            <a:r>
              <a:rPr lang="en-US" sz="2600" dirty="0" err="1">
                <a:latin typeface="Courier New" panose="02070309020205020404" pitchFamily="49" charset="0"/>
                <a:cs typeface="Courier New" panose="02070309020205020404" pitchFamily="49" charset="0"/>
              </a:rPr>
              <a:t>document.images.logo</a:t>
            </a:r>
            <a:endParaRPr lang="en-US" sz="2600" dirty="0">
              <a:latin typeface="Courier New" panose="02070309020205020404" pitchFamily="49" charset="0"/>
              <a:cs typeface="Courier New" panose="02070309020205020404" pitchFamily="49" charset="0"/>
            </a:endParaRPr>
          </a:p>
          <a:p>
            <a:pPr indent="0">
              <a:buNone/>
            </a:pPr>
            <a:endParaRPr lang="en-US" sz="2600" dirty="0">
              <a:latin typeface="Courier New" panose="02070309020205020404" pitchFamily="49" charset="0"/>
              <a:cs typeface="Courier New" panose="02070309020205020404" pitchFamily="49" charset="0"/>
            </a:endParaRPr>
          </a:p>
          <a:p>
            <a:pPr indent="0">
              <a:buNone/>
            </a:pPr>
            <a:endParaRPr lang="en-US" sz="2600" dirty="0">
              <a:latin typeface="Courier New" panose="02070309020205020404" pitchFamily="49" charset="0"/>
              <a:cs typeface="Courier New" panose="02070309020205020404" pitchFamily="49" charset="0"/>
            </a:endParaRPr>
          </a:p>
          <a:p>
            <a:pPr indent="0">
              <a:buNone/>
            </a:pPr>
            <a:endParaRPr lang="en-US" sz="2600" dirty="0">
              <a:latin typeface="Courier New" panose="02070309020205020404" pitchFamily="49" charset="0"/>
              <a:cs typeface="Courier New" panose="02070309020205020404" pitchFamily="49" charset="0"/>
            </a:endParaRPr>
          </a:p>
          <a:p>
            <a:pPr indent="0">
              <a:buNone/>
            </a:pPr>
            <a:endParaRPr lang="en-US" sz="2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29</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3523083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(continued)</a:t>
            </a:r>
          </a:p>
        </p:txBody>
      </p:sp>
      <p:sp>
        <p:nvSpPr>
          <p:cNvPr id="3" name="Content Placeholder 2"/>
          <p:cNvSpPr>
            <a:spLocks noGrp="1"/>
          </p:cNvSpPr>
          <p:nvPr>
            <p:ph idx="1"/>
          </p:nvPr>
        </p:nvSpPr>
        <p:spPr/>
        <p:txBody>
          <a:bodyPr/>
          <a:lstStyle/>
          <a:p>
            <a:r>
              <a:rPr lang="en-US" dirty="0"/>
              <a:t>Write HTML code and text content into a page</a:t>
            </a:r>
          </a:p>
          <a:p>
            <a:r>
              <a:rPr lang="en-US" dirty="0"/>
              <a:t>Work with a Date object</a:t>
            </a:r>
          </a:p>
          <a:p>
            <a:r>
              <a:rPr lang="en-US" dirty="0"/>
              <a:t>Use JavaScript operators</a:t>
            </a:r>
          </a:p>
          <a:p>
            <a:r>
              <a:rPr lang="en-US" dirty="0"/>
              <a:t>Create a JavaScript function</a:t>
            </a:r>
          </a:p>
          <a:p>
            <a:r>
              <a:rPr lang="en-US" dirty="0"/>
              <a:t>Create timed commands</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3398830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Referencing Object Collections</a:t>
            </a:r>
          </a:p>
        </p:txBody>
      </p:sp>
      <p:pic>
        <p:nvPicPr>
          <p:cNvPr id="6" name="Content Placeholder 5" descr="This table provides the data for document object collections. It has 2 columns and 11 rows. The header of column 1 reads “Object Collection” and the header of column 2 reads “References”.&#10;In row 2, column 1 reads “document.anchors” and column 2 reads “All elements marked with the &lt;a&gt; tag”.&#10;In row 3, column 1 reads “document.applets” and column 2 reads “All applet elements”.&#10;In row 4, column 1 reads “document.embeds” and column 2 reads “All embed elements”.&#10;In row 5, column 1 reads “document.forms” and column 2 reads “All web forms”.&#10;In row 6, column 1 reads “document.frames” and column 2 reads “All frame elements”.&#10;In row 7, column 1 reads “document.images” and column 2 reads “All inline images”.&#10;In row 8, column 1 reads “document.links” and column 2 reads “All hypertext links”.&#10;In row 9, column 1 reads “document.plugins” and column 2 reads “All plug-ins supported by the browser”.&#10;In row 10, column 1 reads “document.scripts” and column 2 reads “All script elements”.&#10;In row 11, column 1 reads “document.stylesheets” and column 2 reads “All stylesheet elements”." title="Figure 9-13 Document object collection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84159"/>
            <a:ext cx="8305800" cy="3977044"/>
          </a:xfr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30</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477758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t>Referencing an Object by ID and Name</a:t>
            </a:r>
          </a:p>
        </p:txBody>
      </p:sp>
      <p:sp>
        <p:nvSpPr>
          <p:cNvPr id="3" name="Content Placeholder 2"/>
          <p:cNvSpPr>
            <a:spLocks noGrp="1"/>
          </p:cNvSpPr>
          <p:nvPr>
            <p:ph idx="1"/>
          </p:nvPr>
        </p:nvSpPr>
        <p:spPr/>
        <p:txBody>
          <a:bodyPr/>
          <a:lstStyle/>
          <a:p>
            <a:r>
              <a:rPr lang="en-US" sz="3200" dirty="0">
                <a:cs typeface="Courier New" panose="02070309020205020404" pitchFamily="49" charset="0"/>
              </a:rPr>
              <a:t>Object collections can also be referenced based on tag names using</a:t>
            </a:r>
            <a:endParaRPr lang="en-US" dirty="0"/>
          </a:p>
          <a:p>
            <a:pPr marL="914400" lvl="2" indent="0">
              <a:buNone/>
            </a:pPr>
            <a:r>
              <a:rPr lang="en-US" sz="2600" dirty="0" err="1">
                <a:latin typeface="Courier New" panose="02070309020205020404" pitchFamily="49" charset="0"/>
                <a:cs typeface="Courier New" panose="02070309020205020404" pitchFamily="49" charset="0"/>
              </a:rPr>
              <a:t>document.getElementsByTagName</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tag</a:t>
            </a:r>
            <a:r>
              <a:rPr lang="en-US" sz="2600" dirty="0">
                <a:latin typeface="Courier New" panose="02070309020205020404" pitchFamily="49" charset="0"/>
                <a:cs typeface="Courier New" panose="02070309020205020404" pitchFamily="49" charset="0"/>
              </a:rPr>
              <a:t>)</a:t>
            </a:r>
          </a:p>
          <a:p>
            <a:pPr indent="0">
              <a:buNone/>
            </a:pPr>
            <a:r>
              <a:rPr lang="en-US" dirty="0"/>
              <a:t>where </a:t>
            </a:r>
            <a:r>
              <a:rPr lang="en-US" sz="2600" i="1" dirty="0">
                <a:latin typeface="Courier New" panose="02070309020205020404" pitchFamily="49" charset="0"/>
                <a:cs typeface="Courier New" panose="02070309020205020404" pitchFamily="49" charset="0"/>
              </a:rPr>
              <a:t>tag</a:t>
            </a:r>
            <a:r>
              <a:rPr lang="en-US" i="1" dirty="0">
                <a:cs typeface="Courier New" panose="02070309020205020404" pitchFamily="49" charset="0"/>
              </a:rPr>
              <a:t> </a:t>
            </a:r>
            <a:r>
              <a:rPr lang="en-US" dirty="0"/>
              <a:t>is the name of </a:t>
            </a:r>
            <a:r>
              <a:rPr lang="en-US" dirty="0">
                <a:cs typeface="Courier New" panose="02070309020205020404" pitchFamily="49" charset="0"/>
              </a:rPr>
              <a:t>an HTML element</a:t>
            </a:r>
          </a:p>
          <a:p>
            <a:pPr indent="0">
              <a:buNone/>
            </a:pPr>
            <a:r>
              <a:rPr lang="en-US" dirty="0">
                <a:cs typeface="Courier New" panose="02070309020205020404" pitchFamily="49" charset="0"/>
              </a:rPr>
              <a:t>For example:</a:t>
            </a:r>
          </a:p>
          <a:p>
            <a:pPr indent="0">
              <a:buNone/>
            </a:pPr>
            <a:r>
              <a:rPr lang="en-US" sz="2800" dirty="0" err="1">
                <a:latin typeface="Courier New" panose="02070309020205020404" pitchFamily="49" charset="0"/>
                <a:cs typeface="Courier New" panose="02070309020205020404" pitchFamily="49" charset="0"/>
              </a:rPr>
              <a:t>document.getElemenstByTagName</a:t>
            </a:r>
            <a:r>
              <a:rPr lang="en-US" sz="2800" dirty="0">
                <a:latin typeface="Courier New" panose="02070309020205020404" pitchFamily="49" charset="0"/>
                <a:cs typeface="Courier New" panose="02070309020205020404" pitchFamily="49" charset="0"/>
              </a:rPr>
              <a:t>(</a:t>
            </a:r>
            <a:r>
              <a:rPr lang="en-US" sz="2800" i="1" dirty="0">
                <a:latin typeface="Courier New" panose="02070309020205020404" pitchFamily="49" charset="0"/>
                <a:cs typeface="Courier New" panose="02070309020205020404" pitchFamily="49" charset="0"/>
              </a:rPr>
              <a:t>“h1”</a:t>
            </a:r>
            <a:r>
              <a:rPr lang="en-US" sz="2800" dirty="0">
                <a:latin typeface="Courier New" panose="02070309020205020404" pitchFamily="49" charset="0"/>
                <a:cs typeface="Courier New" panose="02070309020205020404" pitchFamily="49" charset="0"/>
              </a:rPr>
              <a:t>)</a:t>
            </a:r>
          </a:p>
          <a:p>
            <a:pPr indent="0">
              <a:buNone/>
            </a:pPr>
            <a:endParaRPr lang="en-US" sz="2800" dirty="0">
              <a:latin typeface="Courier New" panose="02070309020205020404" pitchFamily="49" charset="0"/>
              <a:cs typeface="Courier New" panose="02070309020205020404" pitchFamily="49" charset="0"/>
            </a:endParaRPr>
          </a:p>
          <a:p>
            <a:pPr indent="0">
              <a:buNone/>
            </a:pPr>
            <a:r>
              <a:rPr lang="en-US" sz="2400" dirty="0" err="1">
                <a:latin typeface="Courier New" panose="02070309020205020404" pitchFamily="49" charset="0"/>
                <a:cs typeface="Courier New" panose="02070309020205020404" pitchFamily="49" charset="0"/>
              </a:rPr>
              <a:t>document.getElementsByTagName</a:t>
            </a:r>
            <a:r>
              <a:rPr lang="en-US" sz="2400" dirty="0">
                <a:latin typeface="Courier New" panose="02070309020205020404" pitchFamily="49" charset="0"/>
                <a:cs typeface="Courier New" panose="02070309020205020404" pitchFamily="49" charset="0"/>
              </a:rPr>
              <a:t>(</a:t>
            </a:r>
            <a:r>
              <a:rPr lang="en-US" sz="2400" i="1" dirty="0">
                <a:latin typeface="Courier New" panose="02070309020205020404" pitchFamily="49" charset="0"/>
                <a:cs typeface="Courier New" panose="02070309020205020404" pitchFamily="49" charset="0"/>
              </a:rPr>
              <a:t>“h1”</a:t>
            </a:r>
            <a:r>
              <a:rPr lang="en-US" sz="2400" dirty="0">
                <a:latin typeface="Courier New" panose="02070309020205020404" pitchFamily="49" charset="0"/>
                <a:cs typeface="Courier New" panose="02070309020205020404" pitchFamily="49" charset="0"/>
              </a:rPr>
              <a:t>)[0]</a:t>
            </a:r>
          </a:p>
          <a:p>
            <a:pPr indent="0">
              <a:buNone/>
            </a:pPr>
            <a:endParaRPr lang="en-US" sz="2800" dirty="0">
              <a:latin typeface="Courier New" panose="02070309020205020404" pitchFamily="49" charset="0"/>
              <a:cs typeface="Courier New" panose="02070309020205020404" pitchFamily="49" charset="0"/>
            </a:endParaRPr>
          </a:p>
          <a:p>
            <a:pPr indent="0">
              <a:buNone/>
            </a:pPr>
            <a:endParaRPr lang="en-US" dirty="0"/>
          </a:p>
          <a:p>
            <a:pPr indent="0">
              <a:buNone/>
            </a:pPr>
            <a:endParaRPr lang="en-US" sz="2600" dirty="0">
              <a:latin typeface="Courier New" panose="02070309020205020404" pitchFamily="49" charset="0"/>
              <a:cs typeface="Courier New" panose="02070309020205020404" pitchFamily="49" charset="0"/>
            </a:endParaRPr>
          </a:p>
          <a:p>
            <a:pPr indent="0">
              <a:buNone/>
            </a:pPr>
            <a:endParaRPr lang="en-US" sz="2600" dirty="0">
              <a:latin typeface="Courier New" panose="02070309020205020404" pitchFamily="49" charset="0"/>
              <a:cs typeface="Courier New" panose="02070309020205020404" pitchFamily="49" charset="0"/>
            </a:endParaRPr>
          </a:p>
          <a:p>
            <a:pPr indent="0">
              <a:buNone/>
            </a:pPr>
            <a:endParaRPr lang="en-US" sz="2600" dirty="0">
              <a:latin typeface="Courier New" panose="02070309020205020404" pitchFamily="49" charset="0"/>
              <a:cs typeface="Courier New" panose="02070309020205020404" pitchFamily="49" charset="0"/>
            </a:endParaRPr>
          </a:p>
          <a:p>
            <a:pPr indent="0">
              <a:buNone/>
            </a:pPr>
            <a:endParaRPr lang="en-US" sz="2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31</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4172129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t>Referencing an Object by ID and Name</a:t>
            </a:r>
          </a:p>
        </p:txBody>
      </p:sp>
      <p:sp>
        <p:nvSpPr>
          <p:cNvPr id="3" name="Content Placeholder 2"/>
          <p:cNvSpPr>
            <a:spLocks noGrp="1"/>
          </p:cNvSpPr>
          <p:nvPr>
            <p:ph idx="1"/>
          </p:nvPr>
        </p:nvSpPr>
        <p:spPr/>
        <p:txBody>
          <a:bodyPr/>
          <a:lstStyle/>
          <a:p>
            <a:r>
              <a:rPr lang="en-US" sz="3200" dirty="0">
                <a:cs typeface="Courier New" panose="02070309020205020404" pitchFamily="49" charset="0"/>
              </a:rPr>
              <a:t>Object collections can also be referenced based on class using</a:t>
            </a:r>
            <a:endParaRPr lang="en-US" dirty="0"/>
          </a:p>
          <a:p>
            <a:pPr marL="0" indent="0">
              <a:buNone/>
            </a:pPr>
            <a:r>
              <a:rPr lang="en-US" sz="26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document.getElementsByClassName</a:t>
            </a:r>
            <a:r>
              <a:rPr lang="en-US" sz="2400" dirty="0">
                <a:latin typeface="Courier New" panose="02070309020205020404" pitchFamily="49" charset="0"/>
                <a:cs typeface="Courier New" panose="02070309020205020404" pitchFamily="49" charset="0"/>
              </a:rPr>
              <a:t>(</a:t>
            </a:r>
            <a:r>
              <a:rPr lang="en-US" sz="2400" i="1" dirty="0">
                <a:latin typeface="Courier New" panose="02070309020205020404" pitchFamily="49" charset="0"/>
                <a:cs typeface="Courier New" panose="02070309020205020404" pitchFamily="49" charset="0"/>
              </a:rPr>
              <a:t>class</a:t>
            </a:r>
            <a:r>
              <a:rPr lang="en-US" sz="2400" dirty="0">
                <a:latin typeface="Courier New" panose="02070309020205020404" pitchFamily="49" charset="0"/>
                <a:cs typeface="Courier New" panose="02070309020205020404" pitchFamily="49" charset="0"/>
              </a:rPr>
              <a:t>)</a:t>
            </a:r>
          </a:p>
          <a:p>
            <a:pPr indent="0">
              <a:buNone/>
            </a:pPr>
            <a:r>
              <a:rPr lang="en-US" dirty="0"/>
              <a:t>where </a:t>
            </a:r>
            <a:r>
              <a:rPr lang="en-US" sz="2600" i="1" dirty="0">
                <a:latin typeface="Courier New" panose="02070309020205020404" pitchFamily="49" charset="0"/>
                <a:cs typeface="Courier New" panose="02070309020205020404" pitchFamily="49" charset="0"/>
              </a:rPr>
              <a:t>class</a:t>
            </a:r>
            <a:r>
              <a:rPr lang="en-US" i="1" dirty="0">
                <a:cs typeface="Courier New" panose="02070309020205020404" pitchFamily="49" charset="0"/>
              </a:rPr>
              <a:t> </a:t>
            </a:r>
            <a:r>
              <a:rPr lang="en-US" dirty="0"/>
              <a:t>is the value of the class attribute  from </a:t>
            </a:r>
            <a:r>
              <a:rPr lang="en-US" dirty="0">
                <a:cs typeface="Courier New" panose="02070309020205020404" pitchFamily="49" charset="0"/>
              </a:rPr>
              <a:t>an HTML document</a:t>
            </a:r>
          </a:p>
          <a:p>
            <a:pPr indent="0">
              <a:buNone/>
            </a:pPr>
            <a:r>
              <a:rPr lang="en-US" dirty="0">
                <a:cs typeface="Courier New" panose="02070309020205020404" pitchFamily="49" charset="0"/>
              </a:rPr>
              <a:t>For example: </a:t>
            </a:r>
            <a:r>
              <a:rPr lang="en-US" sz="2000" dirty="0" err="1">
                <a:latin typeface="Courier New" panose="02070309020205020404" pitchFamily="49" charset="0"/>
                <a:cs typeface="Courier New" panose="02070309020205020404" pitchFamily="49" charset="0"/>
              </a:rPr>
              <a:t>document.getElementsByClassName</a:t>
            </a:r>
            <a:r>
              <a:rPr lang="en-US" sz="2000" dirty="0">
                <a:latin typeface="Courier New" panose="02070309020205020404" pitchFamily="49" charset="0"/>
                <a:cs typeface="Courier New" panose="02070309020205020404" pitchFamily="49" charset="0"/>
              </a:rPr>
              <a:t>(</a:t>
            </a:r>
            <a:r>
              <a:rPr lang="en-US" sz="2000" i="1" dirty="0">
                <a:latin typeface="Courier New" panose="02070309020205020404" pitchFamily="49" charset="0"/>
                <a:cs typeface="Courier New" panose="02070309020205020404" pitchFamily="49" charset="0"/>
              </a:rPr>
              <a:t>“</a:t>
            </a:r>
            <a:r>
              <a:rPr lang="en-US" sz="2000" i="1" dirty="0" err="1">
                <a:latin typeface="Courier New" panose="02070309020205020404" pitchFamily="49" charset="0"/>
                <a:cs typeface="Courier New" panose="02070309020205020404" pitchFamily="49" charset="0"/>
              </a:rPr>
              <a:t>newGroup</a:t>
            </a:r>
            <a:r>
              <a:rPr lang="en-US" sz="2000" i="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a:t>
            </a:r>
          </a:p>
          <a:p>
            <a:pPr indent="0">
              <a:buNone/>
            </a:pPr>
            <a:endParaRPr lang="en-US" sz="2800" dirty="0">
              <a:latin typeface="Courier New" panose="02070309020205020404" pitchFamily="49" charset="0"/>
              <a:cs typeface="Courier New" panose="02070309020205020404" pitchFamily="49" charset="0"/>
            </a:endParaRPr>
          </a:p>
          <a:p>
            <a:pPr indent="0">
              <a:buNone/>
            </a:pPr>
            <a:endParaRPr lang="en-US" sz="2800" dirty="0">
              <a:latin typeface="Courier New" panose="02070309020205020404" pitchFamily="49" charset="0"/>
              <a:cs typeface="Courier New" panose="02070309020205020404" pitchFamily="49" charset="0"/>
            </a:endParaRPr>
          </a:p>
          <a:p>
            <a:pPr indent="0">
              <a:buNone/>
            </a:pPr>
            <a:endParaRPr lang="en-US" dirty="0"/>
          </a:p>
          <a:p>
            <a:pPr indent="0">
              <a:buNone/>
            </a:pPr>
            <a:endParaRPr lang="en-US" sz="2600" dirty="0">
              <a:latin typeface="Courier New" panose="02070309020205020404" pitchFamily="49" charset="0"/>
              <a:cs typeface="Courier New" panose="02070309020205020404" pitchFamily="49" charset="0"/>
            </a:endParaRPr>
          </a:p>
          <a:p>
            <a:pPr indent="0">
              <a:buNone/>
            </a:pPr>
            <a:endParaRPr lang="en-US" sz="2600" dirty="0">
              <a:latin typeface="Courier New" panose="02070309020205020404" pitchFamily="49" charset="0"/>
              <a:cs typeface="Courier New" panose="02070309020205020404" pitchFamily="49" charset="0"/>
            </a:endParaRPr>
          </a:p>
          <a:p>
            <a:pPr indent="0">
              <a:buNone/>
            </a:pPr>
            <a:endParaRPr lang="en-US" sz="2600" dirty="0">
              <a:latin typeface="Courier New" panose="02070309020205020404" pitchFamily="49" charset="0"/>
              <a:cs typeface="Courier New" panose="02070309020205020404" pitchFamily="49" charset="0"/>
            </a:endParaRPr>
          </a:p>
          <a:p>
            <a:pPr indent="0">
              <a:buNone/>
            </a:pPr>
            <a:endParaRPr lang="en-US" sz="2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32</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1407212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t>Referencing an Object by ID and Name</a:t>
            </a:r>
          </a:p>
        </p:txBody>
      </p:sp>
      <p:sp>
        <p:nvSpPr>
          <p:cNvPr id="3" name="Content Placeholder 2"/>
          <p:cNvSpPr>
            <a:spLocks noGrp="1"/>
          </p:cNvSpPr>
          <p:nvPr>
            <p:ph idx="1"/>
          </p:nvPr>
        </p:nvSpPr>
        <p:spPr/>
        <p:txBody>
          <a:bodyPr/>
          <a:lstStyle/>
          <a:p>
            <a:r>
              <a:rPr lang="en-US" sz="3200" dirty="0">
                <a:cs typeface="Courier New" panose="02070309020205020404" pitchFamily="49" charset="0"/>
              </a:rPr>
              <a:t>Object collections can also be referenced based by </a:t>
            </a:r>
            <a:r>
              <a:rPr lang="en-US" dirty="0">
                <a:cs typeface="Courier New" panose="02070309020205020404" pitchFamily="49" charset="0"/>
              </a:rPr>
              <a:t>the value of their </a:t>
            </a:r>
            <a:r>
              <a:rPr lang="en-US" sz="2600" dirty="0">
                <a:latin typeface="Courier New" panose="02070309020205020404" pitchFamily="49" charset="0"/>
                <a:cs typeface="Courier New" panose="02070309020205020404" pitchFamily="49" charset="0"/>
              </a:rPr>
              <a:t>name</a:t>
            </a:r>
            <a:r>
              <a:rPr lang="en-US" dirty="0">
                <a:cs typeface="Courier New" panose="02070309020205020404" pitchFamily="49" charset="0"/>
              </a:rPr>
              <a:t> attribute </a:t>
            </a:r>
            <a:r>
              <a:rPr lang="en-US" sz="3200" dirty="0">
                <a:cs typeface="Courier New" panose="02070309020205020404" pitchFamily="49" charset="0"/>
              </a:rPr>
              <a:t>using</a:t>
            </a:r>
            <a:endParaRPr lang="en-US" dirty="0"/>
          </a:p>
          <a:p>
            <a:pPr marL="0" indent="0">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document.getElementsByName</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name</a:t>
            </a:r>
            <a:r>
              <a:rPr lang="en-US" sz="2600" dirty="0">
                <a:latin typeface="Courier New" panose="02070309020205020404" pitchFamily="49" charset="0"/>
                <a:cs typeface="Courier New" panose="02070309020205020404" pitchFamily="49" charset="0"/>
              </a:rPr>
              <a:t>)</a:t>
            </a:r>
          </a:p>
          <a:p>
            <a:pPr indent="0">
              <a:buNone/>
            </a:pPr>
            <a:r>
              <a:rPr lang="en-US" dirty="0"/>
              <a:t>where </a:t>
            </a:r>
            <a:r>
              <a:rPr lang="en-US" sz="2600" i="1" dirty="0">
                <a:latin typeface="Courier New" panose="02070309020205020404" pitchFamily="49" charset="0"/>
                <a:cs typeface="Courier New" panose="02070309020205020404" pitchFamily="49" charset="0"/>
              </a:rPr>
              <a:t>name</a:t>
            </a:r>
            <a:r>
              <a:rPr lang="en-US" i="1" dirty="0">
                <a:cs typeface="Courier New" panose="02070309020205020404" pitchFamily="49" charset="0"/>
              </a:rPr>
              <a:t> </a:t>
            </a:r>
            <a:r>
              <a:rPr lang="en-US" dirty="0"/>
              <a:t>is the value of the name attribute  associated with the element.</a:t>
            </a:r>
            <a:endParaRPr lang="en-US" dirty="0">
              <a:cs typeface="Courier New" panose="02070309020205020404" pitchFamily="49" charset="0"/>
            </a:endParaRPr>
          </a:p>
          <a:p>
            <a:pPr indent="0">
              <a:buNone/>
            </a:pPr>
            <a:r>
              <a:rPr lang="en-US" dirty="0">
                <a:cs typeface="Courier New" panose="02070309020205020404" pitchFamily="49" charset="0"/>
              </a:rPr>
              <a:t>For example:</a:t>
            </a:r>
          </a:p>
          <a:p>
            <a:pPr indent="0">
              <a:buNone/>
            </a:pPr>
            <a:r>
              <a:rPr lang="en-US" sz="2400" dirty="0" err="1">
                <a:latin typeface="Courier New" panose="02070309020205020404" pitchFamily="49" charset="0"/>
                <a:cs typeface="Courier New" panose="02070309020205020404" pitchFamily="49" charset="0"/>
              </a:rPr>
              <a:t>document.getElementsByName</a:t>
            </a:r>
            <a:r>
              <a:rPr lang="en-US" sz="2400" dirty="0">
                <a:latin typeface="Courier New" panose="02070309020205020404" pitchFamily="49" charset="0"/>
                <a:cs typeface="Courier New" panose="02070309020205020404" pitchFamily="49" charset="0"/>
              </a:rPr>
              <a:t>(</a:t>
            </a:r>
            <a:r>
              <a:rPr lang="en-US" sz="2400" i="1" dirty="0">
                <a:latin typeface="Courier New" panose="02070309020205020404" pitchFamily="49" charset="0"/>
                <a:cs typeface="Courier New" panose="02070309020205020404" pitchFamily="49" charset="0"/>
              </a:rPr>
              <a:t>“</a:t>
            </a:r>
            <a:r>
              <a:rPr lang="en-US" sz="2400" i="1" dirty="0" err="1">
                <a:latin typeface="Courier New" panose="02070309020205020404" pitchFamily="49" charset="0"/>
                <a:cs typeface="Courier New" panose="02070309020205020404" pitchFamily="49" charset="0"/>
              </a:rPr>
              <a:t>newGroup</a:t>
            </a:r>
            <a:r>
              <a:rPr lang="en-US" sz="2400" i="1" dirty="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a:t>
            </a:r>
          </a:p>
          <a:p>
            <a:pPr indent="0">
              <a:buNone/>
            </a:pPr>
            <a:endParaRPr lang="en-US" sz="2800" dirty="0">
              <a:latin typeface="Courier New" panose="02070309020205020404" pitchFamily="49" charset="0"/>
              <a:cs typeface="Courier New" panose="02070309020205020404" pitchFamily="49" charset="0"/>
            </a:endParaRPr>
          </a:p>
          <a:p>
            <a:pPr indent="0">
              <a:buNone/>
            </a:pPr>
            <a:endParaRPr lang="en-US" sz="2800" dirty="0">
              <a:latin typeface="Courier New" panose="02070309020205020404" pitchFamily="49" charset="0"/>
              <a:cs typeface="Courier New" panose="02070309020205020404" pitchFamily="49" charset="0"/>
            </a:endParaRPr>
          </a:p>
          <a:p>
            <a:pPr indent="0">
              <a:buNone/>
            </a:pPr>
            <a:endParaRPr lang="en-US" dirty="0"/>
          </a:p>
          <a:p>
            <a:pPr indent="0">
              <a:buNone/>
            </a:pPr>
            <a:endParaRPr lang="en-US" sz="2600" dirty="0">
              <a:latin typeface="Courier New" panose="02070309020205020404" pitchFamily="49" charset="0"/>
              <a:cs typeface="Courier New" panose="02070309020205020404" pitchFamily="49" charset="0"/>
            </a:endParaRPr>
          </a:p>
          <a:p>
            <a:pPr indent="0">
              <a:buNone/>
            </a:pPr>
            <a:endParaRPr lang="en-US" sz="2600" dirty="0">
              <a:latin typeface="Courier New" panose="02070309020205020404" pitchFamily="49" charset="0"/>
              <a:cs typeface="Courier New" panose="02070309020205020404" pitchFamily="49" charset="0"/>
            </a:endParaRPr>
          </a:p>
          <a:p>
            <a:pPr indent="0">
              <a:buNone/>
            </a:pPr>
            <a:endParaRPr lang="en-US" sz="2600" dirty="0">
              <a:latin typeface="Courier New" panose="02070309020205020404" pitchFamily="49" charset="0"/>
              <a:cs typeface="Courier New" panose="02070309020205020404" pitchFamily="49" charset="0"/>
            </a:endParaRPr>
          </a:p>
          <a:p>
            <a:pPr indent="0">
              <a:buNone/>
            </a:pPr>
            <a:endParaRPr lang="en-US" sz="2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33</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3414089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t>Referencing an Object by ID and Name</a:t>
            </a:r>
          </a:p>
        </p:txBody>
      </p:sp>
      <p:sp>
        <p:nvSpPr>
          <p:cNvPr id="3" name="Content Placeholder 2"/>
          <p:cNvSpPr>
            <a:spLocks noGrp="1"/>
          </p:cNvSpPr>
          <p:nvPr>
            <p:ph idx="1"/>
          </p:nvPr>
        </p:nvSpPr>
        <p:spPr/>
        <p:txBody>
          <a:bodyPr/>
          <a:lstStyle/>
          <a:p>
            <a:r>
              <a:rPr lang="en-US" sz="3200" dirty="0">
                <a:cs typeface="Courier New" panose="02070309020205020404" pitchFamily="49" charset="0"/>
              </a:rPr>
              <a:t>An efficient </a:t>
            </a:r>
            <a:r>
              <a:rPr lang="en-US" dirty="0"/>
              <a:t>approach to reference an element is to use its </a:t>
            </a:r>
            <a:r>
              <a:rPr lang="en-US" sz="2600" dirty="0">
                <a:latin typeface="Courier New" panose="02070309020205020404" pitchFamily="49" charset="0"/>
                <a:cs typeface="Courier New" panose="02070309020205020404" pitchFamily="49" charset="0"/>
              </a:rPr>
              <a:t>id</a:t>
            </a:r>
            <a:r>
              <a:rPr lang="en-US" dirty="0"/>
              <a:t> attribute using the expression</a:t>
            </a:r>
          </a:p>
          <a:p>
            <a:pPr marL="914400" lvl="2" indent="0">
              <a:buNone/>
            </a:pPr>
            <a:r>
              <a:rPr lang="en-US" sz="2600" dirty="0" err="1">
                <a:latin typeface="Courier New" panose="02070309020205020404" pitchFamily="49" charset="0"/>
                <a:cs typeface="Courier New" panose="02070309020205020404" pitchFamily="49" charset="0"/>
              </a:rPr>
              <a:t>document.getElementById</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id</a:t>
            </a:r>
            <a:r>
              <a:rPr lang="en-US" sz="2600" dirty="0">
                <a:latin typeface="Courier New" panose="02070309020205020404" pitchFamily="49" charset="0"/>
                <a:cs typeface="Courier New" panose="02070309020205020404" pitchFamily="49" charset="0"/>
              </a:rPr>
              <a:t>)</a:t>
            </a:r>
          </a:p>
          <a:p>
            <a:pPr indent="0">
              <a:buNone/>
            </a:pPr>
            <a:r>
              <a:rPr lang="en-US" dirty="0"/>
              <a:t>where </a:t>
            </a:r>
            <a:r>
              <a:rPr lang="en-US" sz="2600" i="1" dirty="0">
                <a:latin typeface="Courier New" panose="02070309020205020404" pitchFamily="49" charset="0"/>
                <a:cs typeface="Courier New" panose="02070309020205020404" pitchFamily="49" charset="0"/>
              </a:rPr>
              <a:t>id</a:t>
            </a:r>
            <a:r>
              <a:rPr lang="en-US" i="1" dirty="0">
                <a:cs typeface="Courier New" panose="02070309020205020404" pitchFamily="49" charset="0"/>
              </a:rPr>
              <a:t> </a:t>
            </a:r>
            <a:r>
              <a:rPr lang="en-US" dirty="0"/>
              <a:t>is the value of </a:t>
            </a:r>
            <a:r>
              <a:rPr lang="en-US" sz="2600" dirty="0">
                <a:latin typeface="Courier New" panose="02070309020205020404" pitchFamily="49" charset="0"/>
                <a:cs typeface="Courier New" panose="02070309020205020404" pitchFamily="49" charset="0"/>
              </a:rPr>
              <a:t>id</a:t>
            </a:r>
            <a:r>
              <a:rPr lang="en-US" sz="2800" dirty="0"/>
              <a:t> </a:t>
            </a:r>
            <a:r>
              <a:rPr lang="en-US" dirty="0"/>
              <a:t>attribute</a:t>
            </a:r>
          </a:p>
          <a:p>
            <a:pPr indent="0">
              <a:buNone/>
            </a:pPr>
            <a:r>
              <a:rPr lang="en-US" sz="2600" dirty="0">
                <a:latin typeface="Courier New" panose="02070309020205020404" pitchFamily="49" charset="0"/>
                <a:cs typeface="Courier New" panose="02070309020205020404" pitchFamily="49" charset="0"/>
              </a:rPr>
              <a:t>&lt;</a:t>
            </a:r>
            <a:r>
              <a:rPr lang="en-US" sz="2600" dirty="0" err="1">
                <a:latin typeface="Courier New" panose="02070309020205020404" pitchFamily="49" charset="0"/>
                <a:cs typeface="Courier New" panose="02070309020205020404" pitchFamily="49" charset="0"/>
              </a:rPr>
              <a:t>img</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src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tny_logo.jog</a:t>
            </a:r>
            <a:r>
              <a:rPr lang="en-US" sz="2600" dirty="0">
                <a:latin typeface="Courier New" panose="02070309020205020404" pitchFamily="49" charset="0"/>
                <a:cs typeface="Courier New" panose="02070309020205020404" pitchFamily="49" charset="0"/>
              </a:rPr>
              <a:t>” id=“logo” /&gt;</a:t>
            </a:r>
          </a:p>
          <a:p>
            <a:pPr indent="0">
              <a:buNone/>
            </a:pPr>
            <a:r>
              <a:rPr lang="en-US" dirty="0"/>
              <a:t>You can reference that image using</a:t>
            </a:r>
          </a:p>
          <a:p>
            <a:pPr indent="0">
              <a:buNone/>
            </a:pPr>
            <a:r>
              <a:rPr lang="en-US" sz="2600" dirty="0" err="1">
                <a:latin typeface="Courier New" panose="02070309020205020404" pitchFamily="49" charset="0"/>
                <a:cs typeface="Courier New" panose="02070309020205020404" pitchFamily="49" charset="0"/>
              </a:rPr>
              <a:t>document.getElementById</a:t>
            </a:r>
            <a:r>
              <a:rPr lang="en-US" sz="2600" dirty="0">
                <a:latin typeface="Courier New" panose="02070309020205020404" pitchFamily="49" charset="0"/>
                <a:cs typeface="Courier New" panose="02070309020205020404" pitchFamily="49" charset="0"/>
              </a:rPr>
              <a:t>(“logo”)</a:t>
            </a:r>
          </a:p>
          <a:p>
            <a:pPr indent="0">
              <a:buNone/>
            </a:pPr>
            <a:endParaRPr lang="en-US" sz="2600" dirty="0">
              <a:latin typeface="Courier New" panose="02070309020205020404" pitchFamily="49" charset="0"/>
              <a:cs typeface="Courier New" panose="02070309020205020404" pitchFamily="49" charset="0"/>
            </a:endParaRPr>
          </a:p>
          <a:p>
            <a:pPr indent="0">
              <a:buNone/>
            </a:pPr>
            <a:endParaRPr lang="en-US" sz="2600" dirty="0">
              <a:latin typeface="Courier New" panose="02070309020205020404" pitchFamily="49" charset="0"/>
              <a:cs typeface="Courier New" panose="02070309020205020404" pitchFamily="49" charset="0"/>
            </a:endParaRPr>
          </a:p>
          <a:p>
            <a:pPr indent="0">
              <a:buNone/>
            </a:pPr>
            <a:endParaRPr lang="en-US" sz="2600" dirty="0">
              <a:latin typeface="Courier New" panose="02070309020205020404" pitchFamily="49" charset="0"/>
              <a:cs typeface="Courier New" panose="02070309020205020404" pitchFamily="49" charset="0"/>
            </a:endParaRPr>
          </a:p>
          <a:p>
            <a:pPr indent="0">
              <a:buNone/>
            </a:pPr>
            <a:endParaRPr lang="en-US" sz="2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34</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2774190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t>Changing Properties and Applying Methods</a:t>
            </a:r>
          </a:p>
        </p:txBody>
      </p:sp>
      <p:sp>
        <p:nvSpPr>
          <p:cNvPr id="9" name="Content Placeholder 8"/>
          <p:cNvSpPr>
            <a:spLocks noGrp="1"/>
          </p:cNvSpPr>
          <p:nvPr>
            <p:ph idx="1"/>
          </p:nvPr>
        </p:nvSpPr>
        <p:spPr/>
        <p:txBody>
          <a:bodyPr/>
          <a:lstStyle/>
          <a:p>
            <a:r>
              <a:rPr lang="en-US" dirty="0"/>
              <a:t>An object can be modified in two ways</a:t>
            </a:r>
          </a:p>
          <a:p>
            <a:r>
              <a:rPr lang="en-US" b="1" dirty="0"/>
              <a:t> Properties</a:t>
            </a:r>
          </a:p>
          <a:p>
            <a:pPr lvl="1"/>
            <a:r>
              <a:rPr lang="en-US" dirty="0"/>
              <a:t>Object property is accessed using</a:t>
            </a:r>
          </a:p>
          <a:p>
            <a:pPr marL="914400" lvl="2" indent="0">
              <a:buNone/>
            </a:pPr>
            <a:r>
              <a:rPr lang="en-US" sz="2600" i="1" dirty="0" err="1">
                <a:latin typeface="Courier New" panose="02070309020205020404" pitchFamily="49" charset="0"/>
                <a:cs typeface="Courier New" panose="02070309020205020404" pitchFamily="49" charset="0"/>
              </a:rPr>
              <a:t>object.property</a:t>
            </a:r>
            <a:endParaRPr lang="en-US" sz="2600" i="1" dirty="0">
              <a:latin typeface="Courier New" panose="02070309020205020404" pitchFamily="49" charset="0"/>
              <a:cs typeface="Courier New" panose="02070309020205020404" pitchFamily="49" charset="0"/>
            </a:endParaRPr>
          </a:p>
          <a:p>
            <a:pPr marL="742950" indent="0">
              <a:buNone/>
            </a:pPr>
            <a:r>
              <a:rPr lang="en-US" sz="2800" dirty="0"/>
              <a:t>where </a:t>
            </a:r>
            <a:r>
              <a:rPr lang="en-US" sz="2600" i="1" dirty="0">
                <a:latin typeface="Courier New" panose="02070309020205020404" pitchFamily="49" charset="0"/>
                <a:cs typeface="Courier New" panose="02070309020205020404" pitchFamily="49" charset="0"/>
              </a:rPr>
              <a:t>object</a:t>
            </a:r>
            <a:r>
              <a:rPr lang="en-US" sz="2800" i="1" dirty="0"/>
              <a:t> </a:t>
            </a:r>
            <a:r>
              <a:rPr lang="en-US" sz="2800" dirty="0"/>
              <a:t>is a reference to an object and </a:t>
            </a:r>
            <a:r>
              <a:rPr lang="en-US" sz="2600" i="1" dirty="0">
                <a:latin typeface="Courier New" panose="02070309020205020404" pitchFamily="49" charset="0"/>
                <a:cs typeface="Courier New" panose="02070309020205020404" pitchFamily="49" charset="0"/>
              </a:rPr>
              <a:t>property</a:t>
            </a:r>
            <a:r>
              <a:rPr lang="en-US" sz="2800" i="1" dirty="0"/>
              <a:t> </a:t>
            </a:r>
            <a:r>
              <a:rPr lang="en-US" sz="2800" dirty="0"/>
              <a:t>is a property associated with that object</a:t>
            </a:r>
          </a:p>
          <a:p>
            <a:pPr marL="742950" indent="0">
              <a:buNone/>
            </a:pPr>
            <a:r>
              <a:rPr lang="en-US" sz="2800" i="1" dirty="0" err="1">
                <a:latin typeface="Courier New" panose="02070309020205020404" pitchFamily="49" charset="0"/>
                <a:cs typeface="Courier New" panose="02070309020205020404" pitchFamily="49" charset="0"/>
              </a:rPr>
              <a:t>object.property</a:t>
            </a:r>
            <a:r>
              <a:rPr lang="en-US" sz="2800" i="1" dirty="0">
                <a:latin typeface="Courier New" panose="02070309020205020404" pitchFamily="49" charset="0"/>
                <a:cs typeface="Courier New" panose="02070309020205020404" pitchFamily="49" charset="0"/>
              </a:rPr>
              <a:t> = value;</a:t>
            </a:r>
          </a:p>
          <a:p>
            <a:pPr marL="742950" indent="-285750">
              <a:buFont typeface="Arial" panose="020B0604020202020204" pitchFamily="34" charset="0"/>
              <a:buChar char="–"/>
            </a:pPr>
            <a:r>
              <a:rPr lang="en-US" sz="2800" b="1" dirty="0"/>
              <a:t>Read-only properties</a:t>
            </a:r>
            <a:r>
              <a:rPr lang="en-US" sz="2800" dirty="0"/>
              <a:t> cannot be modified</a:t>
            </a:r>
          </a:p>
          <a:p>
            <a:pPr marL="742950" indent="-285750">
              <a:buFont typeface="Arial" panose="020B0604020202020204" pitchFamily="34" charset="0"/>
              <a:buChar char="–"/>
            </a:pPr>
            <a:endParaRPr lang="en-US" sz="2800" dirty="0"/>
          </a:p>
          <a:p>
            <a:pPr marL="742950" indent="-285750">
              <a:buFont typeface="Calibri" panose="020F0502020204030204" pitchFamily="34" charset="0"/>
              <a:buChar char="–"/>
            </a:pPr>
            <a:endParaRPr lang="en-US" sz="2800" dirty="0"/>
          </a:p>
          <a:p>
            <a:pPr indent="0">
              <a:buNone/>
            </a:pPr>
            <a:endParaRPr lang="en-US" sz="2800"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fld id="{D088EE75-1E5F-46E6-9335-A082CDF6502C}" type="slidenum">
              <a:rPr lang="en-US" smtClean="0"/>
              <a:pPr/>
              <a:t>35</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r>
              <a:rPr lang="en-US"/>
              <a:t> New Perspectives on HTML5, CSS3, and JavaScript, 6th Edition</a:t>
            </a:r>
            <a:endParaRPr lang="en-US" dirty="0"/>
          </a:p>
        </p:txBody>
      </p:sp>
    </p:spTree>
    <p:extLst>
      <p:ext uri="{BB962C8B-B14F-4D97-AF65-F5344CB8AC3E}">
        <p14:creationId xmlns:p14="http://schemas.microsoft.com/office/powerpoint/2010/main" val="4162102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Changing Properties and Applying Methods</a:t>
            </a:r>
          </a:p>
        </p:txBody>
      </p:sp>
      <p:sp>
        <p:nvSpPr>
          <p:cNvPr id="9" name="Content Placeholder 8"/>
          <p:cNvSpPr>
            <a:spLocks noGrp="1"/>
          </p:cNvSpPr>
          <p:nvPr>
            <p:ph idx="1"/>
          </p:nvPr>
        </p:nvSpPr>
        <p:spPr/>
        <p:txBody>
          <a:bodyPr/>
          <a:lstStyle/>
          <a:p>
            <a:r>
              <a:rPr lang="en-US" b="1" dirty="0"/>
              <a:t>Applying a Method</a:t>
            </a:r>
          </a:p>
          <a:p>
            <a:pPr lvl="1"/>
            <a:r>
              <a:rPr lang="en-US" dirty="0"/>
              <a:t>Objects can be modified using methods</a:t>
            </a:r>
          </a:p>
          <a:p>
            <a:pPr lvl="1"/>
            <a:r>
              <a:rPr lang="en-US" dirty="0"/>
              <a:t>Methods are applied using the expression</a:t>
            </a:r>
          </a:p>
          <a:p>
            <a:pPr marL="914400" lvl="2" indent="0">
              <a:buNone/>
            </a:pPr>
            <a:r>
              <a:rPr lang="en-US" sz="2600" i="1" dirty="0" err="1">
                <a:latin typeface="Courier New" panose="02070309020205020404" pitchFamily="49" charset="0"/>
                <a:cs typeface="Courier New" panose="02070309020205020404" pitchFamily="49" charset="0"/>
              </a:rPr>
              <a:t>object</a:t>
            </a:r>
            <a:r>
              <a:rPr lang="en-US" sz="2600" dirty="0" err="1">
                <a:latin typeface="Courier New" panose="02070309020205020404" pitchFamily="49" charset="0"/>
                <a:cs typeface="Courier New" panose="02070309020205020404" pitchFamily="49" charset="0"/>
              </a:rPr>
              <a:t>.</a:t>
            </a:r>
            <a:r>
              <a:rPr lang="en-US" sz="2600" i="1" dirty="0" err="1">
                <a:latin typeface="Courier New" panose="02070309020205020404" pitchFamily="49" charset="0"/>
                <a:cs typeface="Courier New" panose="02070309020205020404" pitchFamily="49" charset="0"/>
              </a:rPr>
              <a:t>method</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values</a:t>
            </a:r>
            <a:r>
              <a:rPr lang="en-US" sz="2600" dirty="0">
                <a:latin typeface="Courier New" panose="02070309020205020404" pitchFamily="49" charset="0"/>
                <a:cs typeface="Courier New" panose="02070309020205020404" pitchFamily="49" charset="0"/>
              </a:rPr>
              <a:t>)</a:t>
            </a:r>
          </a:p>
          <a:p>
            <a:pPr lvl="1">
              <a:buNone/>
            </a:pPr>
            <a:r>
              <a:rPr lang="en-US" dirty="0"/>
              <a:t>	where </a:t>
            </a:r>
            <a:r>
              <a:rPr lang="en-US" sz="2600" i="1" dirty="0">
                <a:latin typeface="Courier New" panose="02070309020205020404" pitchFamily="49" charset="0"/>
                <a:cs typeface="Courier New" panose="02070309020205020404" pitchFamily="49" charset="0"/>
              </a:rPr>
              <a:t>object</a:t>
            </a:r>
            <a:r>
              <a:rPr lang="en-US" sz="2400" i="1" dirty="0"/>
              <a:t> </a:t>
            </a:r>
            <a:r>
              <a:rPr lang="en-US" dirty="0"/>
              <a:t>is a reference to an object, </a:t>
            </a:r>
            <a:r>
              <a:rPr lang="en-US" sz="2600" i="1" dirty="0">
                <a:latin typeface="Courier New" panose="02070309020205020404" pitchFamily="49" charset="0"/>
                <a:cs typeface="Courier New" panose="02070309020205020404" pitchFamily="49" charset="0"/>
              </a:rPr>
              <a:t>method</a:t>
            </a:r>
            <a:r>
              <a:rPr lang="en-US" i="1" dirty="0"/>
              <a:t> </a:t>
            </a:r>
            <a:r>
              <a:rPr lang="en-US" dirty="0"/>
              <a:t>is the name of the method applied to the object, and </a:t>
            </a:r>
            <a:r>
              <a:rPr lang="en-US" sz="2600" i="1" dirty="0">
                <a:latin typeface="Courier New" panose="02070309020205020404" pitchFamily="49" charset="0"/>
                <a:cs typeface="Courier New" panose="02070309020205020404" pitchFamily="49" charset="0"/>
              </a:rPr>
              <a:t>values</a:t>
            </a:r>
            <a:r>
              <a:rPr lang="en-US" sz="2800" i="1" dirty="0"/>
              <a:t> </a:t>
            </a:r>
            <a:r>
              <a:rPr lang="en-US" dirty="0"/>
              <a:t>is a comma-separated list of values associated with the method</a:t>
            </a:r>
          </a:p>
          <a:p>
            <a:pPr lvl="1">
              <a:buNone/>
            </a:pPr>
            <a:r>
              <a:rPr lang="en-US" dirty="0"/>
              <a:t>e.g. </a:t>
            </a:r>
            <a:r>
              <a:rPr lang="en-US" dirty="0" err="1"/>
              <a:t>window.alert</a:t>
            </a:r>
            <a:r>
              <a:rPr lang="en-US" dirty="0"/>
              <a:t>(“Welcome to </a:t>
            </a:r>
            <a:r>
              <a:rPr lang="en-US" dirty="0" err="1"/>
              <a:t>Javascript</a:t>
            </a:r>
            <a:r>
              <a:rPr lang="en-US" dirty="0"/>
              <a:t>”)</a:t>
            </a:r>
          </a:p>
          <a:p>
            <a:pPr indent="0">
              <a:buNone/>
            </a:pPr>
            <a:endParaRPr lang="en-US" sz="2800"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fld id="{D088EE75-1E5F-46E6-9335-A082CDF6502C}" type="slidenum">
              <a:rPr lang="en-US" smtClean="0"/>
              <a:pPr/>
              <a:t>36</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r>
              <a:rPr lang="en-US"/>
              <a:t> New Perspectives on HTML5, CSS3, and JavaScript, 6th Edition</a:t>
            </a:r>
            <a:endParaRPr lang="en-US" dirty="0"/>
          </a:p>
        </p:txBody>
      </p:sp>
    </p:spTree>
    <p:extLst>
      <p:ext uri="{BB962C8B-B14F-4D97-AF65-F5344CB8AC3E}">
        <p14:creationId xmlns:p14="http://schemas.microsoft.com/office/powerpoint/2010/main" val="3294832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HTML Code</a:t>
            </a:r>
          </a:p>
        </p:txBody>
      </p:sp>
      <p:sp>
        <p:nvSpPr>
          <p:cNvPr id="9" name="Content Placeholder 8"/>
          <p:cNvSpPr>
            <a:spLocks noGrp="1"/>
          </p:cNvSpPr>
          <p:nvPr>
            <p:ph idx="1"/>
          </p:nvPr>
        </p:nvSpPr>
        <p:spPr/>
        <p:txBody>
          <a:bodyPr/>
          <a:lstStyle/>
          <a:p>
            <a:r>
              <a:rPr lang="en-US" dirty="0"/>
              <a:t>HTML code stored within a page element is referenced using</a:t>
            </a:r>
          </a:p>
          <a:p>
            <a:pPr marL="0" indent="0">
              <a:buNone/>
            </a:pPr>
            <a:r>
              <a:rPr lang="en-US" dirty="0"/>
              <a:t>	</a:t>
            </a:r>
            <a:r>
              <a:rPr lang="en-US" sz="2600" i="1" dirty="0" err="1">
                <a:latin typeface="Courier New" panose="02070309020205020404" pitchFamily="49" charset="0"/>
                <a:cs typeface="Courier New" panose="02070309020205020404" pitchFamily="49" charset="0"/>
              </a:rPr>
              <a:t>element</a:t>
            </a:r>
            <a:r>
              <a:rPr lang="en-US" sz="2600" dirty="0" err="1">
                <a:latin typeface="Courier New" panose="02070309020205020404" pitchFamily="49" charset="0"/>
                <a:cs typeface="Courier New" panose="02070309020205020404" pitchFamily="49" charset="0"/>
              </a:rPr>
              <a:t>.innerHTML</a:t>
            </a:r>
            <a:endParaRPr lang="en-US" sz="2600" dirty="0">
              <a:latin typeface="Courier New" panose="02070309020205020404" pitchFamily="49" charset="0"/>
              <a:cs typeface="Courier New" panose="02070309020205020404" pitchFamily="49" charset="0"/>
            </a:endParaRPr>
          </a:p>
          <a:p>
            <a:pPr indent="0">
              <a:buNone/>
            </a:pPr>
            <a:r>
              <a:rPr lang="en-US" dirty="0"/>
              <a:t>where </a:t>
            </a:r>
            <a:r>
              <a:rPr lang="en-US" sz="2600" i="1" dirty="0">
                <a:latin typeface="Courier New" panose="02070309020205020404" pitchFamily="49" charset="0"/>
                <a:cs typeface="Courier New" panose="02070309020205020404" pitchFamily="49" charset="0"/>
              </a:rPr>
              <a:t>element</a:t>
            </a:r>
            <a:r>
              <a:rPr lang="en-US" sz="2800" i="1" dirty="0"/>
              <a:t> </a:t>
            </a:r>
            <a:r>
              <a:rPr lang="en-US" dirty="0"/>
              <a:t>is an object reference to an element within a web document</a:t>
            </a:r>
          </a:p>
          <a:p>
            <a:r>
              <a:rPr lang="en-US" dirty="0"/>
              <a:t>For example,</a:t>
            </a:r>
          </a:p>
          <a:p>
            <a:pPr marL="0" indent="0">
              <a:buNone/>
            </a:pPr>
            <a:r>
              <a:rPr lang="en-US" sz="2000" dirty="0">
                <a:latin typeface="Courier New" panose="02070309020205020404" pitchFamily="49" charset="0"/>
                <a:cs typeface="Courier New" panose="02070309020205020404" pitchFamily="49" charset="0"/>
              </a:rPr>
              <a:t>  &lt;div id=“</a:t>
            </a:r>
            <a:r>
              <a:rPr lang="en-US" sz="2000" dirty="0" err="1">
                <a:latin typeface="Courier New" panose="02070309020205020404" pitchFamily="49" charset="0"/>
                <a:cs typeface="Courier New" panose="02070309020205020404" pitchFamily="49" charset="0"/>
              </a:rPr>
              <a:t>daysleft</a:t>
            </a:r>
            <a:r>
              <a:rPr lang="en-US" sz="2000" dirty="0">
                <a:latin typeface="Courier New" panose="02070309020205020404" pitchFamily="49" charset="0"/>
                <a:cs typeface="Courier New" panose="02070309020205020404" pitchFamily="49" charset="0"/>
              </a:rPr>
              <a:t>”&gt;58&lt;</a:t>
            </a:r>
            <a:r>
              <a:rPr lang="en-US" sz="2000" dirty="0" err="1">
                <a:latin typeface="Courier New" panose="02070309020205020404" pitchFamily="49" charset="0"/>
                <a:cs typeface="Courier New" panose="02070309020205020404" pitchFamily="49" charset="0"/>
              </a:rPr>
              <a:t>br</a:t>
            </a:r>
            <a:r>
              <a:rPr lang="en-US" sz="2000" dirty="0">
                <a:latin typeface="Courier New" panose="02070309020205020404" pitchFamily="49" charset="0"/>
                <a:cs typeface="Courier New" panose="02070309020205020404" pitchFamily="49" charset="0"/>
              </a:rPr>
              <a:t>/&gt;&lt;span&gt;Days&lt;/span&gt;&lt;/div&gt;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document.getElementById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daysleft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innerHTML</a:t>
            </a:r>
            <a:r>
              <a:rPr lang="en-US" sz="2000" dirty="0">
                <a:latin typeface="Courier New" panose="02070309020205020404" pitchFamily="49" charset="0"/>
                <a:cs typeface="Courier New" panose="02070309020205020404" pitchFamily="49" charset="0"/>
              </a:rPr>
              <a:t> </a:t>
            </a:r>
          </a:p>
          <a:p>
            <a:pPr marL="0" indent="0">
              <a:buNone/>
            </a:pPr>
            <a:r>
              <a:rPr lang="en-US" dirty="0"/>
              <a:t>would return</a:t>
            </a:r>
            <a:r>
              <a:rPr lang="en-US" sz="2000" dirty="0"/>
              <a:t> </a:t>
            </a:r>
            <a:r>
              <a:rPr lang="en-US" sz="2000" dirty="0">
                <a:latin typeface="Courier New" panose="02070309020205020404" pitchFamily="49" charset="0"/>
                <a:cs typeface="Courier New" panose="02070309020205020404" pitchFamily="49" charset="0"/>
              </a:rPr>
              <a:t>“58&lt;</a:t>
            </a:r>
            <a:r>
              <a:rPr lang="en-US" sz="2000" dirty="0" err="1">
                <a:latin typeface="Courier New" panose="02070309020205020404" pitchFamily="49" charset="0"/>
                <a:cs typeface="Courier New" panose="02070309020205020404" pitchFamily="49" charset="0"/>
              </a:rPr>
              <a:t>br</a:t>
            </a:r>
            <a:r>
              <a:rPr lang="en-US" sz="2000" dirty="0">
                <a:latin typeface="Courier New" panose="02070309020205020404" pitchFamily="49" charset="0"/>
                <a:cs typeface="Courier New" panose="02070309020205020404" pitchFamily="49" charset="0"/>
              </a:rPr>
              <a:t>/&gt;&lt;span&gt;Days&lt;/span&gt;”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document.getElementById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daysleft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innerHTML</a:t>
            </a:r>
            <a:r>
              <a:rPr lang="en-US" sz="2000" dirty="0">
                <a:latin typeface="Courier New" panose="02070309020205020404" pitchFamily="49" charset="0"/>
                <a:cs typeface="Courier New" panose="02070309020205020404" pitchFamily="49" charset="0"/>
              </a:rPr>
              <a:t>  = </a:t>
            </a:r>
          </a:p>
          <a:p>
            <a:pPr marL="0" indent="0">
              <a:buNone/>
            </a:pPr>
            <a:r>
              <a:rPr lang="en-US" sz="2000" dirty="0">
                <a:latin typeface="Courier New" panose="02070309020205020404" pitchFamily="49" charset="0"/>
                <a:cs typeface="Courier New" panose="02070309020205020404" pitchFamily="49" charset="0"/>
              </a:rPr>
              <a:t>		 “45&lt;</a:t>
            </a:r>
            <a:r>
              <a:rPr lang="en-US" sz="2000" dirty="0" err="1">
                <a:latin typeface="Courier New" panose="02070309020205020404" pitchFamily="49" charset="0"/>
                <a:cs typeface="Courier New" panose="02070309020205020404" pitchFamily="49" charset="0"/>
              </a:rPr>
              <a:t>br</a:t>
            </a:r>
            <a:r>
              <a:rPr lang="en-US" sz="2000" dirty="0">
                <a:latin typeface="Courier New" panose="02070309020205020404" pitchFamily="49" charset="0"/>
                <a:cs typeface="Courier New" panose="02070309020205020404" pitchFamily="49" charset="0"/>
              </a:rPr>
              <a:t>/&gt;&lt;span&gt;Days&lt;/span&gt;”</a:t>
            </a:r>
          </a:p>
          <a:p>
            <a:pPr indent="0">
              <a:buNone/>
            </a:pPr>
            <a:endParaRPr lang="en-US" dirty="0"/>
          </a:p>
        </p:txBody>
      </p:sp>
      <p:sp>
        <p:nvSpPr>
          <p:cNvPr id="4" name="Slide Number Placeholder 3"/>
          <p:cNvSpPr>
            <a:spLocks noGrp="1"/>
          </p:cNvSpPr>
          <p:nvPr>
            <p:ph type="sldNum" sz="quarter" idx="11"/>
          </p:nvPr>
        </p:nvSpPr>
        <p:spPr/>
        <p:txBody>
          <a:bodyPr/>
          <a:lstStyle/>
          <a:p>
            <a:fld id="{D088EE75-1E5F-46E6-9335-A082CDF6502C}" type="slidenum">
              <a:rPr lang="en-US" smtClean="0"/>
              <a:pPr/>
              <a:t>37</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r>
              <a:rPr lang="en-US"/>
              <a:t> New Perspectives on HTML5, CSS3, and JavaScript, 6th Edition</a:t>
            </a:r>
            <a:endParaRPr lang="en-US" dirty="0"/>
          </a:p>
        </p:txBody>
      </p:sp>
    </p:spTree>
    <p:extLst>
      <p:ext uri="{BB962C8B-B14F-4D97-AF65-F5344CB8AC3E}">
        <p14:creationId xmlns:p14="http://schemas.microsoft.com/office/powerpoint/2010/main" val="48521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HTML Code</a:t>
            </a:r>
          </a:p>
        </p:txBody>
      </p:sp>
      <p:sp>
        <p:nvSpPr>
          <p:cNvPr id="4" name="Slide Number Placeholder 3"/>
          <p:cNvSpPr>
            <a:spLocks noGrp="1"/>
          </p:cNvSpPr>
          <p:nvPr>
            <p:ph type="sldNum" sz="quarter" idx="11"/>
          </p:nvPr>
        </p:nvSpPr>
        <p:spPr/>
        <p:txBody>
          <a:bodyPr/>
          <a:lstStyle/>
          <a:p>
            <a:fld id="{D088EE75-1E5F-46E6-9335-A082CDF6502C}" type="slidenum">
              <a:rPr lang="en-US" smtClean="0"/>
              <a:pPr/>
              <a:t>38</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r>
              <a:rPr lang="en-US"/>
              <a:t> New Perspectives on HTML5, CSS3, and JavaScript, 6th Edition</a:t>
            </a:r>
            <a:endParaRPr lang="en-US" dirty="0"/>
          </a:p>
        </p:txBody>
      </p:sp>
      <p:sp>
        <p:nvSpPr>
          <p:cNvPr id="3" name="Content Placeholder 2"/>
          <p:cNvSpPr>
            <a:spLocks noGrp="1"/>
          </p:cNvSpPr>
          <p:nvPr>
            <p:ph idx="1"/>
          </p:nvPr>
        </p:nvSpPr>
        <p:spPr/>
        <p:txBody>
          <a:bodyPr/>
          <a:lstStyle/>
          <a:p>
            <a:r>
              <a:rPr lang="en-US" dirty="0" err="1"/>
              <a:t>textContent</a:t>
            </a:r>
            <a:r>
              <a:rPr lang="en-US" dirty="0"/>
              <a:t> property</a:t>
            </a:r>
          </a:p>
          <a:p>
            <a:pPr lvl="1"/>
            <a:r>
              <a:rPr lang="en-US" dirty="0"/>
              <a:t>If a page element contains only text and no HTML markup, its contents can be modified using </a:t>
            </a:r>
            <a:r>
              <a:rPr lang="en-US" dirty="0" err="1"/>
              <a:t>textContent</a:t>
            </a:r>
            <a:r>
              <a:rPr lang="en-US" dirty="0"/>
              <a:t> property</a:t>
            </a:r>
          </a:p>
          <a:p>
            <a:pPr marL="457200" lvl="1" indent="0">
              <a:buNone/>
            </a:pPr>
            <a:r>
              <a:rPr lang="en-US" dirty="0"/>
              <a:t>For example</a:t>
            </a:r>
          </a:p>
          <a:p>
            <a:pPr marL="457200" lvl="1" indent="0">
              <a:buNone/>
            </a:pPr>
            <a:r>
              <a:rPr lang="en-US" sz="2000" dirty="0">
                <a:latin typeface="Courier New" panose="02070309020205020404" pitchFamily="49" charset="0"/>
                <a:cs typeface="Courier New" panose="02070309020205020404" pitchFamily="49" charset="0"/>
              </a:rPr>
              <a:t>&lt;div&gt;&lt;span id=“days”&gt;58&lt;/span&gt;&lt;</a:t>
            </a:r>
            <a:r>
              <a:rPr lang="en-US" sz="2000" dirty="0" err="1">
                <a:latin typeface="Courier New" panose="02070309020205020404" pitchFamily="49" charset="0"/>
                <a:cs typeface="Courier New" panose="02070309020205020404" pitchFamily="49" charset="0"/>
              </a:rPr>
              <a:t>br</a:t>
            </a:r>
            <a:r>
              <a:rPr lang="en-US" sz="2000" dirty="0">
                <a:latin typeface="Courier New" panose="02070309020205020404" pitchFamily="49" charset="0"/>
                <a:cs typeface="Courier New" panose="02070309020205020404" pitchFamily="49" charset="0"/>
              </a:rPr>
              <a:t>/&gt;Days&lt;/div&gt;</a:t>
            </a:r>
          </a:p>
          <a:p>
            <a:pPr marL="457200" lvl="1" indent="0">
              <a:buNone/>
            </a:pPr>
            <a:r>
              <a:rPr lang="en-US" dirty="0"/>
              <a:t>To Change </a:t>
            </a:r>
          </a:p>
          <a:p>
            <a:pPr marL="457200" lvl="1" indent="0">
              <a:buNone/>
            </a:pPr>
            <a:r>
              <a:rPr lang="en-US" sz="2000" dirty="0" err="1">
                <a:latin typeface="Courier New" panose="02070309020205020404" pitchFamily="49" charset="0"/>
                <a:cs typeface="Courier New" panose="02070309020205020404" pitchFamily="49" charset="0"/>
              </a:rPr>
              <a:t>document.getElementById</a:t>
            </a:r>
            <a:r>
              <a:rPr lang="en-US" sz="2000" dirty="0">
                <a:latin typeface="Courier New" panose="02070309020205020404" pitchFamily="49" charset="0"/>
                <a:cs typeface="Courier New" panose="02070309020205020404" pitchFamily="49" charset="0"/>
              </a:rPr>
              <a:t>(“days”).</a:t>
            </a:r>
            <a:r>
              <a:rPr lang="en-US" sz="2000" dirty="0" err="1">
                <a:latin typeface="Courier New" panose="02070309020205020404" pitchFamily="49" charset="0"/>
                <a:cs typeface="Courier New" panose="02070309020205020404" pitchFamily="49" charset="0"/>
              </a:rPr>
              <a:t>textContent</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dd</a:t>
            </a:r>
            <a:r>
              <a:rPr lang="en-US" sz="2000" dirty="0">
                <a:latin typeface="Courier New" panose="02070309020205020404" pitchFamily="49" charset="0"/>
                <a:cs typeface="Courier New" panose="02070309020205020404" pitchFamily="49" charset="0"/>
              </a:rPr>
              <a:t>”</a:t>
            </a:r>
          </a:p>
          <a:p>
            <a:pPr marL="457200" lvl="1" indent="0">
              <a:buNone/>
            </a:pPr>
            <a:endParaRPr lang="en-US" dirty="0"/>
          </a:p>
        </p:txBody>
      </p:sp>
    </p:spTree>
    <p:extLst>
      <p:ext uri="{BB962C8B-B14F-4D97-AF65-F5344CB8AC3E}">
        <p14:creationId xmlns:p14="http://schemas.microsoft.com/office/powerpoint/2010/main" val="3252307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Variables</a:t>
            </a:r>
          </a:p>
        </p:txBody>
      </p:sp>
      <p:sp>
        <p:nvSpPr>
          <p:cNvPr id="9" name="Content Placeholder 8"/>
          <p:cNvSpPr>
            <a:spLocks noGrp="1"/>
          </p:cNvSpPr>
          <p:nvPr>
            <p:ph idx="1"/>
          </p:nvPr>
        </p:nvSpPr>
        <p:spPr/>
        <p:txBody>
          <a:bodyPr/>
          <a:lstStyle/>
          <a:p>
            <a:r>
              <a:rPr lang="en-US" b="1" dirty="0"/>
              <a:t>Variable:</a:t>
            </a:r>
            <a:r>
              <a:rPr lang="en-US" dirty="0"/>
              <a:t> Named item in a program that stores a data value</a:t>
            </a:r>
          </a:p>
          <a:p>
            <a:r>
              <a:rPr lang="en-US" dirty="0"/>
              <a:t>Declaring a Variable</a:t>
            </a:r>
          </a:p>
          <a:p>
            <a:pPr lvl="1"/>
            <a:r>
              <a:rPr lang="en-US" dirty="0"/>
              <a:t>Introduced into a script by </a:t>
            </a:r>
            <a:r>
              <a:rPr lang="en-US" b="1" dirty="0"/>
              <a:t>declaring </a:t>
            </a:r>
            <a:r>
              <a:rPr lang="en-US" dirty="0"/>
              <a:t>the variable using the </a:t>
            </a:r>
            <a:r>
              <a:rPr lang="en-US" sz="2600" dirty="0" err="1">
                <a:latin typeface="Courier New" panose="02070309020205020404" pitchFamily="49" charset="0"/>
                <a:cs typeface="Courier New" panose="02070309020205020404" pitchFamily="49" charset="0"/>
              </a:rPr>
              <a:t>var</a:t>
            </a:r>
            <a:r>
              <a:rPr lang="en-US" sz="2800" dirty="0"/>
              <a:t> </a:t>
            </a:r>
            <a:r>
              <a:rPr lang="en-US" dirty="0"/>
              <a:t>keyword</a:t>
            </a:r>
          </a:p>
          <a:p>
            <a:pPr marL="457200" lvl="1" indent="0">
              <a:buNone/>
            </a:pPr>
            <a:r>
              <a:rPr lang="en-US" dirty="0"/>
              <a:t>	</a:t>
            </a:r>
            <a:r>
              <a:rPr lang="en-US" sz="2600" dirty="0" err="1">
                <a:latin typeface="Courier New" panose="02070309020205020404" pitchFamily="49" charset="0"/>
                <a:cs typeface="Courier New" panose="02070309020205020404" pitchFamily="49" charset="0"/>
              </a:rPr>
              <a:t>var</a:t>
            </a:r>
            <a:r>
              <a:rPr lang="en-US" sz="2600" dirty="0">
                <a:latin typeface="Courier New" panose="02070309020205020404" pitchFamily="49" charset="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variable </a:t>
            </a:r>
            <a:r>
              <a:rPr lang="en-US" sz="2600" dirty="0">
                <a:latin typeface="Courier New" panose="02070309020205020404" pitchFamily="49" charset="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value</a:t>
            </a:r>
            <a:r>
              <a:rPr lang="en-US" sz="2600" dirty="0">
                <a:latin typeface="Courier New" panose="02070309020205020404" pitchFamily="49" charset="0"/>
                <a:cs typeface="Courier New" panose="02070309020205020404" pitchFamily="49" charset="0"/>
              </a:rPr>
              <a:t>;</a:t>
            </a:r>
          </a:p>
          <a:p>
            <a:pPr lvl="1" indent="0">
              <a:buNone/>
            </a:pPr>
            <a:r>
              <a:rPr lang="en-US" dirty="0"/>
              <a:t>where </a:t>
            </a:r>
            <a:r>
              <a:rPr lang="en-US" sz="2600" i="1" dirty="0">
                <a:latin typeface="Courier New" panose="02070309020205020404" pitchFamily="49" charset="0"/>
                <a:cs typeface="Courier New" panose="02070309020205020404" pitchFamily="49" charset="0"/>
              </a:rPr>
              <a:t>variable</a:t>
            </a:r>
            <a:r>
              <a:rPr lang="en-US" sz="2400" i="1" dirty="0"/>
              <a:t> </a:t>
            </a:r>
            <a:r>
              <a:rPr lang="en-US" dirty="0"/>
              <a:t>is the name assigned to the variable and </a:t>
            </a:r>
            <a:r>
              <a:rPr lang="en-US" sz="2600" i="1" dirty="0">
                <a:latin typeface="Courier New" panose="02070309020205020404" pitchFamily="49" charset="0"/>
                <a:cs typeface="Courier New" panose="02070309020205020404" pitchFamily="49" charset="0"/>
              </a:rPr>
              <a:t>value</a:t>
            </a:r>
            <a:r>
              <a:rPr lang="en-US" sz="2400" i="1" dirty="0"/>
              <a:t> </a:t>
            </a:r>
            <a:r>
              <a:rPr lang="en-US" dirty="0"/>
              <a:t>is the variable’s initial value</a:t>
            </a:r>
          </a:p>
          <a:p>
            <a:pPr lvl="1" indent="0">
              <a:buNone/>
            </a:pPr>
            <a:endParaRPr lang="en-US" sz="2000" dirty="0">
              <a:latin typeface="Courier New" panose="02070309020205020404" pitchFamily="49" charset="0"/>
              <a:cs typeface="Courier New" panose="02070309020205020404" pitchFamily="49" charset="0"/>
            </a:endParaRPr>
          </a:p>
          <a:p>
            <a:pPr lvl="1" indent="0">
              <a:buNone/>
            </a:pPr>
            <a:r>
              <a:rPr lang="en-US" sz="2000" dirty="0" err="1">
                <a:latin typeface="Courier New" panose="02070309020205020404" pitchFamily="49" charset="0"/>
                <a:cs typeface="Courier New" panose="02070309020205020404" pitchFamily="49" charset="0"/>
              </a:rPr>
              <a:t>Var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currentMonth</a:t>
            </a:r>
            <a:r>
              <a:rPr lang="en-US" sz="2000" dirty="0">
                <a:latin typeface="Courier New" panose="02070309020205020404" pitchFamily="49" charset="0"/>
                <a:cs typeface="Courier New" panose="02070309020205020404" pitchFamily="49" charset="0"/>
              </a:rPr>
              <a:t> = “March”, </a:t>
            </a:r>
            <a:r>
              <a:rPr lang="en-US" sz="2000" dirty="0" err="1">
                <a:latin typeface="Courier New" panose="02070309020205020404" pitchFamily="49" charset="0"/>
                <a:cs typeface="Courier New" panose="02070309020205020404" pitchFamily="49" charset="0"/>
              </a:rPr>
              <a:t>currentYear</a:t>
            </a:r>
            <a:r>
              <a:rPr lang="en-US" sz="2000" dirty="0">
                <a:latin typeface="Courier New" panose="02070309020205020404" pitchFamily="49" charset="0"/>
                <a:cs typeface="Courier New" panose="02070309020205020404" pitchFamily="49" charset="0"/>
              </a:rPr>
              <a:t> = 2019;</a:t>
            </a:r>
          </a:p>
        </p:txBody>
      </p:sp>
      <p:sp>
        <p:nvSpPr>
          <p:cNvPr id="4" name="Slide Number Placeholder 3"/>
          <p:cNvSpPr>
            <a:spLocks noGrp="1"/>
          </p:cNvSpPr>
          <p:nvPr>
            <p:ph type="sldNum" sz="quarter" idx="11"/>
          </p:nvPr>
        </p:nvSpPr>
        <p:spPr/>
        <p:txBody>
          <a:bodyPr/>
          <a:lstStyle/>
          <a:p>
            <a:fld id="{D088EE75-1E5F-46E6-9335-A082CDF6502C}" type="slidenum">
              <a:rPr lang="en-US" smtClean="0"/>
              <a:pPr/>
              <a:t>39</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r>
              <a:rPr lang="en-US"/>
              <a:t> New Perspectives on HTML5, CSS3, and JavaScript, 6th Edition</a:t>
            </a:r>
            <a:endParaRPr lang="en-US" dirty="0"/>
          </a:p>
        </p:txBody>
      </p:sp>
    </p:spTree>
    <p:extLst>
      <p:ext uri="{BB962C8B-B14F-4D97-AF65-F5344CB8AC3E}">
        <p14:creationId xmlns:p14="http://schemas.microsoft.com/office/powerpoint/2010/main" val="2308273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Server-Side and Client-Side Programming</a:t>
            </a:r>
          </a:p>
        </p:txBody>
      </p:sp>
      <p:sp>
        <p:nvSpPr>
          <p:cNvPr id="3" name="Content Placeholder 2"/>
          <p:cNvSpPr>
            <a:spLocks noGrp="1"/>
          </p:cNvSpPr>
          <p:nvPr>
            <p:ph idx="1"/>
          </p:nvPr>
        </p:nvSpPr>
        <p:spPr/>
        <p:txBody>
          <a:bodyPr/>
          <a:lstStyle/>
          <a:p>
            <a:r>
              <a:rPr lang="en-US" b="1" dirty="0"/>
              <a:t>Server-side programming:</a:t>
            </a:r>
            <a:r>
              <a:rPr lang="en-US" dirty="0"/>
              <a:t> Program code runs from the server hosting the website</a:t>
            </a:r>
          </a:p>
          <a:p>
            <a:r>
              <a:rPr lang="en-US" dirty="0"/>
              <a:t>Advantage</a:t>
            </a:r>
          </a:p>
          <a:p>
            <a:pPr lvl="1"/>
            <a:r>
              <a:rPr lang="en-US" dirty="0"/>
              <a:t>Connects a server to an online database containing information not directly accessible to end users</a:t>
            </a:r>
          </a:p>
          <a:p>
            <a:pPr marL="342900" lvl="1" indent="-342900">
              <a:buFont typeface="Arial" panose="020B0604020202020204" pitchFamily="34" charset="0"/>
              <a:buChar char="•"/>
            </a:pPr>
            <a:r>
              <a:rPr lang="en-US" dirty="0"/>
              <a:t>Disadvantages</a:t>
            </a:r>
          </a:p>
          <a:p>
            <a:pPr marL="742950" lvl="2" indent="-342900">
              <a:buFont typeface="Arial" panose="020B0604020202020204" pitchFamily="34" charset="0"/>
              <a:buChar char="–"/>
            </a:pPr>
            <a:r>
              <a:rPr lang="en-US" sz="2800" dirty="0"/>
              <a:t>Use server resources and requires Internet access</a:t>
            </a:r>
          </a:p>
          <a:p>
            <a:pPr marL="742950" lvl="2" indent="-342900">
              <a:buFont typeface="Arial" panose="020B0604020202020204" pitchFamily="34" charset="0"/>
              <a:buChar char="–"/>
            </a:pPr>
            <a:r>
              <a:rPr lang="en-US" sz="2800" dirty="0"/>
              <a:t>Long delays in cases of system over-load</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30771330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t>Working with Variables</a:t>
            </a:r>
          </a:p>
        </p:txBody>
      </p:sp>
      <p:sp>
        <p:nvSpPr>
          <p:cNvPr id="9" name="Content Placeholder 8"/>
          <p:cNvSpPr>
            <a:spLocks noGrp="1"/>
          </p:cNvSpPr>
          <p:nvPr>
            <p:ph idx="1"/>
          </p:nvPr>
        </p:nvSpPr>
        <p:spPr/>
        <p:txBody>
          <a:bodyPr/>
          <a:lstStyle/>
          <a:p>
            <a:r>
              <a:rPr lang="en-US" dirty="0"/>
              <a:t>Conditions to assign variable names in JavaScript</a:t>
            </a:r>
          </a:p>
          <a:p>
            <a:pPr lvl="1"/>
            <a:r>
              <a:rPr lang="en-US" dirty="0"/>
              <a:t>First character must be either a letter or an underscore character ( _ )</a:t>
            </a:r>
          </a:p>
          <a:p>
            <a:pPr lvl="1"/>
            <a:r>
              <a:rPr lang="en-US" dirty="0"/>
              <a:t>The characters after the first character can be letters, numbers, or underscore characters</a:t>
            </a:r>
          </a:p>
          <a:p>
            <a:pPr lvl="1"/>
            <a:r>
              <a:rPr lang="en-US" dirty="0">
                <a:cs typeface="Courier New" panose="02070309020205020404" pitchFamily="49" charset="0"/>
              </a:rPr>
              <a:t>No spaces</a:t>
            </a:r>
          </a:p>
          <a:p>
            <a:pPr lvl="1"/>
            <a:r>
              <a:rPr lang="en-US" dirty="0">
                <a:cs typeface="Courier New" panose="02070309020205020404" pitchFamily="49" charset="0"/>
              </a:rPr>
              <a:t>No using </a:t>
            </a:r>
            <a:r>
              <a:rPr lang="en-US" dirty="0"/>
              <a:t>names that are part of JavaScript language</a:t>
            </a:r>
          </a:p>
          <a:p>
            <a:pPr lvl="1"/>
            <a:r>
              <a:rPr lang="en-US" dirty="0">
                <a:cs typeface="Courier New" panose="02070309020205020404" pitchFamily="49" charset="0"/>
              </a:rPr>
              <a:t>Variable names are case sensitive</a:t>
            </a:r>
          </a:p>
        </p:txBody>
      </p:sp>
      <p:sp>
        <p:nvSpPr>
          <p:cNvPr id="4" name="Slide Number Placeholder 3"/>
          <p:cNvSpPr>
            <a:spLocks noGrp="1"/>
          </p:cNvSpPr>
          <p:nvPr>
            <p:ph type="sldNum" sz="quarter" idx="11"/>
          </p:nvPr>
        </p:nvSpPr>
        <p:spPr/>
        <p:txBody>
          <a:bodyPr/>
          <a:lstStyle/>
          <a:p>
            <a:fld id="{D088EE75-1E5F-46E6-9335-A082CDF6502C}" type="slidenum">
              <a:rPr lang="en-US" smtClean="0"/>
              <a:pPr/>
              <a:t>40</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r>
              <a:rPr lang="en-US"/>
              <a:t> New Perspectives on HTML5, CSS3, and JavaScript, 6th Edition</a:t>
            </a:r>
            <a:endParaRPr lang="en-US" dirty="0"/>
          </a:p>
        </p:txBody>
      </p:sp>
    </p:spTree>
    <p:extLst>
      <p:ext uri="{BB962C8B-B14F-4D97-AF65-F5344CB8AC3E}">
        <p14:creationId xmlns:p14="http://schemas.microsoft.com/office/powerpoint/2010/main" val="237271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and Data Types</a:t>
            </a:r>
          </a:p>
        </p:txBody>
      </p:sp>
      <p:sp>
        <p:nvSpPr>
          <p:cNvPr id="3" name="Content Placeholder 2"/>
          <p:cNvSpPr>
            <a:spLocks noGrp="1"/>
          </p:cNvSpPr>
          <p:nvPr>
            <p:ph idx="1"/>
          </p:nvPr>
        </p:nvSpPr>
        <p:spPr/>
        <p:txBody>
          <a:bodyPr/>
          <a:lstStyle/>
          <a:p>
            <a:r>
              <a:rPr lang="en-US" b="1" dirty="0"/>
              <a:t>Data type:</a:t>
            </a:r>
            <a:r>
              <a:rPr lang="en-US" dirty="0"/>
              <a:t> Type of information stored in a variable</a:t>
            </a:r>
          </a:p>
          <a:p>
            <a:r>
              <a:rPr lang="en-US" dirty="0"/>
              <a:t>Supported data types</a:t>
            </a:r>
          </a:p>
          <a:p>
            <a:pPr lvl="1"/>
            <a:r>
              <a:rPr lang="en-US" dirty="0"/>
              <a:t>Numeric value</a:t>
            </a:r>
          </a:p>
          <a:p>
            <a:pPr lvl="1"/>
            <a:r>
              <a:rPr lang="en-US" dirty="0"/>
              <a:t>Text string </a:t>
            </a:r>
          </a:p>
          <a:p>
            <a:pPr lvl="1"/>
            <a:r>
              <a:rPr lang="en-US" dirty="0"/>
              <a:t>Boolean value</a:t>
            </a:r>
          </a:p>
          <a:p>
            <a:pPr lvl="1"/>
            <a:r>
              <a:rPr lang="en-US" dirty="0"/>
              <a:t>Object </a:t>
            </a:r>
          </a:p>
          <a:p>
            <a:pPr lvl="1"/>
            <a:r>
              <a:rPr lang="en-US" dirty="0"/>
              <a:t>null value</a:t>
            </a:r>
            <a:endParaRPr lang="en-US"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41</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693753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Variables and Data Types</a:t>
            </a:r>
          </a:p>
        </p:txBody>
      </p:sp>
      <p:sp>
        <p:nvSpPr>
          <p:cNvPr id="3" name="Content Placeholder 2"/>
          <p:cNvSpPr>
            <a:spLocks noGrp="1"/>
          </p:cNvSpPr>
          <p:nvPr>
            <p:ph idx="1"/>
          </p:nvPr>
        </p:nvSpPr>
        <p:spPr/>
        <p:txBody>
          <a:bodyPr/>
          <a:lstStyle/>
          <a:p>
            <a:pPr marL="457200" lvl="1" indent="-457200">
              <a:buFont typeface="Arial" panose="020B0604020202020204" pitchFamily="34" charset="0"/>
              <a:buChar char="•"/>
            </a:pPr>
            <a:r>
              <a:rPr lang="en-US" sz="3200" b="1" dirty="0"/>
              <a:t>Numeric value:</a:t>
            </a:r>
            <a:r>
              <a:rPr lang="en-US" sz="3200" dirty="0"/>
              <a:t> Any number such as 13 or 22.5 or 3.1459 or 5.1E2</a:t>
            </a:r>
          </a:p>
          <a:p>
            <a:pPr marL="857250" lvl="3" indent="0">
              <a:buNone/>
            </a:pPr>
            <a:r>
              <a:rPr lang="en-US" sz="2400" dirty="0" err="1">
                <a:latin typeface="Courier New" panose="02070309020205020404" pitchFamily="49" charset="0"/>
                <a:cs typeface="Courier New" panose="02070309020205020404" pitchFamily="49" charset="0"/>
              </a:rPr>
              <a:t>var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currentYear</a:t>
            </a:r>
            <a:r>
              <a:rPr lang="en-US" sz="2400" dirty="0">
                <a:latin typeface="Courier New" panose="02070309020205020404" pitchFamily="49" charset="0"/>
                <a:cs typeface="Courier New" panose="02070309020205020404" pitchFamily="49" charset="0"/>
              </a:rPr>
              <a:t> = 2019;</a:t>
            </a:r>
          </a:p>
          <a:p>
            <a:pPr marL="457200" lvl="1" indent="-457200">
              <a:buFont typeface="Arial" panose="020B0604020202020204" pitchFamily="34" charset="0"/>
              <a:buChar char="•"/>
            </a:pPr>
            <a:r>
              <a:rPr lang="en-US" sz="3200" b="1" dirty="0"/>
              <a:t>Text string:</a:t>
            </a:r>
            <a:r>
              <a:rPr lang="en-US" sz="3200" dirty="0"/>
              <a:t> Group of characters enclosed within either double or single quotation marks</a:t>
            </a:r>
          </a:p>
          <a:p>
            <a:pPr marL="857250" lvl="3" indent="0">
              <a:buNone/>
            </a:pPr>
            <a:r>
              <a:rPr lang="en-US" sz="2400" dirty="0" err="1">
                <a:latin typeface="Courier New" panose="02070309020205020404" pitchFamily="49" charset="0"/>
                <a:cs typeface="Courier New" panose="02070309020205020404" pitchFamily="49" charset="0"/>
              </a:rPr>
              <a:t>var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currentMonth</a:t>
            </a:r>
            <a:r>
              <a:rPr lang="en-US" sz="2400" dirty="0">
                <a:latin typeface="Courier New" panose="02070309020205020404" pitchFamily="49" charset="0"/>
                <a:cs typeface="Courier New" panose="02070309020205020404" pitchFamily="49" charset="0"/>
              </a:rPr>
              <a:t> = “March”;</a:t>
            </a:r>
          </a:p>
          <a:p>
            <a:pPr marL="457200" lvl="1" indent="-457200">
              <a:buFont typeface="Arial" panose="020B0604020202020204" pitchFamily="34" charset="0"/>
              <a:buChar char="•"/>
            </a:pPr>
            <a:r>
              <a:rPr lang="en-US" sz="3200" b="1" dirty="0"/>
              <a:t>Boolean value: </a:t>
            </a:r>
            <a:r>
              <a:rPr lang="en-US" sz="3200" dirty="0"/>
              <a:t>Indicates the truth or falsity of a statement</a:t>
            </a:r>
          </a:p>
          <a:p>
            <a:pPr marL="857250" lvl="3" indent="0">
              <a:buNone/>
            </a:pPr>
            <a:r>
              <a:rPr lang="en-US" sz="2400" dirty="0" err="1">
                <a:latin typeface="Courier New" panose="02070309020205020404" pitchFamily="49" charset="0"/>
                <a:cs typeface="Courier New" panose="02070309020205020404" pitchFamily="49" charset="0"/>
              </a:rPr>
              <a:t>var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isMay</a:t>
            </a:r>
            <a:r>
              <a:rPr lang="en-US" sz="2400" dirty="0">
                <a:latin typeface="Courier New" panose="02070309020205020404" pitchFamily="49" charset="0"/>
                <a:cs typeface="Courier New" panose="02070309020205020404" pitchFamily="49" charset="0"/>
              </a:rPr>
              <a:t> = true;</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42</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659585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Variables and Data Types</a:t>
            </a:r>
          </a:p>
        </p:txBody>
      </p:sp>
      <p:sp>
        <p:nvSpPr>
          <p:cNvPr id="3" name="Content Placeholder 2"/>
          <p:cNvSpPr>
            <a:spLocks noGrp="1"/>
          </p:cNvSpPr>
          <p:nvPr>
            <p:ph idx="1"/>
          </p:nvPr>
        </p:nvSpPr>
        <p:spPr/>
        <p:txBody>
          <a:bodyPr/>
          <a:lstStyle/>
          <a:p>
            <a:pPr marL="457200" lvl="1" indent="-457200">
              <a:buFont typeface="Arial" panose="020B0604020202020204" pitchFamily="34" charset="0"/>
              <a:buChar char="•"/>
            </a:pPr>
            <a:r>
              <a:rPr lang="en-US" sz="3200" b="1" dirty="0"/>
              <a:t>Object</a:t>
            </a:r>
            <a:r>
              <a:rPr lang="en-US" sz="3200" dirty="0"/>
              <a:t> – Simplifies code by removing the need to rewrite complicated object references</a:t>
            </a:r>
          </a:p>
          <a:p>
            <a:pPr marL="857250" lvl="3" indent="0">
              <a:buNone/>
            </a:pPr>
            <a:r>
              <a:rPr lang="en-US" sz="1800" dirty="0" err="1">
                <a:latin typeface="Courier New" panose="02070309020205020404" pitchFamily="49" charset="0"/>
                <a:cs typeface="Courier New" panose="02070309020205020404" pitchFamily="49" charset="0"/>
              </a:rPr>
              <a:t>var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dateDiv</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document.getElementById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datenow</a:t>
            </a:r>
            <a:r>
              <a:rPr lang="en-US" sz="1800" dirty="0">
                <a:latin typeface="Courier New" panose="02070309020205020404" pitchFamily="49" charset="0"/>
                <a:cs typeface="Courier New" panose="02070309020205020404" pitchFamily="49" charset="0"/>
              </a:rPr>
              <a:t>”);</a:t>
            </a:r>
          </a:p>
          <a:p>
            <a:pPr marL="457200" lvl="1" indent="-457200">
              <a:buFont typeface="Arial" panose="020B0604020202020204" pitchFamily="34" charset="0"/>
              <a:buChar char="•"/>
            </a:pPr>
            <a:r>
              <a:rPr lang="en-US" sz="2600" b="1" dirty="0">
                <a:latin typeface="Courier New" panose="02070309020205020404" pitchFamily="49" charset="0"/>
                <a:cs typeface="Courier New" panose="02070309020205020404" pitchFamily="49" charset="0"/>
              </a:rPr>
              <a:t>null</a:t>
            </a:r>
            <a:r>
              <a:rPr lang="en-US" b="1" dirty="0"/>
              <a:t> </a:t>
            </a:r>
            <a:r>
              <a:rPr lang="en-US" sz="3200" b="1" dirty="0"/>
              <a:t>value </a:t>
            </a:r>
            <a:r>
              <a:rPr lang="en-US" sz="3200" dirty="0"/>
              <a:t>– Indicates that no value has yet been assigned to a variable</a:t>
            </a:r>
          </a:p>
          <a:p>
            <a:pPr marL="857250" lvl="3" indent="0">
              <a:buNone/>
            </a:pPr>
            <a:r>
              <a:rPr lang="en-US" sz="2400" dirty="0" err="1">
                <a:latin typeface="Courier New" panose="02070309020205020404" pitchFamily="49" charset="0"/>
                <a:cs typeface="Courier New" panose="02070309020205020404" pitchFamily="49" charset="0"/>
              </a:rPr>
              <a:t>var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currentDate</a:t>
            </a:r>
            <a:r>
              <a:rPr lang="en-US" sz="2400" dirty="0">
                <a:latin typeface="Courier New" panose="02070309020205020404" pitchFamily="49" charset="0"/>
                <a:cs typeface="Courier New" panose="02070309020205020404" pitchFamily="49" charset="0"/>
              </a:rPr>
              <a:t> = null;</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43</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1785127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with Date Objects</a:t>
            </a:r>
            <a:endParaRPr lang="en-US" dirty="0"/>
          </a:p>
        </p:txBody>
      </p:sp>
      <p:sp>
        <p:nvSpPr>
          <p:cNvPr id="9" name="Content Placeholder 8"/>
          <p:cNvSpPr>
            <a:spLocks noGrp="1"/>
          </p:cNvSpPr>
          <p:nvPr>
            <p:ph idx="1"/>
          </p:nvPr>
        </p:nvSpPr>
        <p:spPr/>
        <p:txBody>
          <a:bodyPr/>
          <a:lstStyle/>
          <a:p>
            <a:r>
              <a:rPr lang="en-US" b="1" dirty="0"/>
              <a:t>Date object:</a:t>
            </a:r>
            <a:r>
              <a:rPr lang="en-US" dirty="0"/>
              <a:t> Built-in JavaScript object used to store information about dates and times. To create a date object</a:t>
            </a:r>
          </a:p>
          <a:p>
            <a:pPr marL="0" indent="0">
              <a:buNone/>
            </a:pPr>
            <a:r>
              <a:rPr lang="en-US" dirty="0"/>
              <a:t>    </a:t>
            </a:r>
            <a:r>
              <a:rPr lang="en-US" sz="2400" dirty="0">
                <a:latin typeface="Courier New" panose="02070309020205020404" pitchFamily="49" charset="0"/>
                <a:cs typeface="Courier New" panose="02070309020205020404" pitchFamily="49" charset="0"/>
              </a:rPr>
              <a:t>new Date(“month day, year </a:t>
            </a:r>
            <a:r>
              <a:rPr lang="en-US" sz="2400" dirty="0" err="1">
                <a:latin typeface="Courier New" panose="02070309020205020404" pitchFamily="49" charset="0"/>
                <a:cs typeface="Courier New" panose="02070309020205020404" pitchFamily="49" charset="0"/>
              </a:rPr>
              <a:t>hrs:mins:secs</a:t>
            </a:r>
            <a:r>
              <a:rPr lang="en-US" sz="2400" dirty="0">
                <a:latin typeface="Courier New" panose="02070309020205020404" pitchFamily="49" charset="0"/>
                <a:cs typeface="Courier New" panose="02070309020205020404" pitchFamily="49" charset="0"/>
              </a:rPr>
              <a:t>”);</a:t>
            </a:r>
          </a:p>
          <a:p>
            <a:r>
              <a:rPr lang="en-US" dirty="0"/>
              <a:t>Object containing current date and time</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var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thisDate</a:t>
            </a:r>
            <a:r>
              <a:rPr lang="en-US" sz="2400" dirty="0">
                <a:latin typeface="Courier New" panose="02070309020205020404" pitchFamily="49" charset="0"/>
                <a:cs typeface="Courier New" panose="02070309020205020404" pitchFamily="49" charset="0"/>
              </a:rPr>
              <a:t> = new Date(); </a:t>
            </a:r>
          </a:p>
          <a:p>
            <a:r>
              <a:rPr lang="en-US" dirty="0"/>
              <a:t>To create a date object using numeric values</a:t>
            </a:r>
          </a:p>
          <a:p>
            <a:pPr marL="0" indent="0">
              <a:buNone/>
            </a:pPr>
            <a:r>
              <a:rPr lang="en-US" sz="2400" dirty="0">
                <a:latin typeface="Courier New" panose="02070309020205020404" pitchFamily="49" charset="0"/>
                <a:cs typeface="Courier New" panose="02070309020205020404" pitchFamily="49" charset="0"/>
              </a:rPr>
              <a:t>new Date(year, month, day, </a:t>
            </a:r>
            <a:r>
              <a:rPr lang="en-US" sz="2400" dirty="0" err="1">
                <a:latin typeface="Courier New" panose="02070309020205020404" pitchFamily="49" charset="0"/>
                <a:cs typeface="Courier New" panose="02070309020205020404" pitchFamily="49" charset="0"/>
              </a:rPr>
              <a:t>hrs</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mins</a:t>
            </a:r>
            <a:r>
              <a:rPr lang="en-US" sz="2400" dirty="0">
                <a:latin typeface="Courier New" panose="02070309020205020404" pitchFamily="49" charset="0"/>
                <a:cs typeface="Courier New" panose="02070309020205020404" pitchFamily="49" charset="0"/>
              </a:rPr>
              <a:t>, secs);</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sz="quarter" idx="11"/>
          </p:nvPr>
        </p:nvSpPr>
        <p:spPr/>
        <p:txBody>
          <a:bodyPr/>
          <a:lstStyle/>
          <a:p>
            <a:fld id="{D088EE75-1E5F-46E6-9335-A082CDF6502C}" type="slidenum">
              <a:rPr lang="en-US" smtClean="0"/>
              <a:pPr/>
              <a:t>44</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r>
              <a:rPr lang="en-US"/>
              <a:t> New Perspectives on HTML5, CSS3, and JavaScript, 6th Edition</a:t>
            </a:r>
            <a:endParaRPr lang="en-US" dirty="0"/>
          </a:p>
        </p:txBody>
      </p:sp>
    </p:spTree>
    <p:extLst>
      <p:ext uri="{BB962C8B-B14F-4D97-AF65-F5344CB8AC3E}">
        <p14:creationId xmlns:p14="http://schemas.microsoft.com/office/powerpoint/2010/main" val="256921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465" y="195262"/>
            <a:ext cx="8305800" cy="944563"/>
          </a:xfrm>
        </p:spPr>
        <p:txBody>
          <a:bodyPr/>
          <a:lstStyle/>
          <a:p>
            <a:r>
              <a:rPr lang="en-US" sz="3600" dirty="0"/>
              <a:t>    Working with Date Objects</a:t>
            </a:r>
          </a:p>
        </p:txBody>
      </p:sp>
      <p:sp>
        <p:nvSpPr>
          <p:cNvPr id="4" name="Slide Number Placeholder 3"/>
          <p:cNvSpPr>
            <a:spLocks noGrp="1"/>
          </p:cNvSpPr>
          <p:nvPr>
            <p:ph type="sldNum" sz="quarter" idx="11"/>
          </p:nvPr>
        </p:nvSpPr>
        <p:spPr/>
        <p:txBody>
          <a:bodyPr/>
          <a:lstStyle/>
          <a:p>
            <a:fld id="{D088EE75-1E5F-46E6-9335-A082CDF6502C}" type="slidenum">
              <a:rPr lang="en-US" smtClean="0"/>
              <a:pPr/>
              <a:t>45</a:t>
            </a:fld>
            <a:endParaRPr lang="en-US" dirty="0"/>
          </a:p>
        </p:txBody>
      </p:sp>
      <p:sp>
        <p:nvSpPr>
          <p:cNvPr id="5"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r>
              <a:rPr lang="en-US"/>
              <a:t> New Perspectives on HTML5, CSS3, and JavaScript, 6th Edition</a:t>
            </a:r>
            <a:endParaRPr lang="en-US" dirty="0"/>
          </a:p>
        </p:txBody>
      </p:sp>
      <p:pic>
        <p:nvPicPr>
          <p:cNvPr id="3" name="Content Placeholder 2" descr="This table provides the data about the different methods of the Date object. It has 4 columns and 10 rows. The header of column 1 reads “Date”, the header of column 2 reads “Method”, the header of column 3 reads “Description”, and the header of column 4 reads “Result”.&#10;In row 2, column 1 reads “var thisDay = new Date(“May 23, 2018 14:35:05”);”, column 2 reads “thisDay.getSeconds()”, column 3 reads “second”, and column 4 reads “5”.&#10;The column 1 in row 2 spans over all the rows under column 1.&#10;In row 3, column 2 reads “thisDay.getMinutes()”, column 3 reads “minutes”, and column 4 reads “35”.&#10;In row 4, column 2 reads “thisDay.getHours()”, column 3 reads “hours”, and column 4 reads “14”.&#10;In row 5, column 2 reads “thisDay.getDate()”, column 3 reads “day of the month”, and column 4 reads “23”.&#10;In row 6, column 2 reads “thisDay.getMonth()”, column 3 reads “month number, where January = 0, February = 1, etc.”, and column 4 reads “4”.&#10;In row 7, column 2 reads “thisDay.getFullYear()”, column 3 reads “year”, and column 4 reads “2018”.&#10;In row 8, column 2 reads “thisDay.getDay()”, column 3 reads “day of the week, where Sunday = 0, Monday = 1, etc.”, and column 4 reads “3”.&#10;In row 9, column 2 reads “thisDay.toLocaleDateString()”, column 3 reads “text of the date using local conventions”, and column 4 reads “”5/23/2018””.&#10;In row 10, column 2 reads “thisDay.toLocaleTimeString()”, column 3 reads “text of the time using local conventions”, and column 4 reads “”2:35:05 PM””." title="Figure 9-20 Methods of the Date object"/>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42900" y="1482725"/>
            <a:ext cx="8305800" cy="4232275"/>
          </a:xfrm>
        </p:spPr>
      </p:pic>
    </p:spTree>
    <p:extLst>
      <p:ext uri="{BB962C8B-B14F-4D97-AF65-F5344CB8AC3E}">
        <p14:creationId xmlns:p14="http://schemas.microsoft.com/office/powerpoint/2010/main" val="2796749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Working with Operators and Operands</a:t>
            </a:r>
          </a:p>
        </p:txBody>
      </p:sp>
      <p:sp>
        <p:nvSpPr>
          <p:cNvPr id="9" name="Content Placeholder 8"/>
          <p:cNvSpPr>
            <a:spLocks noGrp="1"/>
          </p:cNvSpPr>
          <p:nvPr>
            <p:ph idx="1"/>
          </p:nvPr>
        </p:nvSpPr>
        <p:spPr/>
        <p:txBody>
          <a:bodyPr/>
          <a:lstStyle/>
          <a:p>
            <a:r>
              <a:rPr lang="en-US" b="1" dirty="0"/>
              <a:t>Operator:</a:t>
            </a:r>
            <a:r>
              <a:rPr lang="en-US" dirty="0"/>
              <a:t> Symbol used to act upon an item or a variable within an expression. For example +, -, *, /, %, ++, --, -</a:t>
            </a:r>
          </a:p>
          <a:p>
            <a:r>
              <a:rPr lang="en-US" b="1" dirty="0"/>
              <a:t>Operands</a:t>
            </a:r>
            <a:r>
              <a:rPr lang="en-US" dirty="0"/>
              <a:t>:</a:t>
            </a:r>
            <a:r>
              <a:rPr lang="en-US" b="1" dirty="0"/>
              <a:t> </a:t>
            </a:r>
            <a:r>
              <a:rPr lang="en-US" dirty="0"/>
              <a:t>Variables or expressions that operators act upon</a:t>
            </a:r>
          </a:p>
        </p:txBody>
      </p:sp>
      <p:sp>
        <p:nvSpPr>
          <p:cNvPr id="4" name="Slide Number Placeholder 3"/>
          <p:cNvSpPr>
            <a:spLocks noGrp="1"/>
          </p:cNvSpPr>
          <p:nvPr>
            <p:ph type="sldNum" sz="quarter" idx="11"/>
          </p:nvPr>
        </p:nvSpPr>
        <p:spPr/>
        <p:txBody>
          <a:bodyPr/>
          <a:lstStyle/>
          <a:p>
            <a:fld id="{D088EE75-1E5F-46E6-9335-A082CDF6502C}" type="slidenum">
              <a:rPr lang="en-US" smtClean="0"/>
              <a:pPr/>
              <a:t>46</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r>
              <a:rPr lang="en-US"/>
              <a:t> New Perspectives on HTML5, CSS3, and JavaScript, 6th Edition</a:t>
            </a:r>
            <a:endParaRPr lang="en-US" dirty="0"/>
          </a:p>
        </p:txBody>
      </p:sp>
    </p:spTree>
    <p:extLst>
      <p:ext uri="{BB962C8B-B14F-4D97-AF65-F5344CB8AC3E}">
        <p14:creationId xmlns:p14="http://schemas.microsoft.com/office/powerpoint/2010/main" val="23988239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Working with Operators and Operands</a:t>
            </a:r>
          </a:p>
        </p:txBody>
      </p:sp>
      <p:sp>
        <p:nvSpPr>
          <p:cNvPr id="9" name="Content Placeholder 8"/>
          <p:cNvSpPr>
            <a:spLocks noGrp="1"/>
          </p:cNvSpPr>
          <p:nvPr>
            <p:ph idx="1"/>
          </p:nvPr>
        </p:nvSpPr>
        <p:spPr/>
        <p:txBody>
          <a:bodyPr/>
          <a:lstStyle/>
          <a:p>
            <a:r>
              <a:rPr lang="en-US" dirty="0"/>
              <a:t>Types of operators</a:t>
            </a:r>
          </a:p>
          <a:p>
            <a:pPr lvl="1"/>
            <a:r>
              <a:rPr lang="en-US" b="1" dirty="0"/>
              <a:t>Binary operators</a:t>
            </a:r>
            <a:r>
              <a:rPr lang="en-US" dirty="0"/>
              <a:t> – require two operands in an expression. For example + , -</a:t>
            </a:r>
          </a:p>
          <a:p>
            <a:pPr lvl="1"/>
            <a:r>
              <a:rPr lang="en-US" b="1" dirty="0"/>
              <a:t>Unary operators</a:t>
            </a:r>
            <a:r>
              <a:rPr lang="en-US" dirty="0"/>
              <a:t> – require only one operand</a:t>
            </a:r>
          </a:p>
          <a:p>
            <a:pPr lvl="2">
              <a:buFont typeface="Courier New" panose="02070309020205020404" pitchFamily="49" charset="0"/>
              <a:buChar char="o"/>
            </a:pPr>
            <a:r>
              <a:rPr lang="en-US" b="1" dirty="0"/>
              <a:t>Increment operator (++) – </a:t>
            </a:r>
            <a:r>
              <a:rPr lang="en-US" dirty="0"/>
              <a:t>increases the value of an operand by 1</a:t>
            </a:r>
          </a:p>
          <a:p>
            <a:pPr lvl="2">
              <a:buFont typeface="Courier New" panose="02070309020205020404" pitchFamily="49" charset="0"/>
              <a:buChar char="o"/>
            </a:pPr>
            <a:r>
              <a:rPr lang="en-US" b="1" dirty="0"/>
              <a:t>Decrement operator (--) –</a:t>
            </a:r>
            <a:r>
              <a:rPr lang="en-US" dirty="0"/>
              <a:t> decreases the value of an operand by 1</a:t>
            </a:r>
            <a:endParaRPr lang="en-US" b="1" dirty="0"/>
          </a:p>
        </p:txBody>
      </p:sp>
      <p:sp>
        <p:nvSpPr>
          <p:cNvPr id="4" name="Slide Number Placeholder 3"/>
          <p:cNvSpPr>
            <a:spLocks noGrp="1"/>
          </p:cNvSpPr>
          <p:nvPr>
            <p:ph type="sldNum" sz="quarter" idx="11"/>
          </p:nvPr>
        </p:nvSpPr>
        <p:spPr/>
        <p:txBody>
          <a:bodyPr/>
          <a:lstStyle/>
          <a:p>
            <a:fld id="{D088EE75-1E5F-46E6-9335-A082CDF6502C}" type="slidenum">
              <a:rPr lang="en-US" smtClean="0"/>
              <a:pPr/>
              <a:t>47</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r>
              <a:rPr lang="en-US"/>
              <a:t> New Perspectives on HTML5, CSS3, and JavaScript, 6th Edition</a:t>
            </a:r>
            <a:endParaRPr lang="en-US" dirty="0"/>
          </a:p>
        </p:txBody>
      </p:sp>
    </p:spTree>
    <p:extLst>
      <p:ext uri="{BB962C8B-B14F-4D97-AF65-F5344CB8AC3E}">
        <p14:creationId xmlns:p14="http://schemas.microsoft.com/office/powerpoint/2010/main" val="11693599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Assignment Operators</a:t>
            </a:r>
          </a:p>
        </p:txBody>
      </p:sp>
      <p:sp>
        <p:nvSpPr>
          <p:cNvPr id="3" name="Content Placeholder 2"/>
          <p:cNvSpPr>
            <a:spLocks noGrp="1"/>
          </p:cNvSpPr>
          <p:nvPr>
            <p:ph idx="1"/>
          </p:nvPr>
        </p:nvSpPr>
        <p:spPr/>
        <p:txBody>
          <a:bodyPr/>
          <a:lstStyle/>
          <a:p>
            <a:r>
              <a:rPr lang="en-US" b="1" dirty="0"/>
              <a:t>Assignment operator:</a:t>
            </a:r>
            <a:r>
              <a:rPr lang="en-US" dirty="0"/>
              <a:t> Assigns a value to an item</a:t>
            </a:r>
            <a:endParaRPr lang="en-US" sz="3200"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48</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pic>
        <p:nvPicPr>
          <p:cNvPr id="6" name="Picture 5" descr="This table provides the data about the JavaScript assignment operators. It has 3 columns and 7 rows. The header of column 1 reads “Operator”, the header of column 2 reads “Example”, and the header of column 3 reads “Equivalent To”.&#10;In row 2, column 1 reads “=”, column 2 reads “x = y”, and column 3 reads “x = y”.&#10;In row 3, column 1 reads “+=”, column 2 reads “x += y”, and column 3 reads “x = x + y”.&#10;In row 4, column 1 reads “–=”, column 2 reads “x –= y”, and column 3 reads “x = x – y”.&#10;In row 5, column 1 reads “*=”, column 2 reads “x *= y”, and column 3 reads “x = x * y”.&#10;In row 6, column 1 reads “/=”, column 2 reads “x /= y”, and column 3 reads “x = x / y”.&#10;In row 7, column 1 reads “%=”, column 2 reads “x %= y”, and column 3 reads “x = x % y”." title="Figure 9-25 JavaScript assignment operato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04" y="2743200"/>
            <a:ext cx="7930191" cy="2593047"/>
          </a:xfrm>
          <a:prstGeom prst="rect">
            <a:avLst/>
          </a:prstGeom>
        </p:spPr>
      </p:pic>
    </p:spTree>
    <p:extLst>
      <p:ext uri="{BB962C8B-B14F-4D97-AF65-F5344CB8AC3E}">
        <p14:creationId xmlns:p14="http://schemas.microsoft.com/office/powerpoint/2010/main" val="41840677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the Math Object</a:t>
            </a:r>
          </a:p>
        </p:txBody>
      </p:sp>
      <p:sp>
        <p:nvSpPr>
          <p:cNvPr id="9" name="Content Placeholder 8"/>
          <p:cNvSpPr>
            <a:spLocks noGrp="1"/>
          </p:cNvSpPr>
          <p:nvPr>
            <p:ph idx="1"/>
          </p:nvPr>
        </p:nvSpPr>
        <p:spPr/>
        <p:txBody>
          <a:bodyPr/>
          <a:lstStyle/>
          <a:p>
            <a:r>
              <a:rPr lang="en-US" b="1" dirty="0"/>
              <a:t>Math object: </a:t>
            </a:r>
            <a:r>
              <a:rPr lang="en-US" dirty="0"/>
              <a:t>Built-in object used to perform mathematical tasks and store mathematical values</a:t>
            </a:r>
          </a:p>
          <a:p>
            <a:r>
              <a:rPr lang="en-US" dirty="0"/>
              <a:t>Syntax to apply a Math method is</a:t>
            </a:r>
          </a:p>
          <a:p>
            <a:pPr marL="0" indent="0">
              <a:buNone/>
            </a:pPr>
            <a:r>
              <a:rPr lang="en-US" dirty="0"/>
              <a:t>	</a:t>
            </a:r>
            <a:r>
              <a:rPr lang="en-US" sz="2600" dirty="0" err="1">
                <a:latin typeface="Courier New" panose="02070309020205020404" pitchFamily="49" charset="0"/>
                <a:cs typeface="Courier New" panose="02070309020205020404" pitchFamily="49" charset="0"/>
              </a:rPr>
              <a:t>Math.</a:t>
            </a:r>
            <a:r>
              <a:rPr lang="en-US" sz="2600" i="1" dirty="0" err="1">
                <a:latin typeface="Courier New" panose="02070309020205020404" pitchFamily="49" charset="0"/>
                <a:cs typeface="Courier New" panose="02070309020205020404" pitchFamily="49" charset="0"/>
              </a:rPr>
              <a:t>method</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expression</a:t>
            </a:r>
            <a:r>
              <a:rPr lang="en-US" sz="2600" dirty="0">
                <a:latin typeface="Courier New" panose="02070309020205020404" pitchFamily="49" charset="0"/>
                <a:cs typeface="Courier New" panose="02070309020205020404" pitchFamily="49" charset="0"/>
              </a:rPr>
              <a:t>)</a:t>
            </a:r>
          </a:p>
          <a:p>
            <a:pPr indent="0">
              <a:buNone/>
            </a:pPr>
            <a:r>
              <a:rPr lang="en-US" dirty="0"/>
              <a:t>where </a:t>
            </a:r>
            <a:r>
              <a:rPr lang="en-US" sz="2600" i="1" dirty="0">
                <a:latin typeface="Courier New" panose="02070309020205020404" pitchFamily="49" charset="0"/>
                <a:cs typeface="Courier New" panose="02070309020205020404" pitchFamily="49" charset="0"/>
              </a:rPr>
              <a:t>method</a:t>
            </a:r>
            <a:r>
              <a:rPr lang="en-US" sz="2800" i="1" dirty="0"/>
              <a:t> </a:t>
            </a:r>
            <a:r>
              <a:rPr lang="en-US" dirty="0"/>
              <a:t>is the method applied to a mathematical expression</a:t>
            </a:r>
          </a:p>
        </p:txBody>
      </p:sp>
      <p:sp>
        <p:nvSpPr>
          <p:cNvPr id="4" name="Slide Number Placeholder 3"/>
          <p:cNvSpPr>
            <a:spLocks noGrp="1"/>
          </p:cNvSpPr>
          <p:nvPr>
            <p:ph type="sldNum" sz="quarter" idx="11"/>
          </p:nvPr>
        </p:nvSpPr>
        <p:spPr/>
        <p:txBody>
          <a:bodyPr/>
          <a:lstStyle/>
          <a:p>
            <a:fld id="{D088EE75-1E5F-46E6-9335-A082CDF6502C}" type="slidenum">
              <a:rPr lang="en-US" smtClean="0"/>
              <a:pPr/>
              <a:t>49</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r>
              <a:rPr lang="en-US"/>
              <a:t> New Perspectives on HTML5, CSS3, and JavaScript, 6th Edition</a:t>
            </a:r>
            <a:endParaRPr lang="en-US" dirty="0"/>
          </a:p>
        </p:txBody>
      </p:sp>
    </p:spTree>
    <p:extLst>
      <p:ext uri="{BB962C8B-B14F-4D97-AF65-F5344CB8AC3E}">
        <p14:creationId xmlns:p14="http://schemas.microsoft.com/office/powerpoint/2010/main" val="1419048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Server-Side and Client-Side Programming </a:t>
            </a:r>
          </a:p>
        </p:txBody>
      </p:sp>
      <p:pic>
        <p:nvPicPr>
          <p:cNvPr id="6" name="Content Placeholder 5" descr="This figure shows the server-side programming.&#10;The figure consists of two rectangular boxes, two curved arrows, an image and three steps that represent the process flow.&#10;The two rectangular boxes are vertically positioned to represent two CPUs. An image of a user operating a computer is positioned at the bottom-left side of the two rectangular boxes. The first curved arrow starting from the two rectangular boxes points to the image. The first step that reads “1) user retrieves web page from the server” is positioned at the left side of the first curved arrow. The second arrow originating from the image points to the two rectangular boxes. The second curved arrow is positioned parallel to the first curved arrow. The second step that reads “2) information is sent to a program running on the server” is positioned at the bottom-right side of the second curved arrow.&#10;The third step that reads “3) a server-side program processes the information and may send additional feedback to the user” is positioned at the top-left side of the two rectangular boxes." title="Figure 9-1 Server-side programm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5204" y="1219200"/>
            <a:ext cx="6789792" cy="4906963"/>
          </a:xfr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20794630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Working with the Math Object</a:t>
            </a:r>
          </a:p>
        </p:txBody>
      </p:sp>
      <p:pic>
        <p:nvPicPr>
          <p:cNvPr id="3" name="Content Placeholder 2" descr="This table provides the data about the methods of the Math object. It has 4 columns and 12 rows. The header of column 1 reads “Method”, the header of column 2 reads “Description”, the header of column 3 reads “Example”, and the header of column 4 reads “Returns”.&#10;In row 2, column 1 reads “Math.abs(x)”, column 2 reads “Returns the absolute value of x”, column 3 reads “Math.abs(–5), and column 4 reads “5”.&#10;In row 3, column 1 reads “Math.cell(x)”, column 2 reads “Rounds x up to the next highest integer”, column 3 reads “Math.cell(3.58)”, and column 4 reads “4”.&#10;In row 4, column 1 reads “Math.exp(x)”, column 2 reads “Raises e to the power of x”, column 3 reads “Math.exp(2)”, and column 4 reads “e2 (approximately 7.389)”.&#10;In row 5, column 1 reads “Math.floor(x)”, column 2 reads “Rounds x down to the next lowest integer”, column 3 reads “Math.floor(3.58)”, and column 4 reads “3”.&#10;In row 6, column 1 reads “Math.log(x)”, column 2 reads “Returns the natural logarithm of x”, column 3 reads “Math.log(2)”, and column 4 reads “0.693”.&#10;In row 7, column 1 reads “Math.max(x, y)”, column 2 reads “Returns the larger of x and y”, column 3 reads “Math.max(3, 5)”, and column 4 reads “5”.&#10;In row 8, column 1 reads “Math.min(x, y)”, column 2 reads “Returns the smaller of x and y”, column 3 reads “Math.min (3, 5)”, and column 4 reads “3”.&#10;In row 9, column 1 reads “Math.pow(x, y)”, column 2 reads “Returns x raised to the power of y”, column 3 reads “Math.pow(2, 3)”, and column 4 reads “23 (or 8)”.&#10;In row 10, column 1 reads “Math.rand()”, column 2 reads “Returns a random number between 0 and 1”, column 3 reads “Math.rand()”, and column 4 reads “Random number between 0 and 1”.&#10;In row 11, column 1 reads “Math.round(x)”, column 2 reads “Rounds x to the nearest integer”, column 3 reads “Math.round(3.58)”, column 4 reads “4”.&#10;In row 12, column 1 reads “Math.sqrt(x)”, column 2 reads “Returns the square root of x”, column 3 reads “Math.sqrt(2)”, and column 4 reads “approximately 1.414”." title="Figure 9-28 Methods of the Math objec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49551"/>
            <a:ext cx="8305800" cy="3646261"/>
          </a:xfrm>
        </p:spPr>
      </p:pic>
      <p:sp>
        <p:nvSpPr>
          <p:cNvPr id="4" name="Slide Number Placeholder 3"/>
          <p:cNvSpPr>
            <a:spLocks noGrp="1"/>
          </p:cNvSpPr>
          <p:nvPr>
            <p:ph type="sldNum" sz="quarter" idx="11"/>
          </p:nvPr>
        </p:nvSpPr>
        <p:spPr/>
        <p:txBody>
          <a:bodyPr/>
          <a:lstStyle/>
          <a:p>
            <a:fld id="{D088EE75-1E5F-46E6-9335-A082CDF6502C}" type="slidenum">
              <a:rPr lang="en-US" smtClean="0"/>
              <a:pPr/>
              <a:t>50</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r>
              <a:rPr lang="en-US"/>
              <a:t> New Perspectives on HTML5, CSS3, and JavaScript, 6th Edition</a:t>
            </a:r>
            <a:endParaRPr lang="en-US" dirty="0"/>
          </a:p>
        </p:txBody>
      </p:sp>
    </p:spTree>
    <p:extLst>
      <p:ext uri="{BB962C8B-B14F-4D97-AF65-F5344CB8AC3E}">
        <p14:creationId xmlns:p14="http://schemas.microsoft.com/office/powerpoint/2010/main" val="3883852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Math Constants</a:t>
            </a:r>
          </a:p>
        </p:txBody>
      </p:sp>
      <p:sp>
        <p:nvSpPr>
          <p:cNvPr id="3" name="Content Placeholder 2"/>
          <p:cNvSpPr>
            <a:spLocks noGrp="1"/>
          </p:cNvSpPr>
          <p:nvPr>
            <p:ph idx="1"/>
          </p:nvPr>
        </p:nvSpPr>
        <p:spPr/>
        <p:txBody>
          <a:bodyPr/>
          <a:lstStyle/>
          <a:p>
            <a:r>
              <a:rPr lang="en-US" sz="3200" dirty="0">
                <a:cs typeface="Courier New" panose="02070309020205020404" pitchFamily="49" charset="0"/>
              </a:rPr>
              <a:t>Math functions refer to </a:t>
            </a:r>
            <a:r>
              <a:rPr lang="en-US" dirty="0"/>
              <a:t>built-in constants stored in JavaScript Math object</a:t>
            </a:r>
          </a:p>
          <a:p>
            <a:r>
              <a:rPr lang="en-US" dirty="0"/>
              <a:t>Syntax to access mathematical constants is</a:t>
            </a:r>
          </a:p>
          <a:p>
            <a:pPr marL="457200" lvl="1" indent="0">
              <a:buNone/>
            </a:pPr>
            <a:r>
              <a:rPr lang="en-US" dirty="0"/>
              <a:t>	</a:t>
            </a:r>
            <a:r>
              <a:rPr lang="en-US" sz="2600" dirty="0" err="1">
                <a:latin typeface="Courier New" panose="02070309020205020404" pitchFamily="49" charset="0"/>
                <a:cs typeface="Courier New" panose="02070309020205020404" pitchFamily="49" charset="0"/>
              </a:rPr>
              <a:t>Math.</a:t>
            </a:r>
            <a:r>
              <a:rPr lang="en-US" sz="2600" i="1" dirty="0" err="1">
                <a:latin typeface="Courier New" panose="02070309020205020404" pitchFamily="49" charset="0"/>
                <a:cs typeface="Courier New" panose="02070309020205020404" pitchFamily="49" charset="0"/>
              </a:rPr>
              <a:t>CONSTANT</a:t>
            </a:r>
            <a:endParaRPr lang="en-US" sz="2600" i="1" dirty="0">
              <a:latin typeface="Courier New" panose="02070309020205020404" pitchFamily="49" charset="0"/>
              <a:cs typeface="Courier New" panose="02070309020205020404" pitchFamily="49" charset="0"/>
            </a:endParaRPr>
          </a:p>
          <a:p>
            <a:pPr indent="0">
              <a:buNone/>
            </a:pPr>
            <a:r>
              <a:rPr lang="en-US" dirty="0"/>
              <a:t>where </a:t>
            </a:r>
            <a:r>
              <a:rPr lang="en-US" sz="2600" i="1" dirty="0">
                <a:latin typeface="Courier New" panose="02070309020205020404" pitchFamily="49" charset="0"/>
                <a:cs typeface="Courier New" panose="02070309020205020404" pitchFamily="49" charset="0"/>
              </a:rPr>
              <a:t>CONSTANT</a:t>
            </a:r>
            <a:r>
              <a:rPr lang="en-US" i="1" dirty="0"/>
              <a:t> </a:t>
            </a:r>
            <a:r>
              <a:rPr lang="en-US" dirty="0"/>
              <a:t>is the name of one of the mathematical constants supported by </a:t>
            </a:r>
            <a:r>
              <a:rPr lang="en-US" sz="2600" dirty="0">
                <a:latin typeface="Courier New" panose="02070309020205020404" pitchFamily="49" charset="0"/>
                <a:cs typeface="Courier New" panose="02070309020205020404" pitchFamily="49" charset="0"/>
              </a:rPr>
              <a:t>Math</a:t>
            </a:r>
            <a:r>
              <a:rPr lang="en-US" dirty="0"/>
              <a:t> object</a:t>
            </a:r>
            <a:endParaRPr lang="en-US" sz="3200"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51</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26770866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Math Constants</a:t>
            </a:r>
          </a:p>
        </p:txBody>
      </p:sp>
      <p:pic>
        <p:nvPicPr>
          <p:cNvPr id="6" name="Content Placeholder 5" descr="This table provides the data about the math constants. It has 2 columns and 9 rows. The header of column 1 reads “Constant” and the header of column 2 reads “Description”.&#10;In row 2, column 1 reads “Math.E” and column 2 reads “The base of the natural logarithms (2.71828…)”.&#10;In row 3, column 1 reads “Math.LN10” and column 2 reads “The natural logarithm of 10 (2.3026…)”.&#10;In row 4, column 1 reads “Math.LN2” and column 2 reads “The natural logarithm of 2 (0.6931…)”.&#10;In row 5, column 1 reads “Math.LOG10E” and column 2 reads “The base 10 logarithm of e (0.4343…)”.&#10;In row 6, column 1 reads “Math.LOG2E” and column 2 reads “The base 2 logarithm of e (1.4427…)”.&#10;In row 7, column 1 reads “Math.PI” and column 2 reads “The value of π (3.14159…)”.&#10;In row 8, column 1 reads “Math.SQRT1_2” and column 2 reads “The value of 1 divided by the square root of 2 (0.7071…)”.&#10;In row 9, column 1 reads “Math.SQRT2” and column 2 reads “The square root of 2 (1.4142 …)”." title="Figure 9-34 Math constant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34267"/>
            <a:ext cx="8305800" cy="3076828"/>
          </a:xfr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52</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7937070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JavaScript Functions</a:t>
            </a:r>
          </a:p>
        </p:txBody>
      </p:sp>
      <p:sp>
        <p:nvSpPr>
          <p:cNvPr id="9" name="Content Placeholder 8"/>
          <p:cNvSpPr>
            <a:spLocks noGrp="1"/>
          </p:cNvSpPr>
          <p:nvPr>
            <p:ph idx="1"/>
          </p:nvPr>
        </p:nvSpPr>
        <p:spPr/>
        <p:txBody>
          <a:bodyPr/>
          <a:lstStyle/>
          <a:p>
            <a:r>
              <a:rPr lang="en-US" b="1" dirty="0"/>
              <a:t>Function:</a:t>
            </a:r>
            <a:r>
              <a:rPr lang="en-US" dirty="0"/>
              <a:t> Collection of commands that performs an action or returns a value</a:t>
            </a:r>
          </a:p>
          <a:p>
            <a:r>
              <a:rPr lang="en-US" dirty="0"/>
              <a:t>A function name identifies a function and a set of commands that are run when the function is called</a:t>
            </a:r>
          </a:p>
          <a:p>
            <a:r>
              <a:rPr lang="en-US" b="1" dirty="0"/>
              <a:t>Parameters:</a:t>
            </a:r>
            <a:r>
              <a:rPr lang="en-US" dirty="0"/>
              <a:t> Variables associated with the function</a:t>
            </a:r>
          </a:p>
        </p:txBody>
      </p:sp>
      <p:sp>
        <p:nvSpPr>
          <p:cNvPr id="4" name="Slide Number Placeholder 3"/>
          <p:cNvSpPr>
            <a:spLocks noGrp="1"/>
          </p:cNvSpPr>
          <p:nvPr>
            <p:ph type="sldNum" sz="quarter" idx="11"/>
          </p:nvPr>
        </p:nvSpPr>
        <p:spPr/>
        <p:txBody>
          <a:bodyPr/>
          <a:lstStyle/>
          <a:p>
            <a:fld id="{D088EE75-1E5F-46E6-9335-A082CDF6502C}" type="slidenum">
              <a:rPr lang="en-US" smtClean="0"/>
              <a:pPr/>
              <a:t>53</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r>
              <a:rPr lang="en-US"/>
              <a:t> New Perspectives on HTML5, CSS3, and JavaScript, 6th Edition</a:t>
            </a:r>
            <a:endParaRPr lang="en-US" dirty="0"/>
          </a:p>
        </p:txBody>
      </p:sp>
    </p:spTree>
    <p:extLst>
      <p:ext uri="{BB962C8B-B14F-4D97-AF65-F5344CB8AC3E}">
        <p14:creationId xmlns:p14="http://schemas.microsoft.com/office/powerpoint/2010/main" val="31523329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Working with JavaScript Functions</a:t>
            </a:r>
          </a:p>
        </p:txBody>
      </p:sp>
      <p:sp>
        <p:nvSpPr>
          <p:cNvPr id="9" name="Content Placeholder 8"/>
          <p:cNvSpPr>
            <a:spLocks noGrp="1"/>
          </p:cNvSpPr>
          <p:nvPr>
            <p:ph idx="1"/>
          </p:nvPr>
        </p:nvSpPr>
        <p:spPr/>
        <p:txBody>
          <a:bodyPr/>
          <a:lstStyle/>
          <a:p>
            <a:r>
              <a:rPr lang="en-US" dirty="0"/>
              <a:t>General syntax of a JavaScript function is</a:t>
            </a:r>
          </a:p>
          <a:p>
            <a:pPr marL="0" indent="0">
              <a:buNone/>
            </a:pPr>
            <a:r>
              <a:rPr lang="en-US" dirty="0"/>
              <a:t>	</a:t>
            </a:r>
            <a:r>
              <a:rPr lang="en-US" sz="2600" dirty="0">
                <a:latin typeface="Courier New" panose="02070309020205020404" pitchFamily="49" charset="0"/>
                <a:cs typeface="Courier New" panose="02070309020205020404" pitchFamily="49" charset="0"/>
              </a:rPr>
              <a:t>function </a:t>
            </a:r>
            <a:r>
              <a:rPr lang="en-US" sz="2600" i="1" dirty="0" err="1">
                <a:latin typeface="Courier New" panose="02070309020205020404" pitchFamily="49" charset="0"/>
                <a:cs typeface="Courier New" panose="02070309020205020404" pitchFamily="49" charset="0"/>
              </a:rPr>
              <a:t>function_name</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parameters</a:t>
            </a:r>
            <a:r>
              <a:rPr lang="en-US" sz="2600" dirty="0">
                <a:latin typeface="Courier New" panose="02070309020205020404" pitchFamily="49" charset="0"/>
                <a:cs typeface="Courier New" panose="02070309020205020404" pitchFamily="49" charset="0"/>
              </a:rPr>
              <a:t>){</a:t>
            </a:r>
          </a:p>
          <a:p>
            <a:pPr marL="914400" lvl="2" indent="0">
              <a:buNone/>
            </a:pPr>
            <a:r>
              <a:rPr lang="en-US" sz="2600" i="1" dirty="0">
                <a:latin typeface="Courier New" panose="02070309020205020404" pitchFamily="49" charset="0"/>
                <a:cs typeface="Courier New" panose="02070309020205020404" pitchFamily="49" charset="0"/>
              </a:rPr>
              <a:t>	commands</a:t>
            </a:r>
          </a:p>
          <a:p>
            <a:pPr marL="914400" lvl="2" indent="0">
              <a:buNone/>
            </a:pPr>
            <a:r>
              <a:rPr lang="en-US" sz="2600" dirty="0">
                <a:latin typeface="Courier New" panose="02070309020205020404" pitchFamily="49" charset="0"/>
                <a:cs typeface="Courier New" panose="02070309020205020404" pitchFamily="49" charset="0"/>
              </a:rPr>
              <a:t>}</a:t>
            </a:r>
          </a:p>
          <a:p>
            <a:pPr marL="342900" lvl="2" indent="0">
              <a:buNone/>
            </a:pPr>
            <a:r>
              <a:rPr lang="en-US" sz="3200" dirty="0">
                <a:cs typeface="Courier New" panose="02070309020205020404" pitchFamily="49" charset="0"/>
              </a:rPr>
              <a:t>where,</a:t>
            </a:r>
          </a:p>
          <a:p>
            <a:pPr marL="800100" lvl="2" indent="-457200">
              <a:buFont typeface="Courier New" panose="02070309020205020404" pitchFamily="49" charset="0"/>
              <a:buChar char="–"/>
            </a:pPr>
            <a:r>
              <a:rPr lang="en-US" sz="2600" i="1" dirty="0" err="1">
                <a:latin typeface="Courier New" panose="02070309020205020404" pitchFamily="49" charset="0"/>
                <a:cs typeface="Courier New" panose="02070309020205020404" pitchFamily="49" charset="0"/>
              </a:rPr>
              <a:t>function_name</a:t>
            </a:r>
            <a:r>
              <a:rPr lang="en-US" sz="3200" i="1" dirty="0"/>
              <a:t> </a:t>
            </a:r>
            <a:r>
              <a:rPr lang="en-US" sz="2800" dirty="0"/>
              <a:t>is the name of the function</a:t>
            </a:r>
            <a:endParaRPr lang="en-US" sz="3200" dirty="0"/>
          </a:p>
          <a:p>
            <a:pPr marL="800100" lvl="2" indent="-457200">
              <a:buFont typeface="Courier New" panose="02070309020205020404" pitchFamily="49" charset="0"/>
              <a:buChar char="–"/>
            </a:pPr>
            <a:r>
              <a:rPr lang="en-US" sz="2600" i="1" dirty="0">
                <a:latin typeface="Courier New" panose="02070309020205020404" pitchFamily="49" charset="0"/>
                <a:cs typeface="Courier New" panose="02070309020205020404" pitchFamily="49" charset="0"/>
              </a:rPr>
              <a:t>parameters</a:t>
            </a:r>
            <a:r>
              <a:rPr lang="en-US" sz="2400" i="1" dirty="0"/>
              <a:t> </a:t>
            </a:r>
            <a:r>
              <a:rPr lang="en-US" sz="2800" dirty="0"/>
              <a:t>is a comma-separated list of variables used in the function</a:t>
            </a:r>
          </a:p>
          <a:p>
            <a:pPr marL="800100" lvl="2" indent="-457200">
              <a:buFont typeface="Courier New" panose="02070309020205020404" pitchFamily="49" charset="0"/>
              <a:buChar char="–"/>
            </a:pPr>
            <a:r>
              <a:rPr lang="en-US" sz="2800" i="1" dirty="0">
                <a:latin typeface="Courier New" panose="02070309020205020404" pitchFamily="49" charset="0"/>
                <a:cs typeface="Courier New" panose="02070309020205020404" pitchFamily="49" charset="0"/>
              </a:rPr>
              <a:t>commands</a:t>
            </a:r>
            <a:r>
              <a:rPr lang="en-US" sz="2800" i="1" dirty="0"/>
              <a:t> </a:t>
            </a:r>
            <a:r>
              <a:rPr lang="en-US" sz="2800" dirty="0"/>
              <a:t>is the set of statements run by the function</a:t>
            </a:r>
            <a:endParaRPr lang="en-US" sz="30700"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fld id="{D088EE75-1E5F-46E6-9335-A082CDF6502C}" type="slidenum">
              <a:rPr lang="en-US" smtClean="0"/>
              <a:pPr/>
              <a:t>54</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r>
              <a:rPr lang="en-US"/>
              <a:t> New Perspectives on HTML5, CSS3, and JavaScript, 6th Edition</a:t>
            </a:r>
            <a:endParaRPr lang="en-US" dirty="0"/>
          </a:p>
        </p:txBody>
      </p:sp>
    </p:spTree>
    <p:extLst>
      <p:ext uri="{BB962C8B-B14F-4D97-AF65-F5344CB8AC3E}">
        <p14:creationId xmlns:p14="http://schemas.microsoft.com/office/powerpoint/2010/main" val="2342349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Working with JavaScript Functions</a:t>
            </a:r>
          </a:p>
        </p:txBody>
      </p:sp>
      <p:sp>
        <p:nvSpPr>
          <p:cNvPr id="9" name="Content Placeholder 8"/>
          <p:cNvSpPr>
            <a:spLocks noGrp="1"/>
          </p:cNvSpPr>
          <p:nvPr>
            <p:ph idx="1"/>
          </p:nvPr>
        </p:nvSpPr>
        <p:spPr/>
        <p:txBody>
          <a:bodyPr/>
          <a:lstStyle/>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function </a:t>
            </a:r>
            <a:r>
              <a:rPr lang="en-US" sz="2400" dirty="0" err="1">
                <a:latin typeface="Courier New" panose="02070309020205020404" pitchFamily="49" charset="0"/>
                <a:cs typeface="Courier New" panose="02070309020205020404" pitchFamily="49" charset="0"/>
              </a:rPr>
              <a:t>runClock</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var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currentDay</a:t>
            </a:r>
            <a:r>
              <a:rPr lang="en-US" sz="2400" dirty="0">
                <a:latin typeface="Courier New" panose="02070309020205020404" pitchFamily="49" charset="0"/>
                <a:cs typeface="Courier New" panose="02070309020205020404" pitchFamily="49" charset="0"/>
              </a:rPr>
              <a:t> = new Date();</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var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dateStr</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currentDay.toLocalDateString</a:t>
            </a:r>
            <a:r>
              <a:rPr lang="en-US" sz="20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var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timeStr</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currentDay.toLocaleTimeString</a:t>
            </a:r>
            <a:r>
              <a:rPr lang="en-US" sz="20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document.getElementById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dateNow</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innerHTML</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dateStr</a:t>
            </a:r>
            <a:r>
              <a:rPr lang="en-US" sz="2000" dirty="0">
                <a:latin typeface="Courier New" panose="02070309020205020404" pitchFamily="49" charset="0"/>
                <a:cs typeface="Courier New" panose="02070309020205020404" pitchFamily="49" charset="0"/>
              </a:rPr>
              <a:t> + "&lt;</a:t>
            </a:r>
            <a:r>
              <a:rPr lang="en-US" sz="2000" dirty="0" err="1">
                <a:latin typeface="Courier New" panose="02070309020205020404" pitchFamily="49" charset="0"/>
                <a:cs typeface="Courier New" panose="02070309020205020404" pitchFamily="49" charset="0"/>
              </a:rPr>
              <a:t>br</a:t>
            </a:r>
            <a:r>
              <a:rPr lang="en-US" sz="2000" dirty="0">
                <a:latin typeface="Courier New" panose="02070309020205020404" pitchFamily="49" charset="0"/>
                <a:cs typeface="Courier New" panose="02070309020205020404" pitchFamily="49" charset="0"/>
              </a:rPr>
              <a:t>/&gt;" + </a:t>
            </a:r>
            <a:r>
              <a:rPr lang="en-US" sz="2000" dirty="0" err="1">
                <a:latin typeface="Courier New" panose="02070309020205020404" pitchFamily="49" charset="0"/>
                <a:cs typeface="Courier New" panose="02070309020205020404" pitchFamily="49" charset="0"/>
              </a:rPr>
              <a:t>timeStr</a:t>
            </a:r>
            <a:r>
              <a:rPr lang="en-US" sz="20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1"/>
          </p:nvPr>
        </p:nvSpPr>
        <p:spPr/>
        <p:txBody>
          <a:bodyPr/>
          <a:lstStyle/>
          <a:p>
            <a:fld id="{D088EE75-1E5F-46E6-9335-A082CDF6502C}" type="slidenum">
              <a:rPr lang="en-US" smtClean="0"/>
              <a:pPr/>
              <a:t>55</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r>
              <a:rPr lang="en-US"/>
              <a:t> New Perspectives on HTML5, CSS3, and JavaScript, 6th Edition</a:t>
            </a:r>
            <a:endParaRPr lang="en-US" dirty="0"/>
          </a:p>
        </p:txBody>
      </p:sp>
    </p:spTree>
    <p:extLst>
      <p:ext uri="{BB962C8B-B14F-4D97-AF65-F5344CB8AC3E}">
        <p14:creationId xmlns:p14="http://schemas.microsoft.com/office/powerpoint/2010/main" val="19373815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a Function</a:t>
            </a:r>
          </a:p>
        </p:txBody>
      </p:sp>
      <p:pic>
        <p:nvPicPr>
          <p:cNvPr id="6" name="Content Placeholder 5" descr="This figure explains the process of calling the runClock() function.&#10;The figure consists of a few lines of code and a rectangular box.&#10;The first line of the code reads “/* Execute the function to run and display the countdown clock */”. The second line of the code reads “runClock();”. The third line of the code reads “/* Function to create and run the countdown clock */”. The fourth line of the code reads “function runClock() {”. The fifth line of the code reads “”/* Store the current date and time */”. A rectangular box that reads “command to execute the runClock() function” is positioned at the left side of the code. An arrow originating from the rectangular box points to “runClock()” in the second line of the code." title="Figure 9-37 Calling the runClock() function"/>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1" y="3276600"/>
            <a:ext cx="7679000" cy="1676400"/>
          </a:xfrm>
        </p:spPr>
      </p:pic>
      <p:sp>
        <p:nvSpPr>
          <p:cNvPr id="12" name="Content Placeholder 11"/>
          <p:cNvSpPr>
            <a:spLocks noGrp="1"/>
          </p:cNvSpPr>
          <p:nvPr>
            <p:ph sz="half" idx="2"/>
          </p:nvPr>
        </p:nvSpPr>
        <p:spPr>
          <a:xfrm>
            <a:off x="457200" y="1295400"/>
            <a:ext cx="8305800" cy="1447800"/>
          </a:xfrm>
        </p:spPr>
        <p:txBody>
          <a:bodyPr/>
          <a:lstStyle/>
          <a:p>
            <a:r>
              <a:rPr lang="en-US" dirty="0"/>
              <a:t>General syntax to call a function</a:t>
            </a:r>
          </a:p>
          <a:p>
            <a:pPr marL="0" indent="0">
              <a:buNone/>
            </a:pPr>
            <a:r>
              <a:rPr lang="en-US" dirty="0"/>
              <a:t>	</a:t>
            </a:r>
            <a:r>
              <a:rPr lang="en-US" sz="2600" i="1" dirty="0" err="1">
                <a:latin typeface="Courier New" panose="02070309020205020404" pitchFamily="49" charset="0"/>
                <a:cs typeface="Courier New" panose="02070309020205020404" pitchFamily="49" charset="0"/>
              </a:rPr>
              <a:t>function_name</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parameters values);</a:t>
            </a:r>
          </a:p>
          <a:p>
            <a:pPr marL="0" indent="0">
              <a:buNone/>
            </a:pPr>
            <a:r>
              <a:rPr lang="en-US" sz="2600" i="1" dirty="0">
                <a:latin typeface="Courier New" panose="02070309020205020404" pitchFamily="49" charset="0"/>
                <a:cs typeface="Courier New" panose="02070309020205020404" pitchFamily="49" charset="0"/>
              </a:rPr>
              <a:t>	</a:t>
            </a:r>
            <a:r>
              <a:rPr lang="en-US" sz="2600" i="1" dirty="0" err="1">
                <a:latin typeface="Courier New" panose="02070309020205020404" pitchFamily="49" charset="0"/>
                <a:cs typeface="Courier New" panose="02070309020205020404" pitchFamily="49" charset="0"/>
              </a:rPr>
              <a:t>function_name</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a:t>
            </a:r>
          </a:p>
          <a:p>
            <a:pPr marL="0" indent="0">
              <a:buNone/>
            </a:pPr>
            <a:r>
              <a:rPr lang="en-US" sz="2600" i="1" dirty="0">
                <a:latin typeface="Courier New" panose="02070309020205020404" pitchFamily="49" charset="0"/>
                <a:cs typeface="Courier New" panose="02070309020205020404" pitchFamily="49" charset="0"/>
              </a:rPr>
              <a:t>	</a:t>
            </a:r>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56</a:t>
            </a:fld>
            <a:endParaRPr lang="en-US" dirty="0"/>
          </a:p>
        </p:txBody>
      </p:sp>
      <p:sp>
        <p:nvSpPr>
          <p:cNvPr id="5"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23992982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Creating a Function to Return a Value</a:t>
            </a:r>
          </a:p>
        </p:txBody>
      </p:sp>
      <p:sp>
        <p:nvSpPr>
          <p:cNvPr id="3" name="Content Placeholder 2"/>
          <p:cNvSpPr>
            <a:spLocks noGrp="1"/>
          </p:cNvSpPr>
          <p:nvPr>
            <p:ph idx="1"/>
          </p:nvPr>
        </p:nvSpPr>
        <p:spPr/>
        <p:txBody>
          <a:bodyPr/>
          <a:lstStyle/>
          <a:p>
            <a:r>
              <a:rPr lang="en-US" dirty="0">
                <a:cs typeface="Courier New" panose="02070309020205020404" pitchFamily="49" charset="0"/>
              </a:rPr>
              <a:t>Functions return values using </a:t>
            </a:r>
            <a:r>
              <a:rPr lang="en-US" sz="2600" dirty="0">
                <a:latin typeface="Courier New" panose="02070309020205020404" pitchFamily="49" charset="0"/>
                <a:cs typeface="Courier New" panose="02070309020205020404" pitchFamily="49" charset="0"/>
              </a:rPr>
              <a:t>return</a:t>
            </a:r>
            <a:r>
              <a:rPr lang="en-US" dirty="0">
                <a:cs typeface="Courier New" panose="02070309020205020404" pitchFamily="49" charset="0"/>
              </a:rPr>
              <a:t> statement</a:t>
            </a:r>
          </a:p>
          <a:p>
            <a:pPr marL="0" indent="0">
              <a:buNone/>
            </a:pPr>
            <a:r>
              <a:rPr lang="en-US" sz="2800" dirty="0">
                <a:cs typeface="Courier New" panose="02070309020205020404" pitchFamily="49" charset="0"/>
              </a:rPr>
              <a:t>	</a:t>
            </a:r>
            <a:r>
              <a:rPr lang="en-US" sz="2600" dirty="0">
                <a:latin typeface="Courier New" panose="02070309020205020404" pitchFamily="49" charset="0"/>
                <a:cs typeface="Courier New" panose="02070309020205020404" pitchFamily="49" charset="0"/>
              </a:rPr>
              <a:t> function </a:t>
            </a:r>
            <a:r>
              <a:rPr lang="en-US" sz="2600" i="1" dirty="0" err="1">
                <a:latin typeface="Courier New" panose="02070309020205020404" pitchFamily="49" charset="0"/>
                <a:cs typeface="Courier New" panose="02070309020205020404" pitchFamily="49" charset="0"/>
              </a:rPr>
              <a:t>function_name</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parameters</a:t>
            </a:r>
            <a:r>
              <a:rPr lang="en-US" sz="2600" dirty="0">
                <a:latin typeface="Courier New" panose="02070309020205020404" pitchFamily="49" charset="0"/>
                <a:cs typeface="Courier New" panose="02070309020205020404" pitchFamily="49" charset="0"/>
              </a:rPr>
              <a:t>){</a:t>
            </a:r>
          </a:p>
          <a:p>
            <a:pPr marL="0" indent="0">
              <a:buNone/>
            </a:pPr>
            <a:r>
              <a:rPr lang="en-US" sz="2600" i="1" dirty="0">
                <a:latin typeface="Courier New" panose="02070309020205020404" pitchFamily="49" charset="0"/>
                <a:cs typeface="Courier New" panose="02070309020205020404" pitchFamily="49" charset="0"/>
              </a:rPr>
              <a:t>		commands</a:t>
            </a:r>
          </a:p>
          <a:p>
            <a:pPr marL="1828800" lvl="4" indent="0">
              <a:buNone/>
            </a:pPr>
            <a:r>
              <a:rPr lang="en-US" sz="2600" dirty="0">
                <a:latin typeface="Courier New" panose="02070309020205020404" pitchFamily="49" charset="0"/>
                <a:cs typeface="Courier New" panose="02070309020205020404" pitchFamily="49" charset="0"/>
              </a:rPr>
              <a:t>return </a:t>
            </a:r>
            <a:r>
              <a:rPr lang="en-US" sz="2600" i="1" dirty="0">
                <a:latin typeface="Courier New" panose="02070309020205020404" pitchFamily="49" charset="0"/>
                <a:cs typeface="Courier New" panose="02070309020205020404" pitchFamily="49" charset="0"/>
              </a:rPr>
              <a:t>value;</a:t>
            </a:r>
          </a:p>
          <a:p>
            <a:pPr lvl="2" indent="0">
              <a:buNone/>
            </a:pPr>
            <a:r>
              <a:rPr lang="en-US" sz="2600" dirty="0">
                <a:latin typeface="Courier New" panose="02070309020205020404" pitchFamily="49" charset="0"/>
                <a:cs typeface="Courier New" panose="02070309020205020404" pitchFamily="49" charset="0"/>
              </a:rPr>
              <a:t>}</a:t>
            </a:r>
          </a:p>
          <a:p>
            <a:pPr marL="342900" lvl="2" indent="0">
              <a:buNone/>
            </a:pPr>
            <a:r>
              <a:rPr lang="en-US" sz="3200" dirty="0">
                <a:cs typeface="Courier New" panose="02070309020205020404" pitchFamily="49" charset="0"/>
              </a:rPr>
              <a:t>where </a:t>
            </a:r>
            <a:r>
              <a:rPr lang="en-US" sz="2600" i="1" dirty="0">
                <a:latin typeface="Courier New" panose="02070309020205020404" pitchFamily="49" charset="0"/>
                <a:cs typeface="Courier New" panose="02070309020205020404" pitchFamily="49" charset="0"/>
              </a:rPr>
              <a:t>value</a:t>
            </a:r>
            <a:r>
              <a:rPr lang="en-US" sz="3200" i="1" dirty="0"/>
              <a:t> </a:t>
            </a:r>
            <a:r>
              <a:rPr lang="en-US" sz="3200" dirty="0"/>
              <a:t>is the calculated value that is returned by the function</a:t>
            </a:r>
            <a:endParaRPr lang="en-US" sz="3200"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57</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33848955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t>Controlling How JavaScript Works with Numeric Values</a:t>
            </a:r>
          </a:p>
        </p:txBody>
      </p:sp>
      <p:sp>
        <p:nvSpPr>
          <p:cNvPr id="9" name="Content Placeholder 8"/>
          <p:cNvSpPr>
            <a:spLocks noGrp="1"/>
          </p:cNvSpPr>
          <p:nvPr>
            <p:ph idx="1"/>
          </p:nvPr>
        </p:nvSpPr>
        <p:spPr/>
        <p:txBody>
          <a:bodyPr/>
          <a:lstStyle/>
          <a:p>
            <a:r>
              <a:rPr lang="en-US" dirty="0"/>
              <a:t>Handling Illegal Operations</a:t>
            </a:r>
          </a:p>
          <a:p>
            <a:pPr lvl="1"/>
            <a:r>
              <a:rPr lang="en-US" dirty="0"/>
              <a:t>Mathematical operations can return results that are not numeric values</a:t>
            </a:r>
          </a:p>
          <a:p>
            <a:pPr lvl="1"/>
            <a:r>
              <a:rPr lang="en-US" dirty="0"/>
              <a:t>JavaScript returns </a:t>
            </a:r>
            <a:r>
              <a:rPr lang="en-US" sz="2600" dirty="0" err="1">
                <a:latin typeface="Courier New" panose="02070309020205020404" pitchFamily="49" charset="0"/>
                <a:cs typeface="Courier New" panose="02070309020205020404" pitchFamily="49" charset="0"/>
              </a:rPr>
              <a:t>NaN</a:t>
            </a:r>
            <a:r>
              <a:rPr lang="en-US" dirty="0"/>
              <a:t> if an operation does not involve only numeric values</a:t>
            </a:r>
          </a:p>
          <a:p>
            <a:pPr lvl="1"/>
            <a:r>
              <a:rPr lang="en-US" sz="2600" dirty="0" err="1">
                <a:latin typeface="Courier New" panose="02070309020205020404" pitchFamily="49" charset="0"/>
                <a:cs typeface="Courier New" panose="02070309020205020404" pitchFamily="49" charset="0"/>
              </a:rPr>
              <a:t>isNaN</a:t>
            </a:r>
            <a:r>
              <a:rPr lang="en-US" sz="2600" dirty="0">
                <a:latin typeface="Courier New" panose="02070309020205020404" pitchFamily="49" charset="0"/>
                <a:cs typeface="Courier New" panose="02070309020205020404" pitchFamily="49" charset="0"/>
              </a:rPr>
              <a:t>(value)</a:t>
            </a:r>
            <a:endParaRPr lang="en-US" dirty="0"/>
          </a:p>
        </p:txBody>
      </p:sp>
      <p:sp>
        <p:nvSpPr>
          <p:cNvPr id="4" name="Slide Number Placeholder 3"/>
          <p:cNvSpPr>
            <a:spLocks noGrp="1"/>
          </p:cNvSpPr>
          <p:nvPr>
            <p:ph type="sldNum" sz="quarter" idx="11"/>
          </p:nvPr>
        </p:nvSpPr>
        <p:spPr/>
        <p:txBody>
          <a:bodyPr/>
          <a:lstStyle/>
          <a:p>
            <a:fld id="{D088EE75-1E5F-46E6-9335-A082CDF6502C}" type="slidenum">
              <a:rPr lang="en-US" smtClean="0"/>
              <a:pPr/>
              <a:t>58</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r>
              <a:rPr lang="en-US"/>
              <a:t> New Perspectives on HTML5, CSS3, and JavaScript, 6th Edition</a:t>
            </a:r>
            <a:endParaRPr lang="en-US" dirty="0"/>
          </a:p>
        </p:txBody>
      </p:sp>
    </p:spTree>
    <p:extLst>
      <p:ext uri="{BB962C8B-B14F-4D97-AF65-F5344CB8AC3E}">
        <p14:creationId xmlns:p14="http://schemas.microsoft.com/office/powerpoint/2010/main" val="17282995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t>Controlling How JavaScript Works with Numeric Values</a:t>
            </a:r>
          </a:p>
        </p:txBody>
      </p:sp>
      <p:sp>
        <p:nvSpPr>
          <p:cNvPr id="9" name="Content Placeholder 8"/>
          <p:cNvSpPr>
            <a:spLocks noGrp="1"/>
          </p:cNvSpPr>
          <p:nvPr>
            <p:ph idx="1"/>
          </p:nvPr>
        </p:nvSpPr>
        <p:spPr/>
        <p:txBody>
          <a:bodyPr/>
          <a:lstStyle/>
          <a:p>
            <a:pPr lvl="1"/>
            <a:r>
              <a:rPr lang="en-US" sz="2600" dirty="0" err="1">
                <a:latin typeface="Courier New" panose="02070309020205020404" pitchFamily="49" charset="0"/>
                <a:cs typeface="Courier New" panose="02070309020205020404" pitchFamily="49" charset="0"/>
              </a:rPr>
              <a:t>isNaN</a:t>
            </a:r>
            <a:r>
              <a:rPr lang="en-US" sz="2600" dirty="0">
                <a:latin typeface="Courier New" panose="02070309020205020404" pitchFamily="49" charset="0"/>
                <a:cs typeface="Courier New" panose="02070309020205020404" pitchFamily="49" charset="0"/>
              </a:rPr>
              <a:t>()</a:t>
            </a:r>
            <a:r>
              <a:rPr lang="en-US" dirty="0"/>
              <a:t> function returns a Boolean value of </a:t>
            </a:r>
            <a:r>
              <a:rPr lang="en-US" sz="2600" dirty="0">
                <a:latin typeface="Courier New" panose="02070309020205020404" pitchFamily="49" charset="0"/>
                <a:cs typeface="Courier New" panose="02070309020205020404" pitchFamily="49" charset="0"/>
              </a:rPr>
              <a:t>true</a:t>
            </a:r>
            <a:r>
              <a:rPr lang="en-US" dirty="0"/>
              <a:t> if the value is not numeric and </a:t>
            </a:r>
            <a:r>
              <a:rPr lang="en-US" sz="2600" dirty="0">
                <a:latin typeface="Courier New" panose="02070309020205020404" pitchFamily="49" charset="0"/>
                <a:cs typeface="Courier New" panose="02070309020205020404" pitchFamily="49" charset="0"/>
              </a:rPr>
              <a:t>false</a:t>
            </a:r>
            <a:r>
              <a:rPr lang="en-US" dirty="0"/>
              <a:t> if otherwise</a:t>
            </a:r>
          </a:p>
          <a:p>
            <a:pPr lvl="1"/>
            <a:r>
              <a:rPr lang="en-US" sz="2400" dirty="0">
                <a:latin typeface="Courier New" panose="02070309020205020404" pitchFamily="49" charset="0"/>
                <a:cs typeface="Courier New" panose="02070309020205020404" pitchFamily="49" charset="0"/>
              </a:rPr>
              <a:t>Infinity</a:t>
            </a:r>
            <a:r>
              <a:rPr lang="en-US" sz="2400" dirty="0"/>
              <a:t> </a:t>
            </a:r>
            <a:r>
              <a:rPr lang="en-US" dirty="0"/>
              <a:t>value is generated for an operation whose result is less than the smallest numeric value and </a:t>
            </a:r>
            <a:r>
              <a:rPr lang="en-IN" dirty="0"/>
              <a:t>greater than the largest numeric value supported by JavaScript. </a:t>
            </a:r>
          </a:p>
          <a:p>
            <a:pPr lvl="1"/>
            <a:r>
              <a:rPr lang="en-IN" sz="2400" dirty="0" err="1">
                <a:latin typeface="Courier New" panose="02070309020205020404" pitchFamily="49" charset="0"/>
                <a:cs typeface="Courier New" panose="02070309020205020404" pitchFamily="49" charset="0"/>
              </a:rPr>
              <a:t>isFinite</a:t>
            </a:r>
            <a:r>
              <a:rPr lang="en-IN" sz="2400" dirty="0">
                <a:latin typeface="Courier New" panose="02070309020205020404" pitchFamily="49" charset="0"/>
                <a:cs typeface="Courier New" panose="02070309020205020404" pitchFamily="49" charset="0"/>
              </a:rPr>
              <a:t>(value)</a:t>
            </a:r>
            <a:r>
              <a:rPr lang="en-IN" dirty="0"/>
              <a:t> to check if the value is a finite number and returns a Boolean value</a:t>
            </a:r>
          </a:p>
          <a:p>
            <a:pPr lvl="1"/>
            <a:endParaRPr lang="en-US" dirty="0"/>
          </a:p>
          <a:p>
            <a:pPr marL="457200" lvl="1" indent="0">
              <a:buNone/>
            </a:pPr>
            <a:endParaRPr lang="en-US" dirty="0"/>
          </a:p>
        </p:txBody>
      </p:sp>
      <p:sp>
        <p:nvSpPr>
          <p:cNvPr id="4" name="Slide Number Placeholder 3"/>
          <p:cNvSpPr>
            <a:spLocks noGrp="1"/>
          </p:cNvSpPr>
          <p:nvPr>
            <p:ph type="sldNum" sz="quarter" idx="11"/>
          </p:nvPr>
        </p:nvSpPr>
        <p:spPr/>
        <p:txBody>
          <a:bodyPr/>
          <a:lstStyle/>
          <a:p>
            <a:fld id="{D088EE75-1E5F-46E6-9335-A082CDF6502C}" type="slidenum">
              <a:rPr lang="en-US" smtClean="0"/>
              <a:pPr/>
              <a:t>59</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r>
              <a:rPr lang="en-US"/>
              <a:t> New Perspectives on HTML5, CSS3, and JavaScript, 6th Edition</a:t>
            </a:r>
            <a:endParaRPr lang="en-US" dirty="0"/>
          </a:p>
        </p:txBody>
      </p:sp>
    </p:spTree>
    <p:extLst>
      <p:ext uri="{BB962C8B-B14F-4D97-AF65-F5344CB8AC3E}">
        <p14:creationId xmlns:p14="http://schemas.microsoft.com/office/powerpoint/2010/main" val="170473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Server-Side and Client-Side Programming</a:t>
            </a:r>
          </a:p>
        </p:txBody>
      </p:sp>
      <p:sp>
        <p:nvSpPr>
          <p:cNvPr id="3" name="Content Placeholder 2"/>
          <p:cNvSpPr>
            <a:spLocks noGrp="1"/>
          </p:cNvSpPr>
          <p:nvPr>
            <p:ph idx="1"/>
          </p:nvPr>
        </p:nvSpPr>
        <p:spPr/>
        <p:txBody>
          <a:bodyPr/>
          <a:lstStyle/>
          <a:p>
            <a:r>
              <a:rPr lang="en-US" b="1" dirty="0"/>
              <a:t>Client-side programming:</a:t>
            </a:r>
            <a:r>
              <a:rPr lang="en-US" dirty="0"/>
              <a:t> Programs run on the user’s computer using downloaded scripts with HTML and CSS files</a:t>
            </a:r>
          </a:p>
          <a:p>
            <a:r>
              <a:rPr lang="en-US" dirty="0"/>
              <a:t>Distributes load to avoid overloading of program-related requests</a:t>
            </a:r>
          </a:p>
          <a:p>
            <a:r>
              <a:rPr lang="en-US" dirty="0"/>
              <a:t>Client-side programs can never replace server-side programming</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25031712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 (</a:t>
            </a:r>
            <a:r>
              <a:rPr lang="en-US" dirty="0" err="1"/>
              <a:t>isNaN</a:t>
            </a:r>
            <a:r>
              <a:rPr lang="en-US" dirty="0"/>
              <a:t>() function)</a:t>
            </a:r>
            <a:endParaRPr lang="en-CA" dirty="0"/>
          </a:p>
        </p:txBody>
      </p:sp>
      <p:sp>
        <p:nvSpPr>
          <p:cNvPr id="6" name="Content Placeholder 5"/>
          <p:cNvSpPr>
            <a:spLocks noGrp="1"/>
          </p:cNvSpPr>
          <p:nvPr>
            <p:ph sz="half" idx="1"/>
          </p:nvPr>
        </p:nvSpPr>
        <p:spPr/>
        <p:txBody>
          <a:bodyPr/>
          <a:lstStyle/>
          <a:p>
            <a:pPr marL="457200" lvl="1" indent="0">
              <a:buNone/>
            </a:pPr>
            <a:r>
              <a:rPr lang="en-US" dirty="0"/>
              <a:t>		</a:t>
            </a:r>
            <a:r>
              <a:rPr lang="en-US" b="1" u="sng" dirty="0">
                <a:solidFill>
                  <a:schemeClr val="tx2"/>
                </a:solidFill>
              </a:rPr>
              <a:t>HTML</a:t>
            </a:r>
            <a:r>
              <a:rPr lang="en-US" dirty="0"/>
              <a:t>	</a:t>
            </a:r>
            <a:endParaRPr lang="en-CA" dirty="0"/>
          </a:p>
          <a:p>
            <a:r>
              <a:rPr lang="en-CA" dirty="0"/>
              <a:t>&lt;div id="numeric"&gt;</a:t>
            </a:r>
          </a:p>
          <a:p>
            <a:r>
              <a:rPr lang="en-CA" dirty="0"/>
              <a:t>		</a:t>
            </a:r>
          </a:p>
          <a:p>
            <a:r>
              <a:rPr lang="en-CA" dirty="0"/>
              <a:t>&lt;/div&gt;</a:t>
            </a:r>
          </a:p>
          <a:p>
            <a:endParaRPr lang="en-US" dirty="0"/>
          </a:p>
          <a:p>
            <a:pPr marL="457200" lvl="1" indent="0">
              <a:buNone/>
            </a:pPr>
            <a:r>
              <a:rPr lang="en-US" dirty="0"/>
              <a:t>		</a:t>
            </a:r>
            <a:r>
              <a:rPr lang="en-US" b="1" u="sng" dirty="0">
                <a:solidFill>
                  <a:schemeClr val="tx2"/>
                </a:solidFill>
              </a:rPr>
              <a:t>Output</a:t>
            </a:r>
          </a:p>
          <a:p>
            <a:pPr marL="457200" lvl="1" indent="0">
              <a:buNone/>
            </a:pPr>
            <a:r>
              <a:rPr lang="en-US" dirty="0"/>
              <a:t>a is not a number </a:t>
            </a:r>
            <a:endParaRPr lang="en-CA" dirty="0"/>
          </a:p>
        </p:txBody>
      </p:sp>
      <p:sp>
        <p:nvSpPr>
          <p:cNvPr id="7" name="Content Placeholder 6"/>
          <p:cNvSpPr>
            <a:spLocks noGrp="1"/>
          </p:cNvSpPr>
          <p:nvPr>
            <p:ph sz="half" idx="2"/>
          </p:nvPr>
        </p:nvSpPr>
        <p:spPr>
          <a:xfrm>
            <a:off x="3581400" y="1219200"/>
            <a:ext cx="5334000" cy="4906963"/>
          </a:xfrm>
        </p:spPr>
        <p:txBody>
          <a:bodyPr/>
          <a:lstStyle/>
          <a:p>
            <a:pPr marL="457200" lvl="1" indent="0">
              <a:buNone/>
            </a:pPr>
            <a:r>
              <a:rPr lang="en-US" dirty="0"/>
              <a:t>		</a:t>
            </a:r>
            <a:r>
              <a:rPr lang="en-US" b="1" u="sng" dirty="0">
                <a:solidFill>
                  <a:schemeClr val="tx2"/>
                </a:solidFill>
              </a:rPr>
              <a:t>JavaScript</a:t>
            </a:r>
          </a:p>
          <a:p>
            <a:pPr marL="457200" lvl="1" indent="0">
              <a:buNone/>
            </a:pPr>
            <a:r>
              <a:rPr lang="en-CA" dirty="0" err="1"/>
              <a:t>var</a:t>
            </a:r>
            <a:r>
              <a:rPr lang="en-CA" dirty="0"/>
              <a:t> text = "a";</a:t>
            </a:r>
          </a:p>
          <a:p>
            <a:pPr marL="457200" lvl="1" indent="0">
              <a:buNone/>
            </a:pPr>
            <a:r>
              <a:rPr lang="en-CA" dirty="0" err="1"/>
              <a:t>var</a:t>
            </a:r>
            <a:r>
              <a:rPr lang="en-CA" dirty="0"/>
              <a:t> output = "";</a:t>
            </a:r>
          </a:p>
          <a:p>
            <a:pPr marL="457200" lvl="1" indent="0">
              <a:buNone/>
            </a:pPr>
            <a:r>
              <a:rPr lang="en-CA" dirty="0"/>
              <a:t>if(</a:t>
            </a:r>
            <a:r>
              <a:rPr lang="en-CA" dirty="0" err="1"/>
              <a:t>isNaN</a:t>
            </a:r>
            <a:r>
              <a:rPr lang="en-CA" dirty="0"/>
              <a:t>(text)){</a:t>
            </a:r>
          </a:p>
          <a:p>
            <a:pPr marL="457200" lvl="1" indent="0">
              <a:buNone/>
            </a:pPr>
            <a:r>
              <a:rPr lang="en-CA" dirty="0"/>
              <a:t>	output = text + " is not a number "</a:t>
            </a:r>
          </a:p>
          <a:p>
            <a:pPr marL="457200" lvl="1" indent="0">
              <a:buNone/>
            </a:pPr>
            <a:r>
              <a:rPr lang="en-CA" dirty="0"/>
              <a:t>}</a:t>
            </a:r>
          </a:p>
          <a:p>
            <a:pPr marL="457200" lvl="1" indent="0">
              <a:buNone/>
            </a:pPr>
            <a:r>
              <a:rPr lang="en-CA" dirty="0"/>
              <a:t>else</a:t>
            </a:r>
          </a:p>
          <a:p>
            <a:pPr marL="457200" lvl="1" indent="0">
              <a:buNone/>
            </a:pPr>
            <a:r>
              <a:rPr lang="en-CA" dirty="0"/>
              <a:t>	output = text + " is a number";</a:t>
            </a:r>
          </a:p>
          <a:p>
            <a:pPr marL="457200" lvl="1" indent="0">
              <a:buNone/>
            </a:pPr>
            <a:r>
              <a:rPr lang="en-CA" dirty="0" err="1"/>
              <a:t>document.getElementById</a:t>
            </a:r>
            <a:r>
              <a:rPr lang="en-CA" dirty="0"/>
              <a:t>("numeric").</a:t>
            </a:r>
            <a:r>
              <a:rPr lang="en-CA" dirty="0" err="1"/>
              <a:t>innerHTML</a:t>
            </a:r>
            <a:r>
              <a:rPr lang="en-CA" dirty="0"/>
              <a:t> =</a:t>
            </a:r>
          </a:p>
          <a:p>
            <a:pPr marL="457200" lvl="1" indent="0">
              <a:buNone/>
            </a:pPr>
            <a:r>
              <a:rPr lang="en-CA" dirty="0"/>
              <a:t>		"&lt;p&gt;"+output+"&lt;/p&gt;";</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60</a:t>
            </a:fld>
            <a:endParaRPr lang="en-US" dirty="0"/>
          </a:p>
        </p:txBody>
      </p:sp>
      <p:sp>
        <p:nvSpPr>
          <p:cNvPr id="5"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38432963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Number Format</a:t>
            </a:r>
          </a:p>
        </p:txBody>
      </p:sp>
      <p:sp>
        <p:nvSpPr>
          <p:cNvPr id="3" name="Content Placeholder 2"/>
          <p:cNvSpPr>
            <a:spLocks noGrp="1"/>
          </p:cNvSpPr>
          <p:nvPr>
            <p:ph idx="1"/>
          </p:nvPr>
        </p:nvSpPr>
        <p:spPr/>
        <p:txBody>
          <a:bodyPr/>
          <a:lstStyle/>
          <a:p>
            <a:r>
              <a:rPr lang="en-US" sz="3200" dirty="0">
                <a:cs typeface="Courier New" panose="02070309020205020404" pitchFamily="49" charset="0"/>
              </a:rPr>
              <a:t>JavaScript stores a numeric </a:t>
            </a:r>
            <a:r>
              <a:rPr lang="en-US" dirty="0"/>
              <a:t>value to 16 decimal places of accuracy</a:t>
            </a:r>
          </a:p>
          <a:p>
            <a:r>
              <a:rPr lang="en-US" dirty="0"/>
              <a:t>The number of digits displayed by browsers is controlled using </a:t>
            </a:r>
            <a:r>
              <a:rPr lang="en-US" sz="2600" dirty="0" err="1">
                <a:latin typeface="Courier New" panose="02070309020205020404" pitchFamily="49" charset="0"/>
                <a:cs typeface="Courier New" panose="02070309020205020404" pitchFamily="49" charset="0"/>
              </a:rPr>
              <a:t>toFixed</a:t>
            </a:r>
            <a:r>
              <a:rPr lang="en-US" sz="2600" dirty="0">
                <a:latin typeface="Courier New" panose="02070309020205020404" pitchFamily="49" charset="0"/>
                <a:cs typeface="Courier New" panose="02070309020205020404" pitchFamily="49" charset="0"/>
              </a:rPr>
              <a:t>()</a:t>
            </a:r>
            <a:r>
              <a:rPr lang="en-US" dirty="0"/>
              <a:t> method</a:t>
            </a:r>
          </a:p>
          <a:p>
            <a:pPr marL="0" indent="0">
              <a:buNone/>
            </a:pPr>
            <a:r>
              <a:rPr lang="en-US" sz="2800" dirty="0">
                <a:cs typeface="Courier New" panose="02070309020205020404" pitchFamily="49" charset="0"/>
              </a:rPr>
              <a:t>	</a:t>
            </a:r>
            <a:r>
              <a:rPr lang="en-US" i="1" dirty="0"/>
              <a:t> </a:t>
            </a:r>
            <a:r>
              <a:rPr lang="en-US" sz="2600" i="1" dirty="0" err="1">
                <a:latin typeface="Courier New" panose="02070309020205020404" pitchFamily="49" charset="0"/>
                <a:cs typeface="Courier New" panose="02070309020205020404" pitchFamily="49" charset="0"/>
              </a:rPr>
              <a:t>value</a:t>
            </a:r>
            <a:r>
              <a:rPr lang="en-US" sz="2600" dirty="0" err="1">
                <a:latin typeface="Courier New" panose="02070309020205020404" pitchFamily="49" charset="0"/>
                <a:cs typeface="Courier New" panose="02070309020205020404" pitchFamily="49" charset="0"/>
              </a:rPr>
              <a:t>.toFixed</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n</a:t>
            </a:r>
            <a:r>
              <a:rPr lang="en-US" sz="2600" dirty="0">
                <a:latin typeface="Courier New" panose="02070309020205020404" pitchFamily="49" charset="0"/>
                <a:cs typeface="Courier New" panose="02070309020205020404" pitchFamily="49" charset="0"/>
              </a:rPr>
              <a:t>)</a:t>
            </a:r>
          </a:p>
          <a:p>
            <a:pPr indent="0">
              <a:buNone/>
            </a:pPr>
            <a:r>
              <a:rPr lang="en-US" dirty="0"/>
              <a:t>where </a:t>
            </a:r>
            <a:r>
              <a:rPr lang="en-US" sz="2600" i="1" dirty="0">
                <a:latin typeface="Courier New" panose="02070309020205020404" pitchFamily="49" charset="0"/>
                <a:cs typeface="Courier New" panose="02070309020205020404" pitchFamily="49" charset="0"/>
              </a:rPr>
              <a:t>value</a:t>
            </a:r>
            <a:r>
              <a:rPr lang="en-US" sz="2800" i="1" dirty="0"/>
              <a:t> </a:t>
            </a:r>
            <a:r>
              <a:rPr lang="en-US" dirty="0"/>
              <a:t>is the value or variable and </a:t>
            </a:r>
            <a:r>
              <a:rPr lang="en-US" sz="2600" i="1" dirty="0">
                <a:latin typeface="Courier New" panose="02070309020205020404" pitchFamily="49" charset="0"/>
                <a:cs typeface="Courier New" panose="02070309020205020404" pitchFamily="49" charset="0"/>
              </a:rPr>
              <a:t>n</a:t>
            </a:r>
            <a:r>
              <a:rPr lang="en-US" sz="2800" i="1" dirty="0"/>
              <a:t> </a:t>
            </a:r>
            <a:r>
              <a:rPr lang="en-US" dirty="0"/>
              <a:t>is the number of decimal places displayed in the output</a:t>
            </a:r>
          </a:p>
          <a:p>
            <a:pPr indent="0">
              <a:buNone/>
            </a:pPr>
            <a:endParaRPr lang="en-US" sz="8000"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61</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36115066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Defining a Number Format</a:t>
            </a:r>
          </a:p>
        </p:txBody>
      </p:sp>
      <p:sp>
        <p:nvSpPr>
          <p:cNvPr id="3" name="Content Placeholder 2"/>
          <p:cNvSpPr>
            <a:spLocks noGrp="1"/>
          </p:cNvSpPr>
          <p:nvPr>
            <p:ph idx="1"/>
          </p:nvPr>
        </p:nvSpPr>
        <p:spPr/>
        <p:txBody>
          <a:bodyPr/>
          <a:lstStyle/>
          <a:p>
            <a:r>
              <a:rPr lang="en-US" sz="2600" dirty="0" err="1">
                <a:latin typeface="Courier New" panose="02070309020205020404" pitchFamily="49" charset="0"/>
                <a:cs typeface="Courier New" panose="02070309020205020404" pitchFamily="49" charset="0"/>
              </a:rPr>
              <a:t>toFixed</a:t>
            </a:r>
            <a:r>
              <a:rPr lang="en-US" sz="2600" dirty="0">
                <a:latin typeface="Courier New" panose="02070309020205020404" pitchFamily="49" charset="0"/>
                <a:cs typeface="Courier New" panose="02070309020205020404" pitchFamily="49" charset="0"/>
              </a:rPr>
              <a:t>()</a:t>
            </a:r>
            <a:r>
              <a:rPr lang="en-US" dirty="0"/>
              <a:t> limits the number of decimals displayed by a value and converts the value into a text string</a:t>
            </a:r>
          </a:p>
          <a:p>
            <a:pPr marL="914400" lvl="2" indent="0">
              <a:buNone/>
            </a:pP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testValue</a:t>
            </a:r>
            <a:r>
              <a:rPr lang="en-US" dirty="0">
                <a:latin typeface="Courier New" panose="02070309020205020404" pitchFamily="49" charset="0"/>
                <a:cs typeface="Courier New" panose="02070309020205020404" pitchFamily="49" charset="0"/>
              </a:rPr>
              <a:t> = 2.835;</a:t>
            </a:r>
          </a:p>
          <a:p>
            <a:pPr marL="914400" lvl="2" indent="0">
              <a:buNone/>
            </a:pPr>
            <a:r>
              <a:rPr lang="en-US" dirty="0" err="1">
                <a:latin typeface="Courier New" panose="02070309020205020404" pitchFamily="49" charset="0"/>
                <a:cs typeface="Courier New" panose="02070309020205020404" pitchFamily="49" charset="0"/>
              </a:rPr>
              <a:t>testValue.toFixed</a:t>
            </a:r>
            <a:r>
              <a:rPr lang="en-US" dirty="0">
                <a:latin typeface="Courier New" panose="02070309020205020404" pitchFamily="49" charset="0"/>
                <a:cs typeface="Courier New" panose="02070309020205020404" pitchFamily="49" charset="0"/>
              </a:rPr>
              <a:t>(1)   //returns “2.8”</a:t>
            </a:r>
          </a:p>
          <a:p>
            <a:pPr marL="914400" lvl="2" indent="0">
              <a:buNone/>
            </a:pPr>
            <a:r>
              <a:rPr lang="en-US" dirty="0" err="1">
                <a:latin typeface="Courier New" panose="02070309020205020404" pitchFamily="49" charset="0"/>
                <a:cs typeface="Courier New" panose="02070309020205020404" pitchFamily="49" charset="0"/>
              </a:rPr>
              <a:t>testValue.toFixed</a:t>
            </a:r>
            <a:r>
              <a:rPr lang="en-US" dirty="0">
                <a:latin typeface="Courier New" panose="02070309020205020404" pitchFamily="49" charset="0"/>
                <a:cs typeface="Courier New" panose="02070309020205020404" pitchFamily="49" charset="0"/>
              </a:rPr>
              <a:t>(2)   //returns “2.84”</a:t>
            </a:r>
          </a:p>
          <a:p>
            <a:r>
              <a:rPr lang="en-US" sz="2600" dirty="0" err="1">
                <a:latin typeface="Courier New" panose="02070309020205020404" pitchFamily="49" charset="0"/>
                <a:cs typeface="Courier New" panose="02070309020205020404" pitchFamily="49" charset="0"/>
              </a:rPr>
              <a:t>toFixed</a:t>
            </a:r>
            <a:r>
              <a:rPr lang="en-US" sz="2600" dirty="0">
                <a:latin typeface="Courier New" panose="02070309020205020404" pitchFamily="49" charset="0"/>
                <a:cs typeface="Courier New" panose="02070309020205020404" pitchFamily="49" charset="0"/>
              </a:rPr>
              <a:t>()</a:t>
            </a:r>
            <a:r>
              <a:rPr lang="en-US" dirty="0"/>
              <a:t> rounds the last digit in an expression rather than truncating it</a:t>
            </a:r>
            <a:endParaRPr lang="en-US"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62</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39666187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 (</a:t>
            </a:r>
            <a:r>
              <a:rPr lang="en-US" dirty="0" err="1"/>
              <a:t>toFixed</a:t>
            </a:r>
            <a:r>
              <a:rPr lang="en-US" dirty="0"/>
              <a:t>() function)</a:t>
            </a:r>
            <a:endParaRPr lang="en-CA" dirty="0"/>
          </a:p>
        </p:txBody>
      </p:sp>
      <p:sp>
        <p:nvSpPr>
          <p:cNvPr id="6" name="Content Placeholder 5"/>
          <p:cNvSpPr>
            <a:spLocks noGrp="1"/>
          </p:cNvSpPr>
          <p:nvPr>
            <p:ph sz="half" idx="1"/>
          </p:nvPr>
        </p:nvSpPr>
        <p:spPr/>
        <p:txBody>
          <a:bodyPr/>
          <a:lstStyle/>
          <a:p>
            <a:pPr marL="457200" lvl="1" indent="0">
              <a:buNone/>
            </a:pPr>
            <a:r>
              <a:rPr lang="en-US" dirty="0"/>
              <a:t>		</a:t>
            </a:r>
            <a:r>
              <a:rPr lang="en-US" b="1" u="sng" dirty="0">
                <a:solidFill>
                  <a:schemeClr val="tx2"/>
                </a:solidFill>
              </a:rPr>
              <a:t>HTML</a:t>
            </a:r>
            <a:r>
              <a:rPr lang="en-US" dirty="0"/>
              <a:t>	</a:t>
            </a:r>
            <a:endParaRPr lang="en-CA" dirty="0"/>
          </a:p>
          <a:p>
            <a:r>
              <a:rPr lang="en-US" dirty="0"/>
              <a:t>&lt;div id="before"&gt;</a:t>
            </a:r>
          </a:p>
          <a:p>
            <a:r>
              <a:rPr lang="en-US" dirty="0"/>
              <a:t>			</a:t>
            </a:r>
          </a:p>
          <a:p>
            <a:r>
              <a:rPr lang="en-US" dirty="0"/>
              <a:t>&lt;/div&gt;</a:t>
            </a:r>
          </a:p>
          <a:p>
            <a:r>
              <a:rPr lang="en-US" dirty="0"/>
              <a:t>&lt;div id="after"&gt;</a:t>
            </a:r>
          </a:p>
          <a:p>
            <a:r>
              <a:rPr lang="en-US" dirty="0"/>
              <a:t>			</a:t>
            </a:r>
          </a:p>
          <a:p>
            <a:r>
              <a:rPr lang="en-US" dirty="0"/>
              <a:t>&lt;/div&gt;</a:t>
            </a:r>
          </a:p>
          <a:p>
            <a:pPr marL="457200" lvl="1" indent="0">
              <a:buNone/>
            </a:pPr>
            <a:r>
              <a:rPr lang="en-US" dirty="0"/>
              <a:t>		</a:t>
            </a:r>
            <a:r>
              <a:rPr lang="en-US" b="1" u="sng" dirty="0">
                <a:solidFill>
                  <a:schemeClr val="tx2"/>
                </a:solidFill>
              </a:rPr>
              <a:t>Output</a:t>
            </a:r>
          </a:p>
          <a:p>
            <a:r>
              <a:rPr lang="en-US" sz="2000" dirty="0"/>
              <a:t>Without rounding 3.141592653589793</a:t>
            </a:r>
          </a:p>
          <a:p>
            <a:r>
              <a:rPr lang="en-US" sz="2000" dirty="0"/>
              <a:t>after rounding using </a:t>
            </a:r>
            <a:r>
              <a:rPr lang="en-US" sz="2000" dirty="0" err="1"/>
              <a:t>toFixed</a:t>
            </a:r>
            <a:r>
              <a:rPr lang="en-US" sz="2000" dirty="0"/>
              <a:t>() 3.14</a:t>
            </a:r>
          </a:p>
        </p:txBody>
      </p:sp>
      <p:sp>
        <p:nvSpPr>
          <p:cNvPr id="7" name="Content Placeholder 6"/>
          <p:cNvSpPr>
            <a:spLocks noGrp="1"/>
          </p:cNvSpPr>
          <p:nvPr>
            <p:ph sz="half" idx="2"/>
          </p:nvPr>
        </p:nvSpPr>
        <p:spPr>
          <a:xfrm>
            <a:off x="3581400" y="1219200"/>
            <a:ext cx="5334000" cy="4906963"/>
          </a:xfrm>
        </p:spPr>
        <p:txBody>
          <a:bodyPr/>
          <a:lstStyle/>
          <a:p>
            <a:pPr marL="457200" lvl="1" indent="0">
              <a:buNone/>
            </a:pPr>
            <a:r>
              <a:rPr lang="en-US" dirty="0"/>
              <a:t>		</a:t>
            </a:r>
            <a:r>
              <a:rPr lang="en-US" b="1" u="sng" dirty="0">
                <a:solidFill>
                  <a:schemeClr val="tx2"/>
                </a:solidFill>
              </a:rPr>
              <a:t>JavaScript</a:t>
            </a:r>
          </a:p>
          <a:p>
            <a:pPr marL="457200" lvl="1" indent="0">
              <a:buNone/>
            </a:pPr>
            <a:r>
              <a:rPr lang="en-CA" dirty="0" err="1"/>
              <a:t>var</a:t>
            </a:r>
            <a:r>
              <a:rPr lang="en-CA" dirty="0"/>
              <a:t> text = </a:t>
            </a:r>
            <a:r>
              <a:rPr lang="en-CA" dirty="0" err="1"/>
              <a:t>Math.PI</a:t>
            </a:r>
            <a:r>
              <a:rPr lang="en-CA" dirty="0"/>
              <a:t>;</a:t>
            </a:r>
          </a:p>
          <a:p>
            <a:pPr marL="457200" lvl="1" indent="0">
              <a:buNone/>
            </a:pPr>
            <a:r>
              <a:rPr lang="en-CA" dirty="0" err="1"/>
              <a:t>document.getElementById</a:t>
            </a:r>
            <a:r>
              <a:rPr lang="en-CA" dirty="0"/>
              <a:t>("before").</a:t>
            </a:r>
            <a:r>
              <a:rPr lang="en-CA" dirty="0" err="1"/>
              <a:t>innerHTML</a:t>
            </a:r>
            <a:r>
              <a:rPr lang="en-CA" dirty="0"/>
              <a:t> =</a:t>
            </a:r>
          </a:p>
          <a:p>
            <a:pPr marL="457200" lvl="1" indent="0">
              <a:buNone/>
            </a:pPr>
            <a:r>
              <a:rPr lang="en-CA" dirty="0"/>
              <a:t>		"&lt;p&gt;Without rounding "+text+"&lt;/p&gt;";</a:t>
            </a:r>
          </a:p>
          <a:p>
            <a:pPr marL="457200" lvl="1" indent="0">
              <a:buNone/>
            </a:pPr>
            <a:r>
              <a:rPr lang="en-CA" dirty="0"/>
              <a:t>text = </a:t>
            </a:r>
            <a:r>
              <a:rPr lang="en-CA" dirty="0" err="1"/>
              <a:t>text.toFixed</a:t>
            </a:r>
            <a:r>
              <a:rPr lang="en-CA" dirty="0"/>
              <a:t>(2);</a:t>
            </a:r>
          </a:p>
          <a:p>
            <a:pPr marL="457200" lvl="1" indent="0">
              <a:buNone/>
            </a:pPr>
            <a:r>
              <a:rPr lang="en-CA" dirty="0" err="1"/>
              <a:t>document.getElementById</a:t>
            </a:r>
            <a:r>
              <a:rPr lang="en-CA" dirty="0"/>
              <a:t>("after").</a:t>
            </a:r>
            <a:r>
              <a:rPr lang="en-CA" dirty="0" err="1"/>
              <a:t>innerHTML</a:t>
            </a:r>
            <a:r>
              <a:rPr lang="en-CA" dirty="0"/>
              <a:t> =</a:t>
            </a:r>
          </a:p>
          <a:p>
            <a:pPr marL="457200" lvl="1" indent="0">
              <a:buNone/>
            </a:pPr>
            <a:r>
              <a:rPr lang="en-CA" dirty="0"/>
              <a:t>		"&lt;p&gt;after rounding using </a:t>
            </a:r>
            <a:r>
              <a:rPr lang="en-CA" dirty="0" err="1"/>
              <a:t>toFixed</a:t>
            </a:r>
            <a:r>
              <a:rPr lang="en-CA" dirty="0"/>
              <a:t>() "+text+"&lt;/p&gt;";</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63</a:t>
            </a:fld>
            <a:endParaRPr lang="en-US" dirty="0"/>
          </a:p>
        </p:txBody>
      </p:sp>
      <p:sp>
        <p:nvSpPr>
          <p:cNvPr id="5"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29147342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Converting Between Numbers and Text</a:t>
            </a:r>
          </a:p>
        </p:txBody>
      </p:sp>
      <p:sp>
        <p:nvSpPr>
          <p:cNvPr id="3" name="Content Placeholder 2"/>
          <p:cNvSpPr>
            <a:spLocks noGrp="1"/>
          </p:cNvSpPr>
          <p:nvPr>
            <p:ph idx="1"/>
          </p:nvPr>
        </p:nvSpPr>
        <p:spPr/>
        <p:txBody>
          <a:bodyPr/>
          <a:lstStyle/>
          <a:p>
            <a:r>
              <a:rPr lang="en-US" dirty="0"/>
              <a:t>To convert a number to a text string us + operator</a:t>
            </a:r>
          </a:p>
          <a:p>
            <a:r>
              <a:rPr lang="en-US" dirty="0"/>
              <a:t>For example,</a:t>
            </a:r>
          </a:p>
          <a:p>
            <a:pPr marL="457200" lvl="1" indent="0">
              <a:buNone/>
            </a:pPr>
            <a:r>
              <a:rPr lang="en-US" sz="2600" dirty="0" err="1">
                <a:latin typeface="Courier New" panose="02070309020205020404" pitchFamily="49" charset="0"/>
                <a:cs typeface="Courier New" panose="02070309020205020404" pitchFamily="49" charset="0"/>
              </a:rPr>
              <a:t>testNumber</a:t>
            </a:r>
            <a:r>
              <a:rPr lang="en-US" sz="2600" dirty="0">
                <a:latin typeface="Courier New" panose="02070309020205020404" pitchFamily="49" charset="0"/>
                <a:cs typeface="Courier New" panose="02070309020205020404" pitchFamily="49" charset="0"/>
              </a:rPr>
              <a:t> = 123; // numeric value</a:t>
            </a:r>
          </a:p>
          <a:p>
            <a:pPr marL="457200" lvl="1" indent="0">
              <a:buNone/>
            </a:pPr>
            <a:r>
              <a:rPr lang="en-US" sz="2600" dirty="0" err="1">
                <a:latin typeface="Courier New" panose="02070309020205020404" pitchFamily="49" charset="0"/>
                <a:cs typeface="Courier New" panose="02070309020205020404" pitchFamily="49" charset="0"/>
              </a:rPr>
              <a:t>testString</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testNumber</a:t>
            </a:r>
            <a:r>
              <a:rPr lang="en-US" sz="2600" dirty="0">
                <a:latin typeface="Courier New" panose="02070309020205020404" pitchFamily="49" charset="0"/>
                <a:cs typeface="Courier New" panose="02070309020205020404" pitchFamily="49" charset="0"/>
              </a:rPr>
              <a:t> + “”; // text string</a:t>
            </a:r>
          </a:p>
          <a:p>
            <a:pPr indent="0">
              <a:buNone/>
            </a:pPr>
            <a:r>
              <a:rPr lang="en-US" sz="3200" dirty="0">
                <a:cs typeface="Courier New" panose="02070309020205020404" pitchFamily="49" charset="0"/>
              </a:rPr>
              <a:t>where </a:t>
            </a:r>
            <a:r>
              <a:rPr lang="en-US" sz="2800" dirty="0"/>
              <a:t>+ </a:t>
            </a:r>
            <a:r>
              <a:rPr lang="en-US" dirty="0"/>
              <a:t>operator concatenates a numeric value with an empty text string resulting in a text string</a:t>
            </a:r>
            <a:endParaRPr lang="en-US" sz="8800"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64</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6366181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Converting Between Numbers and Text</a:t>
            </a:r>
          </a:p>
        </p:txBody>
      </p:sp>
      <p:sp>
        <p:nvSpPr>
          <p:cNvPr id="3" name="Content Placeholder 2"/>
          <p:cNvSpPr>
            <a:spLocks noGrp="1"/>
          </p:cNvSpPr>
          <p:nvPr>
            <p:ph idx="1"/>
          </p:nvPr>
        </p:nvSpPr>
        <p:spPr/>
        <p:txBody>
          <a:bodyPr/>
          <a:lstStyle/>
          <a:p>
            <a:r>
              <a:rPr lang="en-US" dirty="0"/>
              <a:t>To convert a text string to a number, apply an arithmetic operator to the text string</a:t>
            </a:r>
          </a:p>
          <a:p>
            <a:r>
              <a:rPr lang="en-US" sz="2600" dirty="0" err="1">
                <a:latin typeface="Courier New" panose="02070309020205020404" pitchFamily="49" charset="0"/>
                <a:cs typeface="Courier New" panose="02070309020205020404" pitchFamily="49" charset="0"/>
              </a:rPr>
              <a:t>parseInt</a:t>
            </a:r>
            <a:r>
              <a:rPr lang="en-US" sz="2600" dirty="0">
                <a:latin typeface="Courier New" panose="02070309020205020404" pitchFamily="49" charset="0"/>
                <a:cs typeface="Courier New" panose="02070309020205020404" pitchFamily="49" charset="0"/>
              </a:rPr>
              <a:t>(text)</a:t>
            </a:r>
            <a:r>
              <a:rPr lang="en-US" dirty="0"/>
              <a:t> function </a:t>
            </a:r>
            <a:r>
              <a:rPr lang="en-IN" dirty="0"/>
              <a:t>extracts the leading integer value from a text string </a:t>
            </a:r>
          </a:p>
          <a:p>
            <a:r>
              <a:rPr lang="en-IN" dirty="0"/>
              <a:t>It returns the integer value from the text string by discarding any non-integer characters</a:t>
            </a:r>
          </a:p>
          <a:p>
            <a:r>
              <a:rPr lang="en-US" dirty="0">
                <a:cs typeface="Courier New" panose="02070309020205020404" pitchFamily="49" charset="0"/>
              </a:rPr>
              <a:t>Example,</a:t>
            </a:r>
          </a:p>
          <a:p>
            <a:pPr marL="457200" lvl="1" indent="0">
              <a:buNone/>
            </a:pPr>
            <a:r>
              <a:rPr lang="en-US" sz="2400" dirty="0" err="1">
                <a:latin typeface="Courier New" panose="02070309020205020404" pitchFamily="49" charset="0"/>
                <a:cs typeface="Courier New" panose="02070309020205020404" pitchFamily="49" charset="0"/>
              </a:rPr>
              <a:t>parseInt</a:t>
            </a:r>
            <a:r>
              <a:rPr lang="en-US" sz="2400" dirty="0">
                <a:latin typeface="Courier New" panose="02070309020205020404" pitchFamily="49" charset="0"/>
                <a:cs typeface="Courier New" panose="02070309020205020404" pitchFamily="49" charset="0"/>
              </a:rPr>
              <a:t>(“120.88 </a:t>
            </a:r>
            <a:r>
              <a:rPr lang="en-US" sz="2400" dirty="0" err="1">
                <a:latin typeface="Courier New" panose="02070309020205020404" pitchFamily="49" charset="0"/>
                <a:cs typeface="Courier New" panose="02070309020205020404" pitchFamily="49" charset="0"/>
              </a:rPr>
              <a:t>lbs</a:t>
            </a:r>
            <a:r>
              <a:rPr lang="en-US" sz="2400" dirty="0">
                <a:latin typeface="Courier New" panose="02070309020205020404" pitchFamily="49" charset="0"/>
                <a:cs typeface="Courier New" panose="02070309020205020404" pitchFamily="49" charset="0"/>
              </a:rPr>
              <a:t>”); // returns 120</a:t>
            </a:r>
          </a:p>
          <a:p>
            <a:pPr marL="457200" lvl="1" indent="0">
              <a:buNone/>
            </a:pPr>
            <a:r>
              <a:rPr lang="en-US" sz="2400" dirty="0" err="1">
                <a:latin typeface="Courier New" panose="02070309020205020404" pitchFamily="49" charset="0"/>
                <a:cs typeface="Courier New" panose="02070309020205020404" pitchFamily="49" charset="0"/>
              </a:rPr>
              <a:t>parseInt</a:t>
            </a:r>
            <a:r>
              <a:rPr lang="en-US" sz="2400" dirty="0">
                <a:latin typeface="Courier New" panose="02070309020205020404" pitchFamily="49" charset="0"/>
                <a:cs typeface="Courier New" panose="02070309020205020404" pitchFamily="49" charset="0"/>
              </a:rPr>
              <a:t>(“weight equals 120 </a:t>
            </a:r>
            <a:r>
              <a:rPr lang="en-US" sz="2400" dirty="0" err="1">
                <a:latin typeface="Courier New" panose="02070309020205020404" pitchFamily="49" charset="0"/>
                <a:cs typeface="Courier New" panose="02070309020205020404" pitchFamily="49" charset="0"/>
              </a:rPr>
              <a:t>lbs</a:t>
            </a:r>
            <a:r>
              <a:rPr lang="en-US" sz="2400" dirty="0">
                <a:latin typeface="Courier New" panose="02070309020205020404" pitchFamily="49" charset="0"/>
                <a:cs typeface="Courier New" panose="02070309020205020404" pitchFamily="49" charset="0"/>
              </a:rPr>
              <a:t>”); // returns </a:t>
            </a:r>
            <a:r>
              <a:rPr lang="en-US" sz="2400" dirty="0" err="1">
                <a:latin typeface="Courier New" panose="02070309020205020404" pitchFamily="49" charset="0"/>
                <a:cs typeface="Courier New" panose="02070309020205020404" pitchFamily="49" charset="0"/>
              </a:rPr>
              <a:t>NaN</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65</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4227813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 (</a:t>
            </a:r>
            <a:r>
              <a:rPr lang="en-US" dirty="0" err="1"/>
              <a:t>parseInt</a:t>
            </a:r>
            <a:r>
              <a:rPr lang="en-US" dirty="0"/>
              <a:t>() function)</a:t>
            </a:r>
            <a:endParaRPr lang="en-CA" dirty="0"/>
          </a:p>
        </p:txBody>
      </p:sp>
      <p:sp>
        <p:nvSpPr>
          <p:cNvPr id="6" name="Content Placeholder 5"/>
          <p:cNvSpPr>
            <a:spLocks noGrp="1"/>
          </p:cNvSpPr>
          <p:nvPr>
            <p:ph sz="half" idx="1"/>
          </p:nvPr>
        </p:nvSpPr>
        <p:spPr/>
        <p:txBody>
          <a:bodyPr/>
          <a:lstStyle/>
          <a:p>
            <a:pPr marL="457200" lvl="1" indent="0">
              <a:buNone/>
            </a:pPr>
            <a:r>
              <a:rPr lang="en-US" dirty="0"/>
              <a:t>		</a:t>
            </a:r>
            <a:r>
              <a:rPr lang="en-US" b="1" u="sng" dirty="0">
                <a:solidFill>
                  <a:schemeClr val="tx2"/>
                </a:solidFill>
              </a:rPr>
              <a:t>HTML</a:t>
            </a:r>
            <a:r>
              <a:rPr lang="en-US" dirty="0"/>
              <a:t>	</a:t>
            </a:r>
            <a:endParaRPr lang="en-CA" dirty="0"/>
          </a:p>
          <a:p>
            <a:r>
              <a:rPr lang="en-US" dirty="0"/>
              <a:t>&lt;div id="before"&gt;</a:t>
            </a:r>
          </a:p>
          <a:p>
            <a:r>
              <a:rPr lang="en-US" dirty="0"/>
              <a:t>			</a:t>
            </a:r>
          </a:p>
          <a:p>
            <a:r>
              <a:rPr lang="en-US" dirty="0"/>
              <a:t>&lt;/div&gt;</a:t>
            </a:r>
          </a:p>
          <a:p>
            <a:r>
              <a:rPr lang="en-US" dirty="0"/>
              <a:t>&lt;div id="after"&gt;</a:t>
            </a:r>
          </a:p>
          <a:p>
            <a:r>
              <a:rPr lang="en-US" dirty="0"/>
              <a:t>			</a:t>
            </a:r>
          </a:p>
          <a:p>
            <a:r>
              <a:rPr lang="en-US" dirty="0"/>
              <a:t>&lt;/div&gt;</a:t>
            </a:r>
          </a:p>
          <a:p>
            <a:pPr marL="457200" lvl="1" indent="0">
              <a:buNone/>
            </a:pPr>
            <a:r>
              <a:rPr lang="en-US" dirty="0"/>
              <a:t>		</a:t>
            </a:r>
            <a:r>
              <a:rPr lang="en-US" b="1" u="sng" dirty="0">
                <a:solidFill>
                  <a:schemeClr val="tx2"/>
                </a:solidFill>
              </a:rPr>
              <a:t>Output</a:t>
            </a:r>
          </a:p>
          <a:p>
            <a:r>
              <a:rPr lang="en-US" sz="2400" dirty="0"/>
              <a:t>original text is 120.88 </a:t>
            </a:r>
            <a:r>
              <a:rPr lang="en-US" sz="2400" dirty="0" err="1"/>
              <a:t>lbs</a:t>
            </a:r>
            <a:endParaRPr lang="en-US" sz="2400" dirty="0"/>
          </a:p>
          <a:p>
            <a:r>
              <a:rPr lang="en-US" sz="2400" dirty="0"/>
              <a:t>after parsing 120</a:t>
            </a:r>
          </a:p>
          <a:p>
            <a:pPr marL="457200" lvl="1" indent="0">
              <a:buNone/>
            </a:pPr>
            <a:endParaRPr lang="en-US" b="1" u="sng" dirty="0">
              <a:solidFill>
                <a:schemeClr val="tx2"/>
              </a:solidFill>
            </a:endParaRPr>
          </a:p>
        </p:txBody>
      </p:sp>
      <p:sp>
        <p:nvSpPr>
          <p:cNvPr id="7" name="Content Placeholder 6"/>
          <p:cNvSpPr>
            <a:spLocks noGrp="1"/>
          </p:cNvSpPr>
          <p:nvPr>
            <p:ph sz="half" idx="2"/>
          </p:nvPr>
        </p:nvSpPr>
        <p:spPr>
          <a:xfrm>
            <a:off x="3581400" y="1219200"/>
            <a:ext cx="5334000" cy="4906963"/>
          </a:xfrm>
        </p:spPr>
        <p:txBody>
          <a:bodyPr/>
          <a:lstStyle/>
          <a:p>
            <a:pPr marL="457200" lvl="1" indent="0">
              <a:buNone/>
            </a:pPr>
            <a:r>
              <a:rPr lang="en-US" dirty="0"/>
              <a:t>		</a:t>
            </a:r>
            <a:r>
              <a:rPr lang="en-US" b="1" u="sng" dirty="0">
                <a:solidFill>
                  <a:schemeClr val="tx2"/>
                </a:solidFill>
              </a:rPr>
              <a:t>JavaScript</a:t>
            </a:r>
          </a:p>
          <a:p>
            <a:pPr marL="457200" lvl="1" indent="0">
              <a:buNone/>
            </a:pPr>
            <a:r>
              <a:rPr lang="en-US" dirty="0" err="1">
                <a:ea typeface="+mn-ea"/>
                <a:cs typeface="+mn-cs"/>
              </a:rPr>
              <a:t>var</a:t>
            </a:r>
            <a:r>
              <a:rPr lang="en-US" dirty="0">
                <a:ea typeface="+mn-ea"/>
                <a:cs typeface="+mn-cs"/>
              </a:rPr>
              <a:t> text = "120.88 </a:t>
            </a:r>
            <a:r>
              <a:rPr lang="en-US" dirty="0" err="1">
                <a:ea typeface="+mn-ea"/>
                <a:cs typeface="+mn-cs"/>
              </a:rPr>
              <a:t>lbs</a:t>
            </a:r>
            <a:r>
              <a:rPr lang="en-US" dirty="0">
                <a:ea typeface="+mn-ea"/>
                <a:cs typeface="+mn-cs"/>
              </a:rPr>
              <a:t>";</a:t>
            </a:r>
          </a:p>
          <a:p>
            <a:pPr marL="457200" lvl="1" indent="0">
              <a:buNone/>
            </a:pPr>
            <a:r>
              <a:rPr lang="en-US" dirty="0" err="1">
                <a:ea typeface="+mn-ea"/>
                <a:cs typeface="+mn-cs"/>
              </a:rPr>
              <a:t>document.getElementById</a:t>
            </a:r>
            <a:r>
              <a:rPr lang="en-US" dirty="0">
                <a:ea typeface="+mn-ea"/>
                <a:cs typeface="+mn-cs"/>
              </a:rPr>
              <a:t>("before").</a:t>
            </a:r>
            <a:r>
              <a:rPr lang="en-US" dirty="0" err="1">
                <a:ea typeface="+mn-ea"/>
                <a:cs typeface="+mn-cs"/>
              </a:rPr>
              <a:t>innerHTML</a:t>
            </a:r>
            <a:r>
              <a:rPr lang="en-US" dirty="0">
                <a:ea typeface="+mn-ea"/>
                <a:cs typeface="+mn-cs"/>
              </a:rPr>
              <a:t> =</a:t>
            </a:r>
          </a:p>
          <a:p>
            <a:pPr marL="457200" lvl="1" indent="0">
              <a:buNone/>
            </a:pPr>
            <a:r>
              <a:rPr lang="en-US" dirty="0">
                <a:ea typeface="+mn-ea"/>
                <a:cs typeface="+mn-cs"/>
              </a:rPr>
              <a:t>		"&lt;p&gt;original text is "+text+"&lt;/p&gt;";</a:t>
            </a:r>
          </a:p>
          <a:p>
            <a:pPr marL="457200" lvl="1" indent="0">
              <a:buNone/>
            </a:pPr>
            <a:endParaRPr lang="en-US" dirty="0">
              <a:ea typeface="+mn-ea"/>
              <a:cs typeface="+mn-cs"/>
            </a:endParaRPr>
          </a:p>
          <a:p>
            <a:pPr marL="457200" lvl="1" indent="0">
              <a:buNone/>
            </a:pPr>
            <a:r>
              <a:rPr lang="en-US" dirty="0">
                <a:ea typeface="+mn-ea"/>
                <a:cs typeface="+mn-cs"/>
              </a:rPr>
              <a:t>text = </a:t>
            </a:r>
            <a:r>
              <a:rPr lang="en-US" dirty="0" err="1">
                <a:ea typeface="+mn-ea"/>
                <a:cs typeface="+mn-cs"/>
              </a:rPr>
              <a:t>parseInt</a:t>
            </a:r>
            <a:r>
              <a:rPr lang="en-US" dirty="0">
                <a:ea typeface="+mn-ea"/>
                <a:cs typeface="+mn-cs"/>
              </a:rPr>
              <a:t>(text);</a:t>
            </a:r>
          </a:p>
          <a:p>
            <a:pPr marL="457200" lvl="1" indent="0">
              <a:buNone/>
            </a:pPr>
            <a:r>
              <a:rPr lang="en-US" dirty="0" err="1">
                <a:ea typeface="+mn-ea"/>
                <a:cs typeface="+mn-cs"/>
              </a:rPr>
              <a:t>document.getElementById</a:t>
            </a:r>
            <a:r>
              <a:rPr lang="en-US" dirty="0">
                <a:ea typeface="+mn-ea"/>
                <a:cs typeface="+mn-cs"/>
              </a:rPr>
              <a:t>("after").</a:t>
            </a:r>
            <a:r>
              <a:rPr lang="en-US" dirty="0" err="1">
                <a:ea typeface="+mn-ea"/>
                <a:cs typeface="+mn-cs"/>
              </a:rPr>
              <a:t>innerHTML</a:t>
            </a:r>
            <a:r>
              <a:rPr lang="en-US" dirty="0">
                <a:ea typeface="+mn-ea"/>
                <a:cs typeface="+mn-cs"/>
              </a:rPr>
              <a:t> =</a:t>
            </a:r>
          </a:p>
          <a:p>
            <a:pPr marL="457200" lvl="1" indent="0">
              <a:buNone/>
            </a:pPr>
            <a:r>
              <a:rPr lang="en-US" dirty="0">
                <a:ea typeface="+mn-ea"/>
                <a:cs typeface="+mn-cs"/>
              </a:rPr>
              <a:t>		"&lt;p&gt;after parsing "+text+"&lt;/p&gt;";</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66</a:t>
            </a:fld>
            <a:endParaRPr lang="en-US" dirty="0"/>
          </a:p>
        </p:txBody>
      </p:sp>
      <p:sp>
        <p:nvSpPr>
          <p:cNvPr id="5"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176145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Server-Side and Client-Side Programming</a:t>
            </a:r>
          </a:p>
        </p:txBody>
      </p:sp>
      <p:pic>
        <p:nvPicPr>
          <p:cNvPr id="6" name="Content Placeholder 5" descr="This figure shows the client-side programming.&#10;The figure consists of two rectangular boxes, a curved arrow, an image and two steps that represent the process flow. The two rectangular boxes are vertically positioned to represent two CPUs. An image of a user operating a computer is positioned at the bottom-left side of the two rectangular boxes. A curved arrow starting from the two rectangular boxes points to the image. The first step that reads “1) user retrieves web page from the server” is positioned at the left side of the curved arrow. The second step that reads “2) user runs the program locally, receiving instant feedback” is positioned at the right side of the image." title="Figure 9-2 Client-side programm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0020" y="1219200"/>
            <a:ext cx="6780160" cy="4906963"/>
          </a:xfr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7</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2551640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Development of JavaScript</a:t>
            </a:r>
          </a:p>
        </p:txBody>
      </p:sp>
      <p:sp>
        <p:nvSpPr>
          <p:cNvPr id="3" name="Content Placeholder 2"/>
          <p:cNvSpPr>
            <a:spLocks noGrp="1"/>
          </p:cNvSpPr>
          <p:nvPr>
            <p:ph idx="1"/>
          </p:nvPr>
        </p:nvSpPr>
        <p:spPr/>
        <p:txBody>
          <a:bodyPr/>
          <a:lstStyle/>
          <a:p>
            <a:r>
              <a:rPr lang="en-US" b="1" dirty="0"/>
              <a:t>JavaScript</a:t>
            </a:r>
            <a:r>
              <a:rPr lang="en-US" dirty="0"/>
              <a:t> is a programming language for client-side programs</a:t>
            </a:r>
          </a:p>
          <a:p>
            <a:r>
              <a:rPr lang="en-US" dirty="0"/>
              <a:t>It is an </a:t>
            </a:r>
            <a:r>
              <a:rPr lang="en-US" b="1" dirty="0"/>
              <a:t>interpreted language</a:t>
            </a:r>
            <a:r>
              <a:rPr lang="en-US" dirty="0"/>
              <a:t> that executes a program code without using a compiler</a:t>
            </a:r>
          </a:p>
          <a:p>
            <a:r>
              <a:rPr lang="en-US" b="1" dirty="0"/>
              <a:t>Compiler</a:t>
            </a:r>
            <a:r>
              <a:rPr lang="en-US" dirty="0"/>
              <a:t> is an application that translates a program code into machine language</a:t>
            </a:r>
          </a:p>
          <a:p>
            <a:r>
              <a:rPr lang="en-US" dirty="0"/>
              <a:t>JavaScript code can be directly inserted into or linked to an HTML file</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8</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1051504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t>Working with the </a:t>
            </a:r>
            <a:r>
              <a:rPr lang="en-US" sz="4200" dirty="0">
                <a:latin typeface="Courier New" panose="02070309020205020404" pitchFamily="49" charset="0"/>
                <a:cs typeface="Courier New" panose="02070309020205020404" pitchFamily="49" charset="0"/>
              </a:rPr>
              <a:t>script</a:t>
            </a:r>
            <a:r>
              <a:rPr lang="en-US" sz="4200" dirty="0"/>
              <a:t> Element</a:t>
            </a:r>
          </a:p>
        </p:txBody>
      </p:sp>
      <p:sp>
        <p:nvSpPr>
          <p:cNvPr id="3" name="Content Placeholder 2"/>
          <p:cNvSpPr>
            <a:spLocks noGrp="1"/>
          </p:cNvSpPr>
          <p:nvPr>
            <p:ph idx="1"/>
          </p:nvPr>
        </p:nvSpPr>
        <p:spPr/>
        <p:txBody>
          <a:bodyPr/>
          <a:lstStyle/>
          <a:p>
            <a:r>
              <a:rPr lang="en-US" dirty="0"/>
              <a:t>JavaScript code is attached to an HTML file using the </a:t>
            </a:r>
            <a:r>
              <a:rPr lang="en-US" sz="2600" dirty="0">
                <a:latin typeface="Courier New" panose="02070309020205020404" pitchFamily="49" charset="0"/>
                <a:cs typeface="Courier New" panose="02070309020205020404" pitchFamily="49" charset="0"/>
              </a:rPr>
              <a:t>script</a:t>
            </a:r>
            <a:r>
              <a:rPr lang="en-US" dirty="0"/>
              <a:t> element</a:t>
            </a:r>
          </a:p>
          <a:p>
            <a:pPr marL="457200" lvl="1" indent="0">
              <a:buNone/>
            </a:pPr>
            <a:r>
              <a:rPr lang="en-US" dirty="0"/>
              <a:t>	</a:t>
            </a:r>
            <a:r>
              <a:rPr lang="en-US" sz="2600" dirty="0">
                <a:latin typeface="Courier New" panose="02070309020205020404" pitchFamily="49" charset="0"/>
                <a:cs typeface="Courier New" panose="02070309020205020404" pitchFamily="49" charset="0"/>
              </a:rPr>
              <a:t>&lt;script </a:t>
            </a:r>
            <a:r>
              <a:rPr lang="en-US" sz="2600" dirty="0" err="1">
                <a:latin typeface="Courier New" panose="02070309020205020404" pitchFamily="49" charset="0"/>
                <a:cs typeface="Courier New" panose="02070309020205020404" pitchFamily="49" charset="0"/>
              </a:rPr>
              <a:t>src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url</a:t>
            </a:r>
            <a:r>
              <a:rPr lang="en-US" sz="2600" dirty="0">
                <a:latin typeface="Courier New" panose="02070309020205020404" pitchFamily="49" charset="0"/>
                <a:cs typeface="Courier New" panose="02070309020205020404" pitchFamily="49" charset="0"/>
              </a:rPr>
              <a:t>”&gt;&lt;/script&gt;</a:t>
            </a:r>
          </a:p>
          <a:p>
            <a:pPr marL="342900" lvl="1" indent="0">
              <a:buNone/>
            </a:pPr>
            <a:r>
              <a:rPr lang="en-US" sz="3200" dirty="0"/>
              <a:t>where </a:t>
            </a:r>
            <a:r>
              <a:rPr lang="en-US" sz="2600" i="1" dirty="0" err="1">
                <a:latin typeface="Courier New" panose="02070309020205020404" pitchFamily="49" charset="0"/>
                <a:cs typeface="Courier New" panose="02070309020205020404" pitchFamily="49" charset="0"/>
              </a:rPr>
              <a:t>url</a:t>
            </a:r>
            <a:r>
              <a:rPr lang="en-US" sz="2400" i="1" dirty="0"/>
              <a:t> </a:t>
            </a:r>
            <a:r>
              <a:rPr lang="en-US" sz="3200" dirty="0"/>
              <a:t>is the URL of the external file containing the JavaScript code</a:t>
            </a:r>
          </a:p>
          <a:p>
            <a:pPr marL="342900" lvl="1" indent="-342900">
              <a:buFont typeface="Arial" panose="020B0604020202020204" pitchFamily="34" charset="0"/>
              <a:buChar char="•"/>
            </a:pPr>
            <a:r>
              <a:rPr lang="en-US" sz="3200" dirty="0">
                <a:cs typeface="Courier New" panose="02070309020205020404" pitchFamily="49" charset="0"/>
              </a:rPr>
              <a:t>An </a:t>
            </a:r>
            <a:r>
              <a:rPr lang="en-US" sz="3200" b="1" dirty="0"/>
              <a:t>embedded script</a:t>
            </a:r>
            <a:r>
              <a:rPr lang="en-US" sz="3200" dirty="0"/>
              <a:t> can be used instead of an external file</a:t>
            </a:r>
            <a:r>
              <a:rPr lang="en-US" sz="3200" dirty="0">
                <a:cs typeface="Courier New" panose="02070309020205020404" pitchFamily="49" charset="0"/>
              </a:rPr>
              <a:t> by omitting the </a:t>
            </a:r>
            <a:r>
              <a:rPr lang="en-US" sz="2600" dirty="0" err="1">
                <a:latin typeface="Courier New" panose="02070309020205020404" pitchFamily="49" charset="0"/>
                <a:cs typeface="Courier New" panose="02070309020205020404" pitchFamily="49" charset="0"/>
              </a:rPr>
              <a:t>src</a:t>
            </a:r>
            <a:r>
              <a:rPr lang="en-US" dirty="0">
                <a:cs typeface="Courier New" panose="02070309020205020404" pitchFamily="49" charset="0"/>
              </a:rPr>
              <a:t> </a:t>
            </a:r>
            <a:r>
              <a:rPr lang="en-US" sz="3200" dirty="0">
                <a:cs typeface="Courier New" panose="02070309020205020404" pitchFamily="49" charset="0"/>
              </a:rPr>
              <a:t>attribute</a:t>
            </a:r>
          </a:p>
          <a:p>
            <a:pPr marL="400050" lvl="2" indent="0">
              <a:buNone/>
            </a:pPr>
            <a:r>
              <a:rPr lang="en-US" sz="2600" dirty="0">
                <a:latin typeface="Courier New" panose="02070309020205020404" pitchFamily="49" charset="0"/>
                <a:cs typeface="Courier New" panose="02070309020205020404" pitchFamily="49" charset="0"/>
              </a:rPr>
              <a:t>	&lt;script&gt;</a:t>
            </a:r>
          </a:p>
          <a:p>
            <a:pPr marL="400050" lvl="2" indent="0">
              <a:buNone/>
            </a:pPr>
            <a:r>
              <a:rPr lang="en-US" sz="2600" i="1" dirty="0">
                <a:latin typeface="Courier New" panose="02070309020205020404" pitchFamily="49" charset="0"/>
                <a:cs typeface="Courier New" panose="02070309020205020404" pitchFamily="49" charset="0"/>
              </a:rPr>
              <a:t>		code</a:t>
            </a:r>
          </a:p>
          <a:p>
            <a:pPr marL="400050" lvl="2" indent="0">
              <a:buNone/>
            </a:pPr>
            <a:r>
              <a:rPr lang="en-US" sz="2600" i="1" dirty="0">
                <a:latin typeface="Courier New" panose="02070309020205020404" pitchFamily="49" charset="0"/>
                <a:cs typeface="Courier New" panose="02070309020205020404" pitchFamily="49" charset="0"/>
              </a:rPr>
              <a:t>	</a:t>
            </a:r>
            <a:r>
              <a:rPr lang="en-US" sz="2600" dirty="0">
                <a:latin typeface="Courier New" panose="02070309020205020404" pitchFamily="49" charset="0"/>
                <a:cs typeface="Courier New" panose="02070309020205020404" pitchFamily="49" charset="0"/>
              </a:rPr>
              <a:t>&lt;/script&gt;</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9</a:t>
            </a:fld>
            <a:endParaRPr lang="en-US" dirty="0"/>
          </a:p>
        </p:txBody>
      </p:sp>
      <p:sp>
        <p:nvSpPr>
          <p:cNvPr id="5"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200" b="1" kern="1200" smtClean="0">
                <a:solidFill>
                  <a:schemeClr val="tx1"/>
                </a:solidFill>
                <a:latin typeface="+mn-lt"/>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a:pPr>
              <a:defRPr/>
            </a:pPr>
            <a:r>
              <a:rPr lang="en-US"/>
              <a:t> New Perspectives on HTML5, CSS3, and JavaScript, 6th Edition</a:t>
            </a:r>
            <a:endParaRPr lang="en-US" dirty="0"/>
          </a:p>
        </p:txBody>
      </p:sp>
    </p:spTree>
    <p:extLst>
      <p:ext uri="{BB962C8B-B14F-4D97-AF65-F5344CB8AC3E}">
        <p14:creationId xmlns:p14="http://schemas.microsoft.com/office/powerpoint/2010/main" val="10550241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pjp8wIG0wgCxOZ6nvDTwx8"/>
</p:tagLst>
</file>

<file path=ppt/theme/theme1.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a66f0b0a-e2d4-4059-810c-127573d4cb4e" origin="userSelected"/>
</file>

<file path=customXml/itemProps1.xml><?xml version="1.0" encoding="utf-8"?>
<ds:datastoreItem xmlns:ds="http://schemas.openxmlformats.org/officeDocument/2006/customXml" ds:itemID="{6D58E576-5B68-4E79-8245-D8386EDC7808}">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Tutorial.01</Template>
  <TotalTime>7332</TotalTime>
  <Words>3747</Words>
  <Application>Microsoft Office PowerPoint</Application>
  <PresentationFormat>On-screen Show (4:3)</PresentationFormat>
  <Paragraphs>524</Paragraphs>
  <Slides>66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Century</vt:lpstr>
      <vt:lpstr>Courier New</vt:lpstr>
      <vt:lpstr>Times New Roman</vt:lpstr>
      <vt:lpstr>2_Office Theme</vt:lpstr>
      <vt:lpstr> Tutorial 9 Getting Started with JavaScript</vt:lpstr>
      <vt:lpstr>Objectives</vt:lpstr>
      <vt:lpstr>Objectives (continued)</vt:lpstr>
      <vt:lpstr>Server-Side and Client-Side Programming</vt:lpstr>
      <vt:lpstr>Server-Side and Client-Side Programming </vt:lpstr>
      <vt:lpstr>Server-Side and Client-Side Programming</vt:lpstr>
      <vt:lpstr>Server-Side and Client-Side Programming</vt:lpstr>
      <vt:lpstr>The Development of JavaScript</vt:lpstr>
      <vt:lpstr>Working with the script Element</vt:lpstr>
      <vt:lpstr>Loading the script Element</vt:lpstr>
      <vt:lpstr>Loading the script Element</vt:lpstr>
      <vt:lpstr>Inserting the script Element</vt:lpstr>
      <vt:lpstr>Creating a JavaScript Program</vt:lpstr>
      <vt:lpstr>Creating a JavaScript Program</vt:lpstr>
      <vt:lpstr>Creating a JavaScript Program</vt:lpstr>
      <vt:lpstr>Creating a JavaScript Program</vt:lpstr>
      <vt:lpstr>Creating a JavaScript Program</vt:lpstr>
      <vt:lpstr>Creating a JavaScript Program</vt:lpstr>
      <vt:lpstr>Debugging your Code</vt:lpstr>
      <vt:lpstr>Opening a Debugger</vt:lpstr>
      <vt:lpstr>Inserting a Breakpoint</vt:lpstr>
      <vt:lpstr>Inserting a Breakpoint</vt:lpstr>
      <vt:lpstr>Applying Strict Usage of JavaScript</vt:lpstr>
      <vt:lpstr>Introducing Objects</vt:lpstr>
      <vt:lpstr>Introducing Objects</vt:lpstr>
      <vt:lpstr>Introducing Objects</vt:lpstr>
      <vt:lpstr>Object References</vt:lpstr>
      <vt:lpstr>Referencing Object Collections</vt:lpstr>
      <vt:lpstr>Referencing an Object by ID and Name</vt:lpstr>
      <vt:lpstr>Referencing Object Collections</vt:lpstr>
      <vt:lpstr>Referencing an Object by ID and Name</vt:lpstr>
      <vt:lpstr>Referencing an Object by ID and Name</vt:lpstr>
      <vt:lpstr>Referencing an Object by ID and Name</vt:lpstr>
      <vt:lpstr>Referencing an Object by ID and Name</vt:lpstr>
      <vt:lpstr>Changing Properties and Applying Methods</vt:lpstr>
      <vt:lpstr>Changing Properties and Applying Methods</vt:lpstr>
      <vt:lpstr>Writing HTML Code</vt:lpstr>
      <vt:lpstr>Writing HTML Code</vt:lpstr>
      <vt:lpstr>Working with Variables</vt:lpstr>
      <vt:lpstr>Working with Variables</vt:lpstr>
      <vt:lpstr>Variables and Data Types</vt:lpstr>
      <vt:lpstr>Variables and Data Types</vt:lpstr>
      <vt:lpstr>Variables and Data Types</vt:lpstr>
      <vt:lpstr>Working with Date Objects</vt:lpstr>
      <vt:lpstr>    Working with Date Objects</vt:lpstr>
      <vt:lpstr>Working with Operators and Operands</vt:lpstr>
      <vt:lpstr>Working with Operators and Operands</vt:lpstr>
      <vt:lpstr>Using Assignment Operators</vt:lpstr>
      <vt:lpstr>Working with the Math Object</vt:lpstr>
      <vt:lpstr>Working with the Math Object</vt:lpstr>
      <vt:lpstr>Using Math Constants</vt:lpstr>
      <vt:lpstr>Using Math Constants</vt:lpstr>
      <vt:lpstr>Working with JavaScript Functions</vt:lpstr>
      <vt:lpstr>Working with JavaScript Functions</vt:lpstr>
      <vt:lpstr>Working with JavaScript Functions</vt:lpstr>
      <vt:lpstr>Calling a Function</vt:lpstr>
      <vt:lpstr>Creating a Function to Return a Value</vt:lpstr>
      <vt:lpstr>Controlling How JavaScript Works with Numeric Values</vt:lpstr>
      <vt:lpstr>Controlling How JavaScript Works with Numeric Values</vt:lpstr>
      <vt:lpstr>Hands-on (isNaN() function)</vt:lpstr>
      <vt:lpstr>Defining a Number Format</vt:lpstr>
      <vt:lpstr>Defining a Number Format</vt:lpstr>
      <vt:lpstr>Hands-on (toFixed() function)</vt:lpstr>
      <vt:lpstr>Converting Between Numbers and Text</vt:lpstr>
      <vt:lpstr>Converting Between Numbers and Text</vt:lpstr>
      <vt:lpstr>Hands-on (parseInt() function)</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Bashir, Mehwish</cp:lastModifiedBy>
  <cp:revision>544</cp:revision>
  <dcterms:created xsi:type="dcterms:W3CDTF">2001-08-29T21:35:42Z</dcterms:created>
  <dcterms:modified xsi:type="dcterms:W3CDTF">2024-07-10T16:02:33Z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DocumentId">
    <vt:lpwstr>1-msZHeavFpns7XDBLQhy7D2HHxp6WyIPfkYnZeLjR4o</vt:lpwstr>
  </property>
  <property fmtid="{D5CDD505-2E9C-101B-9397-08002B2CF9AE}" pid="3" name="Google.Documents.RevisionId">
    <vt:lpwstr>08247036519663079581</vt:lpwstr>
  </property>
  <property fmtid="{D5CDD505-2E9C-101B-9397-08002B2CF9AE}" pid="4" name="Google.Documents.PluginVersion">
    <vt:lpwstr>2.0.2026.3768</vt:lpwstr>
  </property>
  <property fmtid="{D5CDD505-2E9C-101B-9397-08002B2CF9AE}" pid="5" name="Google.Documents.MergeIncapabilityFlags">
    <vt:i4>0</vt:i4>
  </property>
  <property fmtid="{D5CDD505-2E9C-101B-9397-08002B2CF9AE}" pid="6" name="docIndexRef">
    <vt:lpwstr>306c96b4-b73b-4717-88bb-ca87ad06e4c1</vt:lpwstr>
  </property>
  <property fmtid="{D5CDD505-2E9C-101B-9397-08002B2CF9AE}" pid="7" name="bjDocumentSecurityLabel">
    <vt:lpwstr>This item has no classification</vt:lpwstr>
  </property>
  <property fmtid="{D5CDD505-2E9C-101B-9397-08002B2CF9AE}" pid="8" name="bjClsUserRVM">
    <vt:lpwstr>[]</vt:lpwstr>
  </property>
  <property fmtid="{D5CDD505-2E9C-101B-9397-08002B2CF9AE}" pid="9" name="bjSaver">
    <vt:lpwstr>LLGGG5/sCxlNXkHtRfdo7HBlZ0Lw8up2</vt:lpwstr>
  </property>
</Properties>
</file>