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2"/>
  </p:sldMasterIdLst>
  <p:notesMasterIdLst>
    <p:notesMasterId r:id="rId63"/>
  </p:notesMasterIdLst>
  <p:handoutMasterIdLst>
    <p:handoutMasterId r:id="rId64"/>
  </p:handoutMasterIdLst>
  <p:sldIdLst>
    <p:sldId id="256" r:id="rId3"/>
    <p:sldId id="259" r:id="rId4"/>
    <p:sldId id="270" r:id="rId5"/>
    <p:sldId id="271" r:id="rId6"/>
    <p:sldId id="272" r:id="rId7"/>
    <p:sldId id="273" r:id="rId8"/>
    <p:sldId id="346" r:id="rId9"/>
    <p:sldId id="276" r:id="rId10"/>
    <p:sldId id="347" r:id="rId11"/>
    <p:sldId id="277" r:id="rId12"/>
    <p:sldId id="348" r:id="rId13"/>
    <p:sldId id="278" r:id="rId14"/>
    <p:sldId id="281" r:id="rId15"/>
    <p:sldId id="284" r:id="rId16"/>
    <p:sldId id="285" r:id="rId17"/>
    <p:sldId id="287" r:id="rId18"/>
    <p:sldId id="288" r:id="rId19"/>
    <p:sldId id="290" r:id="rId20"/>
    <p:sldId id="291" r:id="rId21"/>
    <p:sldId id="356" r:id="rId22"/>
    <p:sldId id="292" r:id="rId23"/>
    <p:sldId id="357" r:id="rId24"/>
    <p:sldId id="293" r:id="rId25"/>
    <p:sldId id="358" r:id="rId26"/>
    <p:sldId id="295" r:id="rId27"/>
    <p:sldId id="296" r:id="rId28"/>
    <p:sldId id="359" r:id="rId29"/>
    <p:sldId id="300" r:id="rId30"/>
    <p:sldId id="301" r:id="rId31"/>
    <p:sldId id="302" r:id="rId32"/>
    <p:sldId id="303" r:id="rId33"/>
    <p:sldId id="361" r:id="rId34"/>
    <p:sldId id="305" r:id="rId35"/>
    <p:sldId id="362" r:id="rId36"/>
    <p:sldId id="308" r:id="rId37"/>
    <p:sldId id="363" r:id="rId38"/>
    <p:sldId id="310" r:id="rId39"/>
    <p:sldId id="312" r:id="rId40"/>
    <p:sldId id="311" r:id="rId41"/>
    <p:sldId id="314" r:id="rId42"/>
    <p:sldId id="315" r:id="rId43"/>
    <p:sldId id="316" r:id="rId44"/>
    <p:sldId id="317" r:id="rId45"/>
    <p:sldId id="364" r:id="rId46"/>
    <p:sldId id="365" r:id="rId47"/>
    <p:sldId id="324" r:id="rId48"/>
    <p:sldId id="325" r:id="rId49"/>
    <p:sldId id="326" r:id="rId50"/>
    <p:sldId id="328" r:id="rId51"/>
    <p:sldId id="329" r:id="rId52"/>
    <p:sldId id="330" r:id="rId53"/>
    <p:sldId id="368" r:id="rId54"/>
    <p:sldId id="340" r:id="rId55"/>
    <p:sldId id="366" r:id="rId56"/>
    <p:sldId id="341" r:id="rId57"/>
    <p:sldId id="367" r:id="rId58"/>
    <p:sldId id="342" r:id="rId59"/>
    <p:sldId id="344" r:id="rId60"/>
    <p:sldId id="345" r:id="rId61"/>
    <p:sldId id="369" r:id="rId6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89635" autoAdjust="0"/>
  </p:normalViewPr>
  <p:slideViewPr>
    <p:cSldViewPr>
      <p:cViewPr varScale="1">
        <p:scale>
          <a:sx n="77" d="100"/>
          <a:sy n="77" d="100"/>
        </p:scale>
        <p:origin x="161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05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1B3371-7B22-4B0E-A8F3-C04CDFD203F9}" type="datetimeFigureOut">
              <a:rPr lang="en-US" smtClean="0"/>
              <a:t>7/17/2024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5E9FE0-9AED-416F-9D9B-929DB18B41E6}" type="slidenum">
              <a:rPr lang="en-US" smtClean="0"/>
              <a:t>‹#›</a:t>
            </a:fld>
            <a:endParaRPr lang="en-US"/>
          </a:p>
        </p:txBody>
      </p:sp>
    </p:spTree>
    <p:extLst>
      <p:ext uri="{BB962C8B-B14F-4D97-AF65-F5344CB8AC3E}">
        <p14:creationId xmlns:p14="http://schemas.microsoft.com/office/powerpoint/2010/main" val="1626088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Header Placeholder 3"/>
          <p:cNvSpPr>
            <a:spLocks noGrp="1"/>
          </p:cNvSpPr>
          <p:nvPr>
            <p:ph type="hdr" sz="quarter"/>
          </p:nvPr>
        </p:nvSpPr>
        <p:spPr/>
        <p:txBody>
          <a:bodyPr/>
          <a:lstStyle/>
          <a:p>
            <a:pPr>
              <a:defRPr/>
            </a:pPr>
            <a:endParaRPr lang="en-US"/>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B8FD0BC6-8D0F-4AA6-92ED-A084BB254BA3}" type="slidenum">
              <a:rPr lang="en-US" smtClean="0"/>
              <a:pPr>
                <a:defRPr/>
              </a:pPr>
              <a:t>1</a:t>
            </a:fld>
            <a:endParaRPr lang="en-US"/>
          </a:p>
        </p:txBody>
      </p:sp>
    </p:spTree>
    <p:extLst>
      <p:ext uri="{BB962C8B-B14F-4D97-AF65-F5344CB8AC3E}">
        <p14:creationId xmlns:p14="http://schemas.microsoft.com/office/powerpoint/2010/main" val="791845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23</a:t>
            </a:fld>
            <a:endParaRPr lang="en-US"/>
          </a:p>
        </p:txBody>
      </p:sp>
    </p:spTree>
    <p:extLst>
      <p:ext uri="{BB962C8B-B14F-4D97-AF65-F5344CB8AC3E}">
        <p14:creationId xmlns:p14="http://schemas.microsoft.com/office/powerpoint/2010/main" val="3656723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42</a:t>
            </a:fld>
            <a:endParaRPr lang="en-US"/>
          </a:p>
        </p:txBody>
      </p:sp>
    </p:spTree>
    <p:extLst>
      <p:ext uri="{BB962C8B-B14F-4D97-AF65-F5344CB8AC3E}">
        <p14:creationId xmlns:p14="http://schemas.microsoft.com/office/powerpoint/2010/main" val="2301487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6324600"/>
            <a:ext cx="9144000" cy="533400"/>
          </a:xfrm>
          <a:prstGeom prst="rect">
            <a:avLst/>
          </a:prstGeom>
          <a:solidFill>
            <a:srgbClr val="4DB848"/>
          </a:solidFill>
          <a:ln>
            <a:solidFill>
              <a:srgbClr val="4DB8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543800" y="228600"/>
            <a:ext cx="1447800" cy="179388"/>
          </a:xfrm>
          <a:prstGeom prst="rect">
            <a:avLst/>
          </a:prstGeom>
          <a:noFill/>
          <a:ln w="9525">
            <a:noFill/>
            <a:miter lim="800000"/>
            <a:headEnd/>
            <a:tailEnd/>
          </a:ln>
        </p:spPr>
      </p:pic>
      <p:sp>
        <p:nvSpPr>
          <p:cNvPr id="157701" name="Title Placeholder 1"/>
          <p:cNvSpPr>
            <a:spLocks noGrp="1"/>
          </p:cNvSpPr>
          <p:nvPr>
            <p:ph type="ctrTitle"/>
          </p:nvPr>
        </p:nvSpPr>
        <p:spPr>
          <a:xfrm>
            <a:off x="0" y="914400"/>
            <a:ext cx="9144000" cy="1524000"/>
          </a:xfrm>
        </p:spPr>
        <p:txBody>
          <a:bodyPr/>
          <a:lstStyle>
            <a:lvl1pPr algn="ctr">
              <a:defRPr sz="4800">
                <a:solidFill>
                  <a:schemeClr val="tx1"/>
                </a:solidFill>
                <a:latin typeface="+mj-lt"/>
              </a:defRPr>
            </a:lvl1pPr>
          </a:lstStyle>
          <a:p>
            <a:r>
              <a:rPr lang="en-US"/>
              <a:t>Click to edit Master title style</a:t>
            </a:r>
            <a:endParaRPr lang="en-US" dirty="0"/>
          </a:p>
        </p:txBody>
      </p:sp>
      <p:pic>
        <p:nvPicPr>
          <p:cNvPr id="2"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20639" b="19964"/>
          <a:stretch/>
        </p:blipFill>
        <p:spPr bwMode="auto">
          <a:xfrm>
            <a:off x="0" y="4343401"/>
            <a:ext cx="9144000" cy="182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4114" y="3124200"/>
            <a:ext cx="9144000" cy="1231106"/>
          </a:xfrm>
          <a:prstGeom prst="rect">
            <a:avLst/>
          </a:prstGeom>
          <a:noFill/>
        </p:spPr>
        <p:txBody>
          <a:bodyPr wrap="square" rtlCol="0">
            <a:spAutoFit/>
          </a:bodyPr>
          <a:lstStyle/>
          <a:p>
            <a:pPr algn="ctr"/>
            <a:r>
              <a:rPr lang="en-US" sz="5400" dirty="0">
                <a:solidFill>
                  <a:srgbClr val="4DB848"/>
                </a:solidFill>
                <a:latin typeface="Century" pitchFamily="18" charset="0"/>
              </a:rPr>
              <a:t>HTML and CSS</a:t>
            </a:r>
            <a:br>
              <a:rPr lang="en-US" sz="5400" dirty="0">
                <a:solidFill>
                  <a:srgbClr val="4DB848"/>
                </a:solidFill>
                <a:latin typeface="Century" pitchFamily="18" charset="0"/>
              </a:rPr>
            </a:br>
            <a:r>
              <a:rPr lang="en-US" sz="2000" dirty="0">
                <a:solidFill>
                  <a:srgbClr val="4DB848"/>
                </a:solidFill>
                <a:latin typeface="Century" pitchFamily="18" charset="0"/>
              </a:rPr>
              <a:t>6</a:t>
            </a:r>
            <a:r>
              <a:rPr lang="en-US" sz="2000" baseline="30000" dirty="0">
                <a:solidFill>
                  <a:srgbClr val="4DB848"/>
                </a:solidFill>
                <a:latin typeface="Century" pitchFamily="18" charset="0"/>
              </a:rPr>
              <a:t>TH</a:t>
            </a:r>
            <a:r>
              <a:rPr lang="en-US" sz="2000" dirty="0">
                <a:solidFill>
                  <a:srgbClr val="4DB848"/>
                </a:solidFill>
                <a:latin typeface="Century" pitchFamily="18" charset="0"/>
              </a:rPr>
              <a:t> EDITION</a:t>
            </a:r>
            <a:endParaRPr lang="en-US" sz="5400" dirty="0">
              <a:solidFill>
                <a:srgbClr val="4DB848"/>
              </a:solidFill>
              <a:latin typeface="Century"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7E68308-05FC-4E0E-B40C-6888CC4CB71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A2DF1A2F-29E8-4233-ACB0-F4A965379721}"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219200"/>
            <a:ext cx="83058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a:xfrm>
            <a:off x="0" y="6400800"/>
            <a:ext cx="8229600" cy="457200"/>
          </a:xfrm>
        </p:spPr>
        <p:txBody>
          <a:bodyPr/>
          <a:lstStyle>
            <a:lvl1pPr>
              <a:defRPr/>
            </a:lvl1pPr>
          </a:lstStyle>
          <a:p>
            <a:pPr>
              <a:defRPr/>
            </a:pPr>
            <a:r>
              <a:rPr lang="en-US"/>
              <a:t> New Perspectives on HTML5, CSS3, and JavaScript, 6th Edition</a:t>
            </a:r>
            <a:endParaRPr lang="en-US" dirty="0"/>
          </a:p>
        </p:txBody>
      </p:sp>
      <p:sp>
        <p:nvSpPr>
          <p:cNvPr id="5" name="Slide Number Placeholder 5"/>
          <p:cNvSpPr>
            <a:spLocks noGrp="1"/>
          </p:cNvSpPr>
          <p:nvPr>
            <p:ph type="sldNum" sz="quarter" idx="11"/>
          </p:nvPr>
        </p:nvSpPr>
        <p:spPr>
          <a:xfrm>
            <a:off x="8610600" y="6400800"/>
            <a:ext cx="533400" cy="457200"/>
          </a:xfrm>
        </p:spPr>
        <p:txBody>
          <a:bodyPr/>
          <a:lstStyle>
            <a:lvl1pPr>
              <a:defRPr/>
            </a:lvl1pPr>
          </a:lstStyle>
          <a:p>
            <a:pPr>
              <a:defRPr/>
            </a:pPr>
            <a:fld id="{D088EE75-1E5F-46E6-9335-A082CDF6502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5" name="Slide Number Placeholder 5"/>
          <p:cNvSpPr>
            <a:spLocks noGrp="1"/>
          </p:cNvSpPr>
          <p:nvPr>
            <p:ph type="sldNum" sz="quarter" idx="11"/>
          </p:nvPr>
        </p:nvSpPr>
        <p:spPr/>
        <p:txBody>
          <a:bodyPr/>
          <a:lstStyle>
            <a:lvl1pPr>
              <a:defRPr/>
            </a:lvl1pPr>
          </a:lstStyle>
          <a:p>
            <a:pPr>
              <a:defRPr/>
            </a:pPr>
            <a:fld id="{B4267854-6943-4EA1-A35F-6D0D6AF6D24E}"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E9069E21-BE48-430B-900D-611290B0DBE4}"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8" name="Slide Number Placeholder 5"/>
          <p:cNvSpPr>
            <a:spLocks noGrp="1"/>
          </p:cNvSpPr>
          <p:nvPr>
            <p:ph type="sldNum" sz="quarter" idx="11"/>
          </p:nvPr>
        </p:nvSpPr>
        <p:spPr/>
        <p:txBody>
          <a:bodyPr/>
          <a:lstStyle>
            <a:lvl1pPr>
              <a:defRPr/>
            </a:lvl1pPr>
          </a:lstStyle>
          <a:p>
            <a:pPr>
              <a:defRPr/>
            </a:pPr>
            <a:fld id="{3BAE895E-8795-47A2-AC5D-08DF663D8F5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4" name="Slide Number Placeholder 5"/>
          <p:cNvSpPr>
            <a:spLocks noGrp="1"/>
          </p:cNvSpPr>
          <p:nvPr>
            <p:ph type="sldNum" sz="quarter" idx="11"/>
          </p:nvPr>
        </p:nvSpPr>
        <p:spPr/>
        <p:txBody>
          <a:bodyPr/>
          <a:lstStyle>
            <a:lvl1pPr>
              <a:defRPr/>
            </a:lvl1pPr>
          </a:lstStyle>
          <a:p>
            <a:pPr>
              <a:defRPr/>
            </a:pPr>
            <a:fld id="{793D0548-38AA-46C2-A9F1-2327DE3493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3" name="Slide Number Placeholder 5"/>
          <p:cNvSpPr>
            <a:spLocks noGrp="1"/>
          </p:cNvSpPr>
          <p:nvPr>
            <p:ph type="sldNum" sz="quarter" idx="11"/>
          </p:nvPr>
        </p:nvSpPr>
        <p:spPr/>
        <p:txBody>
          <a:bodyPr/>
          <a:lstStyle>
            <a:lvl1pPr>
              <a:defRPr/>
            </a:lvl1pPr>
          </a:lstStyle>
          <a:p>
            <a:pPr>
              <a:defRPr/>
            </a:pPr>
            <a:fld id="{4DADDAD3-53C8-432F-AA8D-8B36CD6B77D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170FCC15-0FF2-464A-88D5-4891C16B5D2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 New Perspectives on HTML5, CSS3, and JavaScript, 6th Edition</a:t>
            </a:r>
          </a:p>
        </p:txBody>
      </p:sp>
      <p:sp>
        <p:nvSpPr>
          <p:cNvPr id="6" name="Slide Number Placeholder 5"/>
          <p:cNvSpPr>
            <a:spLocks noGrp="1"/>
          </p:cNvSpPr>
          <p:nvPr>
            <p:ph type="sldNum" sz="quarter" idx="11"/>
          </p:nvPr>
        </p:nvSpPr>
        <p:spPr/>
        <p:txBody>
          <a:bodyPr/>
          <a:lstStyle>
            <a:lvl1pPr>
              <a:defRPr/>
            </a:lvl1pPr>
          </a:lstStyle>
          <a:p>
            <a:pPr>
              <a:defRPr/>
            </a:pPr>
            <a:fld id="{AAD0E3A4-01D6-4927-AB27-24638F64E5B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8763000" y="0"/>
            <a:ext cx="381000" cy="6858000"/>
          </a:xfrm>
          <a:prstGeom prst="rect">
            <a:avLst/>
          </a:prstGeom>
          <a:gradFill flip="none" rotWithShape="1">
            <a:gsLst>
              <a:gs pos="36000">
                <a:schemeClr val="bg1"/>
              </a:gs>
              <a:gs pos="100000">
                <a:srgbClr val="4DB84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0" y="0"/>
            <a:ext cx="381000" cy="6858000"/>
          </a:xfrm>
          <a:prstGeom prst="rect">
            <a:avLst/>
          </a:prstGeom>
          <a:gradFill flip="none" rotWithShape="1">
            <a:gsLst>
              <a:gs pos="0">
                <a:srgbClr val="4DB848"/>
              </a:gs>
              <a:gs pos="65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457200" y="1143000"/>
            <a:ext cx="8686800" cy="1588"/>
          </a:xfrm>
          <a:prstGeom prst="line">
            <a:avLst/>
          </a:prstGeom>
        </p:spPr>
        <p:style>
          <a:lnRef idx="1">
            <a:schemeClr val="dk1"/>
          </a:lnRef>
          <a:fillRef idx="0">
            <a:schemeClr val="dk1"/>
          </a:fillRef>
          <a:effectRef idx="0">
            <a:schemeClr val="dk1"/>
          </a:effectRef>
          <a:fontRef idx="minor">
            <a:schemeClr val="tx1"/>
          </a:fontRef>
        </p:style>
      </p:cxnSp>
      <p:sp>
        <p:nvSpPr>
          <p:cNvPr id="1029"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30"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a:t> New Perspectives on HTML5, CSS3, and JavaScript, 6th Edition</a:t>
            </a:r>
            <a:endParaRPr lang="en-US" dirty="0"/>
          </a:p>
        </p:txBody>
      </p:sp>
      <p:sp>
        <p:nvSpPr>
          <p:cNvPr id="11" name="Slide Number Placeholder 5"/>
          <p:cNvSpPr>
            <a:spLocks noGrp="1"/>
          </p:cNvSpPr>
          <p:nvPr>
            <p:ph type="sldNum" sz="quarter" idx="4"/>
          </p:nvPr>
        </p:nvSpPr>
        <p:spPr>
          <a:xfrm>
            <a:off x="8610600" y="64008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a:p>
        </p:txBody>
      </p:sp>
      <p:sp>
        <p:nvSpPr>
          <p:cNvPr id="15668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2"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3"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17" name="Straight Connector 16"/>
          <p:cNvCxnSpPr/>
          <p:nvPr/>
        </p:nvCxnSpPr>
        <p:spPr>
          <a:xfrm>
            <a:off x="0" y="6400800"/>
            <a:ext cx="8686800" cy="0"/>
          </a:xfrm>
          <a:prstGeom prst="line">
            <a:avLst/>
          </a:prstGeom>
        </p:spPr>
        <p:style>
          <a:lnRef idx="1">
            <a:schemeClr val="dk1"/>
          </a:lnRef>
          <a:fillRef idx="0">
            <a:schemeClr val="dk1"/>
          </a:fillRef>
          <a:effectRef idx="0">
            <a:schemeClr val="dk1"/>
          </a:effectRef>
          <a:fontRef idx="minor">
            <a:schemeClr val="tx1"/>
          </a:fontRef>
        </p:style>
      </p:cxnSp>
      <p:sp>
        <p:nvSpPr>
          <p:cNvPr id="14"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18" name="Text Box 11"/>
          <p:cNvSpPr txBox="1">
            <a:spLocks noChangeArrowheads="1"/>
          </p:cNvSpPr>
          <p:nvPr/>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ctrTitle"/>
          </p:nvPr>
        </p:nvSpPr>
        <p:spPr/>
        <p:txBody>
          <a:bodyPr/>
          <a:lstStyle/>
          <a:p>
            <a:pPr algn="ctr" eaLnBrk="1" hangingPunct="1"/>
            <a:br>
              <a:rPr lang="en-US" dirty="0"/>
            </a:br>
            <a:r>
              <a:rPr lang="en-US" dirty="0"/>
              <a:t>Tutorial 10</a:t>
            </a:r>
            <a:br>
              <a:rPr lang="en-US" dirty="0"/>
            </a:br>
            <a:r>
              <a:rPr lang="en-US" dirty="0"/>
              <a:t>Exploring Arrays, Loops, and Conditional Statements</a:t>
            </a:r>
          </a:p>
        </p:txBody>
      </p:sp>
    </p:spTree>
    <p:custDataLst>
      <p:tags r:id="rId1"/>
    </p:custDataLst>
    <p:extLst>
      <p:ext uri="{BB962C8B-B14F-4D97-AF65-F5344CB8AC3E}">
        <p14:creationId xmlns:p14="http://schemas.microsoft.com/office/powerpoint/2010/main" val="277261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Creating and Populating an Array</a:t>
            </a:r>
          </a:p>
        </p:txBody>
      </p:sp>
      <p:sp>
        <p:nvSpPr>
          <p:cNvPr id="2" name="Content Placeholder 1"/>
          <p:cNvSpPr>
            <a:spLocks noGrp="1"/>
          </p:cNvSpPr>
          <p:nvPr>
            <p:ph idx="1"/>
          </p:nvPr>
        </p:nvSpPr>
        <p:spPr/>
        <p:txBody>
          <a:bodyPr/>
          <a:lstStyle/>
          <a:p>
            <a:r>
              <a:rPr lang="en-IN" b="1"/>
              <a:t>Array literal: </a:t>
            </a:r>
            <a:r>
              <a:rPr lang="en-IN"/>
              <a:t> Creates an array in which the array values are a comma-separated list within a set of square brackets</a:t>
            </a:r>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array </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values</a:t>
            </a:r>
            <a:r>
              <a:rPr lang="en-IN" sz="2600">
                <a:latin typeface="Courier New" panose="02070309020205020404" pitchFamily="49" charset="0"/>
                <a:cs typeface="Courier New" panose="02070309020205020404" pitchFamily="49" charset="0"/>
              </a:rPr>
              <a:t>];</a:t>
            </a:r>
          </a:p>
          <a:p>
            <a:pPr marL="357188" lvl="1" indent="0">
              <a:buNone/>
            </a:pPr>
            <a:r>
              <a:rPr lang="en-IN" sz="3200"/>
              <a:t>where</a:t>
            </a:r>
            <a:r>
              <a:rPr lang="en-IN" sz="2400"/>
              <a:t> </a:t>
            </a:r>
            <a:r>
              <a:rPr lang="en-IN" sz="2600" i="1">
                <a:latin typeface="Courier New" panose="02070309020205020404" pitchFamily="49" charset="0"/>
                <a:cs typeface="Courier New" panose="02070309020205020404" pitchFamily="49" charset="0"/>
              </a:rPr>
              <a:t>values</a:t>
            </a:r>
            <a:r>
              <a:rPr lang="en-IN" sz="2400" i="1"/>
              <a:t> </a:t>
            </a:r>
            <a:r>
              <a:rPr lang="en-IN" sz="3200"/>
              <a:t>are the values of the array</a:t>
            </a:r>
          </a:p>
          <a:p>
            <a:pPr marL="357188" indent="-357188"/>
            <a:r>
              <a:rPr lang="en-IN"/>
              <a:t>Example</a:t>
            </a:r>
            <a:endParaRPr lang="en-IN" sz="2800"/>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a:t>
            </a:r>
            <a:r>
              <a:rPr lang="en-IN" sz="2600" err="1">
                <a:latin typeface="Courier New" panose="02070309020205020404" pitchFamily="49" charset="0"/>
                <a:cs typeface="Courier New" panose="02070309020205020404" pitchFamily="49" charset="0"/>
              </a:rPr>
              <a:t>monthName</a:t>
            </a:r>
            <a:r>
              <a:rPr lang="en-IN" sz="2600">
                <a:latin typeface="Courier New" panose="02070309020205020404" pitchFamily="49" charset="0"/>
                <a:cs typeface="Courier New" panose="02070309020205020404" pitchFamily="49" charset="0"/>
              </a:rPr>
              <a:t> = [“January”, February”, “March”, “April”, “May”, “June”, “July”, “August”, “September”, “October”, “November”, “December”];</a:t>
            </a:r>
            <a:br>
              <a:rPr lang="en-IN" sz="2400"/>
            </a:br>
            <a:endParaRPr lang="en-IN" sz="2600" i="1">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10</a:t>
            </a:fld>
            <a:endParaRPr lang="en-US"/>
          </a:p>
        </p:txBody>
      </p:sp>
    </p:spTree>
    <p:extLst>
      <p:ext uri="{BB962C8B-B14F-4D97-AF65-F5344CB8AC3E}">
        <p14:creationId xmlns:p14="http://schemas.microsoft.com/office/powerpoint/2010/main" val="322497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Hands-on	array literal</a:t>
            </a:r>
            <a:endParaRPr lang="en-CA" dirty="0"/>
          </a:p>
        </p:txBody>
      </p:sp>
      <p:sp>
        <p:nvSpPr>
          <p:cNvPr id="7" name="Content Placeholder 6"/>
          <p:cNvSpPr>
            <a:spLocks noGrp="1"/>
          </p:cNvSpPr>
          <p:nvPr>
            <p:ph sz="half" idx="1"/>
          </p:nvPr>
        </p:nvSpPr>
        <p:spPr>
          <a:xfrm>
            <a:off x="180109" y="1219200"/>
            <a:ext cx="2964873" cy="4906963"/>
          </a:xfrm>
        </p:spPr>
        <p:txBody>
          <a:bodyPr/>
          <a:lstStyle/>
          <a:p>
            <a:pPr marL="0" indent="0" algn="ctr">
              <a:buNone/>
            </a:pPr>
            <a:r>
              <a:rPr lang="en-US" sz="2000" b="1" u="sng" dirty="0">
                <a:solidFill>
                  <a:schemeClr val="accent2"/>
                </a:solidFill>
              </a:rPr>
              <a:t>HTML</a:t>
            </a:r>
            <a:endParaRPr lang="en-CA" sz="2000" b="1" u="sng" dirty="0">
              <a:solidFill>
                <a:schemeClr val="accent2"/>
              </a:solidFill>
            </a:endParaRPr>
          </a:p>
          <a:p>
            <a:pPr marL="0" indent="0">
              <a:buNone/>
            </a:pPr>
            <a:r>
              <a:rPr lang="en-CA" dirty="0"/>
              <a:t>&lt;div id="array"&gt;</a:t>
            </a:r>
          </a:p>
          <a:p>
            <a:pPr marL="0" indent="0">
              <a:buNone/>
            </a:pPr>
            <a:r>
              <a:rPr lang="en-CA" dirty="0"/>
              <a:t>			</a:t>
            </a:r>
          </a:p>
          <a:p>
            <a:pPr marL="0" indent="0">
              <a:buNone/>
            </a:pPr>
            <a:r>
              <a:rPr lang="en-CA" dirty="0"/>
              <a:t>&lt;/div&gt;</a:t>
            </a:r>
          </a:p>
          <a:p>
            <a:endParaRPr lang="en-US" dirty="0"/>
          </a:p>
          <a:p>
            <a:pPr marL="0" indent="0" algn="ctr">
              <a:buNone/>
            </a:pPr>
            <a:r>
              <a:rPr lang="en-US" sz="2000" b="1" u="sng" dirty="0">
                <a:solidFill>
                  <a:schemeClr val="accent2"/>
                </a:solidFill>
              </a:rPr>
              <a:t>Output</a:t>
            </a:r>
          </a:p>
          <a:p>
            <a:pPr marL="0" indent="0">
              <a:buNone/>
            </a:pPr>
            <a:r>
              <a:rPr lang="en-US" sz="1800" b="1" dirty="0"/>
              <a:t>First element of the array is Mon Second element of the array is Tues</a:t>
            </a:r>
            <a:endParaRPr lang="en-CA" sz="1800" dirty="0"/>
          </a:p>
        </p:txBody>
      </p:sp>
      <p:sp>
        <p:nvSpPr>
          <p:cNvPr id="8" name="Content Placeholder 7"/>
          <p:cNvSpPr>
            <a:spLocks noGrp="1"/>
          </p:cNvSpPr>
          <p:nvPr>
            <p:ph sz="half" idx="2"/>
          </p:nvPr>
        </p:nvSpPr>
        <p:spPr>
          <a:xfrm>
            <a:off x="2964873" y="1219200"/>
            <a:ext cx="5950527" cy="4906963"/>
          </a:xfrm>
        </p:spPr>
        <p:txBody>
          <a:bodyPr/>
          <a:lstStyle/>
          <a:p>
            <a:pPr marL="0" indent="0" algn="ctr">
              <a:buNone/>
            </a:pPr>
            <a:r>
              <a:rPr lang="en-US" sz="2000" b="1" u="sng" dirty="0">
                <a:solidFill>
                  <a:schemeClr val="accent2"/>
                </a:solidFill>
              </a:rPr>
              <a:t>JavaScript Code</a:t>
            </a:r>
            <a:endParaRPr lang="en-CA" sz="2000" b="1" u="sng" dirty="0">
              <a:solidFill>
                <a:schemeClr val="accent2"/>
              </a:solidFill>
            </a:endParaRPr>
          </a:p>
          <a:p>
            <a:pPr marL="0" indent="0">
              <a:buNone/>
            </a:pPr>
            <a:endParaRPr lang="en-US" sz="1600" dirty="0"/>
          </a:p>
          <a:p>
            <a:pPr marL="0" indent="0">
              <a:buNone/>
            </a:pPr>
            <a:r>
              <a:rPr lang="en-US" sz="1600" dirty="0"/>
              <a:t>//creating an array literal		</a:t>
            </a:r>
          </a:p>
          <a:p>
            <a:pPr marL="0" indent="0">
              <a:buNone/>
            </a:pPr>
            <a:r>
              <a:rPr lang="en-US" sz="1600" dirty="0" err="1"/>
              <a:t>var</a:t>
            </a:r>
            <a:r>
              <a:rPr lang="en-US" sz="1600" dirty="0"/>
              <a:t> </a:t>
            </a:r>
            <a:r>
              <a:rPr lang="en-US" sz="1600" dirty="0" err="1"/>
              <a:t>dayNames</a:t>
            </a:r>
            <a:r>
              <a:rPr lang="en-US" sz="1600" dirty="0"/>
              <a:t> = ["Mon","Tues","Wed","</a:t>
            </a:r>
            <a:r>
              <a:rPr lang="en-US" sz="1600" dirty="0" err="1"/>
              <a:t>Thur</a:t>
            </a:r>
            <a:r>
              <a:rPr lang="en-US" sz="1600" dirty="0"/>
              <a:t>","</a:t>
            </a:r>
            <a:r>
              <a:rPr lang="en-US" sz="1600" dirty="0" err="1"/>
              <a:t>Fri","Sat","Sun</a:t>
            </a:r>
            <a:r>
              <a:rPr lang="en-US" sz="1600" dirty="0"/>
              <a:t>"];</a:t>
            </a:r>
          </a:p>
          <a:p>
            <a:pPr marL="0" indent="0">
              <a:buNone/>
            </a:pPr>
            <a:endParaRPr lang="en-US" sz="1600" dirty="0"/>
          </a:p>
          <a:p>
            <a:pPr marL="0" indent="0">
              <a:buNone/>
            </a:pPr>
            <a:r>
              <a:rPr lang="en-US" sz="1600" dirty="0"/>
              <a:t>//printing only two elements</a:t>
            </a:r>
          </a:p>
          <a:p>
            <a:pPr marL="0" indent="0">
              <a:buNone/>
            </a:pPr>
            <a:r>
              <a:rPr lang="en-US" sz="1600" dirty="0" err="1"/>
              <a:t>document.getElementById</a:t>
            </a:r>
            <a:r>
              <a:rPr lang="en-US" sz="1600" dirty="0"/>
              <a:t>("array").</a:t>
            </a:r>
            <a:r>
              <a:rPr lang="en-US" sz="1600" dirty="0" err="1"/>
              <a:t>innerHTML</a:t>
            </a:r>
            <a:r>
              <a:rPr lang="en-US" sz="1600" dirty="0"/>
              <a:t> = </a:t>
            </a:r>
          </a:p>
          <a:p>
            <a:pPr marL="0" indent="0">
              <a:buNone/>
            </a:pPr>
            <a:r>
              <a:rPr lang="en-US" sz="1600" dirty="0"/>
              <a:t>                   "&lt;p&gt;&lt;strong&gt;First element of the array is "+ </a:t>
            </a:r>
            <a:r>
              <a:rPr lang="en-US" sz="1600" dirty="0" err="1"/>
              <a:t>dayNames</a:t>
            </a:r>
            <a:r>
              <a:rPr lang="en-US" sz="1600" dirty="0"/>
              <a:t>[0]+</a:t>
            </a:r>
          </a:p>
          <a:p>
            <a:pPr marL="0" indent="0">
              <a:buNone/>
            </a:pPr>
            <a:r>
              <a:rPr lang="en-US" sz="1600" dirty="0"/>
              <a:t>	" Second element of the array is " + </a:t>
            </a:r>
            <a:r>
              <a:rPr lang="en-US" sz="1600" dirty="0" err="1"/>
              <a:t>dayNames</a:t>
            </a:r>
            <a:r>
              <a:rPr lang="en-US" sz="1600" dirty="0"/>
              <a:t>[1]</a:t>
            </a:r>
          </a:p>
          <a:p>
            <a:pPr marL="0" indent="0">
              <a:buNone/>
            </a:pPr>
            <a:r>
              <a:rPr lang="en-US" sz="1600" dirty="0"/>
              <a:t>		+ "&lt;/strong&gt;&lt;/p&gt;";</a:t>
            </a:r>
            <a:endParaRPr lang="en-CA" sz="20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11</a:t>
            </a:fld>
            <a:endParaRPr lang="en-US" dirty="0"/>
          </a:p>
        </p:txBody>
      </p:sp>
    </p:spTree>
    <p:extLst>
      <p:ext uri="{BB962C8B-B14F-4D97-AF65-F5344CB8AC3E}">
        <p14:creationId xmlns:p14="http://schemas.microsoft.com/office/powerpoint/2010/main" val="230414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Creating and Populating an Array</a:t>
            </a:r>
          </a:p>
        </p:txBody>
      </p:sp>
      <p:sp>
        <p:nvSpPr>
          <p:cNvPr id="6" name="Content Placeholder 5"/>
          <p:cNvSpPr>
            <a:spLocks noGrp="1"/>
          </p:cNvSpPr>
          <p:nvPr>
            <p:ph idx="1"/>
          </p:nvPr>
        </p:nvSpPr>
        <p:spPr/>
        <p:txBody>
          <a:bodyPr/>
          <a:lstStyle/>
          <a:p>
            <a:r>
              <a:rPr lang="en-IN"/>
              <a:t>Array values need not be of the same data type</a:t>
            </a:r>
          </a:p>
          <a:p>
            <a:r>
              <a:rPr lang="en-IN"/>
              <a:t>Mix of numeric values, text strings, and other data types within a single array is allowed</a:t>
            </a:r>
          </a:p>
          <a:p>
            <a:r>
              <a:rPr lang="en-IN"/>
              <a:t>Example </a:t>
            </a:r>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x = [“April”, 3.14, true, null];</a:t>
            </a:r>
          </a:p>
        </p:txBody>
      </p:sp>
      <p:sp>
        <p:nvSpPr>
          <p:cNvPr id="8" name="Slide Number Placeholder 7"/>
          <p:cNvSpPr>
            <a:spLocks noGrp="1"/>
          </p:cNvSpPr>
          <p:nvPr>
            <p:ph type="sldNum" sz="quarter" idx="11"/>
          </p:nvPr>
        </p:nvSpPr>
        <p:spPr/>
        <p:txBody>
          <a:bodyPr/>
          <a:lstStyle/>
          <a:p>
            <a:fld id="{0409CDF1-C2B6-4988-8428-22D9775637BC}" type="slidenum">
              <a:rPr lang="en-US" smtClean="0"/>
              <a:pPr/>
              <a:t>12</a:t>
            </a:fld>
            <a:endParaRPr lang="en-US"/>
          </a:p>
        </p:txBody>
      </p:sp>
    </p:spTree>
    <p:extLst>
      <p:ext uri="{BB962C8B-B14F-4D97-AF65-F5344CB8AC3E}">
        <p14:creationId xmlns:p14="http://schemas.microsoft.com/office/powerpoint/2010/main" val="10820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Working with Array Length</a:t>
            </a:r>
          </a:p>
        </p:txBody>
      </p:sp>
      <p:sp>
        <p:nvSpPr>
          <p:cNvPr id="9" name="Content Placeholder 8"/>
          <p:cNvSpPr>
            <a:spLocks noGrp="1"/>
          </p:cNvSpPr>
          <p:nvPr>
            <p:ph idx="1"/>
          </p:nvPr>
        </p:nvSpPr>
        <p:spPr/>
        <p:txBody>
          <a:bodyPr/>
          <a:lstStyle/>
          <a:p>
            <a:r>
              <a:rPr lang="en-IN"/>
              <a:t>JavaScript array automatically expands in length as more items are added</a:t>
            </a:r>
          </a:p>
          <a:p>
            <a:r>
              <a:rPr lang="en-IN"/>
              <a:t>Apply the following </a:t>
            </a:r>
            <a:r>
              <a:rPr lang="en-IN" sz="2600">
                <a:latin typeface="Courier New" panose="02070309020205020404" pitchFamily="49" charset="0"/>
                <a:cs typeface="Courier New" panose="02070309020205020404" pitchFamily="49" charset="0"/>
              </a:rPr>
              <a:t>length</a:t>
            </a:r>
            <a:r>
              <a:rPr lang="en-IN"/>
              <a:t> property to determine the array’s current size:</a:t>
            </a:r>
          </a:p>
          <a:p>
            <a:pPr marL="357188"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.length</a:t>
            </a:r>
            <a:endParaRPr lang="en-IN" sz="2600">
              <a:latin typeface="Courier New" panose="02070309020205020404" pitchFamily="49" charset="0"/>
              <a:cs typeface="Courier New" panose="02070309020205020404" pitchFamily="49" charset="0"/>
            </a:endParaRPr>
          </a:p>
          <a:p>
            <a:pPr marL="363538" indent="0">
              <a:buNone/>
            </a:pPr>
            <a:r>
              <a:rPr lang="en-IN"/>
              <a:t>where </a:t>
            </a:r>
            <a:r>
              <a:rPr lang="en-IN" sz="2600" i="1">
                <a:latin typeface="Courier New" panose="02070309020205020404" pitchFamily="49" charset="0"/>
                <a:cs typeface="Courier New" panose="02070309020205020404" pitchFamily="49" charset="0"/>
              </a:rPr>
              <a:t>array</a:t>
            </a:r>
            <a:r>
              <a:rPr lang="en-IN" i="1"/>
              <a:t> </a:t>
            </a:r>
            <a:r>
              <a:rPr lang="en-IN"/>
              <a:t>is the name of the array</a:t>
            </a:r>
          </a:p>
          <a:p>
            <a:r>
              <a:rPr lang="en-IN"/>
              <a:t>Value returned by the </a:t>
            </a:r>
            <a:r>
              <a:rPr lang="en-IN" sz="2600">
                <a:latin typeface="Courier New" panose="02070309020205020404" pitchFamily="49" charset="0"/>
                <a:cs typeface="Courier New" panose="02070309020205020404" pitchFamily="49" charset="0"/>
              </a:rPr>
              <a:t>length</a:t>
            </a:r>
            <a:r>
              <a:rPr lang="en-IN"/>
              <a:t> property is equal to one more than the highest index number in the array</a:t>
            </a:r>
          </a:p>
        </p:txBody>
      </p:sp>
      <p:sp>
        <p:nvSpPr>
          <p:cNvPr id="8" name="Slide Number Placeholder 7"/>
          <p:cNvSpPr>
            <a:spLocks noGrp="1"/>
          </p:cNvSpPr>
          <p:nvPr>
            <p:ph type="sldNum" sz="quarter" idx="11"/>
          </p:nvPr>
        </p:nvSpPr>
        <p:spPr/>
        <p:txBody>
          <a:bodyPr/>
          <a:lstStyle/>
          <a:p>
            <a:fld id="{0409CDF1-C2B6-4988-8428-22D9775637BC}" type="slidenum">
              <a:rPr lang="en-US" smtClean="0"/>
              <a:pPr/>
              <a:t>13</a:t>
            </a:fld>
            <a:endParaRPr lang="en-US"/>
          </a:p>
        </p:txBody>
      </p:sp>
    </p:spTree>
    <p:extLst>
      <p:ext uri="{BB962C8B-B14F-4D97-AF65-F5344CB8AC3E}">
        <p14:creationId xmlns:p14="http://schemas.microsoft.com/office/powerpoint/2010/main" val="136698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Reversing an Array</a:t>
            </a:r>
          </a:p>
        </p:txBody>
      </p:sp>
      <p:sp>
        <p:nvSpPr>
          <p:cNvPr id="9" name="Content Placeholder 8"/>
          <p:cNvSpPr>
            <a:spLocks noGrp="1"/>
          </p:cNvSpPr>
          <p:nvPr>
            <p:ph idx="1"/>
          </p:nvPr>
        </p:nvSpPr>
        <p:spPr/>
        <p:txBody>
          <a:bodyPr/>
          <a:lstStyle/>
          <a:p>
            <a:r>
              <a:rPr lang="en-IN" dirty="0"/>
              <a:t>Items are placed in an array either in the order in which they are defined or explicitly by index number, by default</a:t>
            </a:r>
          </a:p>
          <a:p>
            <a:r>
              <a:rPr lang="en-IN" dirty="0"/>
              <a:t>JavaScript supports two methods for changing the order of the array items</a:t>
            </a:r>
          </a:p>
          <a:p>
            <a:pPr lvl="1"/>
            <a:r>
              <a:rPr lang="en-IN" sz="2600" dirty="0">
                <a:latin typeface="Courier New" panose="02070309020205020404" pitchFamily="49" charset="0"/>
                <a:cs typeface="Courier New" panose="02070309020205020404" pitchFamily="49" charset="0"/>
              </a:rPr>
              <a:t>reverse()</a:t>
            </a:r>
          </a:p>
          <a:p>
            <a:pPr lvl="1"/>
            <a:r>
              <a:rPr lang="en-IN" sz="2600" dirty="0">
                <a:latin typeface="Courier New" panose="02070309020205020404" pitchFamily="49" charset="0"/>
                <a:cs typeface="Courier New" panose="02070309020205020404" pitchFamily="49" charset="0"/>
              </a:rPr>
              <a:t>sort()</a:t>
            </a:r>
          </a:p>
          <a:p>
            <a:r>
              <a:rPr lang="en-IN" sz="2600" dirty="0">
                <a:latin typeface="Courier New" panose="02070309020205020404" pitchFamily="49" charset="0"/>
                <a:cs typeface="Courier New" panose="02070309020205020404" pitchFamily="49" charset="0"/>
              </a:rPr>
              <a:t>reverse()</a:t>
            </a:r>
            <a:r>
              <a:rPr lang="en-IN" sz="2600" dirty="0">
                <a:cs typeface="Courier New" panose="02070309020205020404" pitchFamily="49" charset="0"/>
              </a:rPr>
              <a:t>: </a:t>
            </a:r>
            <a:r>
              <a:rPr lang="en-IN" dirty="0"/>
              <a:t>Reverses the order of items in an array, making the last items first and the first items last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14</a:t>
            </a:fld>
            <a:endParaRPr lang="en-US"/>
          </a:p>
        </p:txBody>
      </p:sp>
    </p:spTree>
    <p:extLst>
      <p:ext uri="{BB962C8B-B14F-4D97-AF65-F5344CB8AC3E}">
        <p14:creationId xmlns:p14="http://schemas.microsoft.com/office/powerpoint/2010/main" val="31321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Sorting an Array</a:t>
            </a:r>
          </a:p>
        </p:txBody>
      </p:sp>
      <p:sp>
        <p:nvSpPr>
          <p:cNvPr id="9" name="Content Placeholder 8"/>
          <p:cNvSpPr>
            <a:spLocks noGrp="1"/>
          </p:cNvSpPr>
          <p:nvPr>
            <p:ph idx="1"/>
          </p:nvPr>
        </p:nvSpPr>
        <p:spPr/>
        <p:txBody>
          <a:bodyPr/>
          <a:lstStyle/>
          <a:p>
            <a:r>
              <a:rPr lang="en-IN" sz="2600">
                <a:latin typeface="Courier New" panose="02070309020205020404" pitchFamily="49" charset="0"/>
                <a:cs typeface="Courier New" panose="02070309020205020404" pitchFamily="49" charset="0"/>
              </a:rPr>
              <a:t>sort()</a:t>
            </a:r>
            <a:r>
              <a:rPr lang="en-IN">
                <a:cs typeface="Courier New" panose="02070309020205020404" pitchFamily="49" charset="0"/>
              </a:rPr>
              <a:t>: R</a:t>
            </a:r>
            <a:r>
              <a:rPr lang="en-IN"/>
              <a:t>earranges array items in alphabetical order</a:t>
            </a:r>
          </a:p>
          <a:p>
            <a:r>
              <a:rPr lang="en-IN"/>
              <a:t>The </a:t>
            </a:r>
            <a:r>
              <a:rPr lang="en-IN" sz="2600">
                <a:latin typeface="Courier New" panose="02070309020205020404" pitchFamily="49" charset="0"/>
                <a:cs typeface="Courier New" panose="02070309020205020404" pitchFamily="49" charset="0"/>
              </a:rPr>
              <a:t>sort()</a:t>
            </a:r>
            <a:r>
              <a:rPr lang="en-IN" sz="2600">
                <a:cs typeface="Courier New" panose="02070309020205020404" pitchFamily="49" charset="0"/>
              </a:rPr>
              <a:t> </a:t>
            </a:r>
            <a:r>
              <a:rPr lang="en-IN"/>
              <a:t>method when applied to numeric values will sort the values in order by their leading digits, rather than by their numerical values</a:t>
            </a:r>
          </a:p>
          <a:p>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15</a:t>
            </a:fld>
            <a:endParaRPr lang="en-US"/>
          </a:p>
        </p:txBody>
      </p:sp>
    </p:spTree>
    <p:extLst>
      <p:ext uri="{BB962C8B-B14F-4D97-AF65-F5344CB8AC3E}">
        <p14:creationId xmlns:p14="http://schemas.microsoft.com/office/powerpoint/2010/main" val="17241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Sorting an Array</a:t>
            </a:r>
          </a:p>
        </p:txBody>
      </p:sp>
      <p:sp>
        <p:nvSpPr>
          <p:cNvPr id="9" name="Content Placeholder 8"/>
          <p:cNvSpPr>
            <a:spLocks noGrp="1"/>
          </p:cNvSpPr>
          <p:nvPr>
            <p:ph idx="1"/>
          </p:nvPr>
        </p:nvSpPr>
        <p:spPr/>
        <p:txBody>
          <a:bodyPr/>
          <a:lstStyle/>
          <a:p>
            <a:r>
              <a:rPr lang="en-IN" b="1" dirty="0"/>
              <a:t>Compare function</a:t>
            </a:r>
            <a:r>
              <a:rPr lang="en-IN" dirty="0"/>
              <a:t>:</a:t>
            </a:r>
            <a:r>
              <a:rPr lang="en-IN" b="1" dirty="0"/>
              <a:t> </a:t>
            </a:r>
            <a:r>
              <a:rPr lang="en-IN" dirty="0"/>
              <a:t>Compares values of two adjacent array items</a:t>
            </a:r>
          </a:p>
          <a:p>
            <a:r>
              <a:rPr lang="en-IN" dirty="0"/>
              <a:t> The general form of a compare function is</a:t>
            </a:r>
          </a:p>
          <a:p>
            <a:pPr marL="357188" lvl="1" indent="0">
              <a:buNone/>
            </a:pPr>
            <a:r>
              <a:rPr lang="en-IN" sz="2600" dirty="0">
                <a:latin typeface="Courier New" panose="02070309020205020404" pitchFamily="49" charset="0"/>
                <a:cs typeface="Courier New" panose="02070309020205020404" pitchFamily="49" charset="0"/>
              </a:rPr>
              <a:t>function </a:t>
            </a:r>
            <a:r>
              <a:rPr lang="en-IN" sz="2600" i="1" dirty="0" err="1">
                <a:latin typeface="Courier New" panose="02070309020205020404" pitchFamily="49" charset="0"/>
                <a:cs typeface="Courier New" panose="02070309020205020404" pitchFamily="49" charset="0"/>
              </a:rPr>
              <a:t>fname</a:t>
            </a:r>
            <a:r>
              <a:rPr lang="en-IN" sz="2600" dirty="0">
                <a:latin typeface="Courier New" panose="02070309020205020404" pitchFamily="49" charset="0"/>
                <a:cs typeface="Courier New" panose="02070309020205020404" pitchFamily="49" charset="0"/>
              </a:rPr>
              <a:t>(</a:t>
            </a:r>
            <a:r>
              <a:rPr lang="en-IN" sz="2600" i="1" dirty="0">
                <a:latin typeface="Courier New" panose="02070309020205020404" pitchFamily="49" charset="0"/>
                <a:cs typeface="Courier New" panose="02070309020205020404" pitchFamily="49" charset="0"/>
              </a:rPr>
              <a:t>a</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b</a:t>
            </a:r>
            <a:r>
              <a:rPr lang="en-IN" sz="2600" dirty="0">
                <a:latin typeface="Courier New" panose="02070309020205020404" pitchFamily="49" charset="0"/>
                <a:cs typeface="Courier New" panose="02070309020205020404" pitchFamily="49" charset="0"/>
              </a:rPr>
              <a:t>) {</a:t>
            </a:r>
          </a:p>
          <a:p>
            <a:pPr marL="357188" lvl="1" indent="0">
              <a:buNone/>
            </a:pPr>
            <a:r>
              <a:rPr lang="en-IN" sz="2600" i="1" dirty="0">
                <a:latin typeface="Courier New" panose="02070309020205020404" pitchFamily="49" charset="0"/>
                <a:cs typeface="Courier New" panose="02070309020205020404" pitchFamily="49" charset="0"/>
              </a:rPr>
              <a:t>return a negative, positive, or 0 value</a:t>
            </a:r>
          </a:p>
          <a:p>
            <a:pPr marL="357188" lvl="1" indent="0">
              <a:buNone/>
            </a:pPr>
            <a:r>
              <a:rPr lang="en-IN" sz="2600" dirty="0">
                <a:latin typeface="Courier New" panose="02070309020205020404" pitchFamily="49" charset="0"/>
                <a:cs typeface="Courier New" panose="02070309020205020404" pitchFamily="49" charset="0"/>
              </a:rPr>
              <a:t>}</a:t>
            </a:r>
          </a:p>
          <a:p>
            <a:pPr marL="363538" lvl="1" indent="0">
              <a:buNone/>
            </a:pPr>
            <a:r>
              <a:rPr lang="en-IN" sz="3200" dirty="0">
                <a:ea typeface="+mn-ea"/>
                <a:cs typeface="+mn-cs"/>
              </a:rPr>
              <a:t>where </a:t>
            </a:r>
            <a:r>
              <a:rPr lang="en-IN" sz="2600" i="1" dirty="0" err="1">
                <a:latin typeface="Courier New" panose="02070309020205020404" pitchFamily="49" charset="0"/>
                <a:cs typeface="Courier New" panose="02070309020205020404" pitchFamily="49" charset="0"/>
              </a:rPr>
              <a:t>fname</a:t>
            </a:r>
            <a:r>
              <a:rPr lang="en-IN" sz="3200" dirty="0">
                <a:ea typeface="+mn-ea"/>
                <a:cs typeface="+mn-cs"/>
              </a:rPr>
              <a:t> is the name of the compare function and </a:t>
            </a:r>
            <a:r>
              <a:rPr lang="en-IN" sz="2600" i="1" dirty="0">
                <a:latin typeface="Courier New" panose="02070309020205020404" pitchFamily="49" charset="0"/>
                <a:cs typeface="Courier New" panose="02070309020205020404" pitchFamily="49" charset="0"/>
              </a:rPr>
              <a:t>a</a:t>
            </a:r>
            <a:r>
              <a:rPr lang="en-IN" sz="3200" dirty="0">
                <a:ea typeface="+mn-ea"/>
                <a:cs typeface="+mn-cs"/>
              </a:rPr>
              <a:t> and </a:t>
            </a:r>
            <a:r>
              <a:rPr lang="en-IN" sz="2600" i="1" dirty="0">
                <a:latin typeface="Courier New" panose="02070309020205020404" pitchFamily="49" charset="0"/>
                <a:cs typeface="Courier New" panose="02070309020205020404" pitchFamily="49" charset="0"/>
              </a:rPr>
              <a:t>b</a:t>
            </a:r>
            <a:r>
              <a:rPr lang="en-IN" sz="3200" dirty="0">
                <a:ea typeface="+mn-ea"/>
                <a:cs typeface="+mn-cs"/>
              </a:rPr>
              <a:t> are parameters that represent a pair of array values</a:t>
            </a:r>
          </a:p>
          <a:p>
            <a:pPr marL="400050" lvl="1" indent="0">
              <a:buNone/>
            </a:pPr>
            <a:endParaRPr lang="en-IN" sz="2600"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16</a:t>
            </a:fld>
            <a:endParaRPr lang="en-US"/>
          </a:p>
        </p:txBody>
      </p:sp>
    </p:spTree>
    <p:extLst>
      <p:ext uri="{BB962C8B-B14F-4D97-AF65-F5344CB8AC3E}">
        <p14:creationId xmlns:p14="http://schemas.microsoft.com/office/powerpoint/2010/main" val="424530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Sorting an Array</a:t>
            </a:r>
          </a:p>
        </p:txBody>
      </p:sp>
      <p:sp>
        <p:nvSpPr>
          <p:cNvPr id="9" name="Content Placeholder 8"/>
          <p:cNvSpPr>
            <a:spLocks noGrp="1"/>
          </p:cNvSpPr>
          <p:nvPr>
            <p:ph idx="1"/>
          </p:nvPr>
        </p:nvSpPr>
        <p:spPr/>
        <p:txBody>
          <a:bodyPr/>
          <a:lstStyle/>
          <a:p>
            <a:r>
              <a:rPr lang="en-IN" dirty="0"/>
              <a:t>Based on the comparison of two adjacent array item values, the function returns a negative, positive, or zero value</a:t>
            </a:r>
          </a:p>
          <a:p>
            <a:pPr lvl="1"/>
            <a:r>
              <a:rPr lang="en-IN" dirty="0"/>
              <a:t>If a negative value is returned, then </a:t>
            </a:r>
            <a:r>
              <a:rPr lang="en-IN" sz="2600" i="1" dirty="0">
                <a:latin typeface="Courier New" panose="02070309020205020404" pitchFamily="49" charset="0"/>
                <a:cs typeface="Courier New" panose="02070309020205020404" pitchFamily="49" charset="0"/>
              </a:rPr>
              <a:t>a</a:t>
            </a:r>
            <a:r>
              <a:rPr lang="en-IN" i="1" dirty="0"/>
              <a:t> </a:t>
            </a:r>
            <a:r>
              <a:rPr lang="en-IN" dirty="0"/>
              <a:t>is placed before </a:t>
            </a:r>
            <a:r>
              <a:rPr lang="en-IN" sz="2600" i="1" dirty="0">
                <a:latin typeface="Courier New" panose="02070309020205020404" pitchFamily="49" charset="0"/>
                <a:cs typeface="Courier New" panose="02070309020205020404" pitchFamily="49" charset="0"/>
              </a:rPr>
              <a:t>b</a:t>
            </a:r>
            <a:r>
              <a:rPr lang="en-IN" sz="2600" i="1" dirty="0"/>
              <a:t> </a:t>
            </a:r>
            <a:r>
              <a:rPr lang="en-IN" dirty="0"/>
              <a:t>in the array</a:t>
            </a:r>
          </a:p>
          <a:p>
            <a:pPr lvl="1"/>
            <a:r>
              <a:rPr lang="en-IN" dirty="0"/>
              <a:t>If a positive value is returned, then </a:t>
            </a:r>
            <a:r>
              <a:rPr lang="en-IN" sz="2600" i="1" dirty="0">
                <a:latin typeface="Courier New" panose="02070309020205020404" pitchFamily="49" charset="0"/>
                <a:cs typeface="Courier New" panose="02070309020205020404" pitchFamily="49" charset="0"/>
              </a:rPr>
              <a:t>b</a:t>
            </a:r>
            <a:r>
              <a:rPr lang="en-IN" sz="2600" i="1" dirty="0"/>
              <a:t> </a:t>
            </a:r>
            <a:r>
              <a:rPr lang="en-IN" dirty="0"/>
              <a:t>is placed before </a:t>
            </a:r>
            <a:r>
              <a:rPr lang="en-IN" sz="2600" i="1" dirty="0">
                <a:latin typeface="Courier New" panose="02070309020205020404" pitchFamily="49" charset="0"/>
                <a:cs typeface="Courier New" panose="02070309020205020404" pitchFamily="49" charset="0"/>
              </a:rPr>
              <a:t>a</a:t>
            </a:r>
            <a:endParaRPr lang="en-IN" sz="2600" dirty="0"/>
          </a:p>
          <a:p>
            <a:pPr lvl="1"/>
            <a:r>
              <a:rPr lang="en-IN" dirty="0"/>
              <a:t>If a zero value is returned, </a:t>
            </a:r>
            <a:r>
              <a:rPr lang="en-IN" sz="2600" i="1" dirty="0">
                <a:latin typeface="Courier New" panose="02070309020205020404" pitchFamily="49" charset="0"/>
                <a:cs typeface="Courier New" panose="02070309020205020404" pitchFamily="49" charset="0"/>
              </a:rPr>
              <a:t>a</a:t>
            </a:r>
            <a:r>
              <a:rPr lang="en-IN" i="1" dirty="0"/>
              <a:t> </a:t>
            </a:r>
            <a:r>
              <a:rPr lang="en-IN" dirty="0"/>
              <a:t>and </a:t>
            </a:r>
            <a:r>
              <a:rPr lang="en-IN" sz="2600" i="1" dirty="0">
                <a:latin typeface="Courier New" panose="02070309020205020404" pitchFamily="49" charset="0"/>
                <a:cs typeface="Courier New" panose="02070309020205020404" pitchFamily="49" charset="0"/>
              </a:rPr>
              <a:t>b</a:t>
            </a:r>
            <a:r>
              <a:rPr lang="en-IN" i="1" dirty="0"/>
              <a:t> </a:t>
            </a:r>
            <a:r>
              <a:rPr lang="en-IN" dirty="0"/>
              <a:t>retain their original positions</a:t>
            </a:r>
          </a:p>
          <a:p>
            <a:pPr lvl="1"/>
            <a:endParaRPr lang="en-IN"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17</a:t>
            </a:fld>
            <a:endParaRPr lang="en-US"/>
          </a:p>
        </p:txBody>
      </p:sp>
    </p:spTree>
    <p:extLst>
      <p:ext uri="{BB962C8B-B14F-4D97-AF65-F5344CB8AC3E}">
        <p14:creationId xmlns:p14="http://schemas.microsoft.com/office/powerpoint/2010/main" val="401273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Sorting </a:t>
            </a:r>
            <a:r>
              <a:rPr lang="en-IN"/>
              <a:t>an Array</a:t>
            </a:r>
            <a:endParaRPr lang="en-IN" dirty="0"/>
          </a:p>
        </p:txBody>
      </p:sp>
      <p:sp>
        <p:nvSpPr>
          <p:cNvPr id="9" name="Content Placeholder 8"/>
          <p:cNvSpPr>
            <a:spLocks noGrp="1"/>
          </p:cNvSpPr>
          <p:nvPr>
            <p:ph idx="1"/>
          </p:nvPr>
        </p:nvSpPr>
        <p:spPr/>
        <p:txBody>
          <a:bodyPr/>
          <a:lstStyle/>
          <a:p>
            <a:r>
              <a:rPr lang="en-IN"/>
              <a:t>Function to sort numeric values in ascending order</a:t>
            </a:r>
          </a:p>
          <a:p>
            <a:pPr marL="357188" lvl="1" indent="0">
              <a:buNone/>
            </a:pPr>
            <a:r>
              <a:rPr lang="en-IN" sz="2600">
                <a:latin typeface="Courier New" panose="02070309020205020404" pitchFamily="49" charset="0"/>
                <a:cs typeface="Courier New" panose="02070309020205020404" pitchFamily="49" charset="0"/>
              </a:rPr>
              <a:t>function ascending(a, b) {</a:t>
            </a:r>
          </a:p>
          <a:p>
            <a:pPr marL="357188" lvl="1" indent="0">
              <a:buNone/>
            </a:pPr>
            <a:r>
              <a:rPr lang="en-IN" sz="2600">
                <a:latin typeface="Courier New" panose="02070309020205020404" pitchFamily="49" charset="0"/>
                <a:cs typeface="Courier New" panose="02070309020205020404" pitchFamily="49" charset="0"/>
              </a:rPr>
              <a:t>return a - b;</a:t>
            </a:r>
          </a:p>
          <a:p>
            <a:pPr marL="357188" lvl="1" indent="0">
              <a:buNone/>
            </a:pPr>
            <a:r>
              <a:rPr lang="en-IN" sz="2600">
                <a:latin typeface="Courier New" panose="02070309020205020404" pitchFamily="49" charset="0"/>
                <a:cs typeface="Courier New" panose="02070309020205020404" pitchFamily="49" charset="0"/>
              </a:rPr>
              <a:t>}</a:t>
            </a:r>
          </a:p>
          <a:p>
            <a:r>
              <a:rPr lang="en-IN"/>
              <a:t>Function to sort numbers in descending order</a:t>
            </a:r>
          </a:p>
          <a:p>
            <a:pPr marL="357188" lvl="1" indent="0">
              <a:buNone/>
            </a:pPr>
            <a:r>
              <a:rPr lang="en-IN" sz="2600">
                <a:latin typeface="Courier New" panose="02070309020205020404" pitchFamily="49" charset="0"/>
                <a:cs typeface="Courier New" panose="02070309020205020404" pitchFamily="49" charset="0"/>
              </a:rPr>
              <a:t>function descending(a, b) {</a:t>
            </a:r>
          </a:p>
          <a:p>
            <a:pPr marL="357188" lvl="1" indent="0">
              <a:buNone/>
            </a:pPr>
            <a:r>
              <a:rPr lang="en-IN" sz="2600">
                <a:latin typeface="Courier New" panose="02070309020205020404" pitchFamily="49" charset="0"/>
                <a:cs typeface="Courier New" panose="02070309020205020404" pitchFamily="49" charset="0"/>
              </a:rPr>
              <a:t>return b - a;</a:t>
            </a:r>
          </a:p>
          <a:p>
            <a:pPr marL="357188" lvl="1" indent="0">
              <a:buNone/>
            </a:pPr>
            <a:r>
              <a:rPr lang="en-IN" sz="260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18</a:t>
            </a:fld>
            <a:endParaRPr lang="en-US"/>
          </a:p>
        </p:txBody>
      </p:sp>
    </p:spTree>
    <p:extLst>
      <p:ext uri="{BB962C8B-B14F-4D97-AF65-F5344CB8AC3E}">
        <p14:creationId xmlns:p14="http://schemas.microsoft.com/office/powerpoint/2010/main" val="58390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Sorting an Array (continued 4)</a:t>
            </a:r>
          </a:p>
        </p:txBody>
      </p:sp>
      <p:sp>
        <p:nvSpPr>
          <p:cNvPr id="9" name="Content Placeholder 8"/>
          <p:cNvSpPr>
            <a:spLocks noGrp="1"/>
          </p:cNvSpPr>
          <p:nvPr>
            <p:ph idx="1"/>
          </p:nvPr>
        </p:nvSpPr>
        <p:spPr/>
        <p:txBody>
          <a:bodyPr/>
          <a:lstStyle/>
          <a:p>
            <a:r>
              <a:rPr lang="en-IN"/>
              <a:t>The compare function is applied to the </a:t>
            </a:r>
            <a:r>
              <a:rPr lang="en-IN" sz="2600">
                <a:latin typeface="Courier New" panose="02070309020205020404" pitchFamily="49" charset="0"/>
                <a:cs typeface="Courier New" panose="02070309020205020404" pitchFamily="49" charset="0"/>
              </a:rPr>
              <a:t>sort() </a:t>
            </a:r>
            <a:r>
              <a:rPr lang="en-IN"/>
              <a:t>method as follows</a:t>
            </a:r>
          </a:p>
          <a:p>
            <a:pPr marL="357188" lvl="1"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.sort</a:t>
            </a:r>
            <a:r>
              <a:rPr lang="en-IN" sz="2600">
                <a:latin typeface="Courier New" panose="02070309020205020404" pitchFamily="49" charset="0"/>
                <a:cs typeface="Courier New" panose="02070309020205020404" pitchFamily="49" charset="0"/>
              </a:rPr>
              <a:t>(</a:t>
            </a:r>
            <a:r>
              <a:rPr lang="en-IN" sz="2600" i="1" err="1">
                <a:latin typeface="Courier New" panose="02070309020205020404" pitchFamily="49" charset="0"/>
                <a:cs typeface="Courier New" panose="02070309020205020404" pitchFamily="49" charset="0"/>
              </a:rPr>
              <a:t>fname</a:t>
            </a:r>
            <a:r>
              <a:rPr lang="en-IN" sz="2600">
                <a:latin typeface="Courier New" panose="02070309020205020404" pitchFamily="49" charset="0"/>
                <a:cs typeface="Courier New" panose="02070309020205020404" pitchFamily="49" charset="0"/>
              </a:rPr>
              <a:t>)</a:t>
            </a:r>
          </a:p>
          <a:p>
            <a:pPr marL="363538" lvl="1" indent="0">
              <a:buNone/>
            </a:pPr>
            <a:r>
              <a:rPr lang="en-IN" sz="3200"/>
              <a:t>where</a:t>
            </a:r>
            <a:r>
              <a:rPr lang="en-IN" sz="3200">
                <a:ea typeface="+mn-ea"/>
                <a:cs typeface="+mn-cs"/>
              </a:rPr>
              <a:t> </a:t>
            </a:r>
            <a:r>
              <a:rPr lang="en-IN" sz="2600" i="1" err="1">
                <a:latin typeface="Courier New" panose="02070309020205020404" pitchFamily="49" charset="0"/>
                <a:cs typeface="Courier New" panose="02070309020205020404" pitchFamily="49" charset="0"/>
              </a:rPr>
              <a:t>fname</a:t>
            </a:r>
            <a:r>
              <a:rPr lang="en-IN" sz="3200">
                <a:ea typeface="+mn-ea"/>
                <a:cs typeface="+mn-cs"/>
              </a:rPr>
              <a:t> </a:t>
            </a:r>
            <a:r>
              <a:rPr lang="en-IN" sz="3200"/>
              <a:t>is the name of the compare function</a:t>
            </a:r>
            <a:endParaRPr lang="en-IN"/>
          </a:p>
          <a:p>
            <a:pPr marL="357188" indent="-357188"/>
            <a:r>
              <a:rPr lang="en-IN"/>
              <a:t>Example</a:t>
            </a:r>
          </a:p>
          <a:p>
            <a:pPr marL="357188" indent="0">
              <a:buNone/>
            </a:pPr>
            <a:r>
              <a:rPr lang="en-IN" sz="2600" err="1">
                <a:latin typeface="Courier New" panose="02070309020205020404" pitchFamily="49" charset="0"/>
                <a:cs typeface="Courier New" panose="02070309020205020404" pitchFamily="49" charset="0"/>
              </a:rPr>
              <a:t>x.sort</a:t>
            </a:r>
            <a:r>
              <a:rPr lang="en-IN" sz="2600">
                <a:latin typeface="Courier New" panose="02070309020205020404" pitchFamily="49" charset="0"/>
                <a:cs typeface="Courier New" panose="02070309020205020404" pitchFamily="49" charset="0"/>
              </a:rPr>
              <a:t>(ascending)</a:t>
            </a:r>
          </a:p>
          <a:p>
            <a:pPr marL="457200" indent="-457200"/>
            <a:endParaRPr lang="en-IN"/>
          </a:p>
          <a:p>
            <a:pPr marL="457200" indent="-457200"/>
            <a:endParaRPr lang="en-IN" sz="3600">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19</a:t>
            </a:fld>
            <a:endParaRPr lang="en-US"/>
          </a:p>
        </p:txBody>
      </p:sp>
    </p:spTree>
    <p:extLst>
      <p:ext uri="{BB962C8B-B14F-4D97-AF65-F5344CB8AC3E}">
        <p14:creationId xmlns:p14="http://schemas.microsoft.com/office/powerpoint/2010/main" val="3791184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t>Objectives</a:t>
            </a:r>
          </a:p>
        </p:txBody>
      </p:sp>
      <p:sp>
        <p:nvSpPr>
          <p:cNvPr id="27650" name="Rectangle 3"/>
          <p:cNvSpPr>
            <a:spLocks noGrp="1" noChangeArrowheads="1"/>
          </p:cNvSpPr>
          <p:nvPr>
            <p:ph idx="1"/>
          </p:nvPr>
        </p:nvSpPr>
        <p:spPr/>
        <p:txBody>
          <a:bodyPr/>
          <a:lstStyle/>
          <a:p>
            <a:r>
              <a:rPr lang="en-IN" dirty="0"/>
              <a:t>Create an array</a:t>
            </a:r>
          </a:p>
          <a:p>
            <a:r>
              <a:rPr lang="en-IN" dirty="0"/>
              <a:t>Work with array properties and methods</a:t>
            </a:r>
          </a:p>
          <a:p>
            <a:r>
              <a:rPr lang="en-IN" dirty="0"/>
              <a:t>Create a program loop</a:t>
            </a:r>
          </a:p>
          <a:p>
            <a:r>
              <a:rPr lang="en-IN" dirty="0"/>
              <a:t>Work with the </a:t>
            </a:r>
            <a:r>
              <a:rPr lang="en-IN" sz="2600" dirty="0">
                <a:latin typeface="Courier New" panose="02070309020205020404" pitchFamily="49" charset="0"/>
                <a:cs typeface="Courier New" panose="02070309020205020404" pitchFamily="49" charset="0"/>
              </a:rPr>
              <a:t>for</a:t>
            </a:r>
            <a:r>
              <a:rPr lang="en-IN" dirty="0"/>
              <a:t> loop</a:t>
            </a:r>
          </a:p>
          <a:p>
            <a:r>
              <a:rPr lang="en-IN" dirty="0"/>
              <a:t>Write comparison and logical operators</a:t>
            </a:r>
          </a:p>
          <a:p>
            <a:r>
              <a:rPr lang="en-IN" dirty="0"/>
              <a:t>Create a conditional statement</a:t>
            </a:r>
          </a:p>
          <a:p>
            <a:r>
              <a:rPr lang="en-IN" dirty="0"/>
              <a:t>Use the </a:t>
            </a:r>
            <a:r>
              <a:rPr lang="en-IN" sz="2600" dirty="0">
                <a:latin typeface="Courier New" panose="02070309020205020404" pitchFamily="49" charset="0"/>
                <a:cs typeface="Courier New" panose="02070309020205020404" pitchFamily="49" charset="0"/>
              </a:rPr>
              <a:t>if</a:t>
            </a:r>
            <a:r>
              <a:rPr lang="en-IN" dirty="0"/>
              <a:t> statement</a:t>
            </a:r>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Hands-on  sort()</a:t>
            </a:r>
            <a:endParaRPr lang="en-CA" dirty="0"/>
          </a:p>
        </p:txBody>
      </p:sp>
      <p:sp>
        <p:nvSpPr>
          <p:cNvPr id="7" name="Content Placeholder 6"/>
          <p:cNvSpPr>
            <a:spLocks noGrp="1"/>
          </p:cNvSpPr>
          <p:nvPr>
            <p:ph sz="half" idx="1"/>
          </p:nvPr>
        </p:nvSpPr>
        <p:spPr>
          <a:xfrm>
            <a:off x="304800" y="1219200"/>
            <a:ext cx="2964873" cy="4906963"/>
          </a:xfrm>
        </p:spPr>
        <p:txBody>
          <a:bodyPr/>
          <a:lstStyle/>
          <a:p>
            <a:pPr marL="0" indent="0" algn="ctr">
              <a:buNone/>
            </a:pPr>
            <a:r>
              <a:rPr lang="en-US" sz="2000" b="1" u="sng" dirty="0">
                <a:solidFill>
                  <a:schemeClr val="accent2"/>
                </a:solidFill>
              </a:rPr>
              <a:t>HTML</a:t>
            </a:r>
            <a:endParaRPr lang="en-CA" sz="2000" b="1" u="sng" dirty="0">
              <a:solidFill>
                <a:schemeClr val="accent2"/>
              </a:solidFill>
            </a:endParaRPr>
          </a:p>
          <a:p>
            <a:pPr marL="0" indent="0">
              <a:buNone/>
            </a:pPr>
            <a:r>
              <a:rPr lang="en-CA" dirty="0"/>
              <a:t>&lt;div id="array"&gt;</a:t>
            </a:r>
          </a:p>
          <a:p>
            <a:pPr marL="0" indent="0">
              <a:buNone/>
            </a:pPr>
            <a:r>
              <a:rPr lang="en-CA" dirty="0"/>
              <a:t>			</a:t>
            </a:r>
          </a:p>
          <a:p>
            <a:pPr marL="0" indent="0">
              <a:buNone/>
            </a:pPr>
            <a:r>
              <a:rPr lang="en-CA" dirty="0"/>
              <a:t>&lt;/div&gt;</a:t>
            </a:r>
          </a:p>
          <a:p>
            <a:endParaRPr lang="en-US" dirty="0"/>
          </a:p>
          <a:p>
            <a:pPr marL="0" indent="0" algn="ctr">
              <a:buNone/>
            </a:pPr>
            <a:r>
              <a:rPr lang="en-US" sz="2000" b="1" u="sng" dirty="0">
                <a:solidFill>
                  <a:schemeClr val="accent2"/>
                </a:solidFill>
              </a:rPr>
              <a:t>Output</a:t>
            </a:r>
          </a:p>
          <a:p>
            <a:pPr marL="0" indent="0">
              <a:buNone/>
            </a:pPr>
            <a:r>
              <a:rPr lang="en-CA" sz="2400" b="0" i="0" dirty="0">
                <a:solidFill>
                  <a:srgbClr val="000000"/>
                </a:solidFill>
                <a:effectLst/>
                <a:latin typeface="Times New Roman" panose="02020603050405020304" pitchFamily="18" charset="0"/>
              </a:rPr>
              <a:t>3,23,45,345</a:t>
            </a:r>
            <a:endParaRPr lang="en-CA" sz="2400" dirty="0"/>
          </a:p>
        </p:txBody>
      </p:sp>
      <p:sp>
        <p:nvSpPr>
          <p:cNvPr id="8" name="Content Placeholder 7"/>
          <p:cNvSpPr>
            <a:spLocks noGrp="1"/>
          </p:cNvSpPr>
          <p:nvPr>
            <p:ph sz="half" idx="2"/>
          </p:nvPr>
        </p:nvSpPr>
        <p:spPr>
          <a:xfrm>
            <a:off x="2964873" y="1219200"/>
            <a:ext cx="5950527" cy="4906963"/>
          </a:xfrm>
        </p:spPr>
        <p:txBody>
          <a:bodyPr/>
          <a:lstStyle/>
          <a:p>
            <a:pPr marL="0" indent="0" algn="ctr">
              <a:buNone/>
            </a:pPr>
            <a:r>
              <a:rPr lang="en-US" sz="2000" b="1" u="sng" dirty="0">
                <a:solidFill>
                  <a:schemeClr val="accent2"/>
                </a:solidFill>
              </a:rPr>
              <a:t>JavaScript Code</a:t>
            </a:r>
          </a:p>
          <a:p>
            <a:pPr marL="0" indent="0" algn="ctr">
              <a:buNone/>
            </a:pPr>
            <a:r>
              <a:rPr lang="en-US" sz="1800" b="0" dirty="0">
                <a:solidFill>
                  <a:srgbClr val="0000FF"/>
                </a:solidFill>
                <a:effectLst/>
                <a:latin typeface="Consolas" panose="020B0609020204030204" pitchFamily="49" charset="0"/>
              </a:rPr>
              <a:t>function</a:t>
            </a:r>
            <a:r>
              <a:rPr lang="en-US" sz="1800" b="0" dirty="0">
                <a:solidFill>
                  <a:srgbClr val="3B3B3B"/>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func</a:t>
            </a:r>
            <a:r>
              <a:rPr lang="en-US" sz="1800" b="0" dirty="0">
                <a:solidFill>
                  <a:srgbClr val="3B3B3B"/>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a:t>
            </a:r>
            <a:r>
              <a:rPr lang="en-US" sz="1800" b="0" dirty="0" err="1">
                <a:solidFill>
                  <a:srgbClr val="3B3B3B"/>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b</a:t>
            </a:r>
            <a:r>
              <a:rPr lang="en-US" sz="1800" b="0" dirty="0">
                <a:solidFill>
                  <a:srgbClr val="3B3B3B"/>
                </a:solidFill>
                <a:effectLst/>
                <a:latin typeface="Consolas" panose="020B0609020204030204" pitchFamily="49" charset="0"/>
              </a:rPr>
              <a:t>){</a:t>
            </a:r>
          </a:p>
          <a:p>
            <a:pPr marL="0" indent="0" algn="ctr">
              <a:buNone/>
            </a:pPr>
            <a:r>
              <a:rPr lang="en-US" sz="1800" b="0" dirty="0">
                <a:solidFill>
                  <a:srgbClr val="3B3B3B"/>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3B3B3B"/>
                </a:solidFill>
                <a:effectLst/>
                <a:latin typeface="Consolas" panose="020B0609020204030204" pitchFamily="49" charset="0"/>
              </a:rPr>
              <a:t> </a:t>
            </a:r>
            <a:r>
              <a:rPr lang="en-US" sz="1800" b="0" dirty="0">
                <a:solidFill>
                  <a:srgbClr val="001080"/>
                </a:solidFill>
                <a:effectLst/>
                <a:latin typeface="Consolas" panose="020B0609020204030204" pitchFamily="49" charset="0"/>
              </a:rPr>
              <a:t>a</a:t>
            </a:r>
            <a:r>
              <a:rPr lang="en-US" sz="1800" b="0" dirty="0">
                <a:solidFill>
                  <a:srgbClr val="3B3B3B"/>
                </a:solidFill>
                <a:effectLst/>
                <a:latin typeface="Consolas" panose="020B0609020204030204" pitchFamily="49" charset="0"/>
              </a:rPr>
              <a:t> </a:t>
            </a:r>
            <a:r>
              <a:rPr lang="en-US" sz="1800" b="0" dirty="0">
                <a:solidFill>
                  <a:srgbClr val="000000"/>
                </a:solidFill>
                <a:effectLst/>
                <a:latin typeface="Consolas" panose="020B0609020204030204" pitchFamily="49" charset="0"/>
              </a:rPr>
              <a:t>-</a:t>
            </a:r>
            <a:r>
              <a:rPr lang="en-US" sz="1800" b="0" dirty="0">
                <a:solidFill>
                  <a:srgbClr val="3B3B3B"/>
                </a:solidFill>
                <a:effectLst/>
                <a:latin typeface="Consolas" panose="020B0609020204030204" pitchFamily="49" charset="0"/>
              </a:rPr>
              <a:t> </a:t>
            </a:r>
            <a:r>
              <a:rPr lang="en-US" sz="1800" b="0" dirty="0">
                <a:solidFill>
                  <a:srgbClr val="001080"/>
                </a:solidFill>
                <a:effectLst/>
                <a:latin typeface="Consolas" panose="020B0609020204030204" pitchFamily="49" charset="0"/>
              </a:rPr>
              <a:t>b</a:t>
            </a:r>
            <a:r>
              <a:rPr lang="en-US" sz="1800" b="0" dirty="0">
                <a:solidFill>
                  <a:srgbClr val="3B3B3B"/>
                </a:solidFill>
                <a:effectLst/>
                <a:latin typeface="Consolas" panose="020B0609020204030204" pitchFamily="49" charset="0"/>
              </a:rPr>
              <a:t>;}</a:t>
            </a:r>
          </a:p>
          <a:p>
            <a:pPr marL="0" indent="0" algn="ctr">
              <a:buNone/>
            </a:pPr>
            <a:endParaRPr lang="en-US" sz="1800" b="0" dirty="0">
              <a:solidFill>
                <a:srgbClr val="3B3B3B"/>
              </a:solidFill>
              <a:effectLst/>
              <a:latin typeface="Consolas" panose="020B0609020204030204" pitchFamily="49" charset="0"/>
            </a:endParaRPr>
          </a:p>
          <a:p>
            <a:pPr marL="0" indent="0" algn="ctr">
              <a:buNone/>
            </a:pPr>
            <a:r>
              <a:rPr lang="en-CA" sz="1800" b="0" dirty="0">
                <a:solidFill>
                  <a:srgbClr val="0000FF"/>
                </a:solidFill>
                <a:effectLst/>
                <a:latin typeface="Consolas" panose="020B0609020204030204" pitchFamily="49" charset="0"/>
              </a:rPr>
              <a:t>let</a:t>
            </a: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anotherArray</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a:solidFill>
                  <a:srgbClr val="098658"/>
                </a:solidFill>
                <a:effectLst/>
                <a:latin typeface="Consolas" panose="020B0609020204030204" pitchFamily="49" charset="0"/>
              </a:rPr>
              <a:t>23</a:t>
            </a:r>
            <a:r>
              <a:rPr lang="en-CA" sz="1800" b="0" dirty="0">
                <a:solidFill>
                  <a:srgbClr val="3B3B3B"/>
                </a:solidFill>
                <a:effectLst/>
                <a:latin typeface="Consolas" panose="020B0609020204030204" pitchFamily="49" charset="0"/>
              </a:rPr>
              <a:t>,</a:t>
            </a:r>
            <a:r>
              <a:rPr lang="en-CA" sz="1800" b="0" dirty="0">
                <a:solidFill>
                  <a:srgbClr val="098658"/>
                </a:solidFill>
                <a:effectLst/>
                <a:latin typeface="Consolas" panose="020B0609020204030204" pitchFamily="49" charset="0"/>
              </a:rPr>
              <a:t>3</a:t>
            </a:r>
            <a:r>
              <a:rPr lang="en-CA" sz="1800" b="0" dirty="0">
                <a:solidFill>
                  <a:srgbClr val="3B3B3B"/>
                </a:solidFill>
                <a:effectLst/>
                <a:latin typeface="Consolas" panose="020B0609020204030204" pitchFamily="49" charset="0"/>
              </a:rPr>
              <a:t>,</a:t>
            </a:r>
            <a:r>
              <a:rPr lang="en-CA" sz="1800" b="0" dirty="0">
                <a:solidFill>
                  <a:srgbClr val="098658"/>
                </a:solidFill>
                <a:effectLst/>
                <a:latin typeface="Consolas" panose="020B0609020204030204" pitchFamily="49" charset="0"/>
              </a:rPr>
              <a:t>345</a:t>
            </a:r>
            <a:r>
              <a:rPr lang="en-CA" sz="1800" b="0" dirty="0">
                <a:solidFill>
                  <a:srgbClr val="3B3B3B"/>
                </a:solidFill>
                <a:effectLst/>
                <a:latin typeface="Consolas" panose="020B0609020204030204" pitchFamily="49" charset="0"/>
              </a:rPr>
              <a:t>,</a:t>
            </a:r>
            <a:r>
              <a:rPr lang="en-CA" sz="1800" b="0" dirty="0">
                <a:solidFill>
                  <a:srgbClr val="098658"/>
                </a:solidFill>
                <a:effectLst/>
                <a:latin typeface="Consolas" panose="020B0609020204030204" pitchFamily="49" charset="0"/>
              </a:rPr>
              <a:t>45</a:t>
            </a:r>
            <a:r>
              <a:rPr lang="en-CA" sz="1800" b="0" dirty="0">
                <a:solidFill>
                  <a:srgbClr val="3B3B3B"/>
                </a:solidFill>
                <a:effectLst/>
                <a:latin typeface="Consolas" panose="020B0609020204030204" pitchFamily="49" charset="0"/>
              </a:rPr>
              <a:t>];</a:t>
            </a:r>
          </a:p>
          <a:p>
            <a:pPr marL="0" indent="0" algn="ctr">
              <a:buNone/>
            </a:pPr>
            <a:r>
              <a:rPr lang="en-CA" sz="1800" b="0" dirty="0" err="1">
                <a:solidFill>
                  <a:srgbClr val="001080"/>
                </a:solidFill>
                <a:effectLst/>
                <a:latin typeface="Consolas" panose="020B0609020204030204" pitchFamily="49" charset="0"/>
              </a:rPr>
              <a:t>document</a:t>
            </a:r>
            <a:r>
              <a:rPr lang="en-CA" sz="1800" b="0" dirty="0" err="1">
                <a:solidFill>
                  <a:srgbClr val="3B3B3B"/>
                </a:solidFill>
                <a:effectLst/>
                <a:latin typeface="Consolas" panose="020B0609020204030204" pitchFamily="49" charset="0"/>
              </a:rPr>
              <a:t>.</a:t>
            </a:r>
            <a:r>
              <a:rPr lang="en-CA" sz="1800" b="0" dirty="0" err="1">
                <a:solidFill>
                  <a:srgbClr val="795E26"/>
                </a:solidFill>
                <a:effectLst/>
                <a:latin typeface="Consolas" panose="020B0609020204030204" pitchFamily="49" charset="0"/>
              </a:rPr>
              <a:t>getElementById</a:t>
            </a:r>
            <a:r>
              <a:rPr lang="en-CA" sz="1800" b="0" dirty="0">
                <a:solidFill>
                  <a:srgbClr val="3B3B3B"/>
                </a:solidFill>
                <a:effectLst/>
                <a:latin typeface="Consolas" panose="020B0609020204030204" pitchFamily="49" charset="0"/>
              </a:rPr>
              <a:t>(</a:t>
            </a:r>
            <a:r>
              <a:rPr lang="en-CA" sz="1800" b="0" dirty="0">
                <a:solidFill>
                  <a:srgbClr val="A31515"/>
                </a:solidFill>
                <a:effectLst/>
                <a:latin typeface="Consolas" panose="020B0609020204030204" pitchFamily="49" charset="0"/>
              </a:rPr>
              <a:t>"array"</a:t>
            </a:r>
            <a:r>
              <a:rPr lang="en-CA" sz="1800" b="0" dirty="0">
                <a:solidFill>
                  <a:srgbClr val="3B3B3B"/>
                </a:solidFill>
                <a:effectLst/>
                <a:latin typeface="Consolas" panose="020B0609020204030204" pitchFamily="49" charset="0"/>
              </a:rPr>
              <a:t>).</a:t>
            </a:r>
            <a:r>
              <a:rPr lang="en-CA" sz="1800" b="0" dirty="0" err="1">
                <a:solidFill>
                  <a:srgbClr val="001080"/>
                </a:solidFill>
                <a:effectLst/>
                <a:latin typeface="Consolas" panose="020B0609020204030204" pitchFamily="49" charset="0"/>
              </a:rPr>
              <a:t>textContent</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anotherArray</a:t>
            </a:r>
            <a:r>
              <a:rPr lang="en-CA" sz="1800" b="0" dirty="0" err="1">
                <a:solidFill>
                  <a:srgbClr val="3B3B3B"/>
                </a:solidFill>
                <a:effectLst/>
                <a:latin typeface="Consolas" panose="020B0609020204030204" pitchFamily="49" charset="0"/>
              </a:rPr>
              <a:t>.</a:t>
            </a:r>
            <a:r>
              <a:rPr lang="en-CA" sz="1800" b="0" dirty="0" err="1">
                <a:solidFill>
                  <a:srgbClr val="795E26"/>
                </a:solidFill>
                <a:effectLst/>
                <a:latin typeface="Consolas" panose="020B0609020204030204" pitchFamily="49" charset="0"/>
              </a:rPr>
              <a:t>sort</a:t>
            </a:r>
            <a:r>
              <a:rPr lang="en-CA" sz="1800" b="0" dirty="0">
                <a:solidFill>
                  <a:srgbClr val="3B3B3B"/>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func</a:t>
            </a:r>
            <a:r>
              <a:rPr lang="en-CA" sz="1800" b="0" dirty="0">
                <a:solidFill>
                  <a:srgbClr val="3B3B3B"/>
                </a:solidFill>
                <a:effectLst/>
                <a:latin typeface="Consolas" panose="020B0609020204030204" pitchFamily="49" charset="0"/>
              </a:rPr>
              <a:t>);</a:t>
            </a:r>
          </a:p>
          <a:p>
            <a:pPr marL="0" indent="0" algn="ctr">
              <a:buNone/>
            </a:pPr>
            <a:endParaRPr lang="en-CA" sz="1800" b="0" dirty="0">
              <a:solidFill>
                <a:srgbClr val="3B3B3B"/>
              </a:solidFill>
              <a:effectLst/>
              <a:latin typeface="Consolas" panose="020B0609020204030204" pitchFamily="49" charset="0"/>
            </a:endParaRPr>
          </a:p>
          <a:p>
            <a:pPr marL="0" indent="0" algn="ctr">
              <a:buNone/>
            </a:pPr>
            <a:endParaRPr lang="en-CA" sz="1800" b="0" dirty="0">
              <a:solidFill>
                <a:srgbClr val="3B3B3B"/>
              </a:solidFill>
              <a:effectLst/>
              <a:latin typeface="Consolas" panose="020B0609020204030204" pitchFamily="49" charset="0"/>
            </a:endParaRPr>
          </a:p>
          <a:p>
            <a:pPr marL="0" indent="0" algn="ctr">
              <a:buNone/>
            </a:pPr>
            <a:endParaRPr lang="en-CA" sz="1400" b="0" dirty="0">
              <a:solidFill>
                <a:srgbClr val="3B3B3B"/>
              </a:solidFill>
              <a:effectLst/>
              <a:latin typeface="Consolas" panose="020B0609020204030204" pitchFamily="49" charset="0"/>
            </a:endParaRPr>
          </a:p>
          <a:p>
            <a:pPr marL="0" indent="0" algn="ctr">
              <a:buNone/>
            </a:pPr>
            <a:endParaRPr lang="en-CA" sz="2000" b="1" u="sng" dirty="0">
              <a:solidFill>
                <a:schemeClr val="accent2"/>
              </a:solidFill>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20</a:t>
            </a:fld>
            <a:endParaRPr lang="en-US" dirty="0"/>
          </a:p>
        </p:txBody>
      </p:sp>
    </p:spTree>
    <p:extLst>
      <p:ext uri="{BB962C8B-B14F-4D97-AF65-F5344CB8AC3E}">
        <p14:creationId xmlns:p14="http://schemas.microsoft.com/office/powerpoint/2010/main" val="6305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Extracting and Inserting Array Items</a:t>
            </a:r>
          </a:p>
        </p:txBody>
      </p:sp>
      <p:sp>
        <p:nvSpPr>
          <p:cNvPr id="9" name="Content Placeholder 8"/>
          <p:cNvSpPr>
            <a:spLocks noGrp="1"/>
          </p:cNvSpPr>
          <p:nvPr>
            <p:ph idx="1"/>
          </p:nvPr>
        </p:nvSpPr>
        <p:spPr/>
        <p:txBody>
          <a:bodyPr/>
          <a:lstStyle/>
          <a:p>
            <a:r>
              <a:rPr lang="en-IN" b="1"/>
              <a:t>Subarray</a:t>
            </a:r>
            <a:r>
              <a:rPr lang="en-IN"/>
              <a:t>:</a:t>
            </a:r>
            <a:r>
              <a:rPr lang="en-IN" b="1"/>
              <a:t> </a:t>
            </a:r>
            <a:r>
              <a:rPr lang="en-IN"/>
              <a:t>Section of an array</a:t>
            </a:r>
          </a:p>
          <a:p>
            <a:r>
              <a:rPr lang="en-IN"/>
              <a:t>To create a subarray use </a:t>
            </a:r>
            <a:r>
              <a:rPr lang="en-IN" sz="2600">
                <a:latin typeface="Courier New" panose="02070309020205020404" pitchFamily="49" charset="0"/>
                <a:cs typeface="Courier New" panose="02070309020205020404" pitchFamily="49" charset="0"/>
              </a:rPr>
              <a:t>slice() </a:t>
            </a:r>
            <a:r>
              <a:rPr lang="en-IN"/>
              <a:t>method</a:t>
            </a:r>
          </a:p>
          <a:p>
            <a:pPr marL="357188"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.slice</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start, stop</a:t>
            </a:r>
            <a:r>
              <a:rPr lang="en-IN" sz="2600">
                <a:latin typeface="Courier New" panose="02070309020205020404" pitchFamily="49" charset="0"/>
                <a:cs typeface="Courier New" panose="02070309020205020404" pitchFamily="49" charset="0"/>
              </a:rPr>
              <a:t>)</a:t>
            </a:r>
          </a:p>
          <a:p>
            <a:pPr marL="357188" lvl="1" indent="0">
              <a:buNone/>
            </a:pPr>
            <a:r>
              <a:rPr lang="en-IN" sz="3200"/>
              <a:t>where</a:t>
            </a:r>
            <a:r>
              <a:rPr lang="en-IN"/>
              <a:t> </a:t>
            </a:r>
            <a:r>
              <a:rPr lang="en-IN" sz="2600" i="1">
                <a:latin typeface="Courier New" panose="02070309020205020404" pitchFamily="49" charset="0"/>
                <a:cs typeface="Courier New" panose="02070309020205020404" pitchFamily="49" charset="0"/>
              </a:rPr>
              <a:t>start</a:t>
            </a:r>
            <a:r>
              <a:rPr lang="en-IN" i="1"/>
              <a:t> </a:t>
            </a:r>
            <a:r>
              <a:rPr lang="en-IN" sz="3200"/>
              <a:t>is the index value of the array item at which the slicing starts and </a:t>
            </a:r>
            <a:r>
              <a:rPr lang="en-IN" sz="2600" i="1">
                <a:latin typeface="Courier New" panose="02070309020205020404" pitchFamily="49" charset="0"/>
                <a:cs typeface="Courier New" panose="02070309020205020404" pitchFamily="49" charset="0"/>
              </a:rPr>
              <a:t>stop</a:t>
            </a:r>
            <a:r>
              <a:rPr lang="en-IN" i="1"/>
              <a:t> </a:t>
            </a:r>
            <a:r>
              <a:rPr lang="en-IN" sz="3200"/>
              <a:t>is the index value at which the slicing ends</a:t>
            </a:r>
          </a:p>
          <a:p>
            <a:pPr marL="342900" lvl="1" indent="-342900">
              <a:buFont typeface="Arial" charset="0"/>
              <a:buChar char="•"/>
            </a:pPr>
            <a:r>
              <a:rPr lang="en-US" sz="3200"/>
              <a:t>The</a:t>
            </a:r>
            <a:r>
              <a:rPr lang="en-US"/>
              <a:t> </a:t>
            </a:r>
            <a:r>
              <a:rPr lang="en-US" sz="2600" i="1">
                <a:latin typeface="Courier New" panose="02070309020205020404" pitchFamily="49" charset="0"/>
                <a:cs typeface="Courier New" panose="02070309020205020404" pitchFamily="49" charset="0"/>
              </a:rPr>
              <a:t>stop</a:t>
            </a:r>
            <a:r>
              <a:rPr lang="en-US"/>
              <a:t> </a:t>
            </a:r>
            <a:r>
              <a:rPr lang="en-US" sz="3200"/>
              <a:t>value is </a:t>
            </a:r>
            <a:r>
              <a:rPr lang="en-IN" sz="3200"/>
              <a:t>optional; if it is omitted, the array is sliced to its end</a:t>
            </a:r>
          </a:p>
          <a:p>
            <a:endParaRPr lang="en-IN"/>
          </a:p>
          <a:p>
            <a:pPr marL="457200" indent="-457200"/>
            <a:endParaRPr lang="en-IN" sz="3600">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21</a:t>
            </a:fld>
            <a:endParaRPr lang="en-US"/>
          </a:p>
        </p:txBody>
      </p:sp>
    </p:spTree>
    <p:extLst>
      <p:ext uri="{BB962C8B-B14F-4D97-AF65-F5344CB8AC3E}">
        <p14:creationId xmlns:p14="http://schemas.microsoft.com/office/powerpoint/2010/main" val="821062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Hands-on  slice()</a:t>
            </a:r>
            <a:endParaRPr lang="en-CA" dirty="0"/>
          </a:p>
        </p:txBody>
      </p:sp>
      <p:sp>
        <p:nvSpPr>
          <p:cNvPr id="7" name="Content Placeholder 6"/>
          <p:cNvSpPr>
            <a:spLocks noGrp="1"/>
          </p:cNvSpPr>
          <p:nvPr>
            <p:ph sz="half" idx="1"/>
          </p:nvPr>
        </p:nvSpPr>
        <p:spPr>
          <a:xfrm>
            <a:off x="304800" y="1219200"/>
            <a:ext cx="3200400" cy="4906963"/>
          </a:xfrm>
        </p:spPr>
        <p:txBody>
          <a:bodyPr/>
          <a:lstStyle/>
          <a:p>
            <a:pPr marL="0" indent="0" algn="ctr">
              <a:buNone/>
            </a:pPr>
            <a:r>
              <a:rPr lang="en-US" sz="2000" b="1" u="sng" dirty="0">
                <a:solidFill>
                  <a:schemeClr val="accent2"/>
                </a:solidFill>
              </a:rPr>
              <a:t>HTML</a:t>
            </a:r>
            <a:endParaRPr lang="en-CA" sz="2000" b="1" u="sng" dirty="0">
              <a:solidFill>
                <a:schemeClr val="accent2"/>
              </a:solidFill>
            </a:endParaRPr>
          </a:p>
          <a:p>
            <a:pPr marL="0" indent="0">
              <a:buNone/>
            </a:pPr>
            <a:r>
              <a:rPr lang="en-CA" dirty="0"/>
              <a:t>&lt;div id="</a:t>
            </a:r>
            <a:r>
              <a:rPr lang="en-CA" dirty="0" err="1"/>
              <a:t>arrayDiv</a:t>
            </a:r>
            <a:r>
              <a:rPr lang="en-CA" dirty="0"/>
              <a:t>"&gt;</a:t>
            </a:r>
          </a:p>
          <a:p>
            <a:pPr marL="0" indent="0">
              <a:buNone/>
            </a:pPr>
            <a:r>
              <a:rPr lang="en-CA" dirty="0"/>
              <a:t>			</a:t>
            </a:r>
          </a:p>
          <a:p>
            <a:pPr marL="0" indent="0">
              <a:buNone/>
            </a:pPr>
            <a:r>
              <a:rPr lang="en-CA" dirty="0"/>
              <a:t>&lt;/div&gt;</a:t>
            </a:r>
          </a:p>
          <a:p>
            <a:endParaRPr lang="en-US" dirty="0"/>
          </a:p>
          <a:p>
            <a:pPr marL="0" indent="0" algn="ctr">
              <a:buNone/>
            </a:pPr>
            <a:r>
              <a:rPr lang="en-US" sz="2000" b="1" u="sng" dirty="0">
                <a:solidFill>
                  <a:schemeClr val="accent2"/>
                </a:solidFill>
              </a:rPr>
              <a:t>Output</a:t>
            </a:r>
          </a:p>
          <a:p>
            <a:pPr marL="0" indent="0" algn="ctr">
              <a:buNone/>
            </a:pPr>
            <a:r>
              <a:rPr lang="en-CA" b="0" i="0" dirty="0" err="1">
                <a:solidFill>
                  <a:srgbClr val="000000"/>
                </a:solidFill>
                <a:effectLst/>
                <a:latin typeface="Times New Roman" panose="02020603050405020304" pitchFamily="18" charset="0"/>
              </a:rPr>
              <a:t>June,July,Aug</a:t>
            </a:r>
            <a:endParaRPr lang="en-US" b="1" u="sng" dirty="0">
              <a:solidFill>
                <a:schemeClr val="accent2"/>
              </a:solidFill>
            </a:endParaRPr>
          </a:p>
        </p:txBody>
      </p:sp>
      <p:sp>
        <p:nvSpPr>
          <p:cNvPr id="8" name="Content Placeholder 7"/>
          <p:cNvSpPr>
            <a:spLocks noGrp="1"/>
          </p:cNvSpPr>
          <p:nvPr>
            <p:ph sz="half" idx="2"/>
          </p:nvPr>
        </p:nvSpPr>
        <p:spPr>
          <a:xfrm>
            <a:off x="3276600" y="1219200"/>
            <a:ext cx="5638800" cy="4906963"/>
          </a:xfrm>
        </p:spPr>
        <p:txBody>
          <a:bodyPr/>
          <a:lstStyle/>
          <a:p>
            <a:pPr marL="0" indent="0" algn="ctr">
              <a:buNone/>
            </a:pPr>
            <a:r>
              <a:rPr lang="en-US" sz="2000" b="1" u="sng" dirty="0">
                <a:solidFill>
                  <a:schemeClr val="accent2"/>
                </a:solidFill>
              </a:rPr>
              <a:t>JavaScript Code</a:t>
            </a:r>
          </a:p>
          <a:p>
            <a:pPr marL="0" indent="0" algn="ctr">
              <a:buNone/>
            </a:pPr>
            <a:endParaRPr lang="en-US" sz="2000" b="1" u="sng" dirty="0">
              <a:solidFill>
                <a:schemeClr val="accent2"/>
              </a:solidFill>
            </a:endParaRPr>
          </a:p>
          <a:p>
            <a:pPr marL="0" indent="0">
              <a:buNone/>
            </a:pPr>
            <a:r>
              <a:rPr lang="en-US" sz="2000" b="0" dirty="0">
                <a:solidFill>
                  <a:srgbClr val="0000FF"/>
                </a:solidFill>
                <a:effectLst/>
                <a:latin typeface="Consolas" panose="020B0609020204030204" pitchFamily="49" charset="0"/>
              </a:rPr>
              <a:t>let</a:t>
            </a:r>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monthName</a:t>
            </a:r>
            <a:r>
              <a:rPr lang="en-US" sz="2000" b="0" dirty="0">
                <a:solidFill>
                  <a:srgbClr val="3B3B3B"/>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A31515"/>
                </a:solidFill>
                <a:effectLst/>
                <a:latin typeface="Consolas" panose="020B0609020204030204" pitchFamily="49" charset="0"/>
              </a:rPr>
              <a:t>"Jan"</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"Feb"</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"Mar"</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"Apr"</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"May"</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"June"</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"July"</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"Aug"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"Sept"</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"Oct"</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"Nov"</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"Dec"</a:t>
            </a:r>
            <a:r>
              <a:rPr lang="en-US" sz="2000" b="0" dirty="0">
                <a:solidFill>
                  <a:srgbClr val="3B3B3B"/>
                </a:solidFill>
                <a:effectLst/>
                <a:latin typeface="Consolas" panose="020B0609020204030204" pitchFamily="49" charset="0"/>
              </a:rPr>
              <a:t>];</a:t>
            </a:r>
          </a:p>
          <a:p>
            <a:pPr marL="0" indent="0">
              <a:buNone/>
            </a:pPr>
            <a:endParaRPr lang="en-US" sz="1600" dirty="0">
              <a:solidFill>
                <a:srgbClr val="3B3B3B"/>
              </a:solidFill>
              <a:latin typeface="Consolas" panose="020B0609020204030204" pitchFamily="49" charset="0"/>
            </a:endParaRPr>
          </a:p>
          <a:p>
            <a:pPr marL="0" indent="0">
              <a:buNone/>
            </a:pPr>
            <a:r>
              <a:rPr lang="en-CA" sz="2000" b="0" dirty="0" err="1">
                <a:solidFill>
                  <a:srgbClr val="001080"/>
                </a:solidFill>
                <a:effectLst/>
                <a:latin typeface="Consolas" panose="020B0609020204030204" pitchFamily="49" charset="0"/>
              </a:rPr>
              <a:t>document</a:t>
            </a:r>
            <a:r>
              <a:rPr lang="en-CA" sz="2000" b="0" dirty="0" err="1">
                <a:solidFill>
                  <a:srgbClr val="3B3B3B"/>
                </a:solidFill>
                <a:effectLst/>
                <a:latin typeface="Consolas" panose="020B0609020204030204" pitchFamily="49" charset="0"/>
              </a:rPr>
              <a:t>.</a:t>
            </a:r>
            <a:r>
              <a:rPr lang="en-CA" sz="2000" b="0" dirty="0" err="1">
                <a:solidFill>
                  <a:srgbClr val="795E26"/>
                </a:solidFill>
                <a:effectLst/>
                <a:latin typeface="Consolas" panose="020B0609020204030204" pitchFamily="49" charset="0"/>
              </a:rPr>
              <a:t>getElementById</a:t>
            </a:r>
            <a:r>
              <a:rPr lang="en-CA" sz="2000" b="0" dirty="0">
                <a:solidFill>
                  <a:srgbClr val="3B3B3B"/>
                </a:solidFill>
                <a:effectLst/>
                <a:latin typeface="Consolas" panose="020B0609020204030204" pitchFamily="49" charset="0"/>
              </a:rPr>
              <a:t>(</a:t>
            </a:r>
            <a:r>
              <a:rPr lang="en-CA" sz="2000" b="0" dirty="0">
                <a:solidFill>
                  <a:srgbClr val="A31515"/>
                </a:solidFill>
                <a:effectLst/>
                <a:latin typeface="Consolas" panose="020B0609020204030204" pitchFamily="49" charset="0"/>
              </a:rPr>
              <a:t>"</a:t>
            </a:r>
            <a:r>
              <a:rPr lang="en-CA" sz="2000" b="0" dirty="0" err="1">
                <a:solidFill>
                  <a:srgbClr val="A31515"/>
                </a:solidFill>
                <a:effectLst/>
                <a:latin typeface="Consolas" panose="020B0609020204030204" pitchFamily="49" charset="0"/>
              </a:rPr>
              <a:t>arrayDiv</a:t>
            </a:r>
            <a:r>
              <a:rPr lang="en-CA" sz="2000" b="0" dirty="0">
                <a:solidFill>
                  <a:srgbClr val="A31515"/>
                </a:solidFill>
                <a:effectLst/>
                <a:latin typeface="Consolas" panose="020B0609020204030204" pitchFamily="49" charset="0"/>
              </a:rPr>
              <a:t>"</a:t>
            </a:r>
            <a:r>
              <a:rPr lang="en-CA" sz="2000" b="0" dirty="0">
                <a:solidFill>
                  <a:srgbClr val="3B3B3B"/>
                </a:solidFill>
                <a:effectLst/>
                <a:latin typeface="Consolas" panose="020B0609020204030204" pitchFamily="49" charset="0"/>
              </a:rPr>
              <a:t>).</a:t>
            </a:r>
          </a:p>
          <a:p>
            <a:pPr marL="0" indent="0">
              <a:buNone/>
            </a:pPr>
            <a:r>
              <a:rPr lang="en-CA" sz="2000" b="0" dirty="0" err="1">
                <a:solidFill>
                  <a:srgbClr val="001080"/>
                </a:solidFill>
                <a:effectLst/>
                <a:latin typeface="Consolas" panose="020B0609020204030204" pitchFamily="49" charset="0"/>
              </a:rPr>
              <a:t>textContent</a:t>
            </a:r>
            <a:r>
              <a:rPr lang="en-CA" sz="2000" b="0" dirty="0">
                <a:solidFill>
                  <a:srgbClr val="3B3B3B"/>
                </a:solidFill>
                <a:effectLst/>
                <a:latin typeface="Consolas" panose="020B0609020204030204" pitchFamily="49" charset="0"/>
              </a:rPr>
              <a:t> </a:t>
            </a:r>
            <a:r>
              <a:rPr lang="en-CA" sz="2000" b="0" dirty="0">
                <a:solidFill>
                  <a:srgbClr val="000000"/>
                </a:solidFill>
                <a:effectLst/>
                <a:latin typeface="Consolas" panose="020B0609020204030204" pitchFamily="49" charset="0"/>
              </a:rPr>
              <a:t>=</a:t>
            </a:r>
            <a:r>
              <a:rPr lang="en-CA" sz="2000" b="0" dirty="0">
                <a:solidFill>
                  <a:srgbClr val="3B3B3B"/>
                </a:solidFill>
                <a:effectLst/>
                <a:latin typeface="Consolas" panose="020B0609020204030204" pitchFamily="49" charset="0"/>
              </a:rPr>
              <a:t> </a:t>
            </a:r>
            <a:r>
              <a:rPr lang="en-CA" sz="2000" b="0" dirty="0" err="1">
                <a:solidFill>
                  <a:srgbClr val="001080"/>
                </a:solidFill>
                <a:effectLst/>
                <a:latin typeface="Consolas" panose="020B0609020204030204" pitchFamily="49" charset="0"/>
              </a:rPr>
              <a:t>monthName</a:t>
            </a:r>
            <a:r>
              <a:rPr lang="en-CA" sz="2000" b="0" dirty="0" err="1">
                <a:solidFill>
                  <a:srgbClr val="3B3B3B"/>
                </a:solidFill>
                <a:effectLst/>
                <a:latin typeface="Consolas" panose="020B0609020204030204" pitchFamily="49" charset="0"/>
              </a:rPr>
              <a:t>.</a:t>
            </a:r>
            <a:r>
              <a:rPr lang="en-CA" sz="2000" b="0" dirty="0" err="1">
                <a:solidFill>
                  <a:srgbClr val="795E26"/>
                </a:solidFill>
                <a:effectLst/>
                <a:latin typeface="Consolas" panose="020B0609020204030204" pitchFamily="49" charset="0"/>
              </a:rPr>
              <a:t>slice</a:t>
            </a:r>
            <a:r>
              <a:rPr lang="en-CA" sz="2000" b="0" dirty="0">
                <a:solidFill>
                  <a:srgbClr val="3B3B3B"/>
                </a:solidFill>
                <a:effectLst/>
                <a:latin typeface="Consolas" panose="020B0609020204030204" pitchFamily="49" charset="0"/>
              </a:rPr>
              <a:t>(</a:t>
            </a:r>
            <a:r>
              <a:rPr lang="en-CA" sz="2000" b="0" dirty="0">
                <a:solidFill>
                  <a:srgbClr val="098658"/>
                </a:solidFill>
                <a:effectLst/>
                <a:latin typeface="Consolas" panose="020B0609020204030204" pitchFamily="49" charset="0"/>
              </a:rPr>
              <a:t>5</a:t>
            </a:r>
            <a:r>
              <a:rPr lang="en-CA" sz="2000" b="0" dirty="0">
                <a:solidFill>
                  <a:srgbClr val="3B3B3B"/>
                </a:solidFill>
                <a:effectLst/>
                <a:latin typeface="Consolas" panose="020B0609020204030204" pitchFamily="49" charset="0"/>
              </a:rPr>
              <a:t>,</a:t>
            </a:r>
            <a:r>
              <a:rPr lang="en-CA" sz="2000" b="0" dirty="0">
                <a:solidFill>
                  <a:srgbClr val="098658"/>
                </a:solidFill>
                <a:effectLst/>
                <a:latin typeface="Consolas" panose="020B0609020204030204" pitchFamily="49" charset="0"/>
              </a:rPr>
              <a:t>8</a:t>
            </a:r>
            <a:r>
              <a:rPr lang="en-CA" sz="2000" b="0" dirty="0">
                <a:solidFill>
                  <a:srgbClr val="3B3B3B"/>
                </a:solidFill>
                <a:effectLst/>
                <a:latin typeface="Consolas" panose="020B0609020204030204" pitchFamily="49" charset="0"/>
              </a:rPr>
              <a:t>);</a:t>
            </a:r>
          </a:p>
          <a:p>
            <a:pPr marL="0" indent="0">
              <a:buNone/>
            </a:pPr>
            <a:endParaRPr lang="en-US" sz="1800" b="0" dirty="0">
              <a:solidFill>
                <a:srgbClr val="3B3B3B"/>
              </a:solidFill>
              <a:effectLst/>
              <a:latin typeface="Consolas" panose="020B0609020204030204" pitchFamily="49" charset="0"/>
            </a:endParaRPr>
          </a:p>
          <a:p>
            <a:pPr marL="0" indent="0">
              <a:buNone/>
            </a:pPr>
            <a:br>
              <a:rPr lang="en-US" sz="1400" b="0" dirty="0">
                <a:solidFill>
                  <a:srgbClr val="3B3B3B"/>
                </a:solidFill>
                <a:effectLst/>
                <a:latin typeface="Consolas" panose="020B0609020204030204" pitchFamily="49" charset="0"/>
              </a:rPr>
            </a:br>
            <a:endParaRPr lang="en-US" sz="1400" b="0" dirty="0">
              <a:solidFill>
                <a:srgbClr val="3B3B3B"/>
              </a:solidFill>
              <a:effectLst/>
              <a:latin typeface="Consolas" panose="020B0609020204030204" pitchFamily="49" charset="0"/>
            </a:endParaRPr>
          </a:p>
          <a:p>
            <a:pPr marL="0" indent="0" algn="just">
              <a:buNone/>
            </a:pPr>
            <a:endParaRPr lang="en-US" sz="2000" b="1" u="sng" dirty="0">
              <a:solidFill>
                <a:schemeClr val="accent2"/>
              </a:solidFill>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22</a:t>
            </a:fld>
            <a:endParaRPr lang="en-US" dirty="0"/>
          </a:p>
        </p:txBody>
      </p:sp>
    </p:spTree>
    <p:extLst>
      <p:ext uri="{BB962C8B-B14F-4D97-AF65-F5344CB8AC3E}">
        <p14:creationId xmlns:p14="http://schemas.microsoft.com/office/powerpoint/2010/main" val="2673905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Extracting and Inserting Array Items</a:t>
            </a:r>
          </a:p>
        </p:txBody>
      </p:sp>
      <p:sp>
        <p:nvSpPr>
          <p:cNvPr id="9" name="Content Placeholder 8"/>
          <p:cNvSpPr>
            <a:spLocks noGrp="1"/>
          </p:cNvSpPr>
          <p:nvPr>
            <p:ph idx="1"/>
          </p:nvPr>
        </p:nvSpPr>
        <p:spPr/>
        <p:txBody>
          <a:bodyPr/>
          <a:lstStyle/>
          <a:p>
            <a:r>
              <a:rPr lang="en-IN" sz="2600">
                <a:latin typeface="Courier New" panose="02070309020205020404" pitchFamily="49" charset="0"/>
                <a:cs typeface="Courier New" panose="02070309020205020404" pitchFamily="49" charset="0"/>
              </a:rPr>
              <a:t>splice()</a:t>
            </a:r>
            <a:r>
              <a:rPr lang="en-IN" sz="2600">
                <a:cs typeface="Courier New" panose="02070309020205020404" pitchFamily="49" charset="0"/>
              </a:rPr>
              <a:t>:</a:t>
            </a:r>
            <a:r>
              <a:rPr lang="en-IN"/>
              <a:t> Removes and inserts array items</a:t>
            </a:r>
          </a:p>
          <a:p>
            <a:pPr marL="363538"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.splice</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start</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size</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values</a:t>
            </a:r>
            <a:r>
              <a:rPr lang="en-IN" sz="2600">
                <a:latin typeface="Courier New" panose="02070309020205020404" pitchFamily="49" charset="0"/>
                <a:cs typeface="Courier New" panose="02070309020205020404" pitchFamily="49" charset="0"/>
              </a:rPr>
              <a:t>)</a:t>
            </a:r>
          </a:p>
          <a:p>
            <a:pPr marL="363538" indent="0">
              <a:buNone/>
            </a:pPr>
            <a:r>
              <a:rPr lang="en-IN" sz="2600" i="1">
                <a:latin typeface="Courier New" panose="02070309020205020404" pitchFamily="49" charset="0"/>
                <a:cs typeface="Courier New" panose="02070309020205020404" pitchFamily="49" charset="0"/>
              </a:rPr>
              <a:t>start</a:t>
            </a:r>
            <a:r>
              <a:rPr lang="en-IN" i="1"/>
              <a:t> </a:t>
            </a:r>
            <a:r>
              <a:rPr lang="en-IN"/>
              <a:t>is the starting index in the array, </a:t>
            </a:r>
            <a:r>
              <a:rPr lang="en-IN" sz="2600" i="1">
                <a:latin typeface="Courier New" panose="02070309020205020404" pitchFamily="49" charset="0"/>
                <a:cs typeface="Courier New" panose="02070309020205020404" pitchFamily="49" charset="0"/>
              </a:rPr>
              <a:t>size</a:t>
            </a:r>
            <a:r>
              <a:rPr lang="en-IN" i="1"/>
              <a:t> </a:t>
            </a:r>
            <a:r>
              <a:rPr lang="en-IN"/>
              <a:t>is the number of array items to remove after the </a:t>
            </a:r>
            <a:r>
              <a:rPr lang="en-IN" sz="2600" i="1">
                <a:latin typeface="Courier New" panose="02070309020205020404" pitchFamily="49" charset="0"/>
                <a:cs typeface="Courier New" panose="02070309020205020404" pitchFamily="49" charset="0"/>
              </a:rPr>
              <a:t>start</a:t>
            </a:r>
            <a:r>
              <a:rPr lang="en-IN" i="1"/>
              <a:t> </a:t>
            </a:r>
            <a:r>
              <a:rPr lang="en-IN"/>
              <a:t>index, and </a:t>
            </a:r>
            <a:r>
              <a:rPr lang="en-IN" sz="2600" i="1">
                <a:latin typeface="Courier New" panose="02070309020205020404" pitchFamily="49" charset="0"/>
                <a:cs typeface="Courier New" panose="02070309020205020404" pitchFamily="49" charset="0"/>
              </a:rPr>
              <a:t>values</a:t>
            </a:r>
            <a:r>
              <a:rPr lang="en-IN" i="1"/>
              <a:t> </a:t>
            </a:r>
            <a:r>
              <a:rPr lang="en-IN"/>
              <a:t>is an optional comma-separated list of values to insert into the array</a:t>
            </a:r>
          </a:p>
          <a:p>
            <a:r>
              <a:rPr lang="en-US"/>
              <a:t>If no </a:t>
            </a:r>
            <a:r>
              <a:rPr lang="en-US" sz="2600" i="1">
                <a:latin typeface="Courier New" panose="02070309020205020404" pitchFamily="49" charset="0"/>
                <a:cs typeface="Courier New" panose="02070309020205020404" pitchFamily="49" charset="0"/>
              </a:rPr>
              <a:t>values</a:t>
            </a:r>
            <a:r>
              <a:rPr lang="en-US" i="1"/>
              <a:t> </a:t>
            </a:r>
            <a:r>
              <a:rPr lang="en-US"/>
              <a:t>are specified, the splice method simply removes items from the array</a:t>
            </a:r>
          </a:p>
          <a:p>
            <a:r>
              <a:rPr lang="en-IN">
                <a:cs typeface="Courier New" panose="02070309020205020404" pitchFamily="49" charset="0"/>
              </a:rPr>
              <a:t>A</a:t>
            </a:r>
            <a:r>
              <a:rPr lang="en-IN"/>
              <a:t>lways alters the original array</a:t>
            </a:r>
          </a:p>
          <a:p>
            <a:endParaRPr lang="en-IN"/>
          </a:p>
          <a:p>
            <a:pPr marL="814388" lvl="1" indent="-457200"/>
            <a:endParaRPr lang="en-IN"/>
          </a:p>
          <a:p>
            <a:pPr marL="357188" lvl="1" indent="0">
              <a:buNone/>
            </a:pPr>
            <a:endParaRPr lang="en-IN"/>
          </a:p>
          <a:p>
            <a:pPr lvl="1"/>
            <a:endParaRPr lang="en-IN"/>
          </a:p>
          <a:p>
            <a:pPr lvl="1"/>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23</a:t>
            </a:fld>
            <a:endParaRPr lang="en-US"/>
          </a:p>
        </p:txBody>
      </p:sp>
    </p:spTree>
    <p:extLst>
      <p:ext uri="{BB962C8B-B14F-4D97-AF65-F5344CB8AC3E}">
        <p14:creationId xmlns:p14="http://schemas.microsoft.com/office/powerpoint/2010/main" val="2602551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Hands-on  splice()</a:t>
            </a:r>
            <a:endParaRPr lang="en-CA" dirty="0"/>
          </a:p>
        </p:txBody>
      </p:sp>
      <p:sp>
        <p:nvSpPr>
          <p:cNvPr id="7" name="Content Placeholder 6"/>
          <p:cNvSpPr>
            <a:spLocks noGrp="1"/>
          </p:cNvSpPr>
          <p:nvPr>
            <p:ph sz="half" idx="1"/>
          </p:nvPr>
        </p:nvSpPr>
        <p:spPr>
          <a:xfrm>
            <a:off x="304800" y="1219200"/>
            <a:ext cx="3200400" cy="4906963"/>
          </a:xfrm>
        </p:spPr>
        <p:txBody>
          <a:bodyPr/>
          <a:lstStyle/>
          <a:p>
            <a:pPr marL="0" indent="0" algn="ctr">
              <a:buNone/>
            </a:pPr>
            <a:r>
              <a:rPr lang="en-US" sz="2000" b="1" u="sng" dirty="0">
                <a:solidFill>
                  <a:schemeClr val="accent2"/>
                </a:solidFill>
              </a:rPr>
              <a:t>HTML</a:t>
            </a:r>
            <a:endParaRPr lang="en-CA" sz="2000" b="1" u="sng" dirty="0">
              <a:solidFill>
                <a:schemeClr val="accent2"/>
              </a:solidFill>
            </a:endParaRPr>
          </a:p>
          <a:p>
            <a:pPr marL="0" indent="0">
              <a:buNone/>
            </a:pPr>
            <a:r>
              <a:rPr lang="en-CA" dirty="0"/>
              <a:t>&lt;div id="</a:t>
            </a:r>
            <a:r>
              <a:rPr lang="en-CA" dirty="0" err="1"/>
              <a:t>arrayDiv</a:t>
            </a:r>
            <a:r>
              <a:rPr lang="en-CA" dirty="0"/>
              <a:t>"&gt;</a:t>
            </a:r>
          </a:p>
          <a:p>
            <a:pPr marL="0" indent="0">
              <a:buNone/>
            </a:pPr>
            <a:r>
              <a:rPr lang="en-CA" dirty="0"/>
              <a:t>			</a:t>
            </a:r>
          </a:p>
          <a:p>
            <a:pPr marL="0" indent="0">
              <a:buNone/>
            </a:pPr>
            <a:r>
              <a:rPr lang="en-CA" dirty="0"/>
              <a:t>&lt;/div&gt;</a:t>
            </a:r>
          </a:p>
          <a:p>
            <a:endParaRPr lang="en-US" dirty="0"/>
          </a:p>
          <a:p>
            <a:pPr marL="0" indent="0" algn="ctr">
              <a:buNone/>
            </a:pPr>
            <a:r>
              <a:rPr lang="en-US" sz="2000" b="1" u="sng" dirty="0">
                <a:solidFill>
                  <a:schemeClr val="accent2"/>
                </a:solidFill>
              </a:rPr>
              <a:t>Output</a:t>
            </a:r>
          </a:p>
          <a:p>
            <a:pPr marL="0" indent="0" algn="ctr">
              <a:buNone/>
            </a:pPr>
            <a:endParaRPr lang="en-US" sz="2000" b="1" u="sng" dirty="0">
              <a:solidFill>
                <a:schemeClr val="accent2"/>
              </a:solidFill>
            </a:endParaRPr>
          </a:p>
          <a:p>
            <a:pPr marL="0" indent="0" algn="ctr">
              <a:buNone/>
            </a:pPr>
            <a:r>
              <a:rPr lang="en-US" sz="1600" b="0" i="0" dirty="0" err="1">
                <a:solidFill>
                  <a:srgbClr val="000000"/>
                </a:solidFill>
                <a:effectLst/>
                <a:latin typeface="Times New Roman" panose="02020603050405020304" pitchFamily="18" charset="0"/>
              </a:rPr>
              <a:t>Jan,Feb,Mar,Apr,May,JUN,JULY</a:t>
            </a:r>
            <a:r>
              <a:rPr lang="en-US" sz="1600" b="0" i="0" dirty="0">
                <a:solidFill>
                  <a:srgbClr val="000000"/>
                </a:solidFill>
                <a:effectLst/>
                <a:latin typeface="Times New Roman" panose="02020603050405020304" pitchFamily="18" charset="0"/>
              </a:rPr>
              <a:t>,</a:t>
            </a:r>
          </a:p>
          <a:p>
            <a:pPr marL="0" indent="0" algn="ctr">
              <a:buNone/>
            </a:pPr>
            <a:r>
              <a:rPr lang="en-US" sz="1600" b="0" i="0" dirty="0" err="1">
                <a:solidFill>
                  <a:srgbClr val="000000"/>
                </a:solidFill>
                <a:effectLst/>
                <a:latin typeface="Times New Roman" panose="02020603050405020304" pitchFamily="18" charset="0"/>
              </a:rPr>
              <a:t>AUG,Sept,Oct,Nov,Dec</a:t>
            </a:r>
            <a:endParaRPr lang="en-US" sz="2400" b="1" u="sng" dirty="0">
              <a:solidFill>
                <a:schemeClr val="accent2"/>
              </a:solidFill>
            </a:endParaRPr>
          </a:p>
        </p:txBody>
      </p:sp>
      <p:sp>
        <p:nvSpPr>
          <p:cNvPr id="8" name="Content Placeholder 7"/>
          <p:cNvSpPr>
            <a:spLocks noGrp="1"/>
          </p:cNvSpPr>
          <p:nvPr>
            <p:ph sz="half" idx="2"/>
          </p:nvPr>
        </p:nvSpPr>
        <p:spPr>
          <a:xfrm>
            <a:off x="3276600" y="1219200"/>
            <a:ext cx="5638800" cy="4906963"/>
          </a:xfrm>
        </p:spPr>
        <p:txBody>
          <a:bodyPr/>
          <a:lstStyle/>
          <a:p>
            <a:pPr marL="0" indent="0" algn="ctr">
              <a:buNone/>
            </a:pPr>
            <a:r>
              <a:rPr lang="en-US" sz="2000" b="1" u="sng" dirty="0">
                <a:solidFill>
                  <a:schemeClr val="accent2"/>
                </a:solidFill>
              </a:rPr>
              <a:t>JavaScript Code</a:t>
            </a:r>
          </a:p>
          <a:p>
            <a:pPr marL="0" indent="0">
              <a:buNone/>
            </a:pPr>
            <a:r>
              <a:rPr lang="en-US" sz="2000" b="0" dirty="0">
                <a:solidFill>
                  <a:srgbClr val="0000FF"/>
                </a:solidFill>
                <a:effectLst/>
                <a:latin typeface="Consolas" panose="020B0609020204030204" pitchFamily="49" charset="0"/>
              </a:rPr>
              <a:t>let</a:t>
            </a:r>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monthName</a:t>
            </a:r>
            <a:r>
              <a:rPr lang="en-US" sz="2000" b="0" dirty="0">
                <a:solidFill>
                  <a:srgbClr val="3B3B3B"/>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A31515"/>
                </a:solidFill>
                <a:effectLst/>
                <a:latin typeface="Consolas" panose="020B0609020204030204" pitchFamily="49" charset="0"/>
              </a:rPr>
              <a:t>"Jan"</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"Feb"</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"Mar"</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"Apr"</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"May"</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"June"</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"July"</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"Aug"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"Sept"</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"Oct"</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"Nov"</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"Dec"</a:t>
            </a:r>
            <a:r>
              <a:rPr lang="en-US" sz="2000" b="0" dirty="0">
                <a:solidFill>
                  <a:srgbClr val="3B3B3B"/>
                </a:solidFill>
                <a:effectLst/>
                <a:latin typeface="Consolas" panose="020B0609020204030204" pitchFamily="49" charset="0"/>
              </a:rPr>
              <a:t>];</a:t>
            </a:r>
          </a:p>
          <a:p>
            <a:pPr marL="0" indent="0" algn="just">
              <a:buNone/>
            </a:pPr>
            <a:endParaRPr lang="en-US" b="1" u="sng" dirty="0">
              <a:solidFill>
                <a:schemeClr val="accent2"/>
              </a:solidFill>
            </a:endParaRPr>
          </a:p>
          <a:p>
            <a:pPr marL="0" indent="0">
              <a:buNone/>
            </a:pPr>
            <a:r>
              <a:rPr lang="en-CA" sz="1800" b="0" dirty="0">
                <a:solidFill>
                  <a:srgbClr val="0000FF"/>
                </a:solidFill>
                <a:effectLst/>
                <a:latin typeface="Consolas" panose="020B0609020204030204" pitchFamily="49" charset="0"/>
              </a:rPr>
              <a:t>let</a:t>
            </a: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summerMonths</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monthName</a:t>
            </a:r>
            <a:r>
              <a:rPr lang="en-CA" sz="1800" b="0" dirty="0" err="1">
                <a:solidFill>
                  <a:srgbClr val="3B3B3B"/>
                </a:solidFill>
                <a:effectLst/>
                <a:latin typeface="Consolas" panose="020B0609020204030204" pitchFamily="49" charset="0"/>
              </a:rPr>
              <a:t>.</a:t>
            </a:r>
            <a:r>
              <a:rPr lang="en-CA" sz="1800" b="0" dirty="0" err="1">
                <a:solidFill>
                  <a:srgbClr val="795E26"/>
                </a:solidFill>
                <a:effectLst/>
                <a:latin typeface="Consolas" panose="020B0609020204030204" pitchFamily="49" charset="0"/>
              </a:rPr>
              <a:t>splice</a:t>
            </a:r>
            <a:r>
              <a:rPr lang="en-CA" sz="1800" b="0" dirty="0">
                <a:solidFill>
                  <a:srgbClr val="3B3B3B"/>
                </a:solidFill>
                <a:effectLst/>
                <a:latin typeface="Consolas" panose="020B0609020204030204" pitchFamily="49" charset="0"/>
              </a:rPr>
              <a:t>(</a:t>
            </a:r>
            <a:r>
              <a:rPr lang="en-CA" sz="1800" b="0" dirty="0">
                <a:solidFill>
                  <a:srgbClr val="098658"/>
                </a:solidFill>
                <a:effectLst/>
                <a:latin typeface="Consolas" panose="020B0609020204030204" pitchFamily="49" charset="0"/>
              </a:rPr>
              <a:t>5</a:t>
            </a:r>
            <a:r>
              <a:rPr lang="en-CA" sz="1800" b="0" dirty="0">
                <a:solidFill>
                  <a:srgbClr val="3B3B3B"/>
                </a:solidFill>
                <a:effectLst/>
                <a:latin typeface="Consolas" panose="020B0609020204030204" pitchFamily="49" charset="0"/>
              </a:rPr>
              <a:t>,</a:t>
            </a:r>
            <a:r>
              <a:rPr lang="en-CA" sz="1800" b="0" dirty="0">
                <a:solidFill>
                  <a:srgbClr val="098658"/>
                </a:solidFill>
                <a:effectLst/>
                <a:latin typeface="Consolas" panose="020B0609020204030204" pitchFamily="49" charset="0"/>
              </a:rPr>
              <a:t>3</a:t>
            </a:r>
            <a:r>
              <a:rPr lang="en-CA" sz="1800" b="0" dirty="0">
                <a:solidFill>
                  <a:srgbClr val="3B3B3B"/>
                </a:solidFill>
                <a:effectLst/>
                <a:latin typeface="Consolas" panose="020B0609020204030204" pitchFamily="49" charset="0"/>
              </a:rPr>
              <a:t>);</a:t>
            </a:r>
          </a:p>
          <a:p>
            <a:pPr marL="0" indent="0">
              <a:buNone/>
            </a:pPr>
            <a:r>
              <a:rPr lang="en-CA" sz="1800" b="0" dirty="0" err="1">
                <a:solidFill>
                  <a:srgbClr val="001080"/>
                </a:solidFill>
                <a:effectLst/>
                <a:latin typeface="Consolas" panose="020B0609020204030204" pitchFamily="49" charset="0"/>
              </a:rPr>
              <a:t>document</a:t>
            </a:r>
            <a:r>
              <a:rPr lang="en-CA" sz="1800" b="0" dirty="0" err="1">
                <a:solidFill>
                  <a:srgbClr val="3B3B3B"/>
                </a:solidFill>
                <a:effectLst/>
                <a:latin typeface="Consolas" panose="020B0609020204030204" pitchFamily="49" charset="0"/>
              </a:rPr>
              <a:t>.</a:t>
            </a:r>
            <a:r>
              <a:rPr lang="en-CA" sz="1800" b="0" dirty="0" err="1">
                <a:solidFill>
                  <a:srgbClr val="795E26"/>
                </a:solidFill>
                <a:effectLst/>
                <a:latin typeface="Consolas" panose="020B0609020204030204" pitchFamily="49" charset="0"/>
              </a:rPr>
              <a:t>getElementById</a:t>
            </a:r>
            <a:r>
              <a:rPr lang="en-CA" sz="1800" b="0" dirty="0">
                <a:solidFill>
                  <a:srgbClr val="3B3B3B"/>
                </a:solidFill>
                <a:effectLst/>
                <a:latin typeface="Consolas" panose="020B0609020204030204" pitchFamily="49" charset="0"/>
              </a:rPr>
              <a:t>(</a:t>
            </a:r>
            <a:r>
              <a:rPr lang="en-CA" sz="1800" b="0" dirty="0">
                <a:solidFill>
                  <a:srgbClr val="A31515"/>
                </a:solidFill>
                <a:effectLst/>
                <a:latin typeface="Consolas" panose="020B0609020204030204" pitchFamily="49" charset="0"/>
              </a:rPr>
              <a:t>"</a:t>
            </a:r>
            <a:r>
              <a:rPr lang="en-CA" sz="1800" b="0" dirty="0" err="1">
                <a:solidFill>
                  <a:srgbClr val="A31515"/>
                </a:solidFill>
                <a:effectLst/>
                <a:latin typeface="Consolas" panose="020B0609020204030204" pitchFamily="49" charset="0"/>
              </a:rPr>
              <a:t>arrayDiv</a:t>
            </a:r>
            <a:r>
              <a:rPr lang="en-CA" sz="1800" b="0" dirty="0">
                <a:solidFill>
                  <a:srgbClr val="A31515"/>
                </a:solidFill>
                <a:effectLst/>
                <a:latin typeface="Consolas" panose="020B0609020204030204" pitchFamily="49" charset="0"/>
              </a:rPr>
              <a:t>"</a:t>
            </a:r>
            <a:r>
              <a:rPr lang="en-CA" sz="1800" b="0" dirty="0">
                <a:solidFill>
                  <a:srgbClr val="3B3B3B"/>
                </a:solidFill>
                <a:effectLst/>
                <a:latin typeface="Consolas" panose="020B0609020204030204" pitchFamily="49" charset="0"/>
              </a:rPr>
              <a:t>).</a:t>
            </a:r>
          </a:p>
          <a:p>
            <a:pPr marL="0" indent="0">
              <a:buNone/>
            </a:pPr>
            <a:r>
              <a:rPr lang="en-CA" sz="1800" b="0" dirty="0" err="1">
                <a:solidFill>
                  <a:srgbClr val="001080"/>
                </a:solidFill>
                <a:effectLst/>
                <a:latin typeface="Consolas" panose="020B0609020204030204" pitchFamily="49" charset="0"/>
              </a:rPr>
              <a:t>textContent</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summerMonths</a:t>
            </a:r>
            <a:r>
              <a:rPr lang="en-CA" sz="1800" b="0" dirty="0">
                <a:solidFill>
                  <a:srgbClr val="3B3B3B"/>
                </a:solidFill>
                <a:effectLst/>
                <a:latin typeface="Consolas" panose="020B0609020204030204" pitchFamily="49" charset="0"/>
              </a:rPr>
              <a:t>;</a:t>
            </a:r>
          </a:p>
          <a:p>
            <a:pPr marL="0" indent="0">
              <a:buNone/>
            </a:pPr>
            <a:endParaRPr lang="en-CA" sz="1800" dirty="0">
              <a:solidFill>
                <a:srgbClr val="3B3B3B"/>
              </a:solidFill>
              <a:latin typeface="Consolas" panose="020B0609020204030204" pitchFamily="49" charset="0"/>
            </a:endParaRPr>
          </a:p>
          <a:p>
            <a:pPr marL="0" indent="0">
              <a:buNone/>
            </a:pPr>
            <a:r>
              <a:rPr lang="en-CA" sz="1800" b="0" dirty="0">
                <a:solidFill>
                  <a:srgbClr val="3B3B3B"/>
                </a:solidFill>
                <a:effectLst/>
                <a:latin typeface="Consolas" panose="020B0609020204030204" pitchFamily="49" charset="0"/>
              </a:rPr>
              <a:t>Another way to use the splice method</a:t>
            </a:r>
          </a:p>
          <a:p>
            <a:pPr marL="0" indent="0">
              <a:buNone/>
            </a:pPr>
            <a:r>
              <a:rPr lang="en-CA" sz="1800" b="0" dirty="0">
                <a:solidFill>
                  <a:srgbClr val="0000FF"/>
                </a:solidFill>
                <a:effectLst/>
                <a:latin typeface="Consolas" panose="020B0609020204030204" pitchFamily="49" charset="0"/>
              </a:rPr>
              <a:t>let</a:t>
            </a: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summerMonths</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monthName</a:t>
            </a:r>
            <a:r>
              <a:rPr lang="en-CA" sz="1800" b="0" dirty="0" err="1">
                <a:solidFill>
                  <a:srgbClr val="3B3B3B"/>
                </a:solidFill>
                <a:effectLst/>
                <a:latin typeface="Consolas" panose="020B0609020204030204" pitchFamily="49" charset="0"/>
              </a:rPr>
              <a:t>.</a:t>
            </a:r>
            <a:r>
              <a:rPr lang="en-CA" sz="1800" b="0" dirty="0" err="1">
                <a:solidFill>
                  <a:srgbClr val="795E26"/>
                </a:solidFill>
                <a:effectLst/>
                <a:latin typeface="Consolas" panose="020B0609020204030204" pitchFamily="49" charset="0"/>
              </a:rPr>
              <a:t>splice</a:t>
            </a:r>
            <a:r>
              <a:rPr lang="en-CA" sz="1800" b="0" dirty="0">
                <a:solidFill>
                  <a:srgbClr val="3B3B3B"/>
                </a:solidFill>
                <a:effectLst/>
                <a:latin typeface="Consolas" panose="020B0609020204030204" pitchFamily="49" charset="0"/>
              </a:rPr>
              <a:t>(</a:t>
            </a:r>
            <a:r>
              <a:rPr lang="en-CA" sz="1800" b="0" dirty="0">
                <a:solidFill>
                  <a:srgbClr val="098658"/>
                </a:solidFill>
                <a:effectLst/>
                <a:latin typeface="Consolas" panose="020B0609020204030204" pitchFamily="49" charset="0"/>
              </a:rPr>
              <a:t>5</a:t>
            </a:r>
            <a:r>
              <a:rPr lang="en-CA" sz="1800" b="0" dirty="0">
                <a:solidFill>
                  <a:srgbClr val="3B3B3B"/>
                </a:solidFill>
                <a:effectLst/>
                <a:latin typeface="Consolas" panose="020B0609020204030204" pitchFamily="49" charset="0"/>
              </a:rPr>
              <a:t>,</a:t>
            </a:r>
            <a:r>
              <a:rPr lang="en-CA" sz="1800" b="0" dirty="0">
                <a:solidFill>
                  <a:srgbClr val="098658"/>
                </a:solidFill>
                <a:effectLst/>
                <a:latin typeface="Consolas" panose="020B0609020204030204" pitchFamily="49" charset="0"/>
              </a:rPr>
              <a:t>3</a:t>
            </a:r>
            <a:r>
              <a:rPr lang="en-CA" sz="1800" b="0" dirty="0">
                <a:solidFill>
                  <a:srgbClr val="3B3B3B"/>
                </a:solidFill>
                <a:effectLst/>
                <a:latin typeface="Consolas" panose="020B0609020204030204" pitchFamily="49" charset="0"/>
              </a:rPr>
              <a:t>,</a:t>
            </a:r>
            <a:r>
              <a:rPr lang="en-CA" sz="1800" b="0" dirty="0">
                <a:solidFill>
                  <a:srgbClr val="A31515"/>
                </a:solidFill>
                <a:effectLst/>
                <a:latin typeface="Consolas" panose="020B0609020204030204" pitchFamily="49" charset="0"/>
              </a:rPr>
              <a:t>"JUN"</a:t>
            </a:r>
            <a:r>
              <a:rPr lang="en-CA" sz="1800" b="0" dirty="0">
                <a:solidFill>
                  <a:srgbClr val="3B3B3B"/>
                </a:solidFill>
                <a:effectLst/>
                <a:latin typeface="Consolas" panose="020B0609020204030204" pitchFamily="49" charset="0"/>
              </a:rPr>
              <a:t>,</a:t>
            </a:r>
            <a:r>
              <a:rPr lang="en-CA" sz="1800" b="0" dirty="0">
                <a:solidFill>
                  <a:srgbClr val="A31515"/>
                </a:solidFill>
                <a:effectLst/>
                <a:latin typeface="Consolas" panose="020B0609020204030204" pitchFamily="49" charset="0"/>
              </a:rPr>
              <a:t>"JULY"</a:t>
            </a:r>
            <a:r>
              <a:rPr lang="en-CA" sz="1800" b="0" dirty="0">
                <a:solidFill>
                  <a:srgbClr val="3B3B3B"/>
                </a:solidFill>
                <a:effectLst/>
                <a:latin typeface="Consolas" panose="020B0609020204030204" pitchFamily="49" charset="0"/>
              </a:rPr>
              <a:t>,</a:t>
            </a:r>
            <a:r>
              <a:rPr lang="en-CA" sz="1800" b="0" dirty="0">
                <a:solidFill>
                  <a:srgbClr val="A31515"/>
                </a:solidFill>
                <a:effectLst/>
                <a:latin typeface="Consolas" panose="020B0609020204030204" pitchFamily="49" charset="0"/>
              </a:rPr>
              <a:t>"AUG"</a:t>
            </a:r>
            <a:r>
              <a:rPr lang="en-CA" sz="1800" b="0" dirty="0">
                <a:solidFill>
                  <a:srgbClr val="3B3B3B"/>
                </a:solidFill>
                <a:effectLst/>
                <a:latin typeface="Consolas" panose="020B0609020204030204" pitchFamily="49" charset="0"/>
              </a:rPr>
              <a:t>);</a:t>
            </a:r>
          </a:p>
          <a:p>
            <a:pPr marL="0" indent="0">
              <a:buNone/>
            </a:pPr>
            <a:endParaRPr lang="en-CA" sz="1800" b="0" dirty="0">
              <a:solidFill>
                <a:srgbClr val="3B3B3B"/>
              </a:solidFill>
              <a:effectLst/>
              <a:latin typeface="Consolas" panose="020B0609020204030204" pitchFamily="49" charset="0"/>
            </a:endParaRPr>
          </a:p>
          <a:p>
            <a:pPr marL="0" indent="0">
              <a:buNone/>
            </a:pPr>
            <a:r>
              <a:rPr lang="en-CA" sz="1800" b="0" dirty="0" err="1">
                <a:solidFill>
                  <a:srgbClr val="001080"/>
                </a:solidFill>
                <a:effectLst/>
                <a:latin typeface="Consolas" panose="020B0609020204030204" pitchFamily="49" charset="0"/>
              </a:rPr>
              <a:t>document</a:t>
            </a:r>
            <a:r>
              <a:rPr lang="en-CA" sz="1800" b="0" dirty="0" err="1">
                <a:solidFill>
                  <a:srgbClr val="3B3B3B"/>
                </a:solidFill>
                <a:effectLst/>
                <a:latin typeface="Consolas" panose="020B0609020204030204" pitchFamily="49" charset="0"/>
              </a:rPr>
              <a:t>.</a:t>
            </a:r>
            <a:r>
              <a:rPr lang="en-CA" sz="1800" b="0" dirty="0" err="1">
                <a:solidFill>
                  <a:srgbClr val="795E26"/>
                </a:solidFill>
                <a:effectLst/>
                <a:latin typeface="Consolas" panose="020B0609020204030204" pitchFamily="49" charset="0"/>
              </a:rPr>
              <a:t>getElementById</a:t>
            </a:r>
            <a:r>
              <a:rPr lang="en-CA" sz="1800" b="0" dirty="0">
                <a:solidFill>
                  <a:srgbClr val="3B3B3B"/>
                </a:solidFill>
                <a:effectLst/>
                <a:latin typeface="Consolas" panose="020B0609020204030204" pitchFamily="49" charset="0"/>
              </a:rPr>
              <a:t>(</a:t>
            </a:r>
            <a:r>
              <a:rPr lang="en-CA" sz="1800" b="0" dirty="0">
                <a:solidFill>
                  <a:srgbClr val="A31515"/>
                </a:solidFill>
                <a:effectLst/>
                <a:latin typeface="Consolas" panose="020B0609020204030204" pitchFamily="49" charset="0"/>
              </a:rPr>
              <a:t>"</a:t>
            </a:r>
            <a:r>
              <a:rPr lang="en-CA" sz="1800" b="0" dirty="0" err="1">
                <a:solidFill>
                  <a:srgbClr val="A31515"/>
                </a:solidFill>
                <a:effectLst/>
                <a:latin typeface="Consolas" panose="020B0609020204030204" pitchFamily="49" charset="0"/>
              </a:rPr>
              <a:t>arrayDiv</a:t>
            </a:r>
            <a:r>
              <a:rPr lang="en-CA" sz="1800" b="0" dirty="0">
                <a:solidFill>
                  <a:srgbClr val="A31515"/>
                </a:solidFill>
                <a:effectLst/>
                <a:latin typeface="Consolas" panose="020B0609020204030204" pitchFamily="49" charset="0"/>
              </a:rPr>
              <a:t>"</a:t>
            </a:r>
            <a:r>
              <a:rPr lang="en-CA" sz="1800" b="0" dirty="0">
                <a:solidFill>
                  <a:srgbClr val="3B3B3B"/>
                </a:solidFill>
                <a:effectLst/>
                <a:latin typeface="Consolas" panose="020B0609020204030204" pitchFamily="49" charset="0"/>
              </a:rPr>
              <a:t>).</a:t>
            </a:r>
          </a:p>
          <a:p>
            <a:pPr marL="0" indent="0">
              <a:buNone/>
            </a:pPr>
            <a:r>
              <a:rPr lang="en-CA" sz="1800" b="0" dirty="0" err="1">
                <a:solidFill>
                  <a:srgbClr val="001080"/>
                </a:solidFill>
                <a:effectLst/>
                <a:latin typeface="Consolas" panose="020B0609020204030204" pitchFamily="49" charset="0"/>
              </a:rPr>
              <a:t>textContent</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monthName</a:t>
            </a:r>
            <a:r>
              <a:rPr lang="en-CA" sz="1800" b="0" dirty="0">
                <a:solidFill>
                  <a:srgbClr val="3B3B3B"/>
                </a:solidFill>
                <a:effectLst/>
                <a:latin typeface="Consolas" panose="020B0609020204030204" pitchFamily="49" charset="0"/>
              </a:rPr>
              <a:t>;</a:t>
            </a:r>
          </a:p>
          <a:p>
            <a:pPr marL="0" indent="0">
              <a:buNone/>
            </a:pPr>
            <a:endParaRPr lang="en-CA" sz="1800" dirty="0">
              <a:solidFill>
                <a:srgbClr val="3B3B3B"/>
              </a:solidFill>
              <a:latin typeface="Consolas" panose="020B0609020204030204" pitchFamily="49" charset="0"/>
            </a:endParaRPr>
          </a:p>
          <a:p>
            <a:pPr marL="0" indent="0">
              <a:buNone/>
            </a:pPr>
            <a:endParaRPr lang="en-CA" sz="1800" b="0" dirty="0">
              <a:solidFill>
                <a:srgbClr val="3B3B3B"/>
              </a:solidFill>
              <a:effectLst/>
              <a:latin typeface="Consolas" panose="020B0609020204030204" pitchFamily="49" charset="0"/>
            </a:endParaRPr>
          </a:p>
          <a:p>
            <a:pPr marL="0" indent="0" algn="just">
              <a:buNone/>
            </a:pPr>
            <a:endParaRPr lang="en-US" sz="2000" b="1" u="sng" dirty="0">
              <a:solidFill>
                <a:schemeClr val="accent2"/>
              </a:solidFill>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24</a:t>
            </a:fld>
            <a:endParaRPr lang="en-US" dirty="0"/>
          </a:p>
        </p:txBody>
      </p:sp>
    </p:spTree>
    <p:extLst>
      <p:ext uri="{BB962C8B-B14F-4D97-AF65-F5344CB8AC3E}">
        <p14:creationId xmlns:p14="http://schemas.microsoft.com/office/powerpoint/2010/main" val="308806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Using Arrays as Data Stacks</a:t>
            </a:r>
          </a:p>
        </p:txBody>
      </p:sp>
      <p:sp>
        <p:nvSpPr>
          <p:cNvPr id="9" name="Content Placeholder 8"/>
          <p:cNvSpPr>
            <a:spLocks noGrp="1"/>
          </p:cNvSpPr>
          <p:nvPr>
            <p:ph idx="1"/>
          </p:nvPr>
        </p:nvSpPr>
        <p:spPr/>
        <p:txBody>
          <a:bodyPr/>
          <a:lstStyle/>
          <a:p>
            <a:r>
              <a:rPr lang="en-IN" b="1"/>
              <a:t>Stack</a:t>
            </a:r>
            <a:r>
              <a:rPr lang="en-IN"/>
              <a:t>: Arrays can be used to store information in a data structure</a:t>
            </a:r>
            <a:endParaRPr lang="en-IN" b="1"/>
          </a:p>
          <a:p>
            <a:r>
              <a:rPr lang="en-IN"/>
              <a:t>New items are added to the top of the stack or to the end of the array</a:t>
            </a:r>
          </a:p>
          <a:p>
            <a:r>
              <a:rPr lang="en-IN"/>
              <a:t>A stack data structure employs the </a:t>
            </a:r>
            <a:r>
              <a:rPr lang="en-IN" b="1"/>
              <a:t>last-in first-out (LIFO) </a:t>
            </a:r>
            <a:r>
              <a:rPr lang="en-IN"/>
              <a:t>principle </a:t>
            </a:r>
          </a:p>
          <a:p>
            <a:r>
              <a:rPr lang="en-IN"/>
              <a:t>In the </a:t>
            </a:r>
            <a:r>
              <a:rPr lang="en-IN" b="1"/>
              <a:t>LIFO</a:t>
            </a:r>
            <a:r>
              <a:rPr lang="en-IN"/>
              <a:t> principle the last items added to the stack are the first ones removed</a:t>
            </a:r>
          </a:p>
          <a:p>
            <a:endParaRPr lang="en-IN"/>
          </a:p>
          <a:p>
            <a:endParaRPr lang="en-IN">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25</a:t>
            </a:fld>
            <a:endParaRPr lang="en-US"/>
          </a:p>
        </p:txBody>
      </p:sp>
    </p:spTree>
    <p:extLst>
      <p:ext uri="{BB962C8B-B14F-4D97-AF65-F5344CB8AC3E}">
        <p14:creationId xmlns:p14="http://schemas.microsoft.com/office/powerpoint/2010/main" val="1573158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Using Arrays as Data Stacks</a:t>
            </a:r>
          </a:p>
        </p:txBody>
      </p:sp>
      <p:sp>
        <p:nvSpPr>
          <p:cNvPr id="9" name="Content Placeholder 8"/>
          <p:cNvSpPr>
            <a:spLocks noGrp="1"/>
          </p:cNvSpPr>
          <p:nvPr>
            <p:ph idx="1"/>
          </p:nvPr>
        </p:nvSpPr>
        <p:spPr/>
        <p:txBody>
          <a:bodyPr/>
          <a:lstStyle/>
          <a:p>
            <a:r>
              <a:rPr lang="en-IN" sz="2600">
                <a:latin typeface="Courier New" panose="02070309020205020404" pitchFamily="49" charset="0"/>
                <a:cs typeface="Courier New" panose="02070309020205020404" pitchFamily="49" charset="0"/>
              </a:rPr>
              <a:t>push()</a:t>
            </a:r>
            <a:r>
              <a:rPr lang="en-IN"/>
              <a:t> method: Appends new items to the end of an array</a:t>
            </a:r>
          </a:p>
          <a:p>
            <a:pPr marL="363538" lvl="1"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.push</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values</a:t>
            </a:r>
            <a:r>
              <a:rPr lang="en-IN" sz="2600">
                <a:latin typeface="Courier New" panose="02070309020205020404" pitchFamily="49" charset="0"/>
                <a:cs typeface="Courier New" panose="02070309020205020404" pitchFamily="49" charset="0"/>
              </a:rPr>
              <a:t>)</a:t>
            </a:r>
          </a:p>
          <a:p>
            <a:pPr marL="363538" lvl="1" indent="0">
              <a:buNone/>
            </a:pPr>
            <a:r>
              <a:rPr lang="en-IN"/>
              <a:t>where </a:t>
            </a:r>
            <a:r>
              <a:rPr lang="en-IN" sz="2600" i="1">
                <a:latin typeface="Courier New" panose="02070309020205020404" pitchFamily="49" charset="0"/>
                <a:cs typeface="Courier New" panose="02070309020205020404" pitchFamily="49" charset="0"/>
              </a:rPr>
              <a:t>values</a:t>
            </a:r>
            <a:r>
              <a:rPr lang="en-IN" i="1"/>
              <a:t> </a:t>
            </a:r>
            <a:r>
              <a:rPr lang="en-IN"/>
              <a:t>is a comma-separated list of values to be appended to the end of the array</a:t>
            </a:r>
          </a:p>
          <a:p>
            <a:r>
              <a:rPr lang="en-IN" sz="2600">
                <a:latin typeface="Courier New" panose="02070309020205020404" pitchFamily="49" charset="0"/>
                <a:cs typeface="Courier New" panose="02070309020205020404" pitchFamily="49" charset="0"/>
              </a:rPr>
              <a:t>pop()</a:t>
            </a:r>
            <a:r>
              <a:rPr lang="en-IN"/>
              <a:t> method: Removes or </a:t>
            </a:r>
            <a:r>
              <a:rPr lang="en-IN" b="1"/>
              <a:t>unstacks</a:t>
            </a:r>
            <a:r>
              <a:rPr lang="en-IN"/>
              <a:t> the last item</a:t>
            </a:r>
          </a:p>
          <a:p>
            <a:pPr marL="363538" lvl="1"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.pop</a:t>
            </a:r>
            <a:r>
              <a:rPr lang="en-IN" sz="260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26</a:t>
            </a:fld>
            <a:endParaRPr lang="en-US"/>
          </a:p>
        </p:txBody>
      </p:sp>
    </p:spTree>
    <p:extLst>
      <p:ext uri="{BB962C8B-B14F-4D97-AF65-F5344CB8AC3E}">
        <p14:creationId xmlns:p14="http://schemas.microsoft.com/office/powerpoint/2010/main" val="936823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Hands-on  Stack, push() and pop()</a:t>
            </a:r>
            <a:endParaRPr lang="en-CA" dirty="0"/>
          </a:p>
        </p:txBody>
      </p:sp>
      <p:sp>
        <p:nvSpPr>
          <p:cNvPr id="7" name="Content Placeholder 6"/>
          <p:cNvSpPr>
            <a:spLocks noGrp="1"/>
          </p:cNvSpPr>
          <p:nvPr>
            <p:ph sz="half" idx="1"/>
          </p:nvPr>
        </p:nvSpPr>
        <p:spPr>
          <a:xfrm>
            <a:off x="304800" y="1219200"/>
            <a:ext cx="3048000" cy="4906963"/>
          </a:xfrm>
        </p:spPr>
        <p:txBody>
          <a:bodyPr/>
          <a:lstStyle/>
          <a:p>
            <a:pPr marL="0" indent="0" algn="ctr">
              <a:buNone/>
            </a:pPr>
            <a:r>
              <a:rPr lang="en-US" sz="2000" b="1" u="sng" dirty="0">
                <a:solidFill>
                  <a:schemeClr val="accent2"/>
                </a:solidFill>
              </a:rPr>
              <a:t>HTML</a:t>
            </a:r>
            <a:endParaRPr lang="en-CA" sz="2000" b="1" u="sng" dirty="0">
              <a:solidFill>
                <a:schemeClr val="accent2"/>
              </a:solidFill>
            </a:endParaRPr>
          </a:p>
          <a:p>
            <a:pPr marL="0" indent="0">
              <a:buNone/>
            </a:pPr>
            <a:r>
              <a:rPr lang="en-CA" dirty="0"/>
              <a:t>&lt;div id="array"&gt;</a:t>
            </a:r>
          </a:p>
          <a:p>
            <a:pPr marL="0" indent="0">
              <a:buNone/>
            </a:pPr>
            <a:r>
              <a:rPr lang="en-CA" dirty="0"/>
              <a:t>			</a:t>
            </a:r>
          </a:p>
          <a:p>
            <a:pPr marL="0" indent="0">
              <a:buNone/>
            </a:pPr>
            <a:r>
              <a:rPr lang="en-CA" dirty="0"/>
              <a:t>&lt;/div&gt;</a:t>
            </a:r>
          </a:p>
          <a:p>
            <a:pPr marL="0" indent="0">
              <a:buNone/>
            </a:pPr>
            <a:r>
              <a:rPr lang="en-CA" dirty="0"/>
              <a:t>&lt;div id=“stack"&gt;</a:t>
            </a:r>
          </a:p>
          <a:p>
            <a:pPr marL="0" indent="0">
              <a:buNone/>
            </a:pPr>
            <a:r>
              <a:rPr lang="en-CA" dirty="0"/>
              <a:t>			</a:t>
            </a:r>
          </a:p>
          <a:p>
            <a:pPr marL="0" indent="0">
              <a:buNone/>
            </a:pPr>
            <a:r>
              <a:rPr lang="en-CA" dirty="0"/>
              <a:t>&lt;/div&gt;</a:t>
            </a:r>
          </a:p>
          <a:p>
            <a:pPr marL="0" indent="0" algn="ctr">
              <a:buNone/>
            </a:pPr>
            <a:r>
              <a:rPr lang="en-US" sz="2000" b="1" u="sng" dirty="0">
                <a:solidFill>
                  <a:schemeClr val="accent2"/>
                </a:solidFill>
              </a:rPr>
              <a:t>Output</a:t>
            </a:r>
          </a:p>
          <a:p>
            <a:pPr marL="0" indent="0" algn="l">
              <a:buNone/>
            </a:pPr>
            <a:r>
              <a:rPr lang="pt-BR" sz="2400" b="0" i="0" dirty="0">
                <a:solidFill>
                  <a:srgbClr val="000000"/>
                </a:solidFill>
                <a:effectLst/>
                <a:latin typeface="Times New Roman" panose="02020603050405020304" pitchFamily="18" charset="0"/>
              </a:rPr>
              <a:t>a,b,5,DC,d,m</a:t>
            </a:r>
          </a:p>
          <a:p>
            <a:pPr marL="0" indent="0" algn="l">
              <a:buNone/>
            </a:pPr>
            <a:r>
              <a:rPr lang="pt-BR" sz="2400" b="0" i="0" dirty="0">
                <a:solidFill>
                  <a:srgbClr val="000000"/>
                </a:solidFill>
                <a:effectLst/>
                <a:latin typeface="Times New Roman" panose="02020603050405020304" pitchFamily="18" charset="0"/>
              </a:rPr>
              <a:t>a,b,5,DC,d</a:t>
            </a:r>
          </a:p>
          <a:p>
            <a:pPr marL="0" indent="0" algn="ctr">
              <a:buNone/>
            </a:pPr>
            <a:endParaRPr lang="en-US" sz="2000" b="1" u="sng" dirty="0">
              <a:solidFill>
                <a:schemeClr val="accent2"/>
              </a:solidFill>
            </a:endParaRPr>
          </a:p>
        </p:txBody>
      </p:sp>
      <p:sp>
        <p:nvSpPr>
          <p:cNvPr id="8" name="Content Placeholder 7"/>
          <p:cNvSpPr>
            <a:spLocks noGrp="1"/>
          </p:cNvSpPr>
          <p:nvPr>
            <p:ph sz="half" idx="2"/>
          </p:nvPr>
        </p:nvSpPr>
        <p:spPr>
          <a:xfrm>
            <a:off x="2964873" y="1219200"/>
            <a:ext cx="5950527" cy="4906963"/>
          </a:xfrm>
        </p:spPr>
        <p:txBody>
          <a:bodyPr/>
          <a:lstStyle/>
          <a:p>
            <a:pPr marL="0" indent="0" algn="ctr">
              <a:buNone/>
            </a:pPr>
            <a:r>
              <a:rPr lang="en-US" sz="2000" b="1" u="sng" dirty="0">
                <a:solidFill>
                  <a:schemeClr val="accent2"/>
                </a:solidFill>
              </a:rPr>
              <a:t>JavaScript Code</a:t>
            </a:r>
          </a:p>
          <a:p>
            <a:pPr marL="0" indent="0">
              <a:buNone/>
            </a:pPr>
            <a:r>
              <a:rPr lang="en-CA" sz="1800" b="0" dirty="0">
                <a:solidFill>
                  <a:srgbClr val="0000FF"/>
                </a:solidFill>
                <a:effectLst/>
                <a:latin typeface="Consolas" panose="020B0609020204030204" pitchFamily="49" charset="0"/>
              </a:rPr>
              <a:t>let</a:t>
            </a:r>
            <a:r>
              <a:rPr lang="en-CA" sz="1800" b="0" dirty="0">
                <a:solidFill>
                  <a:srgbClr val="3B3B3B"/>
                </a:solidFill>
                <a:effectLst/>
                <a:latin typeface="Consolas" panose="020B0609020204030204" pitchFamily="49" charset="0"/>
              </a:rPr>
              <a:t> </a:t>
            </a:r>
            <a:r>
              <a:rPr lang="en-CA" sz="1800" b="0" dirty="0">
                <a:solidFill>
                  <a:srgbClr val="001080"/>
                </a:solidFill>
                <a:effectLst/>
                <a:latin typeface="Consolas" panose="020B0609020204030204" pitchFamily="49" charset="0"/>
              </a:rPr>
              <a:t>stack</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a:solidFill>
                  <a:srgbClr val="A31515"/>
                </a:solidFill>
                <a:effectLst/>
                <a:latin typeface="Consolas" panose="020B0609020204030204" pitchFamily="49" charset="0"/>
              </a:rPr>
              <a:t>'a'</a:t>
            </a:r>
            <a:r>
              <a:rPr lang="en-CA" sz="1800" b="0" dirty="0">
                <a:solidFill>
                  <a:srgbClr val="3B3B3B"/>
                </a:solidFill>
                <a:effectLst/>
                <a:latin typeface="Consolas" panose="020B0609020204030204" pitchFamily="49" charset="0"/>
              </a:rPr>
              <a:t>,</a:t>
            </a:r>
            <a:r>
              <a:rPr lang="en-CA" sz="1800" b="0" dirty="0">
                <a:solidFill>
                  <a:srgbClr val="A31515"/>
                </a:solidFill>
                <a:effectLst/>
                <a:latin typeface="Consolas" panose="020B0609020204030204" pitchFamily="49" charset="0"/>
              </a:rPr>
              <a:t>'b'</a:t>
            </a:r>
            <a:r>
              <a:rPr lang="en-CA" sz="1800" b="0" dirty="0">
                <a:solidFill>
                  <a:srgbClr val="3B3B3B"/>
                </a:solidFill>
                <a:effectLst/>
                <a:latin typeface="Consolas" panose="020B0609020204030204" pitchFamily="49" charset="0"/>
              </a:rPr>
              <a:t>,</a:t>
            </a:r>
            <a:r>
              <a:rPr lang="en-CA" sz="1800" b="0" dirty="0">
                <a:solidFill>
                  <a:srgbClr val="098658"/>
                </a:solidFill>
                <a:effectLst/>
                <a:latin typeface="Consolas" panose="020B0609020204030204" pitchFamily="49" charset="0"/>
              </a:rPr>
              <a:t>5</a:t>
            </a:r>
            <a:r>
              <a:rPr lang="en-CA" sz="1800" b="0" dirty="0">
                <a:solidFill>
                  <a:srgbClr val="3B3B3B"/>
                </a:solidFill>
                <a:effectLst/>
                <a:latin typeface="Consolas" panose="020B0609020204030204" pitchFamily="49" charset="0"/>
              </a:rPr>
              <a:t>,</a:t>
            </a:r>
            <a:r>
              <a:rPr lang="en-CA" sz="1800" b="0" dirty="0">
                <a:solidFill>
                  <a:srgbClr val="A31515"/>
                </a:solidFill>
                <a:effectLst/>
                <a:latin typeface="Consolas" panose="020B0609020204030204" pitchFamily="49" charset="0"/>
              </a:rPr>
              <a:t>'DC’</a:t>
            </a:r>
            <a:r>
              <a:rPr lang="en-CA" sz="1800" b="0" dirty="0">
                <a:solidFill>
                  <a:srgbClr val="3B3B3B"/>
                </a:solidFill>
                <a:effectLst/>
                <a:latin typeface="Consolas" panose="020B0609020204030204" pitchFamily="49" charset="0"/>
              </a:rPr>
              <a:t>];</a:t>
            </a:r>
          </a:p>
          <a:p>
            <a:pPr marL="0" indent="0">
              <a:buNone/>
            </a:pPr>
            <a:endParaRPr lang="en-CA" sz="1800" b="0" dirty="0">
              <a:solidFill>
                <a:srgbClr val="3B3B3B"/>
              </a:solidFill>
              <a:effectLst/>
              <a:latin typeface="Consolas" panose="020B0609020204030204" pitchFamily="49" charset="0"/>
            </a:endParaRPr>
          </a:p>
          <a:p>
            <a:pPr marL="0" indent="0">
              <a:buNone/>
            </a:pPr>
            <a:r>
              <a:rPr lang="en-CA" sz="1800" b="0" dirty="0" err="1">
                <a:solidFill>
                  <a:srgbClr val="001080"/>
                </a:solidFill>
                <a:effectLst/>
                <a:latin typeface="Consolas" panose="020B0609020204030204" pitchFamily="49" charset="0"/>
              </a:rPr>
              <a:t>stack</a:t>
            </a:r>
            <a:r>
              <a:rPr lang="en-CA" sz="1800" b="0" dirty="0" err="1">
                <a:solidFill>
                  <a:srgbClr val="3B3B3B"/>
                </a:solidFill>
                <a:effectLst/>
                <a:latin typeface="Consolas" panose="020B0609020204030204" pitchFamily="49" charset="0"/>
              </a:rPr>
              <a:t>.</a:t>
            </a:r>
            <a:r>
              <a:rPr lang="en-CA" sz="1800" b="0" dirty="0" err="1">
                <a:solidFill>
                  <a:srgbClr val="795E26"/>
                </a:solidFill>
                <a:effectLst/>
                <a:latin typeface="Consolas" panose="020B0609020204030204" pitchFamily="49" charset="0"/>
              </a:rPr>
              <a:t>push</a:t>
            </a:r>
            <a:r>
              <a:rPr lang="en-CA" sz="1800" b="0" dirty="0">
                <a:solidFill>
                  <a:srgbClr val="3B3B3B"/>
                </a:solidFill>
                <a:effectLst/>
                <a:latin typeface="Consolas" panose="020B0609020204030204" pitchFamily="49" charset="0"/>
              </a:rPr>
              <a:t>(</a:t>
            </a:r>
            <a:r>
              <a:rPr lang="en-CA" sz="1800" b="0" dirty="0">
                <a:solidFill>
                  <a:srgbClr val="A31515"/>
                </a:solidFill>
                <a:effectLst/>
                <a:latin typeface="Consolas" panose="020B0609020204030204" pitchFamily="49" charset="0"/>
              </a:rPr>
              <a:t>'d'</a:t>
            </a:r>
            <a:r>
              <a:rPr lang="en-CA" sz="1800" b="0" dirty="0">
                <a:solidFill>
                  <a:srgbClr val="3B3B3B"/>
                </a:solidFill>
                <a:effectLst/>
                <a:latin typeface="Consolas" panose="020B0609020204030204" pitchFamily="49" charset="0"/>
              </a:rPr>
              <a:t>); </a:t>
            </a:r>
            <a:r>
              <a:rPr lang="en-CA" sz="1800" b="0" dirty="0">
                <a:solidFill>
                  <a:srgbClr val="008000"/>
                </a:solidFill>
                <a:effectLst/>
                <a:latin typeface="Consolas" panose="020B0609020204030204" pitchFamily="49" charset="0"/>
              </a:rPr>
              <a:t>// ['a','b',5,'DC','d'];</a:t>
            </a:r>
            <a:endParaRPr lang="en-CA" sz="1800" b="0" dirty="0">
              <a:solidFill>
                <a:srgbClr val="3B3B3B"/>
              </a:solidFill>
              <a:effectLst/>
              <a:latin typeface="Consolas" panose="020B0609020204030204" pitchFamily="49" charset="0"/>
            </a:endParaRPr>
          </a:p>
          <a:p>
            <a:pPr marL="0" indent="0">
              <a:buNone/>
            </a:pPr>
            <a:r>
              <a:rPr lang="en-CA" sz="1800" b="0" dirty="0" err="1">
                <a:solidFill>
                  <a:srgbClr val="001080"/>
                </a:solidFill>
                <a:effectLst/>
                <a:latin typeface="Consolas" panose="020B0609020204030204" pitchFamily="49" charset="0"/>
              </a:rPr>
              <a:t>stack</a:t>
            </a:r>
            <a:r>
              <a:rPr lang="en-CA" sz="1800" b="0" dirty="0" err="1">
                <a:solidFill>
                  <a:srgbClr val="3B3B3B"/>
                </a:solidFill>
                <a:effectLst/>
                <a:latin typeface="Consolas" panose="020B0609020204030204" pitchFamily="49" charset="0"/>
              </a:rPr>
              <a:t>.</a:t>
            </a:r>
            <a:r>
              <a:rPr lang="en-CA" sz="1800" b="0" dirty="0" err="1">
                <a:solidFill>
                  <a:srgbClr val="795E26"/>
                </a:solidFill>
                <a:effectLst/>
                <a:latin typeface="Consolas" panose="020B0609020204030204" pitchFamily="49" charset="0"/>
              </a:rPr>
              <a:t>push</a:t>
            </a:r>
            <a:r>
              <a:rPr lang="en-CA" sz="1800" b="0" dirty="0">
                <a:solidFill>
                  <a:srgbClr val="3B3B3B"/>
                </a:solidFill>
                <a:effectLst/>
                <a:latin typeface="Consolas" panose="020B0609020204030204" pitchFamily="49" charset="0"/>
              </a:rPr>
              <a:t>(</a:t>
            </a:r>
            <a:r>
              <a:rPr lang="en-CA" sz="1800" b="0" dirty="0">
                <a:solidFill>
                  <a:srgbClr val="A31515"/>
                </a:solidFill>
                <a:effectLst/>
                <a:latin typeface="Consolas" panose="020B0609020204030204" pitchFamily="49" charset="0"/>
              </a:rPr>
              <a:t>'m'</a:t>
            </a:r>
            <a:r>
              <a:rPr lang="en-CA" sz="1800" b="0" dirty="0">
                <a:solidFill>
                  <a:srgbClr val="3B3B3B"/>
                </a:solidFill>
                <a:effectLst/>
                <a:latin typeface="Consolas" panose="020B0609020204030204" pitchFamily="49" charset="0"/>
              </a:rPr>
              <a:t>); </a:t>
            </a:r>
            <a:r>
              <a:rPr lang="en-CA" sz="1800" b="0" dirty="0">
                <a:solidFill>
                  <a:srgbClr val="008000"/>
                </a:solidFill>
                <a:effectLst/>
                <a:latin typeface="Consolas" panose="020B0609020204030204" pitchFamily="49" charset="0"/>
              </a:rPr>
              <a:t>// ['a','b',5,'DC','d','m’];</a:t>
            </a:r>
          </a:p>
          <a:p>
            <a:pPr marL="0" indent="0">
              <a:buNone/>
            </a:pPr>
            <a:endParaRPr lang="en-CA" sz="1800" b="0" dirty="0">
              <a:solidFill>
                <a:srgbClr val="3B3B3B"/>
              </a:solidFill>
              <a:effectLst/>
              <a:latin typeface="Consolas" panose="020B0609020204030204" pitchFamily="49" charset="0"/>
            </a:endParaRPr>
          </a:p>
          <a:p>
            <a:pPr marL="0" indent="0">
              <a:buNone/>
            </a:pPr>
            <a:r>
              <a:rPr lang="en-CA" sz="1800" b="0" dirty="0" err="1">
                <a:solidFill>
                  <a:srgbClr val="001080"/>
                </a:solidFill>
                <a:effectLst/>
                <a:latin typeface="Consolas" panose="020B0609020204030204" pitchFamily="49" charset="0"/>
              </a:rPr>
              <a:t>document</a:t>
            </a:r>
            <a:r>
              <a:rPr lang="en-CA" sz="1800" b="0" dirty="0" err="1">
                <a:solidFill>
                  <a:srgbClr val="3B3B3B"/>
                </a:solidFill>
                <a:effectLst/>
                <a:latin typeface="Consolas" panose="020B0609020204030204" pitchFamily="49" charset="0"/>
              </a:rPr>
              <a:t>.</a:t>
            </a:r>
            <a:r>
              <a:rPr lang="en-CA" sz="1800" b="0" dirty="0" err="1">
                <a:solidFill>
                  <a:srgbClr val="795E26"/>
                </a:solidFill>
                <a:effectLst/>
                <a:latin typeface="Consolas" panose="020B0609020204030204" pitchFamily="49" charset="0"/>
              </a:rPr>
              <a:t>getElementById</a:t>
            </a:r>
            <a:r>
              <a:rPr lang="en-CA" sz="1800" b="0" dirty="0">
                <a:solidFill>
                  <a:srgbClr val="3B3B3B"/>
                </a:solidFill>
                <a:effectLst/>
                <a:latin typeface="Consolas" panose="020B0609020204030204" pitchFamily="49" charset="0"/>
              </a:rPr>
              <a:t>(</a:t>
            </a:r>
            <a:r>
              <a:rPr lang="en-CA" sz="1800" b="0" dirty="0">
                <a:solidFill>
                  <a:srgbClr val="A31515"/>
                </a:solidFill>
                <a:effectLst/>
                <a:latin typeface="Consolas" panose="020B0609020204030204" pitchFamily="49" charset="0"/>
              </a:rPr>
              <a:t>"array"</a:t>
            </a:r>
            <a:r>
              <a:rPr lang="en-CA" sz="1800" b="0" dirty="0">
                <a:solidFill>
                  <a:srgbClr val="3B3B3B"/>
                </a:solidFill>
                <a:effectLst/>
                <a:latin typeface="Consolas" panose="020B0609020204030204" pitchFamily="49" charset="0"/>
              </a:rPr>
              <a:t>).</a:t>
            </a:r>
            <a:r>
              <a:rPr lang="en-CA" sz="1800" b="0" dirty="0" err="1">
                <a:solidFill>
                  <a:srgbClr val="001080"/>
                </a:solidFill>
                <a:effectLst/>
                <a:latin typeface="Consolas" panose="020B0609020204030204" pitchFamily="49" charset="0"/>
              </a:rPr>
              <a:t>innerHTML</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a:solidFill>
                  <a:srgbClr val="001080"/>
                </a:solidFill>
                <a:effectLst/>
                <a:latin typeface="Consolas" panose="020B0609020204030204" pitchFamily="49" charset="0"/>
              </a:rPr>
              <a:t>stack</a:t>
            </a:r>
            <a:r>
              <a:rPr lang="en-CA" sz="1800" b="0" dirty="0">
                <a:solidFill>
                  <a:srgbClr val="3B3B3B"/>
                </a:solidFill>
                <a:effectLst/>
                <a:latin typeface="Consolas" panose="020B0609020204030204" pitchFamily="49" charset="0"/>
              </a:rPr>
              <a:t>;</a:t>
            </a:r>
          </a:p>
          <a:p>
            <a:pPr marL="0" indent="0">
              <a:buNone/>
            </a:pPr>
            <a:endParaRPr lang="en-CA" sz="1800" b="0" dirty="0">
              <a:solidFill>
                <a:srgbClr val="3B3B3B"/>
              </a:solidFill>
              <a:effectLst/>
              <a:latin typeface="Consolas" panose="020B0609020204030204" pitchFamily="49" charset="0"/>
            </a:endParaRPr>
          </a:p>
          <a:p>
            <a:pPr marL="0" indent="0">
              <a:buNone/>
            </a:pPr>
            <a:r>
              <a:rPr lang="en-CA" sz="1800" b="0" dirty="0" err="1">
                <a:solidFill>
                  <a:srgbClr val="001080"/>
                </a:solidFill>
                <a:effectLst/>
                <a:latin typeface="Consolas" panose="020B0609020204030204" pitchFamily="49" charset="0"/>
              </a:rPr>
              <a:t>stack</a:t>
            </a:r>
            <a:r>
              <a:rPr lang="en-CA" sz="1800" b="0" dirty="0" err="1">
                <a:solidFill>
                  <a:srgbClr val="3B3B3B"/>
                </a:solidFill>
                <a:effectLst/>
                <a:latin typeface="Consolas" panose="020B0609020204030204" pitchFamily="49" charset="0"/>
              </a:rPr>
              <a:t>.</a:t>
            </a:r>
            <a:r>
              <a:rPr lang="en-CA" sz="1800" b="0" dirty="0" err="1">
                <a:solidFill>
                  <a:srgbClr val="795E26"/>
                </a:solidFill>
                <a:effectLst/>
                <a:latin typeface="Consolas" panose="020B0609020204030204" pitchFamily="49" charset="0"/>
              </a:rPr>
              <a:t>pop</a:t>
            </a:r>
            <a:r>
              <a:rPr lang="en-CA" sz="1800" b="0" dirty="0">
                <a:solidFill>
                  <a:srgbClr val="3B3B3B"/>
                </a:solidFill>
                <a:effectLst/>
                <a:latin typeface="Consolas" panose="020B0609020204030204" pitchFamily="49" charset="0"/>
              </a:rPr>
              <a:t>(); </a:t>
            </a:r>
            <a:r>
              <a:rPr lang="en-CA" sz="1800" b="0" dirty="0">
                <a:solidFill>
                  <a:srgbClr val="008000"/>
                </a:solidFill>
                <a:effectLst/>
                <a:latin typeface="Consolas" panose="020B0609020204030204" pitchFamily="49" charset="0"/>
              </a:rPr>
              <a:t>//['a','b',5,'DC','d’];</a:t>
            </a:r>
          </a:p>
          <a:p>
            <a:pPr marL="0" indent="0">
              <a:buNone/>
            </a:pPr>
            <a:endParaRPr lang="en-CA" sz="1800" b="0" dirty="0">
              <a:solidFill>
                <a:srgbClr val="3B3B3B"/>
              </a:solidFill>
              <a:effectLst/>
              <a:latin typeface="Consolas" panose="020B0609020204030204" pitchFamily="49" charset="0"/>
            </a:endParaRPr>
          </a:p>
          <a:p>
            <a:pPr marL="0" indent="0">
              <a:buNone/>
            </a:pPr>
            <a:r>
              <a:rPr lang="en-CA" sz="1800" b="0" dirty="0" err="1">
                <a:solidFill>
                  <a:srgbClr val="001080"/>
                </a:solidFill>
                <a:effectLst/>
                <a:latin typeface="Consolas" panose="020B0609020204030204" pitchFamily="49" charset="0"/>
              </a:rPr>
              <a:t>document</a:t>
            </a:r>
            <a:r>
              <a:rPr lang="en-CA" sz="1800" b="0" dirty="0" err="1">
                <a:solidFill>
                  <a:srgbClr val="3B3B3B"/>
                </a:solidFill>
                <a:effectLst/>
                <a:latin typeface="Consolas" panose="020B0609020204030204" pitchFamily="49" charset="0"/>
              </a:rPr>
              <a:t>.</a:t>
            </a:r>
            <a:r>
              <a:rPr lang="en-CA" sz="1800" b="0" dirty="0" err="1">
                <a:solidFill>
                  <a:srgbClr val="795E26"/>
                </a:solidFill>
                <a:effectLst/>
                <a:latin typeface="Consolas" panose="020B0609020204030204" pitchFamily="49" charset="0"/>
              </a:rPr>
              <a:t>getElementById</a:t>
            </a:r>
            <a:r>
              <a:rPr lang="en-CA" sz="1800" b="0" dirty="0">
                <a:solidFill>
                  <a:srgbClr val="3B3B3B"/>
                </a:solidFill>
                <a:effectLst/>
                <a:latin typeface="Consolas" panose="020B0609020204030204" pitchFamily="49" charset="0"/>
              </a:rPr>
              <a:t>(</a:t>
            </a:r>
            <a:r>
              <a:rPr lang="en-CA" sz="1800" b="0" dirty="0">
                <a:solidFill>
                  <a:srgbClr val="A31515"/>
                </a:solidFill>
                <a:effectLst/>
                <a:latin typeface="Consolas" panose="020B0609020204030204" pitchFamily="49" charset="0"/>
              </a:rPr>
              <a:t>"stack"</a:t>
            </a:r>
            <a:r>
              <a:rPr lang="en-CA" sz="1800" b="0" dirty="0">
                <a:solidFill>
                  <a:srgbClr val="3B3B3B"/>
                </a:solidFill>
                <a:effectLst/>
                <a:latin typeface="Consolas" panose="020B0609020204030204" pitchFamily="49" charset="0"/>
              </a:rPr>
              <a:t>).</a:t>
            </a:r>
            <a:r>
              <a:rPr lang="en-CA" sz="1800" b="0" dirty="0" err="1">
                <a:solidFill>
                  <a:srgbClr val="001080"/>
                </a:solidFill>
                <a:effectLst/>
                <a:latin typeface="Consolas" panose="020B0609020204030204" pitchFamily="49" charset="0"/>
              </a:rPr>
              <a:t>innerHTML</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a:solidFill>
                  <a:srgbClr val="001080"/>
                </a:solidFill>
                <a:effectLst/>
                <a:latin typeface="Consolas" panose="020B0609020204030204" pitchFamily="49" charset="0"/>
              </a:rPr>
              <a:t>stack</a:t>
            </a:r>
            <a:r>
              <a:rPr lang="en-CA" sz="1800" b="0" dirty="0">
                <a:solidFill>
                  <a:srgbClr val="3B3B3B"/>
                </a:solidFill>
                <a:effectLst/>
                <a:latin typeface="Consolas" panose="020B0609020204030204" pitchFamily="49" charset="0"/>
              </a:rPr>
              <a:t>;</a:t>
            </a:r>
          </a:p>
          <a:p>
            <a:pPr marL="0" indent="0" algn="ctr">
              <a:buNone/>
            </a:pPr>
            <a:endParaRPr lang="en-US" sz="2000" b="1" u="sng" dirty="0">
              <a:solidFill>
                <a:schemeClr val="accent2"/>
              </a:solidFill>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27</a:t>
            </a:fld>
            <a:endParaRPr lang="en-US" dirty="0"/>
          </a:p>
        </p:txBody>
      </p:sp>
    </p:spTree>
    <p:extLst>
      <p:ext uri="{BB962C8B-B14F-4D97-AF65-F5344CB8AC3E}">
        <p14:creationId xmlns:p14="http://schemas.microsoft.com/office/powerpoint/2010/main" val="2911246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Working with Program Loops</a:t>
            </a:r>
          </a:p>
        </p:txBody>
      </p:sp>
      <p:sp>
        <p:nvSpPr>
          <p:cNvPr id="9" name="Content Placeholder 8"/>
          <p:cNvSpPr>
            <a:spLocks noGrp="1"/>
          </p:cNvSpPr>
          <p:nvPr>
            <p:ph idx="1"/>
          </p:nvPr>
        </p:nvSpPr>
        <p:spPr/>
        <p:txBody>
          <a:bodyPr/>
          <a:lstStyle/>
          <a:p>
            <a:r>
              <a:rPr lang="en-IN" b="1"/>
              <a:t>Program loop: </a:t>
            </a:r>
            <a:r>
              <a:rPr lang="en-IN"/>
              <a:t>Set of commands executed repeatedly until a stopping condition is met</a:t>
            </a:r>
          </a:p>
          <a:p>
            <a:r>
              <a:rPr lang="en-IN"/>
              <a:t>Two commonly used program loops in JavaScript are</a:t>
            </a:r>
          </a:p>
          <a:p>
            <a:pPr lvl="1"/>
            <a:r>
              <a:rPr lang="en-IN" sz="2600">
                <a:latin typeface="Courier New" panose="02070309020205020404" pitchFamily="49" charset="0"/>
                <a:cs typeface="Courier New" panose="02070309020205020404" pitchFamily="49" charset="0"/>
              </a:rPr>
              <a:t>for</a:t>
            </a:r>
            <a:r>
              <a:rPr lang="en-IN"/>
              <a:t> loops </a:t>
            </a:r>
          </a:p>
          <a:p>
            <a:pPr lvl="1"/>
            <a:r>
              <a:rPr lang="en-IN" sz="2600">
                <a:latin typeface="Courier New" panose="02070309020205020404" pitchFamily="49" charset="0"/>
                <a:cs typeface="Courier New" panose="02070309020205020404" pitchFamily="49" charset="0"/>
              </a:rPr>
              <a:t>while</a:t>
            </a:r>
            <a:r>
              <a:rPr lang="en-IN"/>
              <a:t> loops</a:t>
            </a:r>
          </a:p>
        </p:txBody>
      </p:sp>
      <p:sp>
        <p:nvSpPr>
          <p:cNvPr id="8" name="Slide Number Placeholder 7"/>
          <p:cNvSpPr>
            <a:spLocks noGrp="1"/>
          </p:cNvSpPr>
          <p:nvPr>
            <p:ph type="sldNum" sz="quarter" idx="11"/>
          </p:nvPr>
        </p:nvSpPr>
        <p:spPr/>
        <p:txBody>
          <a:bodyPr/>
          <a:lstStyle/>
          <a:p>
            <a:fld id="{0409CDF1-C2B6-4988-8428-22D9775637BC}" type="slidenum">
              <a:rPr lang="en-US" smtClean="0"/>
              <a:pPr/>
              <a:t>28</a:t>
            </a:fld>
            <a:endParaRPr lang="en-US"/>
          </a:p>
        </p:txBody>
      </p:sp>
    </p:spTree>
    <p:extLst>
      <p:ext uri="{BB962C8B-B14F-4D97-AF65-F5344CB8AC3E}">
        <p14:creationId xmlns:p14="http://schemas.microsoft.com/office/powerpoint/2010/main" val="2308639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Exploring the </a:t>
            </a:r>
            <a:r>
              <a:rPr lang="en-IN" sz="4000">
                <a:latin typeface="Courier New" panose="02070309020205020404" pitchFamily="49" charset="0"/>
                <a:cs typeface="Courier New" panose="02070309020205020404" pitchFamily="49" charset="0"/>
              </a:rPr>
              <a:t>for</a:t>
            </a:r>
            <a:r>
              <a:rPr lang="en-IN"/>
              <a:t> Loop</a:t>
            </a:r>
          </a:p>
        </p:txBody>
      </p:sp>
      <p:sp>
        <p:nvSpPr>
          <p:cNvPr id="9" name="Content Placeholder 8"/>
          <p:cNvSpPr>
            <a:spLocks noGrp="1"/>
          </p:cNvSpPr>
          <p:nvPr>
            <p:ph idx="1"/>
          </p:nvPr>
        </p:nvSpPr>
        <p:spPr/>
        <p:txBody>
          <a:bodyPr/>
          <a:lstStyle/>
          <a:p>
            <a:r>
              <a:rPr lang="en-IN"/>
              <a:t>In a </a:t>
            </a:r>
            <a:r>
              <a:rPr lang="en-IN" sz="2600">
                <a:latin typeface="Courier New" panose="02070309020205020404" pitchFamily="49" charset="0"/>
                <a:cs typeface="Courier New" panose="02070309020205020404" pitchFamily="49" charset="0"/>
              </a:rPr>
              <a:t>for</a:t>
            </a:r>
            <a:r>
              <a:rPr lang="en-IN"/>
              <a:t> loop, a variable known as a counter variable is used to track the number of times a block of commands is run</a:t>
            </a:r>
          </a:p>
          <a:p>
            <a:r>
              <a:rPr lang="en-IN"/>
              <a:t>When the counter variable reaches or exceeds a specified value, the </a:t>
            </a:r>
            <a:r>
              <a:rPr lang="en-IN" sz="2600">
                <a:latin typeface="Courier New" panose="02070309020205020404" pitchFamily="49" charset="0"/>
                <a:cs typeface="Courier New" panose="02070309020205020404" pitchFamily="49" charset="0"/>
              </a:rPr>
              <a:t>for</a:t>
            </a:r>
            <a:r>
              <a:rPr lang="en-IN"/>
              <a:t> loop stops</a:t>
            </a:r>
          </a:p>
          <a:p>
            <a:r>
              <a:rPr lang="en-IN"/>
              <a:t>General structure of a </a:t>
            </a:r>
            <a:r>
              <a:rPr lang="en-IN" sz="2600">
                <a:latin typeface="Courier New" panose="02070309020205020404" pitchFamily="49" charset="0"/>
                <a:cs typeface="Courier New" panose="02070309020205020404" pitchFamily="49" charset="0"/>
              </a:rPr>
              <a:t>for</a:t>
            </a:r>
            <a:r>
              <a:rPr lang="en-IN"/>
              <a:t> loop</a:t>
            </a:r>
          </a:p>
          <a:p>
            <a:pPr marL="357188" lvl="1" indent="0">
              <a:buNone/>
            </a:pPr>
            <a:r>
              <a:rPr lang="en-IN" sz="2600">
                <a:latin typeface="Courier New" panose="02070309020205020404" pitchFamily="49" charset="0"/>
                <a:cs typeface="Courier New" panose="02070309020205020404" pitchFamily="49" charset="0"/>
              </a:rPr>
              <a:t>for (</a:t>
            </a:r>
            <a:r>
              <a:rPr lang="en-IN" sz="2600" i="1">
                <a:latin typeface="Courier New" panose="02070309020205020404" pitchFamily="49" charset="0"/>
                <a:cs typeface="Courier New" panose="02070309020205020404" pitchFamily="49" charset="0"/>
              </a:rPr>
              <a:t>start</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continue</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update</a:t>
            </a:r>
            <a:r>
              <a:rPr lang="en-IN" sz="2600">
                <a:latin typeface="Courier New" panose="02070309020205020404" pitchFamily="49" charset="0"/>
                <a:cs typeface="Courier New" panose="02070309020205020404" pitchFamily="49" charset="0"/>
              </a:rPr>
              <a:t>) {</a:t>
            </a:r>
          </a:p>
          <a:p>
            <a:pPr marL="357188" lvl="1" indent="0">
              <a:buNone/>
            </a:pPr>
            <a:r>
              <a:rPr lang="en-IN" sz="2600" i="1">
                <a:latin typeface="Courier New" panose="02070309020205020404" pitchFamily="49" charset="0"/>
                <a:cs typeface="Courier New" panose="02070309020205020404" pitchFamily="49" charset="0"/>
              </a:rPr>
              <a:t>commands</a:t>
            </a:r>
          </a:p>
          <a:p>
            <a:pPr marL="357188" lvl="1" indent="0">
              <a:buNone/>
            </a:pPr>
            <a:r>
              <a:rPr lang="en-IN" sz="260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29</a:t>
            </a:fld>
            <a:endParaRPr lang="en-US"/>
          </a:p>
        </p:txBody>
      </p:sp>
    </p:spTree>
    <p:extLst>
      <p:ext uri="{BB962C8B-B14F-4D97-AF65-F5344CB8AC3E}">
        <p14:creationId xmlns:p14="http://schemas.microsoft.com/office/powerpoint/2010/main" val="389501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Introducing Arrays</a:t>
            </a:r>
          </a:p>
        </p:txBody>
      </p:sp>
      <p:sp>
        <p:nvSpPr>
          <p:cNvPr id="2" name="Content Placeholder 1"/>
          <p:cNvSpPr>
            <a:spLocks noGrp="1"/>
          </p:cNvSpPr>
          <p:nvPr>
            <p:ph idx="1"/>
          </p:nvPr>
        </p:nvSpPr>
        <p:spPr>
          <a:xfrm>
            <a:off x="381000" y="1096963"/>
            <a:ext cx="8305800" cy="4906963"/>
          </a:xfrm>
        </p:spPr>
        <p:txBody>
          <a:bodyPr/>
          <a:lstStyle/>
          <a:p>
            <a:r>
              <a:rPr lang="en-IN" dirty="0"/>
              <a:t>Array: Collection of values organized under a single variable name</a:t>
            </a:r>
          </a:p>
          <a:p>
            <a:r>
              <a:rPr lang="en-IN" b="1" dirty="0"/>
              <a:t>Index</a:t>
            </a:r>
            <a:r>
              <a:rPr lang="en-IN" dirty="0"/>
              <a:t>: The number that each individual value is associated with and that distinguishes it from other values in the array and that is used to access an individual array member</a:t>
            </a:r>
          </a:p>
          <a:p>
            <a:r>
              <a:rPr lang="en-IN" dirty="0"/>
              <a:t>Array values are referenced using the expression </a:t>
            </a:r>
            <a:r>
              <a:rPr lang="en-IN" sz="2600" i="1" dirty="0">
                <a:latin typeface="Courier New" panose="02070309020205020404" pitchFamily="49" charset="0"/>
                <a:cs typeface="Courier New" panose="02070309020205020404" pitchFamily="49" charset="0"/>
              </a:rPr>
              <a:t>array</a:t>
            </a:r>
            <a:r>
              <a:rPr lang="en-IN" sz="2600" dirty="0">
                <a:latin typeface="Courier New" panose="02070309020205020404" pitchFamily="49" charset="0"/>
                <a:cs typeface="Courier New" panose="02070309020205020404" pitchFamily="49" charset="0"/>
              </a:rPr>
              <a:t>[</a:t>
            </a:r>
            <a:r>
              <a:rPr lang="en-IN" sz="2600" i="1" dirty="0" err="1">
                <a:latin typeface="Courier New" panose="02070309020205020404" pitchFamily="49" charset="0"/>
                <a:cs typeface="Courier New" panose="02070309020205020404" pitchFamily="49" charset="0"/>
              </a:rPr>
              <a:t>i</a:t>
            </a:r>
            <a:r>
              <a:rPr lang="en-IN" sz="2600" dirty="0">
                <a:latin typeface="Courier New" panose="02070309020205020404" pitchFamily="49" charset="0"/>
                <a:cs typeface="Courier New" panose="02070309020205020404" pitchFamily="49" charset="0"/>
              </a:rPr>
              <a:t>]</a:t>
            </a:r>
          </a:p>
          <a:p>
            <a:pPr marL="363538" indent="0">
              <a:buNone/>
            </a:pPr>
            <a:r>
              <a:rPr lang="en-IN" dirty="0"/>
              <a:t>where </a:t>
            </a:r>
            <a:r>
              <a:rPr lang="en-IN" sz="2600" i="1" dirty="0">
                <a:latin typeface="Courier New" panose="02070309020205020404" pitchFamily="49" charset="0"/>
                <a:cs typeface="Courier New" panose="02070309020205020404" pitchFamily="49" charset="0"/>
              </a:rPr>
              <a:t>array</a:t>
            </a:r>
            <a:r>
              <a:rPr lang="en-IN" i="1" dirty="0"/>
              <a:t> </a:t>
            </a:r>
            <a:r>
              <a:rPr lang="en-IN" dirty="0"/>
              <a:t>is the name of the array and </a:t>
            </a:r>
            <a:r>
              <a:rPr lang="en-IN" sz="2600" i="1" dirty="0" err="1">
                <a:latin typeface="Courier New" panose="02070309020205020404" pitchFamily="49" charset="0"/>
                <a:cs typeface="Courier New" panose="02070309020205020404" pitchFamily="49" charset="0"/>
              </a:rPr>
              <a:t>i</a:t>
            </a:r>
            <a:r>
              <a:rPr lang="en-IN" i="1" dirty="0"/>
              <a:t> </a:t>
            </a:r>
            <a:r>
              <a:rPr lang="en-IN" dirty="0"/>
              <a:t>is the index of a specific value in the array</a:t>
            </a:r>
          </a:p>
        </p:txBody>
      </p:sp>
      <p:sp>
        <p:nvSpPr>
          <p:cNvPr id="8" name="Slide Number Placeholder 7"/>
          <p:cNvSpPr>
            <a:spLocks noGrp="1"/>
          </p:cNvSpPr>
          <p:nvPr>
            <p:ph type="sldNum" sz="quarter" idx="11"/>
          </p:nvPr>
        </p:nvSpPr>
        <p:spPr/>
        <p:txBody>
          <a:bodyPr/>
          <a:lstStyle/>
          <a:p>
            <a:fld id="{0409CDF1-C2B6-4988-8428-22D9775637BC}" type="slidenum">
              <a:rPr lang="en-US" smtClean="0"/>
              <a:pPr/>
              <a:t>3</a:t>
            </a:fld>
            <a:endParaRPr lang="en-US"/>
          </a:p>
        </p:txBody>
      </p:sp>
    </p:spTree>
    <p:extLst>
      <p:ext uri="{BB962C8B-B14F-4D97-AF65-F5344CB8AC3E}">
        <p14:creationId xmlns:p14="http://schemas.microsoft.com/office/powerpoint/2010/main" val="3045153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Exploring the </a:t>
            </a:r>
            <a:r>
              <a:rPr lang="en-IN" sz="3600">
                <a:latin typeface="Courier New" panose="02070309020205020404" pitchFamily="49" charset="0"/>
                <a:cs typeface="Courier New" panose="02070309020205020404" pitchFamily="49" charset="0"/>
              </a:rPr>
              <a:t>for</a:t>
            </a:r>
            <a:r>
              <a:rPr lang="en-IN" sz="4000"/>
              <a:t> Loop (continued 1)</a:t>
            </a:r>
          </a:p>
        </p:txBody>
      </p:sp>
      <p:sp>
        <p:nvSpPr>
          <p:cNvPr id="9" name="Content Placeholder 8"/>
          <p:cNvSpPr>
            <a:spLocks noGrp="1"/>
          </p:cNvSpPr>
          <p:nvPr>
            <p:ph idx="1"/>
          </p:nvPr>
        </p:nvSpPr>
        <p:spPr/>
        <p:txBody>
          <a:bodyPr/>
          <a:lstStyle/>
          <a:p>
            <a:pPr marL="363538" lvl="1" indent="0">
              <a:buNone/>
            </a:pPr>
            <a:r>
              <a:rPr lang="en-IN" sz="3200"/>
              <a:t>where </a:t>
            </a:r>
            <a:r>
              <a:rPr lang="en-IN" sz="2600" i="1">
                <a:latin typeface="Courier New" panose="02070309020205020404" pitchFamily="49" charset="0"/>
                <a:cs typeface="Courier New" panose="02070309020205020404" pitchFamily="49" charset="0"/>
              </a:rPr>
              <a:t>start</a:t>
            </a:r>
            <a:r>
              <a:rPr lang="en-IN" sz="3200" i="1"/>
              <a:t> </a:t>
            </a:r>
            <a:r>
              <a:rPr lang="en-IN" sz="3200"/>
              <a:t>is an expression that sets the initial value of a counter variable</a:t>
            </a:r>
          </a:p>
          <a:p>
            <a:pPr marL="363538" lvl="1" indent="0">
              <a:buNone/>
            </a:pPr>
            <a:r>
              <a:rPr lang="en-IN" sz="2600" i="1">
                <a:latin typeface="Courier New" panose="02070309020205020404" pitchFamily="49" charset="0"/>
                <a:cs typeface="Courier New" panose="02070309020205020404" pitchFamily="49" charset="0"/>
              </a:rPr>
              <a:t>continue</a:t>
            </a:r>
            <a:r>
              <a:rPr lang="en-IN" i="1">
                <a:latin typeface="Courier New" panose="02070309020205020404" pitchFamily="49" charset="0"/>
                <a:cs typeface="Courier New" panose="02070309020205020404" pitchFamily="49" charset="0"/>
              </a:rPr>
              <a:t> </a:t>
            </a:r>
            <a:r>
              <a:rPr lang="en-IN" sz="3200"/>
              <a:t>is a Boolean expression that must be true for the loop to continue</a:t>
            </a:r>
          </a:p>
          <a:p>
            <a:pPr marL="363538" lvl="1" indent="0">
              <a:buNone/>
            </a:pPr>
            <a:r>
              <a:rPr lang="en-IN" sz="2600" i="1">
                <a:latin typeface="Courier New" panose="02070309020205020404" pitchFamily="49" charset="0"/>
                <a:cs typeface="Courier New" panose="02070309020205020404" pitchFamily="49" charset="0"/>
              </a:rPr>
              <a:t>update</a:t>
            </a:r>
            <a:r>
              <a:rPr lang="en-IN" sz="3200" i="1"/>
              <a:t> </a:t>
            </a:r>
            <a:r>
              <a:rPr lang="en-IN" sz="3200"/>
              <a:t>is an expression that indicates how the value of the counter variable should change each time through the loop</a:t>
            </a:r>
          </a:p>
          <a:p>
            <a:pPr marL="363538" lvl="1" indent="0">
              <a:buNone/>
            </a:pPr>
            <a:r>
              <a:rPr lang="en-IN" sz="2600" i="1">
                <a:latin typeface="Courier New" panose="02070309020205020404" pitchFamily="49" charset="0"/>
                <a:cs typeface="Courier New" panose="02070309020205020404" pitchFamily="49" charset="0"/>
              </a:rPr>
              <a:t>commands</a:t>
            </a:r>
            <a:r>
              <a:rPr lang="en-IN" sz="3200" i="1"/>
              <a:t> </a:t>
            </a:r>
            <a:r>
              <a:rPr lang="en-IN" sz="3200"/>
              <a:t>are the JavaScript statements that are run for each loop</a:t>
            </a:r>
            <a:endParaRPr lang="en-IN" sz="32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30</a:t>
            </a:fld>
            <a:endParaRPr lang="en-US"/>
          </a:p>
        </p:txBody>
      </p:sp>
    </p:spTree>
    <p:extLst>
      <p:ext uri="{BB962C8B-B14F-4D97-AF65-F5344CB8AC3E}">
        <p14:creationId xmlns:p14="http://schemas.microsoft.com/office/powerpoint/2010/main" val="4250063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Exploring the </a:t>
            </a:r>
            <a:r>
              <a:rPr lang="en-IN" sz="3600">
                <a:latin typeface="Courier New" panose="02070309020205020404" pitchFamily="49" charset="0"/>
                <a:cs typeface="Courier New" panose="02070309020205020404" pitchFamily="49" charset="0"/>
              </a:rPr>
              <a:t>for</a:t>
            </a:r>
            <a:r>
              <a:rPr lang="en-IN" sz="4000"/>
              <a:t> Loop (continued 2)</a:t>
            </a:r>
          </a:p>
        </p:txBody>
      </p:sp>
      <p:sp>
        <p:nvSpPr>
          <p:cNvPr id="9" name="Content Placeholder 8"/>
          <p:cNvSpPr>
            <a:spLocks noGrp="1"/>
          </p:cNvSpPr>
          <p:nvPr>
            <p:ph idx="1"/>
          </p:nvPr>
        </p:nvSpPr>
        <p:spPr/>
        <p:txBody>
          <a:bodyPr/>
          <a:lstStyle/>
          <a:p>
            <a:r>
              <a:rPr lang="en-IN" b="1"/>
              <a:t>Command block: </a:t>
            </a:r>
            <a:r>
              <a:rPr lang="en-IN"/>
              <a:t>Collection of commands that is run each time through a loop </a:t>
            </a:r>
          </a:p>
          <a:p>
            <a:r>
              <a:rPr lang="en-IN"/>
              <a:t>Indicated by its opening and closing curly braces { }</a:t>
            </a:r>
          </a:p>
          <a:p>
            <a:r>
              <a:rPr lang="en-IN"/>
              <a:t>One </a:t>
            </a:r>
            <a:r>
              <a:rPr lang="en-IN" sz="2600">
                <a:latin typeface="Courier New" panose="02070309020205020404" pitchFamily="49" charset="0"/>
                <a:cs typeface="Courier New" panose="02070309020205020404" pitchFamily="49" charset="0"/>
              </a:rPr>
              <a:t>for</a:t>
            </a:r>
            <a:r>
              <a:rPr lang="en-IN"/>
              <a:t> loop can be nested within another</a:t>
            </a:r>
            <a:endParaRPr lang="en-IN">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31</a:t>
            </a:fld>
            <a:endParaRPr lang="en-US"/>
          </a:p>
        </p:txBody>
      </p:sp>
      <p:pic>
        <p:nvPicPr>
          <p:cNvPr id="2" name="Picture 1" descr="This table shows different ways of updating the value of the counter variable in a for loop. It has 2 columns and 5 rows. The header of column 1 reads “for Loop” and the header of column 2 reads “Counter Values”.&#10;In row 2, column 1 reads “for (var i = 1; i &lt;= 5; i++)” and column 2 reads “i = 1, 2, 3, 4, 5”.&#10;In row 3, column 1 reads “for (var i = 5; i &gt; 0; i--)” and column 2 reads “i = 5, 4, 3, 2, 1”.&#10;In row 4, column 1 reads “for (var i = 0; i &lt;= 360; i+=60)” and column 2 reads “i = 0, 60, 120, 180, 240, 360”.&#10;In row 5, column 1 reads “for (var i = 1; i &lt;= 64; i*=2)” and column 2 reads “i = 1, 2, 4, 8, 16, 32, 64”.&#10;" title="Figure 10-10 for loop counter valu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4384366"/>
            <a:ext cx="7696200" cy="1864034"/>
          </a:xfrm>
          <a:prstGeom prst="rect">
            <a:avLst/>
          </a:prstGeom>
        </p:spPr>
      </p:pic>
    </p:spTree>
    <p:extLst>
      <p:ext uri="{BB962C8B-B14F-4D97-AF65-F5344CB8AC3E}">
        <p14:creationId xmlns:p14="http://schemas.microsoft.com/office/powerpoint/2010/main" val="1197640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Hands-on  for loop</a:t>
            </a:r>
            <a:endParaRPr lang="en-CA" sz="4000" dirty="0"/>
          </a:p>
        </p:txBody>
      </p:sp>
      <p:sp>
        <p:nvSpPr>
          <p:cNvPr id="7" name="Content Placeholder 6"/>
          <p:cNvSpPr>
            <a:spLocks noGrp="1"/>
          </p:cNvSpPr>
          <p:nvPr>
            <p:ph sz="half" idx="1"/>
          </p:nvPr>
        </p:nvSpPr>
        <p:spPr>
          <a:xfrm>
            <a:off x="304800" y="1219200"/>
            <a:ext cx="2964873" cy="4906963"/>
          </a:xfrm>
        </p:spPr>
        <p:txBody>
          <a:bodyPr/>
          <a:lstStyle/>
          <a:p>
            <a:pPr marL="0" indent="0" algn="ctr">
              <a:buNone/>
            </a:pPr>
            <a:r>
              <a:rPr lang="en-US" sz="2000" b="1" u="sng" dirty="0">
                <a:solidFill>
                  <a:schemeClr val="accent2"/>
                </a:solidFill>
              </a:rPr>
              <a:t>HTML</a:t>
            </a:r>
            <a:endParaRPr lang="en-CA" sz="2000" b="1" u="sng" dirty="0">
              <a:solidFill>
                <a:schemeClr val="accent2"/>
              </a:solidFill>
            </a:endParaRPr>
          </a:p>
          <a:p>
            <a:pPr marL="0" indent="0">
              <a:buNone/>
            </a:pPr>
            <a:r>
              <a:rPr lang="en-CA" dirty="0"/>
              <a:t>&lt;div id=“loop"&gt;</a:t>
            </a:r>
          </a:p>
          <a:p>
            <a:pPr marL="0" indent="0">
              <a:buNone/>
            </a:pPr>
            <a:r>
              <a:rPr lang="en-CA" dirty="0"/>
              <a:t>			</a:t>
            </a:r>
          </a:p>
          <a:p>
            <a:pPr marL="0" indent="0">
              <a:buNone/>
            </a:pPr>
            <a:r>
              <a:rPr lang="en-CA" dirty="0"/>
              <a:t>&lt;/div&gt;</a:t>
            </a:r>
          </a:p>
          <a:p>
            <a:endParaRPr lang="en-US" dirty="0"/>
          </a:p>
          <a:p>
            <a:pPr marL="0" indent="0" algn="ctr">
              <a:buNone/>
            </a:pPr>
            <a:r>
              <a:rPr lang="en-US" sz="2000" b="1" u="sng" dirty="0">
                <a:solidFill>
                  <a:schemeClr val="accent2"/>
                </a:solidFill>
              </a:rPr>
              <a:t>Output</a:t>
            </a:r>
          </a:p>
          <a:p>
            <a:pPr marL="0" indent="0">
              <a:buNone/>
            </a:pPr>
            <a:r>
              <a:rPr lang="en-CA" sz="1800" dirty="0"/>
              <a:t>0 </a:t>
            </a:r>
          </a:p>
          <a:p>
            <a:pPr marL="0" indent="0">
              <a:buNone/>
            </a:pPr>
            <a:r>
              <a:rPr lang="en-CA" sz="1800" dirty="0"/>
              <a:t>1 </a:t>
            </a:r>
          </a:p>
          <a:p>
            <a:pPr marL="0" indent="0">
              <a:buNone/>
            </a:pPr>
            <a:r>
              <a:rPr lang="en-CA" sz="1800" dirty="0"/>
              <a:t>2 </a:t>
            </a:r>
          </a:p>
          <a:p>
            <a:pPr marL="0" indent="0">
              <a:buNone/>
            </a:pPr>
            <a:r>
              <a:rPr lang="en-CA" sz="1800" dirty="0"/>
              <a:t>3 </a:t>
            </a:r>
          </a:p>
          <a:p>
            <a:pPr marL="0" indent="0">
              <a:buNone/>
            </a:pPr>
            <a:r>
              <a:rPr lang="en-CA" sz="1800" dirty="0"/>
              <a:t>4 </a:t>
            </a:r>
          </a:p>
        </p:txBody>
      </p:sp>
      <p:sp>
        <p:nvSpPr>
          <p:cNvPr id="8" name="Content Placeholder 7"/>
          <p:cNvSpPr>
            <a:spLocks noGrp="1"/>
          </p:cNvSpPr>
          <p:nvPr>
            <p:ph sz="half" idx="2"/>
          </p:nvPr>
        </p:nvSpPr>
        <p:spPr>
          <a:xfrm>
            <a:off x="2964873" y="1219200"/>
            <a:ext cx="5950527" cy="4906963"/>
          </a:xfrm>
        </p:spPr>
        <p:txBody>
          <a:bodyPr/>
          <a:lstStyle/>
          <a:p>
            <a:pPr marL="0" indent="0" algn="ctr">
              <a:buNone/>
            </a:pPr>
            <a:r>
              <a:rPr lang="en-US" sz="2000" b="1" u="sng" dirty="0">
                <a:solidFill>
                  <a:schemeClr val="accent2"/>
                </a:solidFill>
              </a:rPr>
              <a:t>JavaScript Code</a:t>
            </a:r>
          </a:p>
          <a:p>
            <a:pPr marL="0" indent="0">
              <a:buNone/>
            </a:pPr>
            <a:r>
              <a:rPr lang="en-CA" sz="2000" b="0" dirty="0">
                <a:solidFill>
                  <a:srgbClr val="0000FF"/>
                </a:solidFill>
                <a:effectLst/>
                <a:latin typeface="Consolas" panose="020B0609020204030204" pitchFamily="49" charset="0"/>
              </a:rPr>
              <a:t>let</a:t>
            </a:r>
            <a:r>
              <a:rPr lang="en-CA" sz="2000" b="0" dirty="0">
                <a:solidFill>
                  <a:srgbClr val="3B3B3B"/>
                </a:solidFill>
                <a:effectLst/>
                <a:latin typeface="Consolas" panose="020B0609020204030204" pitchFamily="49" charset="0"/>
              </a:rPr>
              <a:t> </a:t>
            </a:r>
            <a:r>
              <a:rPr lang="en-CA" sz="2000" b="0" dirty="0" err="1">
                <a:solidFill>
                  <a:srgbClr val="001080"/>
                </a:solidFill>
                <a:effectLst/>
                <a:latin typeface="Consolas" panose="020B0609020204030204" pitchFamily="49" charset="0"/>
              </a:rPr>
              <a:t>htmlCode</a:t>
            </a:r>
            <a:r>
              <a:rPr lang="en-CA" sz="2000" b="0" dirty="0">
                <a:solidFill>
                  <a:srgbClr val="000000"/>
                </a:solidFill>
                <a:effectLst/>
                <a:latin typeface="Consolas" panose="020B0609020204030204" pitchFamily="49" charset="0"/>
              </a:rPr>
              <a:t>=</a:t>
            </a:r>
            <a:r>
              <a:rPr lang="en-CA" sz="2000" b="0" dirty="0">
                <a:solidFill>
                  <a:srgbClr val="A31515"/>
                </a:solidFill>
                <a:effectLst/>
                <a:latin typeface="Consolas" panose="020B0609020204030204" pitchFamily="49" charset="0"/>
              </a:rPr>
              <a:t>"&lt;table&gt;"</a:t>
            </a:r>
            <a:r>
              <a:rPr lang="en-CA" sz="2000" b="0" dirty="0">
                <a:solidFill>
                  <a:srgbClr val="3B3B3B"/>
                </a:solidFill>
                <a:effectLst/>
                <a:latin typeface="Consolas" panose="020B0609020204030204" pitchFamily="49" charset="0"/>
              </a:rPr>
              <a:t>;</a:t>
            </a:r>
          </a:p>
          <a:p>
            <a:pPr marL="0" indent="0">
              <a:buNone/>
            </a:pPr>
            <a:endParaRPr lang="en-CA" sz="2000" b="0" dirty="0">
              <a:solidFill>
                <a:srgbClr val="3B3B3B"/>
              </a:solidFill>
              <a:effectLst/>
              <a:latin typeface="Consolas" panose="020B0609020204030204" pitchFamily="49" charset="0"/>
            </a:endParaRPr>
          </a:p>
          <a:p>
            <a:pPr marL="0" indent="0">
              <a:buNone/>
            </a:pPr>
            <a:r>
              <a:rPr lang="en-CA" sz="2000" b="0" dirty="0">
                <a:solidFill>
                  <a:srgbClr val="AF00DB"/>
                </a:solidFill>
                <a:effectLst/>
                <a:latin typeface="Consolas" panose="020B0609020204030204" pitchFamily="49" charset="0"/>
              </a:rPr>
              <a:t>for</a:t>
            </a:r>
            <a:r>
              <a:rPr lang="en-CA" sz="2000" b="0" dirty="0">
                <a:solidFill>
                  <a:srgbClr val="3B3B3B"/>
                </a:solidFill>
                <a:effectLst/>
                <a:latin typeface="Consolas" panose="020B0609020204030204" pitchFamily="49" charset="0"/>
              </a:rPr>
              <a:t>(</a:t>
            </a:r>
            <a:r>
              <a:rPr lang="en-CA" sz="2000" b="0" dirty="0">
                <a:solidFill>
                  <a:srgbClr val="0000FF"/>
                </a:solidFill>
                <a:effectLst/>
                <a:latin typeface="Consolas" panose="020B0609020204030204" pitchFamily="49" charset="0"/>
              </a:rPr>
              <a:t>let</a:t>
            </a:r>
            <a:r>
              <a:rPr lang="en-CA" sz="2000" b="0" dirty="0">
                <a:solidFill>
                  <a:srgbClr val="3B3B3B"/>
                </a:solidFill>
                <a:effectLst/>
                <a:latin typeface="Consolas" panose="020B0609020204030204" pitchFamily="49" charset="0"/>
              </a:rPr>
              <a:t> </a:t>
            </a:r>
            <a:r>
              <a:rPr lang="en-CA" sz="2000" b="0" dirty="0" err="1">
                <a:solidFill>
                  <a:srgbClr val="001080"/>
                </a:solidFill>
                <a:effectLst/>
                <a:latin typeface="Consolas" panose="020B0609020204030204" pitchFamily="49" charset="0"/>
              </a:rPr>
              <a:t>i</a:t>
            </a:r>
            <a:r>
              <a:rPr lang="en-CA" sz="2000" b="0" dirty="0">
                <a:solidFill>
                  <a:srgbClr val="000000"/>
                </a:solidFill>
                <a:effectLst/>
                <a:latin typeface="Consolas" panose="020B0609020204030204" pitchFamily="49" charset="0"/>
              </a:rPr>
              <a:t>=</a:t>
            </a:r>
            <a:r>
              <a:rPr lang="en-CA" sz="2000" b="0" dirty="0">
                <a:solidFill>
                  <a:srgbClr val="098658"/>
                </a:solidFill>
                <a:effectLst/>
                <a:latin typeface="Consolas" panose="020B0609020204030204" pitchFamily="49" charset="0"/>
              </a:rPr>
              <a:t>0</a:t>
            </a:r>
            <a:r>
              <a:rPr lang="en-CA" sz="2000" b="0" dirty="0">
                <a:solidFill>
                  <a:srgbClr val="3B3B3B"/>
                </a:solidFill>
                <a:effectLst/>
                <a:latin typeface="Consolas" panose="020B0609020204030204" pitchFamily="49" charset="0"/>
              </a:rPr>
              <a:t>;</a:t>
            </a:r>
            <a:r>
              <a:rPr lang="en-CA" sz="2000" b="0" dirty="0">
                <a:solidFill>
                  <a:srgbClr val="001080"/>
                </a:solidFill>
                <a:effectLst/>
                <a:latin typeface="Consolas" panose="020B0609020204030204" pitchFamily="49" charset="0"/>
              </a:rPr>
              <a:t>i</a:t>
            </a:r>
            <a:r>
              <a:rPr lang="en-CA" sz="2000" b="0" dirty="0">
                <a:solidFill>
                  <a:srgbClr val="000000"/>
                </a:solidFill>
                <a:effectLst/>
                <a:latin typeface="Consolas" panose="020B0609020204030204" pitchFamily="49" charset="0"/>
              </a:rPr>
              <a:t>&lt;=</a:t>
            </a:r>
            <a:r>
              <a:rPr lang="en-CA" sz="2000" b="0" dirty="0">
                <a:solidFill>
                  <a:srgbClr val="098658"/>
                </a:solidFill>
                <a:effectLst/>
                <a:latin typeface="Consolas" panose="020B0609020204030204" pitchFamily="49" charset="0"/>
              </a:rPr>
              <a:t>4</a:t>
            </a:r>
            <a:r>
              <a:rPr lang="en-CA" sz="2000" b="0" dirty="0">
                <a:solidFill>
                  <a:srgbClr val="3B3B3B"/>
                </a:solidFill>
                <a:effectLst/>
                <a:latin typeface="Consolas" panose="020B0609020204030204" pitchFamily="49" charset="0"/>
              </a:rPr>
              <a:t>; </a:t>
            </a:r>
            <a:r>
              <a:rPr lang="en-CA" sz="2000" b="0" dirty="0" err="1">
                <a:solidFill>
                  <a:srgbClr val="001080"/>
                </a:solidFill>
                <a:effectLst/>
                <a:latin typeface="Consolas" panose="020B0609020204030204" pitchFamily="49" charset="0"/>
              </a:rPr>
              <a:t>i</a:t>
            </a:r>
            <a:r>
              <a:rPr lang="en-CA" sz="2000" b="0" dirty="0">
                <a:solidFill>
                  <a:srgbClr val="000000"/>
                </a:solidFill>
                <a:effectLst/>
                <a:latin typeface="Consolas" panose="020B0609020204030204" pitchFamily="49" charset="0"/>
              </a:rPr>
              <a:t>++</a:t>
            </a:r>
            <a:r>
              <a:rPr lang="en-CA" sz="2000" b="0" dirty="0">
                <a:solidFill>
                  <a:srgbClr val="3B3B3B"/>
                </a:solidFill>
                <a:effectLst/>
                <a:latin typeface="Consolas" panose="020B0609020204030204" pitchFamily="49" charset="0"/>
              </a:rPr>
              <a:t>){</a:t>
            </a:r>
          </a:p>
          <a:p>
            <a:pPr marL="0" indent="0">
              <a:buNone/>
            </a:pPr>
            <a:r>
              <a:rPr lang="en-CA" sz="2000" b="0" dirty="0">
                <a:solidFill>
                  <a:srgbClr val="3B3B3B"/>
                </a:solidFill>
                <a:effectLst/>
                <a:latin typeface="Consolas" panose="020B0609020204030204" pitchFamily="49" charset="0"/>
              </a:rPr>
              <a:t>    </a:t>
            </a:r>
            <a:r>
              <a:rPr lang="en-CA" sz="2000" b="0" dirty="0" err="1">
                <a:solidFill>
                  <a:srgbClr val="001080"/>
                </a:solidFill>
                <a:effectLst/>
                <a:latin typeface="Consolas" panose="020B0609020204030204" pitchFamily="49" charset="0"/>
              </a:rPr>
              <a:t>htmlCode</a:t>
            </a:r>
            <a:r>
              <a:rPr lang="en-CA" sz="2000" b="0" dirty="0">
                <a:solidFill>
                  <a:srgbClr val="3B3B3B"/>
                </a:solidFill>
                <a:effectLst/>
                <a:latin typeface="Consolas" panose="020B0609020204030204" pitchFamily="49" charset="0"/>
              </a:rPr>
              <a:t> </a:t>
            </a:r>
            <a:r>
              <a:rPr lang="en-CA" sz="2000" b="0" dirty="0">
                <a:solidFill>
                  <a:srgbClr val="000000"/>
                </a:solidFill>
                <a:effectLst/>
                <a:latin typeface="Consolas" panose="020B0609020204030204" pitchFamily="49" charset="0"/>
              </a:rPr>
              <a:t>+=</a:t>
            </a:r>
            <a:r>
              <a:rPr lang="en-CA" sz="2000" b="0" dirty="0">
                <a:solidFill>
                  <a:srgbClr val="3B3B3B"/>
                </a:solidFill>
                <a:effectLst/>
                <a:latin typeface="Consolas" panose="020B0609020204030204" pitchFamily="49" charset="0"/>
              </a:rPr>
              <a:t> </a:t>
            </a:r>
            <a:r>
              <a:rPr lang="en-CA" sz="2000" b="0" dirty="0">
                <a:solidFill>
                  <a:srgbClr val="A31515"/>
                </a:solidFill>
                <a:effectLst/>
                <a:latin typeface="Consolas" panose="020B0609020204030204" pitchFamily="49" charset="0"/>
              </a:rPr>
              <a:t>"&lt;tr&gt;&lt;td&gt;"</a:t>
            </a:r>
            <a:r>
              <a:rPr lang="en-CA" sz="2000" b="0" dirty="0">
                <a:solidFill>
                  <a:srgbClr val="3B3B3B"/>
                </a:solidFill>
                <a:effectLst/>
                <a:latin typeface="Consolas" panose="020B0609020204030204" pitchFamily="49" charset="0"/>
              </a:rPr>
              <a:t> </a:t>
            </a:r>
            <a:r>
              <a:rPr lang="en-CA" sz="2000" b="0" dirty="0">
                <a:solidFill>
                  <a:srgbClr val="000000"/>
                </a:solidFill>
                <a:effectLst/>
                <a:latin typeface="Consolas" panose="020B0609020204030204" pitchFamily="49" charset="0"/>
              </a:rPr>
              <a:t>+</a:t>
            </a:r>
            <a:r>
              <a:rPr lang="en-CA" sz="2000" b="0" dirty="0">
                <a:solidFill>
                  <a:srgbClr val="3B3B3B"/>
                </a:solidFill>
                <a:effectLst/>
                <a:latin typeface="Consolas" panose="020B0609020204030204" pitchFamily="49" charset="0"/>
              </a:rPr>
              <a:t> </a:t>
            </a:r>
            <a:r>
              <a:rPr lang="en-CA" sz="2000" b="0" dirty="0" err="1">
                <a:solidFill>
                  <a:srgbClr val="001080"/>
                </a:solidFill>
                <a:effectLst/>
                <a:latin typeface="Consolas" panose="020B0609020204030204" pitchFamily="49" charset="0"/>
              </a:rPr>
              <a:t>i</a:t>
            </a:r>
            <a:r>
              <a:rPr lang="en-CA" sz="2000" b="0" dirty="0">
                <a:solidFill>
                  <a:srgbClr val="3B3B3B"/>
                </a:solidFill>
                <a:effectLst/>
                <a:latin typeface="Consolas" panose="020B0609020204030204" pitchFamily="49" charset="0"/>
              </a:rPr>
              <a:t> </a:t>
            </a:r>
            <a:r>
              <a:rPr lang="en-CA" sz="2000" b="0" dirty="0">
                <a:solidFill>
                  <a:srgbClr val="000000"/>
                </a:solidFill>
                <a:effectLst/>
                <a:latin typeface="Consolas" panose="020B0609020204030204" pitchFamily="49" charset="0"/>
              </a:rPr>
              <a:t>+</a:t>
            </a:r>
            <a:r>
              <a:rPr lang="en-CA" sz="2000" b="0" dirty="0">
                <a:solidFill>
                  <a:srgbClr val="3B3B3B"/>
                </a:solidFill>
                <a:effectLst/>
                <a:latin typeface="Consolas" panose="020B0609020204030204" pitchFamily="49" charset="0"/>
              </a:rPr>
              <a:t> </a:t>
            </a:r>
            <a:r>
              <a:rPr lang="en-CA" sz="2000" b="0" dirty="0">
                <a:solidFill>
                  <a:srgbClr val="A31515"/>
                </a:solidFill>
                <a:effectLst/>
                <a:latin typeface="Consolas" panose="020B0609020204030204" pitchFamily="49" charset="0"/>
              </a:rPr>
              <a:t>"&lt;/td&gt;&lt;/tr&gt;"</a:t>
            </a:r>
            <a:r>
              <a:rPr lang="en-CA" sz="2000" b="0" dirty="0">
                <a:solidFill>
                  <a:srgbClr val="3B3B3B"/>
                </a:solidFill>
                <a:effectLst/>
                <a:latin typeface="Consolas" panose="020B0609020204030204" pitchFamily="49" charset="0"/>
              </a:rPr>
              <a:t>;</a:t>
            </a:r>
          </a:p>
          <a:p>
            <a:pPr marL="0" indent="0">
              <a:buNone/>
            </a:pPr>
            <a:r>
              <a:rPr lang="en-CA" sz="2000" b="0" dirty="0">
                <a:solidFill>
                  <a:srgbClr val="3B3B3B"/>
                </a:solidFill>
                <a:effectLst/>
                <a:latin typeface="Consolas" panose="020B0609020204030204" pitchFamily="49" charset="0"/>
              </a:rPr>
              <a:t>}</a:t>
            </a:r>
          </a:p>
          <a:p>
            <a:pPr marL="0" indent="0">
              <a:buNone/>
            </a:pPr>
            <a:r>
              <a:rPr lang="en-CA" sz="2000" b="0" dirty="0" err="1">
                <a:solidFill>
                  <a:srgbClr val="001080"/>
                </a:solidFill>
                <a:effectLst/>
                <a:latin typeface="Consolas" panose="020B0609020204030204" pitchFamily="49" charset="0"/>
              </a:rPr>
              <a:t>htmlCode</a:t>
            </a:r>
            <a:r>
              <a:rPr lang="en-CA" sz="2000" b="0" dirty="0">
                <a:solidFill>
                  <a:srgbClr val="3B3B3B"/>
                </a:solidFill>
                <a:effectLst/>
                <a:latin typeface="Consolas" panose="020B0609020204030204" pitchFamily="49" charset="0"/>
              </a:rPr>
              <a:t> </a:t>
            </a:r>
            <a:r>
              <a:rPr lang="en-CA" sz="2000" b="0" dirty="0">
                <a:solidFill>
                  <a:srgbClr val="000000"/>
                </a:solidFill>
                <a:effectLst/>
                <a:latin typeface="Consolas" panose="020B0609020204030204" pitchFamily="49" charset="0"/>
              </a:rPr>
              <a:t>+=</a:t>
            </a:r>
            <a:r>
              <a:rPr lang="en-CA" sz="2000" b="0" dirty="0">
                <a:solidFill>
                  <a:srgbClr val="3B3B3B"/>
                </a:solidFill>
                <a:effectLst/>
                <a:latin typeface="Consolas" panose="020B0609020204030204" pitchFamily="49" charset="0"/>
              </a:rPr>
              <a:t> </a:t>
            </a:r>
            <a:r>
              <a:rPr lang="en-CA" sz="2000" b="0" dirty="0">
                <a:solidFill>
                  <a:srgbClr val="A31515"/>
                </a:solidFill>
                <a:effectLst/>
                <a:latin typeface="Consolas" panose="020B0609020204030204" pitchFamily="49" charset="0"/>
              </a:rPr>
              <a:t>"&lt;/table&gt;"</a:t>
            </a:r>
            <a:r>
              <a:rPr lang="en-CA" sz="2000" b="0" dirty="0">
                <a:solidFill>
                  <a:srgbClr val="3B3B3B"/>
                </a:solidFill>
                <a:effectLst/>
                <a:latin typeface="Consolas" panose="020B0609020204030204" pitchFamily="49" charset="0"/>
              </a:rPr>
              <a:t>;</a:t>
            </a:r>
          </a:p>
          <a:p>
            <a:pPr marL="0" indent="0">
              <a:buNone/>
            </a:pPr>
            <a:endParaRPr lang="en-CA" sz="2000" b="0" dirty="0">
              <a:solidFill>
                <a:srgbClr val="3B3B3B"/>
              </a:solidFill>
              <a:effectLst/>
              <a:latin typeface="Consolas" panose="020B0609020204030204" pitchFamily="49" charset="0"/>
            </a:endParaRPr>
          </a:p>
          <a:p>
            <a:pPr marL="0" indent="0">
              <a:buNone/>
            </a:pPr>
            <a:r>
              <a:rPr lang="en-CA" sz="2000" b="0" dirty="0" err="1">
                <a:solidFill>
                  <a:srgbClr val="001080"/>
                </a:solidFill>
                <a:effectLst/>
                <a:latin typeface="Consolas" panose="020B0609020204030204" pitchFamily="49" charset="0"/>
              </a:rPr>
              <a:t>document</a:t>
            </a:r>
            <a:r>
              <a:rPr lang="en-CA" sz="2000" b="0" dirty="0" err="1">
                <a:solidFill>
                  <a:srgbClr val="3B3B3B"/>
                </a:solidFill>
                <a:effectLst/>
                <a:latin typeface="Consolas" panose="020B0609020204030204" pitchFamily="49" charset="0"/>
              </a:rPr>
              <a:t>.</a:t>
            </a:r>
            <a:r>
              <a:rPr lang="en-CA" sz="2000" b="0" dirty="0" err="1">
                <a:solidFill>
                  <a:srgbClr val="795E26"/>
                </a:solidFill>
                <a:effectLst/>
                <a:latin typeface="Consolas" panose="020B0609020204030204" pitchFamily="49" charset="0"/>
              </a:rPr>
              <a:t>getElementById</a:t>
            </a:r>
            <a:r>
              <a:rPr lang="en-CA" sz="2000" b="0" dirty="0">
                <a:solidFill>
                  <a:srgbClr val="3B3B3B"/>
                </a:solidFill>
                <a:effectLst/>
                <a:latin typeface="Consolas" panose="020B0609020204030204" pitchFamily="49" charset="0"/>
              </a:rPr>
              <a:t>(</a:t>
            </a:r>
            <a:r>
              <a:rPr lang="en-CA" sz="2000" b="0" dirty="0">
                <a:solidFill>
                  <a:srgbClr val="A31515"/>
                </a:solidFill>
                <a:effectLst/>
                <a:latin typeface="Consolas" panose="020B0609020204030204" pitchFamily="49" charset="0"/>
              </a:rPr>
              <a:t>"loop"</a:t>
            </a:r>
            <a:r>
              <a:rPr lang="en-CA" sz="2000" b="0" dirty="0">
                <a:solidFill>
                  <a:srgbClr val="3B3B3B"/>
                </a:solidFill>
                <a:effectLst/>
                <a:latin typeface="Consolas" panose="020B0609020204030204" pitchFamily="49" charset="0"/>
              </a:rPr>
              <a:t>).</a:t>
            </a:r>
            <a:r>
              <a:rPr lang="en-CA" sz="2000" b="0" dirty="0" err="1">
                <a:solidFill>
                  <a:srgbClr val="001080"/>
                </a:solidFill>
                <a:effectLst/>
                <a:latin typeface="Consolas" panose="020B0609020204030204" pitchFamily="49" charset="0"/>
              </a:rPr>
              <a:t>innerHTML</a:t>
            </a:r>
            <a:r>
              <a:rPr lang="en-CA" sz="2000" b="0" dirty="0">
                <a:solidFill>
                  <a:srgbClr val="3B3B3B"/>
                </a:solidFill>
                <a:effectLst/>
                <a:latin typeface="Consolas" panose="020B0609020204030204" pitchFamily="49" charset="0"/>
              </a:rPr>
              <a:t> </a:t>
            </a:r>
            <a:r>
              <a:rPr lang="en-CA" sz="2000" b="0" dirty="0">
                <a:solidFill>
                  <a:srgbClr val="000000"/>
                </a:solidFill>
                <a:effectLst/>
                <a:latin typeface="Consolas" panose="020B0609020204030204" pitchFamily="49" charset="0"/>
              </a:rPr>
              <a:t>=</a:t>
            </a:r>
            <a:r>
              <a:rPr lang="en-CA" sz="2000" b="0" dirty="0">
                <a:solidFill>
                  <a:srgbClr val="3B3B3B"/>
                </a:solidFill>
                <a:effectLst/>
                <a:latin typeface="Consolas" panose="020B0609020204030204" pitchFamily="49" charset="0"/>
              </a:rPr>
              <a:t> </a:t>
            </a:r>
            <a:r>
              <a:rPr lang="en-CA" sz="2000" b="0" dirty="0" err="1">
                <a:solidFill>
                  <a:srgbClr val="001080"/>
                </a:solidFill>
                <a:effectLst/>
                <a:latin typeface="Consolas" panose="020B0609020204030204" pitchFamily="49" charset="0"/>
              </a:rPr>
              <a:t>htmlCode</a:t>
            </a:r>
            <a:r>
              <a:rPr lang="en-CA" sz="2000" b="0" dirty="0">
                <a:solidFill>
                  <a:srgbClr val="3B3B3B"/>
                </a:solidFill>
                <a:effectLst/>
                <a:latin typeface="Consolas" panose="020B0609020204030204" pitchFamily="49" charset="0"/>
              </a:rPr>
              <a:t>;</a:t>
            </a:r>
          </a:p>
          <a:p>
            <a:pPr marL="0" indent="0">
              <a:buNone/>
            </a:pPr>
            <a:endParaRPr lang="en-US" sz="2000" b="1" u="sng" dirty="0">
              <a:solidFill>
                <a:schemeClr val="accent2"/>
              </a:solidFill>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32</a:t>
            </a:fld>
            <a:endParaRPr lang="en-US" dirty="0"/>
          </a:p>
        </p:txBody>
      </p:sp>
    </p:spTree>
    <p:extLst>
      <p:ext uri="{BB962C8B-B14F-4D97-AF65-F5344CB8AC3E}">
        <p14:creationId xmlns:p14="http://schemas.microsoft.com/office/powerpoint/2010/main" val="2556696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Exploring the </a:t>
            </a:r>
            <a:r>
              <a:rPr lang="en-IN" sz="4000">
                <a:latin typeface="Courier New" panose="02070309020205020404" pitchFamily="49" charset="0"/>
                <a:cs typeface="Courier New" panose="02070309020205020404" pitchFamily="49" charset="0"/>
              </a:rPr>
              <a:t>while</a:t>
            </a:r>
            <a:r>
              <a:rPr lang="en-IN"/>
              <a:t> Loop</a:t>
            </a:r>
          </a:p>
        </p:txBody>
      </p:sp>
      <p:sp>
        <p:nvSpPr>
          <p:cNvPr id="3" name="Content Placeholder 2"/>
          <p:cNvSpPr>
            <a:spLocks noGrp="1"/>
          </p:cNvSpPr>
          <p:nvPr>
            <p:ph idx="1"/>
          </p:nvPr>
        </p:nvSpPr>
        <p:spPr/>
        <p:txBody>
          <a:bodyPr/>
          <a:lstStyle/>
          <a:p>
            <a:r>
              <a:rPr lang="en-IN" sz="2600" b="1">
                <a:latin typeface="Courier New" panose="02070309020205020404" pitchFamily="49" charset="0"/>
                <a:cs typeface="Courier New" panose="02070309020205020404" pitchFamily="49" charset="0"/>
              </a:rPr>
              <a:t>while</a:t>
            </a:r>
            <a:r>
              <a:rPr lang="en-IN" b="1"/>
              <a:t> loop: </a:t>
            </a:r>
            <a:r>
              <a:rPr lang="en-IN"/>
              <a:t>Command block that is run as long as a specific condition is met</a:t>
            </a:r>
          </a:p>
          <a:p>
            <a:r>
              <a:rPr lang="en-IN"/>
              <a:t>Condition in a </a:t>
            </a:r>
            <a:r>
              <a:rPr lang="en-IN" sz="2600">
                <a:latin typeface="Courier New" panose="02070309020205020404" pitchFamily="49" charset="0"/>
                <a:cs typeface="Courier New" panose="02070309020205020404" pitchFamily="49" charset="0"/>
              </a:rPr>
              <a:t>while</a:t>
            </a:r>
            <a:r>
              <a:rPr lang="en-IN"/>
              <a:t> loop does not depend on the value of a counter variable</a:t>
            </a:r>
          </a:p>
          <a:p>
            <a:r>
              <a:rPr lang="en-IN"/>
              <a:t>General syntax for the </a:t>
            </a:r>
            <a:r>
              <a:rPr lang="en-IN" sz="2600">
                <a:latin typeface="Courier New" panose="02070309020205020404" pitchFamily="49" charset="0"/>
                <a:cs typeface="Courier New" panose="02070309020205020404" pitchFamily="49" charset="0"/>
              </a:rPr>
              <a:t>while</a:t>
            </a:r>
            <a:r>
              <a:rPr lang="en-IN"/>
              <a:t> loop</a:t>
            </a:r>
          </a:p>
          <a:p>
            <a:pPr marL="357188" lvl="1" indent="0">
              <a:buNone/>
            </a:pPr>
            <a:r>
              <a:rPr lang="en-IN" sz="2600">
                <a:latin typeface="Courier New" panose="02070309020205020404" pitchFamily="49" charset="0"/>
                <a:cs typeface="Courier New" panose="02070309020205020404" pitchFamily="49" charset="0"/>
              </a:rPr>
              <a:t>while (</a:t>
            </a:r>
            <a:r>
              <a:rPr lang="en-IN" sz="2600" i="1">
                <a:latin typeface="Courier New" panose="02070309020205020404" pitchFamily="49" charset="0"/>
                <a:cs typeface="Courier New" panose="02070309020205020404" pitchFamily="49" charset="0"/>
              </a:rPr>
              <a:t>continue</a:t>
            </a:r>
            <a:r>
              <a:rPr lang="en-IN" sz="2600">
                <a:latin typeface="Courier New" panose="02070309020205020404" pitchFamily="49" charset="0"/>
                <a:cs typeface="Courier New" panose="02070309020205020404" pitchFamily="49" charset="0"/>
              </a:rPr>
              <a:t>) {</a:t>
            </a:r>
          </a:p>
          <a:p>
            <a:pPr marL="357188" lvl="1" indent="0">
              <a:buNone/>
            </a:pPr>
            <a:r>
              <a:rPr lang="en-IN" sz="2600" i="1">
                <a:latin typeface="Courier New" panose="02070309020205020404" pitchFamily="49" charset="0"/>
                <a:cs typeface="Courier New" panose="02070309020205020404" pitchFamily="49" charset="0"/>
              </a:rPr>
              <a:t>commands</a:t>
            </a:r>
          </a:p>
          <a:p>
            <a:pPr marL="357188" lvl="1" indent="0">
              <a:buNone/>
            </a:pPr>
            <a:r>
              <a:rPr lang="en-IN" sz="2600">
                <a:latin typeface="Courier New" panose="02070309020205020404" pitchFamily="49" charset="0"/>
                <a:cs typeface="Courier New" panose="02070309020205020404" pitchFamily="49" charset="0"/>
              </a:rPr>
              <a:t>}</a:t>
            </a:r>
          </a:p>
          <a:p>
            <a:pPr marL="357188" indent="0">
              <a:buNone/>
            </a:pPr>
            <a:r>
              <a:rPr lang="en-IN"/>
              <a:t>where </a:t>
            </a:r>
            <a:r>
              <a:rPr lang="en-IN" sz="2600" i="1">
                <a:latin typeface="Courier New" panose="02070309020205020404" pitchFamily="49" charset="0"/>
                <a:cs typeface="Courier New" panose="02070309020205020404" pitchFamily="49" charset="0"/>
              </a:rPr>
              <a:t>continue</a:t>
            </a:r>
            <a:r>
              <a:rPr lang="en-IN" i="1"/>
              <a:t> </a:t>
            </a:r>
            <a:r>
              <a:rPr lang="en-IN"/>
              <a:t>is a Boolean expression</a:t>
            </a:r>
          </a:p>
          <a:p>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33</a:t>
            </a:fld>
            <a:endParaRPr lang="en-US"/>
          </a:p>
        </p:txBody>
      </p:sp>
    </p:spTree>
    <p:extLst>
      <p:ext uri="{BB962C8B-B14F-4D97-AF65-F5344CB8AC3E}">
        <p14:creationId xmlns:p14="http://schemas.microsoft.com/office/powerpoint/2010/main" val="3551162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Hands-on  while loop</a:t>
            </a:r>
            <a:endParaRPr lang="en-CA" sz="4000" dirty="0"/>
          </a:p>
        </p:txBody>
      </p:sp>
      <p:sp>
        <p:nvSpPr>
          <p:cNvPr id="7" name="Content Placeholder 6"/>
          <p:cNvSpPr>
            <a:spLocks noGrp="1"/>
          </p:cNvSpPr>
          <p:nvPr>
            <p:ph sz="half" idx="1"/>
          </p:nvPr>
        </p:nvSpPr>
        <p:spPr>
          <a:xfrm>
            <a:off x="304800" y="1219200"/>
            <a:ext cx="2964873" cy="4906963"/>
          </a:xfrm>
        </p:spPr>
        <p:txBody>
          <a:bodyPr/>
          <a:lstStyle/>
          <a:p>
            <a:pPr marL="0" indent="0" algn="ctr">
              <a:buNone/>
            </a:pPr>
            <a:r>
              <a:rPr lang="en-US" sz="2000" b="1" u="sng" dirty="0">
                <a:solidFill>
                  <a:schemeClr val="accent2"/>
                </a:solidFill>
              </a:rPr>
              <a:t>HTML</a:t>
            </a:r>
          </a:p>
          <a:p>
            <a:pPr marL="0" indent="0">
              <a:buNone/>
            </a:pPr>
            <a:r>
              <a:rPr lang="en-CA" sz="2400" dirty="0"/>
              <a:t>&lt;div id=“loop"&gt;</a:t>
            </a:r>
          </a:p>
          <a:p>
            <a:pPr marL="0" indent="0">
              <a:buNone/>
            </a:pPr>
            <a:r>
              <a:rPr lang="en-CA" sz="2400" dirty="0"/>
              <a:t>			</a:t>
            </a:r>
          </a:p>
          <a:p>
            <a:pPr marL="0" indent="0">
              <a:buNone/>
            </a:pPr>
            <a:r>
              <a:rPr lang="en-CA" sz="2400" dirty="0"/>
              <a:t>&lt;/div&gt;</a:t>
            </a:r>
          </a:p>
          <a:p>
            <a:endParaRPr lang="en-US" sz="2400" dirty="0"/>
          </a:p>
          <a:p>
            <a:pPr marL="0" indent="0" algn="ctr">
              <a:buNone/>
            </a:pPr>
            <a:r>
              <a:rPr lang="en-US" sz="1800" b="1" u="sng" dirty="0">
                <a:solidFill>
                  <a:schemeClr val="accent2"/>
                </a:solidFill>
              </a:rPr>
              <a:t>Output</a:t>
            </a:r>
          </a:p>
          <a:p>
            <a:pPr marL="0" indent="0">
              <a:buNone/>
            </a:pPr>
            <a:r>
              <a:rPr lang="en-CA" sz="1600" dirty="0"/>
              <a:t>0 </a:t>
            </a:r>
          </a:p>
          <a:p>
            <a:pPr marL="0" indent="0">
              <a:buNone/>
            </a:pPr>
            <a:r>
              <a:rPr lang="en-CA" sz="1600" dirty="0"/>
              <a:t>1 </a:t>
            </a:r>
          </a:p>
          <a:p>
            <a:pPr marL="0" indent="0">
              <a:buNone/>
            </a:pPr>
            <a:r>
              <a:rPr lang="en-CA" sz="1600" dirty="0"/>
              <a:t>2 </a:t>
            </a:r>
          </a:p>
          <a:p>
            <a:pPr marL="0" indent="0">
              <a:buNone/>
            </a:pPr>
            <a:r>
              <a:rPr lang="en-CA" sz="1600" dirty="0"/>
              <a:t>3 </a:t>
            </a:r>
          </a:p>
          <a:p>
            <a:pPr marL="0" indent="0">
              <a:buNone/>
            </a:pPr>
            <a:r>
              <a:rPr lang="en-CA" sz="1600" dirty="0"/>
              <a:t>4 </a:t>
            </a:r>
          </a:p>
          <a:p>
            <a:pPr marL="0" indent="0" algn="ctr">
              <a:buNone/>
            </a:pPr>
            <a:endParaRPr lang="en-CA" sz="2000" b="1" u="sng" dirty="0">
              <a:solidFill>
                <a:schemeClr val="accent2"/>
              </a:solidFill>
            </a:endParaRPr>
          </a:p>
        </p:txBody>
      </p:sp>
      <p:sp>
        <p:nvSpPr>
          <p:cNvPr id="8" name="Content Placeholder 7"/>
          <p:cNvSpPr>
            <a:spLocks noGrp="1"/>
          </p:cNvSpPr>
          <p:nvPr>
            <p:ph sz="half" idx="2"/>
          </p:nvPr>
        </p:nvSpPr>
        <p:spPr>
          <a:xfrm>
            <a:off x="2964873" y="1219200"/>
            <a:ext cx="5950527" cy="4906963"/>
          </a:xfrm>
        </p:spPr>
        <p:txBody>
          <a:bodyPr/>
          <a:lstStyle/>
          <a:p>
            <a:pPr marL="0" indent="0" algn="ctr">
              <a:buNone/>
            </a:pPr>
            <a:r>
              <a:rPr lang="en-US" sz="2000" b="1" u="sng" dirty="0">
                <a:solidFill>
                  <a:schemeClr val="accent2"/>
                </a:solidFill>
              </a:rPr>
              <a:t>JavaScript Code</a:t>
            </a:r>
          </a:p>
          <a:p>
            <a:pPr marL="0" indent="0">
              <a:buNone/>
            </a:pPr>
            <a:r>
              <a:rPr lang="en-CA" sz="2000" b="0" dirty="0">
                <a:solidFill>
                  <a:srgbClr val="0000FF"/>
                </a:solidFill>
                <a:effectLst/>
                <a:latin typeface="Consolas" panose="020B0609020204030204" pitchFamily="49" charset="0"/>
              </a:rPr>
              <a:t>let</a:t>
            </a:r>
            <a:r>
              <a:rPr lang="en-CA" sz="2000" b="0" dirty="0">
                <a:solidFill>
                  <a:srgbClr val="3B3B3B"/>
                </a:solidFill>
                <a:effectLst/>
                <a:latin typeface="Consolas" panose="020B0609020204030204" pitchFamily="49" charset="0"/>
              </a:rPr>
              <a:t> </a:t>
            </a:r>
            <a:r>
              <a:rPr lang="en-CA" sz="2000" b="0" dirty="0" err="1">
                <a:solidFill>
                  <a:srgbClr val="001080"/>
                </a:solidFill>
                <a:effectLst/>
                <a:latin typeface="Consolas" panose="020B0609020204030204" pitchFamily="49" charset="0"/>
              </a:rPr>
              <a:t>htmlCode</a:t>
            </a:r>
            <a:r>
              <a:rPr lang="en-CA" sz="2000" b="0" dirty="0">
                <a:solidFill>
                  <a:srgbClr val="000000"/>
                </a:solidFill>
                <a:effectLst/>
                <a:latin typeface="Consolas" panose="020B0609020204030204" pitchFamily="49" charset="0"/>
              </a:rPr>
              <a:t>=</a:t>
            </a:r>
            <a:r>
              <a:rPr lang="en-CA" sz="2000" b="0" dirty="0">
                <a:solidFill>
                  <a:srgbClr val="A31515"/>
                </a:solidFill>
                <a:effectLst/>
                <a:latin typeface="Consolas" panose="020B0609020204030204" pitchFamily="49" charset="0"/>
              </a:rPr>
              <a:t>"&lt;table&gt;"</a:t>
            </a:r>
            <a:r>
              <a:rPr lang="en-CA" sz="2000" b="0" dirty="0">
                <a:solidFill>
                  <a:srgbClr val="3B3B3B"/>
                </a:solidFill>
                <a:effectLst/>
                <a:latin typeface="Consolas" panose="020B0609020204030204" pitchFamily="49" charset="0"/>
              </a:rPr>
              <a:t>;</a:t>
            </a:r>
          </a:p>
          <a:p>
            <a:pPr marL="0" indent="0">
              <a:buNone/>
            </a:pPr>
            <a:r>
              <a:rPr lang="en-CA" sz="2000" b="0" dirty="0">
                <a:solidFill>
                  <a:srgbClr val="0000FF"/>
                </a:solidFill>
                <a:effectLst/>
                <a:latin typeface="Consolas" panose="020B0609020204030204" pitchFamily="49" charset="0"/>
              </a:rPr>
              <a:t>let</a:t>
            </a:r>
            <a:r>
              <a:rPr lang="en-CA" sz="2000" b="0" dirty="0">
                <a:solidFill>
                  <a:srgbClr val="3B3B3B"/>
                </a:solidFill>
                <a:effectLst/>
                <a:latin typeface="Consolas" panose="020B0609020204030204" pitchFamily="49" charset="0"/>
              </a:rPr>
              <a:t> </a:t>
            </a:r>
            <a:r>
              <a:rPr lang="en-CA" sz="2000" b="0" dirty="0" err="1">
                <a:solidFill>
                  <a:srgbClr val="001080"/>
                </a:solidFill>
                <a:effectLst/>
                <a:latin typeface="Consolas" panose="020B0609020204030204" pitchFamily="49" charset="0"/>
              </a:rPr>
              <a:t>i</a:t>
            </a:r>
            <a:r>
              <a:rPr lang="en-CA" sz="2000" b="0" dirty="0">
                <a:solidFill>
                  <a:srgbClr val="000000"/>
                </a:solidFill>
                <a:effectLst/>
                <a:latin typeface="Consolas" panose="020B0609020204030204" pitchFamily="49" charset="0"/>
              </a:rPr>
              <a:t>=</a:t>
            </a:r>
            <a:r>
              <a:rPr lang="en-CA" sz="2000" b="0" dirty="0">
                <a:solidFill>
                  <a:srgbClr val="098658"/>
                </a:solidFill>
                <a:effectLst/>
                <a:latin typeface="Consolas" panose="020B0609020204030204" pitchFamily="49" charset="0"/>
              </a:rPr>
              <a:t>0</a:t>
            </a:r>
            <a:r>
              <a:rPr lang="en-CA" sz="2000" b="0" dirty="0">
                <a:solidFill>
                  <a:srgbClr val="3B3B3B"/>
                </a:solidFill>
                <a:effectLst/>
                <a:latin typeface="Consolas" panose="020B0609020204030204" pitchFamily="49" charset="0"/>
              </a:rPr>
              <a:t>;</a:t>
            </a:r>
          </a:p>
          <a:p>
            <a:pPr marL="0" indent="0">
              <a:buNone/>
            </a:pPr>
            <a:r>
              <a:rPr lang="en-CA" sz="2000" b="0" dirty="0">
                <a:solidFill>
                  <a:srgbClr val="AF00DB"/>
                </a:solidFill>
                <a:effectLst/>
                <a:latin typeface="Consolas" panose="020B0609020204030204" pitchFamily="49" charset="0"/>
              </a:rPr>
              <a:t>while</a:t>
            </a:r>
            <a:r>
              <a:rPr lang="en-CA" sz="2000" b="0" dirty="0">
                <a:solidFill>
                  <a:srgbClr val="3B3B3B"/>
                </a:solidFill>
                <a:effectLst/>
                <a:latin typeface="Consolas" panose="020B0609020204030204" pitchFamily="49" charset="0"/>
              </a:rPr>
              <a:t>(</a:t>
            </a:r>
            <a:r>
              <a:rPr lang="en-CA" sz="2000" b="0" dirty="0" err="1">
                <a:solidFill>
                  <a:srgbClr val="001080"/>
                </a:solidFill>
                <a:effectLst/>
                <a:latin typeface="Consolas" panose="020B0609020204030204" pitchFamily="49" charset="0"/>
              </a:rPr>
              <a:t>i</a:t>
            </a:r>
            <a:r>
              <a:rPr lang="en-CA" sz="2000" b="0" dirty="0">
                <a:solidFill>
                  <a:srgbClr val="000000"/>
                </a:solidFill>
                <a:effectLst/>
                <a:latin typeface="Consolas" panose="020B0609020204030204" pitchFamily="49" charset="0"/>
              </a:rPr>
              <a:t>&lt;=</a:t>
            </a:r>
            <a:r>
              <a:rPr lang="en-CA" sz="2000" b="0" dirty="0">
                <a:solidFill>
                  <a:srgbClr val="098658"/>
                </a:solidFill>
                <a:effectLst/>
                <a:latin typeface="Consolas" panose="020B0609020204030204" pitchFamily="49" charset="0"/>
              </a:rPr>
              <a:t>4</a:t>
            </a:r>
            <a:r>
              <a:rPr lang="en-CA" sz="2000" b="0" dirty="0">
                <a:solidFill>
                  <a:srgbClr val="3B3B3B"/>
                </a:solidFill>
                <a:effectLst/>
                <a:latin typeface="Consolas" panose="020B0609020204030204" pitchFamily="49" charset="0"/>
              </a:rPr>
              <a:t>){</a:t>
            </a:r>
          </a:p>
          <a:p>
            <a:pPr marL="0" indent="0">
              <a:buNone/>
            </a:pPr>
            <a:r>
              <a:rPr lang="en-CA" sz="2000" b="0" dirty="0">
                <a:solidFill>
                  <a:srgbClr val="3B3B3B"/>
                </a:solidFill>
                <a:effectLst/>
                <a:latin typeface="Consolas" panose="020B0609020204030204" pitchFamily="49" charset="0"/>
              </a:rPr>
              <a:t>    </a:t>
            </a:r>
            <a:r>
              <a:rPr lang="en-CA" sz="2000" b="0" dirty="0" err="1">
                <a:solidFill>
                  <a:srgbClr val="001080"/>
                </a:solidFill>
                <a:effectLst/>
                <a:latin typeface="Consolas" panose="020B0609020204030204" pitchFamily="49" charset="0"/>
              </a:rPr>
              <a:t>htmlCode</a:t>
            </a:r>
            <a:r>
              <a:rPr lang="en-CA" sz="2000" b="0" dirty="0">
                <a:solidFill>
                  <a:srgbClr val="3B3B3B"/>
                </a:solidFill>
                <a:effectLst/>
                <a:latin typeface="Consolas" panose="020B0609020204030204" pitchFamily="49" charset="0"/>
              </a:rPr>
              <a:t> </a:t>
            </a:r>
            <a:r>
              <a:rPr lang="en-CA" sz="2000" b="0" dirty="0">
                <a:solidFill>
                  <a:srgbClr val="000000"/>
                </a:solidFill>
                <a:effectLst/>
                <a:latin typeface="Consolas" panose="020B0609020204030204" pitchFamily="49" charset="0"/>
              </a:rPr>
              <a:t>+=</a:t>
            </a:r>
            <a:r>
              <a:rPr lang="en-CA" sz="2000" b="0" dirty="0">
                <a:solidFill>
                  <a:srgbClr val="3B3B3B"/>
                </a:solidFill>
                <a:effectLst/>
                <a:latin typeface="Consolas" panose="020B0609020204030204" pitchFamily="49" charset="0"/>
              </a:rPr>
              <a:t> </a:t>
            </a:r>
            <a:r>
              <a:rPr lang="en-CA" sz="2000" b="0" dirty="0">
                <a:solidFill>
                  <a:srgbClr val="A31515"/>
                </a:solidFill>
                <a:effectLst/>
                <a:latin typeface="Consolas" panose="020B0609020204030204" pitchFamily="49" charset="0"/>
              </a:rPr>
              <a:t>"&lt;tr&gt;&lt;td&gt;"</a:t>
            </a:r>
            <a:r>
              <a:rPr lang="en-CA" sz="2000" b="0" dirty="0">
                <a:solidFill>
                  <a:srgbClr val="3B3B3B"/>
                </a:solidFill>
                <a:effectLst/>
                <a:latin typeface="Consolas" panose="020B0609020204030204" pitchFamily="49" charset="0"/>
              </a:rPr>
              <a:t> </a:t>
            </a:r>
            <a:r>
              <a:rPr lang="en-CA" sz="2000" b="0" dirty="0">
                <a:solidFill>
                  <a:srgbClr val="000000"/>
                </a:solidFill>
                <a:effectLst/>
                <a:latin typeface="Consolas" panose="020B0609020204030204" pitchFamily="49" charset="0"/>
              </a:rPr>
              <a:t>+</a:t>
            </a:r>
            <a:r>
              <a:rPr lang="en-CA" sz="2000" b="0" dirty="0">
                <a:solidFill>
                  <a:srgbClr val="3B3B3B"/>
                </a:solidFill>
                <a:effectLst/>
                <a:latin typeface="Consolas" panose="020B0609020204030204" pitchFamily="49" charset="0"/>
              </a:rPr>
              <a:t> </a:t>
            </a:r>
            <a:r>
              <a:rPr lang="en-CA" sz="2000" b="0" dirty="0" err="1">
                <a:solidFill>
                  <a:srgbClr val="001080"/>
                </a:solidFill>
                <a:effectLst/>
                <a:latin typeface="Consolas" panose="020B0609020204030204" pitchFamily="49" charset="0"/>
              </a:rPr>
              <a:t>i</a:t>
            </a:r>
            <a:r>
              <a:rPr lang="en-CA" sz="2000" b="0" dirty="0">
                <a:solidFill>
                  <a:srgbClr val="3B3B3B"/>
                </a:solidFill>
                <a:effectLst/>
                <a:latin typeface="Consolas" panose="020B0609020204030204" pitchFamily="49" charset="0"/>
              </a:rPr>
              <a:t> </a:t>
            </a:r>
            <a:r>
              <a:rPr lang="en-CA" sz="2000" b="0" dirty="0">
                <a:solidFill>
                  <a:srgbClr val="000000"/>
                </a:solidFill>
                <a:effectLst/>
                <a:latin typeface="Consolas" panose="020B0609020204030204" pitchFamily="49" charset="0"/>
              </a:rPr>
              <a:t>+</a:t>
            </a:r>
            <a:r>
              <a:rPr lang="en-CA" sz="2000" b="0" dirty="0">
                <a:solidFill>
                  <a:srgbClr val="3B3B3B"/>
                </a:solidFill>
                <a:effectLst/>
                <a:latin typeface="Consolas" panose="020B0609020204030204" pitchFamily="49" charset="0"/>
              </a:rPr>
              <a:t> </a:t>
            </a:r>
            <a:r>
              <a:rPr lang="en-CA" sz="2000" b="0" dirty="0">
                <a:solidFill>
                  <a:srgbClr val="A31515"/>
                </a:solidFill>
                <a:effectLst/>
                <a:latin typeface="Consolas" panose="020B0609020204030204" pitchFamily="49" charset="0"/>
              </a:rPr>
              <a:t>"&lt;/td&gt;&lt;/tr&gt;"</a:t>
            </a:r>
            <a:r>
              <a:rPr lang="en-CA" sz="2000" b="0" dirty="0">
                <a:solidFill>
                  <a:srgbClr val="3B3B3B"/>
                </a:solidFill>
                <a:effectLst/>
                <a:latin typeface="Consolas" panose="020B0609020204030204" pitchFamily="49" charset="0"/>
              </a:rPr>
              <a:t>;</a:t>
            </a:r>
          </a:p>
          <a:p>
            <a:pPr marL="0" indent="0">
              <a:buNone/>
            </a:pPr>
            <a:r>
              <a:rPr lang="en-CA" sz="2000" b="0" dirty="0">
                <a:solidFill>
                  <a:srgbClr val="3B3B3B"/>
                </a:solidFill>
                <a:effectLst/>
                <a:latin typeface="Consolas" panose="020B0609020204030204" pitchFamily="49" charset="0"/>
              </a:rPr>
              <a:t>    </a:t>
            </a:r>
            <a:r>
              <a:rPr lang="en-CA" sz="2000" b="0" dirty="0" err="1">
                <a:solidFill>
                  <a:srgbClr val="001080"/>
                </a:solidFill>
                <a:effectLst/>
                <a:latin typeface="Consolas" panose="020B0609020204030204" pitchFamily="49" charset="0"/>
              </a:rPr>
              <a:t>i</a:t>
            </a:r>
            <a:r>
              <a:rPr lang="en-CA" sz="2000" b="0" dirty="0">
                <a:solidFill>
                  <a:srgbClr val="000000"/>
                </a:solidFill>
                <a:effectLst/>
                <a:latin typeface="Consolas" panose="020B0609020204030204" pitchFamily="49" charset="0"/>
              </a:rPr>
              <a:t>++</a:t>
            </a:r>
            <a:r>
              <a:rPr lang="en-CA" sz="2000" b="0" dirty="0">
                <a:solidFill>
                  <a:srgbClr val="3B3B3B"/>
                </a:solidFill>
                <a:effectLst/>
                <a:latin typeface="Consolas" panose="020B0609020204030204" pitchFamily="49" charset="0"/>
              </a:rPr>
              <a:t>;</a:t>
            </a:r>
          </a:p>
          <a:p>
            <a:pPr marL="0" indent="0">
              <a:buNone/>
            </a:pPr>
            <a:r>
              <a:rPr lang="en-CA" sz="2000" b="0" dirty="0">
                <a:solidFill>
                  <a:srgbClr val="3B3B3B"/>
                </a:solidFill>
                <a:effectLst/>
                <a:latin typeface="Consolas" panose="020B0609020204030204" pitchFamily="49" charset="0"/>
              </a:rPr>
              <a:t>}</a:t>
            </a:r>
          </a:p>
          <a:p>
            <a:pPr marL="0" indent="0">
              <a:buNone/>
            </a:pPr>
            <a:r>
              <a:rPr lang="en-CA" sz="2000" b="0" dirty="0" err="1">
                <a:solidFill>
                  <a:srgbClr val="001080"/>
                </a:solidFill>
                <a:effectLst/>
                <a:latin typeface="Consolas" panose="020B0609020204030204" pitchFamily="49" charset="0"/>
              </a:rPr>
              <a:t>htmlCode</a:t>
            </a:r>
            <a:r>
              <a:rPr lang="en-CA" sz="2000" b="0" dirty="0">
                <a:solidFill>
                  <a:srgbClr val="3B3B3B"/>
                </a:solidFill>
                <a:effectLst/>
                <a:latin typeface="Consolas" panose="020B0609020204030204" pitchFamily="49" charset="0"/>
              </a:rPr>
              <a:t> </a:t>
            </a:r>
            <a:r>
              <a:rPr lang="en-CA" sz="2000" b="0" dirty="0">
                <a:solidFill>
                  <a:srgbClr val="000000"/>
                </a:solidFill>
                <a:effectLst/>
                <a:latin typeface="Consolas" panose="020B0609020204030204" pitchFamily="49" charset="0"/>
              </a:rPr>
              <a:t>+=</a:t>
            </a:r>
            <a:r>
              <a:rPr lang="en-CA" sz="2000" b="0" dirty="0">
                <a:solidFill>
                  <a:srgbClr val="3B3B3B"/>
                </a:solidFill>
                <a:effectLst/>
                <a:latin typeface="Consolas" panose="020B0609020204030204" pitchFamily="49" charset="0"/>
              </a:rPr>
              <a:t> </a:t>
            </a:r>
            <a:r>
              <a:rPr lang="en-CA" sz="2000" b="0" dirty="0">
                <a:solidFill>
                  <a:srgbClr val="A31515"/>
                </a:solidFill>
                <a:effectLst/>
                <a:latin typeface="Consolas" panose="020B0609020204030204" pitchFamily="49" charset="0"/>
              </a:rPr>
              <a:t>"&lt;/table&gt;"</a:t>
            </a:r>
            <a:r>
              <a:rPr lang="en-CA" sz="2000" b="0" dirty="0">
                <a:solidFill>
                  <a:srgbClr val="3B3B3B"/>
                </a:solidFill>
                <a:effectLst/>
                <a:latin typeface="Consolas" panose="020B0609020204030204" pitchFamily="49" charset="0"/>
              </a:rPr>
              <a:t>;</a:t>
            </a:r>
          </a:p>
          <a:p>
            <a:pPr marL="0" indent="0">
              <a:buNone/>
            </a:pPr>
            <a:endParaRPr lang="en-CA" sz="2000" b="0" dirty="0">
              <a:solidFill>
                <a:srgbClr val="3B3B3B"/>
              </a:solidFill>
              <a:effectLst/>
              <a:latin typeface="Consolas" panose="020B0609020204030204" pitchFamily="49" charset="0"/>
            </a:endParaRPr>
          </a:p>
          <a:p>
            <a:pPr marL="0" indent="0">
              <a:buNone/>
            </a:pPr>
            <a:r>
              <a:rPr lang="en-CA" sz="2000" b="0" dirty="0" err="1">
                <a:solidFill>
                  <a:srgbClr val="001080"/>
                </a:solidFill>
                <a:effectLst/>
                <a:latin typeface="Consolas" panose="020B0609020204030204" pitchFamily="49" charset="0"/>
              </a:rPr>
              <a:t>document</a:t>
            </a:r>
            <a:r>
              <a:rPr lang="en-CA" sz="2000" b="0" dirty="0" err="1">
                <a:solidFill>
                  <a:srgbClr val="3B3B3B"/>
                </a:solidFill>
                <a:effectLst/>
                <a:latin typeface="Consolas" panose="020B0609020204030204" pitchFamily="49" charset="0"/>
              </a:rPr>
              <a:t>.</a:t>
            </a:r>
            <a:r>
              <a:rPr lang="en-CA" sz="2000" b="0" dirty="0" err="1">
                <a:solidFill>
                  <a:srgbClr val="795E26"/>
                </a:solidFill>
                <a:effectLst/>
                <a:latin typeface="Consolas" panose="020B0609020204030204" pitchFamily="49" charset="0"/>
              </a:rPr>
              <a:t>getElementById</a:t>
            </a:r>
            <a:r>
              <a:rPr lang="en-CA" sz="2000" b="0" dirty="0">
                <a:solidFill>
                  <a:srgbClr val="3B3B3B"/>
                </a:solidFill>
                <a:effectLst/>
                <a:latin typeface="Consolas" panose="020B0609020204030204" pitchFamily="49" charset="0"/>
              </a:rPr>
              <a:t>(</a:t>
            </a:r>
            <a:r>
              <a:rPr lang="en-CA" sz="2000" b="0" dirty="0">
                <a:solidFill>
                  <a:srgbClr val="A31515"/>
                </a:solidFill>
                <a:effectLst/>
                <a:latin typeface="Consolas" panose="020B0609020204030204" pitchFamily="49" charset="0"/>
              </a:rPr>
              <a:t>"loop"</a:t>
            </a:r>
            <a:r>
              <a:rPr lang="en-CA" sz="2000" b="0" dirty="0">
                <a:solidFill>
                  <a:srgbClr val="3B3B3B"/>
                </a:solidFill>
                <a:effectLst/>
                <a:latin typeface="Consolas" panose="020B0609020204030204" pitchFamily="49" charset="0"/>
              </a:rPr>
              <a:t>).</a:t>
            </a:r>
            <a:r>
              <a:rPr lang="en-CA" sz="2000" b="0" dirty="0" err="1">
                <a:solidFill>
                  <a:srgbClr val="001080"/>
                </a:solidFill>
                <a:effectLst/>
                <a:latin typeface="Consolas" panose="020B0609020204030204" pitchFamily="49" charset="0"/>
              </a:rPr>
              <a:t>innerHTML</a:t>
            </a:r>
            <a:r>
              <a:rPr lang="en-CA" sz="2000" b="0" dirty="0">
                <a:solidFill>
                  <a:srgbClr val="3B3B3B"/>
                </a:solidFill>
                <a:effectLst/>
                <a:latin typeface="Consolas" panose="020B0609020204030204" pitchFamily="49" charset="0"/>
              </a:rPr>
              <a:t> </a:t>
            </a:r>
            <a:r>
              <a:rPr lang="en-CA" sz="2000" b="0" dirty="0">
                <a:solidFill>
                  <a:srgbClr val="000000"/>
                </a:solidFill>
                <a:effectLst/>
                <a:latin typeface="Consolas" panose="020B0609020204030204" pitchFamily="49" charset="0"/>
              </a:rPr>
              <a:t>=</a:t>
            </a:r>
            <a:r>
              <a:rPr lang="en-CA" sz="2000" b="0" dirty="0">
                <a:solidFill>
                  <a:srgbClr val="3B3B3B"/>
                </a:solidFill>
                <a:effectLst/>
                <a:latin typeface="Consolas" panose="020B0609020204030204" pitchFamily="49" charset="0"/>
              </a:rPr>
              <a:t> </a:t>
            </a:r>
            <a:r>
              <a:rPr lang="en-CA" sz="2000" b="0" dirty="0" err="1">
                <a:solidFill>
                  <a:srgbClr val="001080"/>
                </a:solidFill>
                <a:effectLst/>
                <a:latin typeface="Consolas" panose="020B0609020204030204" pitchFamily="49" charset="0"/>
              </a:rPr>
              <a:t>htmlCode</a:t>
            </a:r>
            <a:r>
              <a:rPr lang="en-CA" sz="2000" b="0" dirty="0">
                <a:solidFill>
                  <a:srgbClr val="3B3B3B"/>
                </a:solidFill>
                <a:effectLst/>
                <a:latin typeface="Consolas" panose="020B0609020204030204" pitchFamily="49" charset="0"/>
              </a:rPr>
              <a:t>;</a:t>
            </a:r>
          </a:p>
          <a:p>
            <a:pPr marL="0" indent="0">
              <a:buNone/>
            </a:pPr>
            <a:endParaRPr lang="en-CA" sz="20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34</a:t>
            </a:fld>
            <a:endParaRPr lang="en-US" dirty="0"/>
          </a:p>
        </p:txBody>
      </p:sp>
    </p:spTree>
    <p:extLst>
      <p:ext uri="{BB962C8B-B14F-4D97-AF65-F5344CB8AC3E}">
        <p14:creationId xmlns:p14="http://schemas.microsoft.com/office/powerpoint/2010/main" val="2284186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Exploring the </a:t>
            </a:r>
            <a:r>
              <a:rPr lang="en-IN" sz="4000">
                <a:latin typeface="Courier New" panose="02070309020205020404" pitchFamily="49" charset="0"/>
                <a:cs typeface="Courier New" panose="02070309020205020404" pitchFamily="49" charset="0"/>
              </a:rPr>
              <a:t>do/while</a:t>
            </a:r>
            <a:r>
              <a:rPr lang="en-IN"/>
              <a:t> Loop</a:t>
            </a:r>
          </a:p>
        </p:txBody>
      </p:sp>
      <p:sp>
        <p:nvSpPr>
          <p:cNvPr id="3" name="Content Placeholder 2"/>
          <p:cNvSpPr>
            <a:spLocks noGrp="1"/>
          </p:cNvSpPr>
          <p:nvPr>
            <p:ph idx="1"/>
          </p:nvPr>
        </p:nvSpPr>
        <p:spPr/>
        <p:txBody>
          <a:bodyPr/>
          <a:lstStyle/>
          <a:p>
            <a:pPr marL="342900" lvl="1" indent="-342900">
              <a:buFont typeface="Arial" charset="0"/>
              <a:buChar char="•"/>
            </a:pPr>
            <a:r>
              <a:rPr lang="en-IN" sz="2600" b="1">
                <a:latin typeface="Courier New" panose="02070309020205020404" pitchFamily="49" charset="0"/>
                <a:cs typeface="Courier New" panose="02070309020205020404" pitchFamily="49" charset="0"/>
              </a:rPr>
              <a:t>do/while</a:t>
            </a:r>
            <a:r>
              <a:rPr lang="en-IN" sz="3200" b="1">
                <a:latin typeface="Courier New" panose="02070309020205020404" pitchFamily="49" charset="0"/>
                <a:cs typeface="Courier New" panose="02070309020205020404" pitchFamily="49" charset="0"/>
              </a:rPr>
              <a:t> </a:t>
            </a:r>
            <a:r>
              <a:rPr lang="en-IN" sz="3200"/>
              <a:t>loop: Generally used when the program loop should run at least once before testing stopping condition</a:t>
            </a:r>
          </a:p>
          <a:p>
            <a:r>
              <a:rPr lang="en-IN"/>
              <a:t>Tests the condition to continue the loop right after the latest command block is run</a:t>
            </a:r>
          </a:p>
          <a:p>
            <a:r>
              <a:rPr lang="en-IN"/>
              <a:t>Structure of the </a:t>
            </a:r>
            <a:r>
              <a:rPr lang="en-IN" sz="2600">
                <a:latin typeface="Courier New" panose="02070309020205020404" pitchFamily="49" charset="0"/>
                <a:cs typeface="Courier New" panose="02070309020205020404" pitchFamily="49" charset="0"/>
              </a:rPr>
              <a:t>do/while</a:t>
            </a:r>
            <a:r>
              <a:rPr lang="en-IN"/>
              <a:t> loop</a:t>
            </a:r>
          </a:p>
          <a:p>
            <a:pPr marL="357188" lvl="1" indent="0">
              <a:buNone/>
            </a:pPr>
            <a:r>
              <a:rPr lang="en-IN" sz="2600">
                <a:latin typeface="Courier New" panose="02070309020205020404" pitchFamily="49" charset="0"/>
                <a:cs typeface="Courier New" panose="02070309020205020404" pitchFamily="49" charset="0"/>
              </a:rPr>
              <a:t>do {</a:t>
            </a:r>
          </a:p>
          <a:p>
            <a:pPr marL="357188" lvl="1" indent="0">
              <a:buNone/>
            </a:pPr>
            <a:r>
              <a:rPr lang="en-IN" sz="2600" i="1">
                <a:latin typeface="Courier New" panose="02070309020205020404" pitchFamily="49" charset="0"/>
                <a:cs typeface="Courier New" panose="02070309020205020404" pitchFamily="49" charset="0"/>
              </a:rPr>
              <a:t>commands</a:t>
            </a:r>
          </a:p>
          <a:p>
            <a:pPr marL="357188" lvl="1" indent="0">
              <a:buNone/>
            </a:pPr>
            <a:r>
              <a:rPr lang="en-IN" sz="2600">
                <a:latin typeface="Courier New" panose="02070309020205020404" pitchFamily="49" charset="0"/>
                <a:cs typeface="Courier New" panose="02070309020205020404" pitchFamily="49" charset="0"/>
              </a:rPr>
              <a:t>}</a:t>
            </a:r>
          </a:p>
          <a:p>
            <a:pPr marL="357188" lvl="1" indent="0">
              <a:buNone/>
            </a:pPr>
            <a:r>
              <a:rPr lang="en-IN" sz="2600">
                <a:latin typeface="Courier New" panose="02070309020205020404" pitchFamily="49" charset="0"/>
                <a:cs typeface="Courier New" panose="02070309020205020404" pitchFamily="49" charset="0"/>
              </a:rPr>
              <a:t>while (</a:t>
            </a:r>
            <a:r>
              <a:rPr lang="en-IN" sz="2600" i="1">
                <a:latin typeface="Courier New" panose="02070309020205020404" pitchFamily="49" charset="0"/>
                <a:cs typeface="Courier New" panose="02070309020205020404" pitchFamily="49" charset="0"/>
              </a:rPr>
              <a:t>continue</a:t>
            </a:r>
            <a:r>
              <a:rPr lang="en-IN" sz="2600">
                <a:latin typeface="Courier New" panose="02070309020205020404" pitchFamily="49" charset="0"/>
                <a:cs typeface="Courier New" panose="02070309020205020404" pitchFamily="49" charset="0"/>
              </a:rPr>
              <a: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35</a:t>
            </a:fld>
            <a:endParaRPr lang="en-US"/>
          </a:p>
        </p:txBody>
      </p:sp>
    </p:spTree>
    <p:extLst>
      <p:ext uri="{BB962C8B-B14F-4D97-AF65-F5344CB8AC3E}">
        <p14:creationId xmlns:p14="http://schemas.microsoft.com/office/powerpoint/2010/main" val="3885765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Hands-on  do/while loop</a:t>
            </a:r>
            <a:endParaRPr lang="en-CA" sz="4000" dirty="0"/>
          </a:p>
        </p:txBody>
      </p:sp>
      <p:sp>
        <p:nvSpPr>
          <p:cNvPr id="8" name="Content Placeholder 7"/>
          <p:cNvSpPr>
            <a:spLocks noGrp="1"/>
          </p:cNvSpPr>
          <p:nvPr>
            <p:ph sz="half" idx="2"/>
          </p:nvPr>
        </p:nvSpPr>
        <p:spPr>
          <a:xfrm>
            <a:off x="2964873" y="1219200"/>
            <a:ext cx="5950527" cy="4906963"/>
          </a:xfrm>
        </p:spPr>
        <p:txBody>
          <a:bodyPr/>
          <a:lstStyle/>
          <a:p>
            <a:pPr marL="0" indent="0" algn="ctr">
              <a:buNone/>
            </a:pPr>
            <a:r>
              <a:rPr lang="en-US" sz="2000" b="1" u="sng" dirty="0">
                <a:solidFill>
                  <a:schemeClr val="accent2"/>
                </a:solidFill>
              </a:rPr>
              <a:t>JavaScript Code</a:t>
            </a:r>
          </a:p>
          <a:p>
            <a:pPr marL="0" indent="0">
              <a:buNone/>
            </a:pPr>
            <a:r>
              <a:rPr lang="en-CA" sz="1800" b="0" dirty="0">
                <a:solidFill>
                  <a:srgbClr val="0000FF"/>
                </a:solidFill>
                <a:effectLst/>
                <a:latin typeface="Consolas" panose="020B0609020204030204" pitchFamily="49" charset="0"/>
              </a:rPr>
              <a:t>let</a:t>
            </a: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htmlCode</a:t>
            </a:r>
            <a:r>
              <a:rPr lang="en-CA" sz="1800" b="0" dirty="0">
                <a:solidFill>
                  <a:srgbClr val="000000"/>
                </a:solidFill>
                <a:effectLst/>
                <a:latin typeface="Consolas" panose="020B0609020204030204" pitchFamily="49" charset="0"/>
              </a:rPr>
              <a:t>=</a:t>
            </a:r>
            <a:r>
              <a:rPr lang="en-CA" sz="1800" b="0" dirty="0">
                <a:solidFill>
                  <a:srgbClr val="A31515"/>
                </a:solidFill>
                <a:effectLst/>
                <a:latin typeface="Consolas" panose="020B0609020204030204" pitchFamily="49" charset="0"/>
              </a:rPr>
              <a:t>"&lt;table&gt;"</a:t>
            </a:r>
            <a:r>
              <a:rPr lang="en-CA" sz="1800" b="0" dirty="0">
                <a:solidFill>
                  <a:srgbClr val="3B3B3B"/>
                </a:solidFill>
                <a:effectLst/>
                <a:latin typeface="Consolas" panose="020B0609020204030204" pitchFamily="49" charset="0"/>
              </a:rPr>
              <a:t>;</a:t>
            </a:r>
          </a:p>
          <a:p>
            <a:pPr marL="0" indent="0">
              <a:buNone/>
            </a:pPr>
            <a:r>
              <a:rPr lang="en-CA" sz="1800" b="0" dirty="0">
                <a:solidFill>
                  <a:srgbClr val="0000FF"/>
                </a:solidFill>
                <a:effectLst/>
                <a:latin typeface="Consolas" panose="020B0609020204030204" pitchFamily="49" charset="0"/>
              </a:rPr>
              <a:t>let</a:t>
            </a: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i</a:t>
            </a:r>
            <a:r>
              <a:rPr lang="en-CA" sz="1800" b="0" dirty="0">
                <a:solidFill>
                  <a:srgbClr val="000000"/>
                </a:solidFill>
                <a:effectLst/>
                <a:latin typeface="Consolas" panose="020B0609020204030204" pitchFamily="49" charset="0"/>
              </a:rPr>
              <a:t>=</a:t>
            </a:r>
            <a:r>
              <a:rPr lang="en-CA" sz="1800" b="0" dirty="0">
                <a:solidFill>
                  <a:srgbClr val="098658"/>
                </a:solidFill>
                <a:effectLst/>
                <a:latin typeface="Consolas" panose="020B0609020204030204" pitchFamily="49" charset="0"/>
              </a:rPr>
              <a:t>0</a:t>
            </a:r>
            <a:r>
              <a:rPr lang="en-CA" sz="1800" b="0" dirty="0">
                <a:solidFill>
                  <a:srgbClr val="3B3B3B"/>
                </a:solidFill>
                <a:effectLst/>
                <a:latin typeface="Consolas" panose="020B0609020204030204" pitchFamily="49" charset="0"/>
              </a:rPr>
              <a:t>;</a:t>
            </a:r>
          </a:p>
          <a:p>
            <a:pPr marL="0" indent="0">
              <a:buNone/>
            </a:pPr>
            <a:r>
              <a:rPr lang="en-CA" sz="1800" b="0" dirty="0">
                <a:solidFill>
                  <a:srgbClr val="AF00DB"/>
                </a:solidFill>
                <a:effectLst/>
                <a:latin typeface="Consolas" panose="020B0609020204030204" pitchFamily="49" charset="0"/>
              </a:rPr>
              <a:t>do</a:t>
            </a:r>
            <a:r>
              <a:rPr lang="en-CA" sz="1800" b="0" dirty="0">
                <a:solidFill>
                  <a:srgbClr val="3B3B3B"/>
                </a:solidFill>
                <a:effectLst/>
                <a:latin typeface="Consolas" panose="020B0609020204030204" pitchFamily="49" charset="0"/>
              </a:rPr>
              <a:t>{</a:t>
            </a:r>
          </a:p>
          <a:p>
            <a:pPr marL="0" indent="0">
              <a:buNone/>
            </a:pP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htmlCode</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a:solidFill>
                  <a:srgbClr val="A31515"/>
                </a:solidFill>
                <a:effectLst/>
                <a:latin typeface="Consolas" panose="020B0609020204030204" pitchFamily="49" charset="0"/>
              </a:rPr>
              <a:t>"&lt;tr&gt;&lt;td&gt;"</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i</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a:solidFill>
                  <a:srgbClr val="A31515"/>
                </a:solidFill>
                <a:effectLst/>
                <a:latin typeface="Consolas" panose="020B0609020204030204" pitchFamily="49" charset="0"/>
              </a:rPr>
              <a:t>"&lt;/td&gt;&lt;/tr&gt;"</a:t>
            </a:r>
            <a:r>
              <a:rPr lang="en-CA" sz="1800" b="0" dirty="0">
                <a:solidFill>
                  <a:srgbClr val="3B3B3B"/>
                </a:solidFill>
                <a:effectLst/>
                <a:latin typeface="Consolas" panose="020B0609020204030204" pitchFamily="49" charset="0"/>
              </a:rPr>
              <a:t>;</a:t>
            </a:r>
          </a:p>
          <a:p>
            <a:pPr marL="0" indent="0">
              <a:buNone/>
            </a:pP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i</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a:t>
            </a:r>
          </a:p>
          <a:p>
            <a:pPr marL="0" indent="0">
              <a:buNone/>
            </a:pPr>
            <a:r>
              <a:rPr lang="en-CA" sz="1800" b="0" dirty="0">
                <a:solidFill>
                  <a:srgbClr val="3B3B3B"/>
                </a:solidFill>
                <a:effectLst/>
                <a:latin typeface="Consolas" panose="020B0609020204030204" pitchFamily="49" charset="0"/>
              </a:rPr>
              <a:t>}</a:t>
            </a:r>
          </a:p>
          <a:p>
            <a:pPr marL="0" indent="0">
              <a:buNone/>
            </a:pPr>
            <a:r>
              <a:rPr lang="en-CA" sz="1800" b="0" dirty="0">
                <a:solidFill>
                  <a:srgbClr val="AF00DB"/>
                </a:solidFill>
                <a:effectLst/>
                <a:latin typeface="Consolas" panose="020B0609020204030204" pitchFamily="49" charset="0"/>
              </a:rPr>
              <a:t>while</a:t>
            </a:r>
            <a:r>
              <a:rPr lang="en-CA" sz="1800" b="0" dirty="0">
                <a:solidFill>
                  <a:srgbClr val="3B3B3B"/>
                </a:solidFill>
                <a:effectLst/>
                <a:latin typeface="Consolas" panose="020B0609020204030204" pitchFamily="49" charset="0"/>
              </a:rPr>
              <a:t>(</a:t>
            </a:r>
            <a:r>
              <a:rPr lang="en-CA" sz="1800" b="0" dirty="0" err="1">
                <a:solidFill>
                  <a:srgbClr val="001080"/>
                </a:solidFill>
                <a:effectLst/>
                <a:latin typeface="Consolas" panose="020B0609020204030204" pitchFamily="49" charset="0"/>
              </a:rPr>
              <a:t>i</a:t>
            </a:r>
            <a:r>
              <a:rPr lang="en-CA" sz="1800" b="0" dirty="0">
                <a:solidFill>
                  <a:srgbClr val="000000"/>
                </a:solidFill>
                <a:effectLst/>
                <a:latin typeface="Consolas" panose="020B0609020204030204" pitchFamily="49" charset="0"/>
              </a:rPr>
              <a:t>&lt;=4</a:t>
            </a:r>
            <a:r>
              <a:rPr lang="en-CA" sz="1800" b="0" dirty="0">
                <a:solidFill>
                  <a:srgbClr val="3B3B3B"/>
                </a:solidFill>
                <a:effectLst/>
                <a:latin typeface="Consolas" panose="020B0609020204030204" pitchFamily="49" charset="0"/>
              </a:rPr>
              <a:t>);</a:t>
            </a:r>
          </a:p>
          <a:p>
            <a:pPr marL="0" indent="0">
              <a:buNone/>
            </a:pPr>
            <a:endParaRPr lang="en-CA" sz="1800" b="0" dirty="0">
              <a:solidFill>
                <a:srgbClr val="3B3B3B"/>
              </a:solidFill>
              <a:effectLst/>
              <a:latin typeface="Consolas" panose="020B0609020204030204" pitchFamily="49" charset="0"/>
            </a:endParaRPr>
          </a:p>
          <a:p>
            <a:pPr marL="0" indent="0">
              <a:buNone/>
            </a:pPr>
            <a:r>
              <a:rPr lang="en-CA" sz="1800" b="0" dirty="0" err="1">
                <a:solidFill>
                  <a:srgbClr val="001080"/>
                </a:solidFill>
                <a:effectLst/>
                <a:latin typeface="Consolas" panose="020B0609020204030204" pitchFamily="49" charset="0"/>
              </a:rPr>
              <a:t>htmlCode</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a:solidFill>
                  <a:srgbClr val="A31515"/>
                </a:solidFill>
                <a:effectLst/>
                <a:latin typeface="Consolas" panose="020B0609020204030204" pitchFamily="49" charset="0"/>
              </a:rPr>
              <a:t>"&lt;/table&gt;"</a:t>
            </a:r>
            <a:r>
              <a:rPr lang="en-CA" sz="1800" b="0" dirty="0">
                <a:solidFill>
                  <a:srgbClr val="3B3B3B"/>
                </a:solidFill>
                <a:effectLst/>
                <a:latin typeface="Consolas" panose="020B0609020204030204" pitchFamily="49" charset="0"/>
              </a:rPr>
              <a:t>;</a:t>
            </a:r>
          </a:p>
          <a:p>
            <a:pPr marL="0" indent="0">
              <a:buNone/>
            </a:pPr>
            <a:endParaRPr lang="en-CA" sz="1800" b="0" dirty="0">
              <a:solidFill>
                <a:srgbClr val="3B3B3B"/>
              </a:solidFill>
              <a:effectLst/>
              <a:latin typeface="Consolas" panose="020B0609020204030204" pitchFamily="49" charset="0"/>
            </a:endParaRPr>
          </a:p>
          <a:p>
            <a:pPr marL="0" indent="0">
              <a:buNone/>
            </a:pPr>
            <a:r>
              <a:rPr lang="en-CA" sz="1800" b="0" dirty="0" err="1">
                <a:solidFill>
                  <a:srgbClr val="001080"/>
                </a:solidFill>
                <a:effectLst/>
                <a:latin typeface="Consolas" panose="020B0609020204030204" pitchFamily="49" charset="0"/>
              </a:rPr>
              <a:t>document</a:t>
            </a:r>
            <a:r>
              <a:rPr lang="en-CA" sz="1800" b="0" dirty="0" err="1">
                <a:solidFill>
                  <a:srgbClr val="3B3B3B"/>
                </a:solidFill>
                <a:effectLst/>
                <a:latin typeface="Consolas" panose="020B0609020204030204" pitchFamily="49" charset="0"/>
              </a:rPr>
              <a:t>.</a:t>
            </a:r>
            <a:r>
              <a:rPr lang="en-CA" sz="1800" b="0" dirty="0" err="1">
                <a:solidFill>
                  <a:srgbClr val="795E26"/>
                </a:solidFill>
                <a:effectLst/>
                <a:latin typeface="Consolas" panose="020B0609020204030204" pitchFamily="49" charset="0"/>
              </a:rPr>
              <a:t>getElementById</a:t>
            </a:r>
            <a:r>
              <a:rPr lang="en-CA" sz="1800" b="0" dirty="0">
                <a:solidFill>
                  <a:srgbClr val="3B3B3B"/>
                </a:solidFill>
                <a:effectLst/>
                <a:latin typeface="Consolas" panose="020B0609020204030204" pitchFamily="49" charset="0"/>
              </a:rPr>
              <a:t>(</a:t>
            </a:r>
            <a:r>
              <a:rPr lang="en-CA" sz="1800" b="0" dirty="0">
                <a:solidFill>
                  <a:srgbClr val="A31515"/>
                </a:solidFill>
                <a:effectLst/>
                <a:latin typeface="Consolas" panose="020B0609020204030204" pitchFamily="49" charset="0"/>
              </a:rPr>
              <a:t>"loop"</a:t>
            </a:r>
            <a:r>
              <a:rPr lang="en-CA" sz="1800" b="0" dirty="0">
                <a:solidFill>
                  <a:srgbClr val="3B3B3B"/>
                </a:solidFill>
                <a:effectLst/>
                <a:latin typeface="Consolas" panose="020B0609020204030204" pitchFamily="49" charset="0"/>
              </a:rPr>
              <a:t>).</a:t>
            </a:r>
            <a:r>
              <a:rPr lang="en-CA" sz="1800" b="0" dirty="0" err="1">
                <a:solidFill>
                  <a:srgbClr val="001080"/>
                </a:solidFill>
                <a:effectLst/>
                <a:latin typeface="Consolas" panose="020B0609020204030204" pitchFamily="49" charset="0"/>
              </a:rPr>
              <a:t>innerHTML</a:t>
            </a:r>
            <a:r>
              <a:rPr lang="en-CA" sz="1800" b="0" dirty="0">
                <a:solidFill>
                  <a:srgbClr val="3B3B3B"/>
                </a:solidFill>
                <a:effectLst/>
                <a:latin typeface="Consolas" panose="020B0609020204030204" pitchFamily="49" charset="0"/>
              </a:rPr>
              <a:t> </a:t>
            </a:r>
            <a:r>
              <a:rPr lang="en-CA" sz="1800" b="0" dirty="0">
                <a:solidFill>
                  <a:srgbClr val="000000"/>
                </a:solidFill>
                <a:effectLst/>
                <a:latin typeface="Consolas" panose="020B0609020204030204" pitchFamily="49" charset="0"/>
              </a:rPr>
              <a:t>=</a:t>
            </a:r>
            <a:r>
              <a:rPr lang="en-CA" sz="1800" b="0" dirty="0">
                <a:solidFill>
                  <a:srgbClr val="3B3B3B"/>
                </a:solidFill>
                <a:effectLst/>
                <a:latin typeface="Consolas" panose="020B0609020204030204" pitchFamily="49" charset="0"/>
              </a:rPr>
              <a:t> </a:t>
            </a:r>
            <a:r>
              <a:rPr lang="en-CA" sz="1800" b="0" dirty="0" err="1">
                <a:solidFill>
                  <a:srgbClr val="001080"/>
                </a:solidFill>
                <a:effectLst/>
                <a:latin typeface="Consolas" panose="020B0609020204030204" pitchFamily="49" charset="0"/>
              </a:rPr>
              <a:t>htmlCode</a:t>
            </a:r>
            <a:r>
              <a:rPr lang="en-CA" sz="1800" b="0" dirty="0">
                <a:solidFill>
                  <a:srgbClr val="3B3B3B"/>
                </a:solidFill>
                <a:effectLst/>
                <a:latin typeface="Consolas" panose="020B0609020204030204" pitchFamily="49" charset="0"/>
              </a:rPr>
              <a:t>;</a:t>
            </a:r>
            <a:endParaRPr lang="en-CA" sz="1100" b="0" dirty="0">
              <a:solidFill>
                <a:srgbClr val="3B3B3B"/>
              </a:solidFill>
              <a:effectLst/>
              <a:latin typeface="Consolas" panose="020B0609020204030204" pitchFamily="49" charset="0"/>
            </a:endParaRP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36</a:t>
            </a:fld>
            <a:endParaRPr lang="en-US" dirty="0"/>
          </a:p>
        </p:txBody>
      </p:sp>
      <p:sp>
        <p:nvSpPr>
          <p:cNvPr id="9" name="Content Placeholder 6">
            <a:extLst>
              <a:ext uri="{FF2B5EF4-FFF2-40B4-BE49-F238E27FC236}">
                <a16:creationId xmlns:a16="http://schemas.microsoft.com/office/drawing/2014/main" id="{2DCCA54F-F7BB-45EA-B995-0CACEB1B2E49}"/>
              </a:ext>
            </a:extLst>
          </p:cNvPr>
          <p:cNvSpPr txBox="1">
            <a:spLocks/>
          </p:cNvSpPr>
          <p:nvPr/>
        </p:nvSpPr>
        <p:spPr bwMode="auto">
          <a:xfrm>
            <a:off x="304800" y="1219200"/>
            <a:ext cx="2964873"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20409A"/>
              </a:buClr>
              <a:buFont typeface="Arial"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4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18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1800">
                <a:solidFill>
                  <a:schemeClr val="tx1"/>
                </a:solidFill>
                <a:latin typeface="+mn-lt"/>
              </a:defRPr>
            </a:lvl5pPr>
            <a:lvl6pPr marL="2514600" indent="-228600" algn="l" rtl="0" eaLnBrk="1" fontAlgn="base" hangingPunct="1">
              <a:spcBef>
                <a:spcPct val="20000"/>
              </a:spcBef>
              <a:spcAft>
                <a:spcPct val="0"/>
              </a:spcAft>
              <a:buFont typeface="Arial" charset="0"/>
              <a:buChar char="»"/>
              <a:defRPr sz="1800">
                <a:solidFill>
                  <a:schemeClr val="tx1"/>
                </a:solidFill>
                <a:latin typeface="+mn-lt"/>
              </a:defRPr>
            </a:lvl6pPr>
            <a:lvl7pPr marL="2971800" indent="-228600" algn="l" rtl="0" eaLnBrk="1" fontAlgn="base" hangingPunct="1">
              <a:spcBef>
                <a:spcPct val="20000"/>
              </a:spcBef>
              <a:spcAft>
                <a:spcPct val="0"/>
              </a:spcAft>
              <a:buFont typeface="Arial" charset="0"/>
              <a:buChar char="»"/>
              <a:defRPr sz="1800">
                <a:solidFill>
                  <a:schemeClr val="tx1"/>
                </a:solidFill>
                <a:latin typeface="+mn-lt"/>
              </a:defRPr>
            </a:lvl7pPr>
            <a:lvl8pPr marL="3429000" indent="-228600" algn="l" rtl="0" eaLnBrk="1" fontAlgn="base" hangingPunct="1">
              <a:spcBef>
                <a:spcPct val="20000"/>
              </a:spcBef>
              <a:spcAft>
                <a:spcPct val="0"/>
              </a:spcAft>
              <a:buFont typeface="Arial" charset="0"/>
              <a:buChar char="»"/>
              <a:defRPr sz="1800">
                <a:solidFill>
                  <a:schemeClr val="tx1"/>
                </a:solidFill>
                <a:latin typeface="+mn-lt"/>
              </a:defRPr>
            </a:lvl8pPr>
            <a:lvl9pPr marL="3886200" indent="-228600" algn="l" rtl="0" eaLnBrk="1" fontAlgn="base" hangingPunct="1">
              <a:spcBef>
                <a:spcPct val="20000"/>
              </a:spcBef>
              <a:spcAft>
                <a:spcPct val="0"/>
              </a:spcAft>
              <a:buFont typeface="Arial" charset="0"/>
              <a:buChar char="»"/>
              <a:defRPr sz="1800">
                <a:solidFill>
                  <a:schemeClr val="tx1"/>
                </a:solidFill>
                <a:latin typeface="+mn-lt"/>
              </a:defRPr>
            </a:lvl9pPr>
          </a:lstStyle>
          <a:p>
            <a:pPr marL="0" indent="0" algn="ctr">
              <a:buFont typeface="Arial" charset="0"/>
              <a:buNone/>
            </a:pPr>
            <a:r>
              <a:rPr lang="en-US" sz="2000" b="1" u="sng" kern="0" dirty="0">
                <a:solidFill>
                  <a:schemeClr val="accent2"/>
                </a:solidFill>
              </a:rPr>
              <a:t>HTML</a:t>
            </a:r>
          </a:p>
          <a:p>
            <a:pPr marL="0" indent="0">
              <a:buFont typeface="Arial" charset="0"/>
              <a:buNone/>
            </a:pPr>
            <a:r>
              <a:rPr lang="en-CA" sz="2400" kern="0" dirty="0"/>
              <a:t>&lt;div id=“loop"&gt;</a:t>
            </a:r>
          </a:p>
          <a:p>
            <a:pPr marL="0" indent="0">
              <a:buFont typeface="Arial" charset="0"/>
              <a:buNone/>
            </a:pPr>
            <a:r>
              <a:rPr lang="en-CA" sz="2400" kern="0" dirty="0"/>
              <a:t>			</a:t>
            </a:r>
          </a:p>
          <a:p>
            <a:pPr marL="0" indent="0">
              <a:buFont typeface="Arial" charset="0"/>
              <a:buNone/>
            </a:pPr>
            <a:r>
              <a:rPr lang="en-CA" sz="2400" kern="0" dirty="0"/>
              <a:t>&lt;/div&gt;</a:t>
            </a:r>
          </a:p>
          <a:p>
            <a:endParaRPr lang="en-US" sz="2400" kern="0" dirty="0"/>
          </a:p>
          <a:p>
            <a:pPr marL="0" indent="0" algn="ctr">
              <a:buFont typeface="Arial" charset="0"/>
              <a:buNone/>
            </a:pPr>
            <a:r>
              <a:rPr lang="en-US" sz="1800" b="1" u="sng" kern="0" dirty="0">
                <a:solidFill>
                  <a:schemeClr val="accent2"/>
                </a:solidFill>
              </a:rPr>
              <a:t>Output</a:t>
            </a:r>
          </a:p>
          <a:p>
            <a:pPr marL="0" indent="0">
              <a:buFont typeface="Arial" charset="0"/>
              <a:buNone/>
            </a:pPr>
            <a:r>
              <a:rPr lang="en-CA" sz="1600" kern="0" dirty="0"/>
              <a:t>0 </a:t>
            </a:r>
          </a:p>
          <a:p>
            <a:pPr marL="0" indent="0">
              <a:buFont typeface="Arial" charset="0"/>
              <a:buNone/>
            </a:pPr>
            <a:r>
              <a:rPr lang="en-CA" sz="1600" kern="0" dirty="0"/>
              <a:t>1 </a:t>
            </a:r>
          </a:p>
          <a:p>
            <a:pPr marL="0" indent="0">
              <a:buFont typeface="Arial" charset="0"/>
              <a:buNone/>
            </a:pPr>
            <a:r>
              <a:rPr lang="en-CA" sz="1600" kern="0" dirty="0"/>
              <a:t>2 </a:t>
            </a:r>
          </a:p>
          <a:p>
            <a:pPr marL="0" indent="0">
              <a:buFont typeface="Arial" charset="0"/>
              <a:buNone/>
            </a:pPr>
            <a:r>
              <a:rPr lang="en-CA" sz="1600" kern="0" dirty="0"/>
              <a:t>3 </a:t>
            </a:r>
          </a:p>
          <a:p>
            <a:pPr marL="0" indent="0">
              <a:buFont typeface="Arial" charset="0"/>
              <a:buNone/>
            </a:pPr>
            <a:r>
              <a:rPr lang="en-CA" sz="1600" kern="0" dirty="0"/>
              <a:t>4 </a:t>
            </a:r>
          </a:p>
          <a:p>
            <a:pPr marL="0" indent="0">
              <a:buFont typeface="Arial" charset="0"/>
              <a:buNone/>
            </a:pPr>
            <a:endParaRPr lang="en-CA" sz="1600" kern="0" dirty="0"/>
          </a:p>
          <a:p>
            <a:pPr marL="0" indent="0" algn="ctr">
              <a:buFont typeface="Arial" charset="0"/>
              <a:buNone/>
            </a:pPr>
            <a:endParaRPr lang="en-CA" sz="2000" b="1" u="sng" kern="0" dirty="0">
              <a:solidFill>
                <a:schemeClr val="accent2"/>
              </a:solidFill>
            </a:endParaRPr>
          </a:p>
        </p:txBody>
      </p:sp>
    </p:spTree>
    <p:extLst>
      <p:ext uri="{BB962C8B-B14F-4D97-AF65-F5344CB8AC3E}">
        <p14:creationId xmlns:p14="http://schemas.microsoft.com/office/powerpoint/2010/main" val="4007505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Comparison and Logical Operators</a:t>
            </a:r>
          </a:p>
        </p:txBody>
      </p:sp>
      <p:sp>
        <p:nvSpPr>
          <p:cNvPr id="3" name="Content Placeholder 2"/>
          <p:cNvSpPr>
            <a:spLocks noGrp="1"/>
          </p:cNvSpPr>
          <p:nvPr>
            <p:ph idx="1"/>
          </p:nvPr>
        </p:nvSpPr>
        <p:spPr/>
        <p:txBody>
          <a:bodyPr/>
          <a:lstStyle/>
          <a:p>
            <a:r>
              <a:rPr lang="en-IN" b="1"/>
              <a:t>Comparison operator: </a:t>
            </a:r>
            <a:r>
              <a:rPr lang="en-IN"/>
              <a:t>Compares the value of one expression to another returning a Boolean value indicating whether the comparison is true or false</a:t>
            </a:r>
          </a:p>
          <a:p>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37</a:t>
            </a:fld>
            <a:endParaRPr lang="en-US"/>
          </a:p>
        </p:txBody>
      </p:sp>
      <p:pic>
        <p:nvPicPr>
          <p:cNvPr id="6" name="Content Placeholder 1" descr="This table lists the comparison operators supported by JavaScript. It has 3 columns and 8 rows. The header of column 1 reads “Operator”, the header of column 2 reads “Example”, and the header of column 3 reads “Description”.&#10;In row 2, column 1 reads “==”, column 2 reads “x == y”, and column 3 reads “Tests whether x is equal in value to y”.&#10;In row 3, column 1 reads “===”, column 2 reads “x === y”, and column 3 reads “Tests whether x is equal in value to y and has the same data type”.&#10;In row 4, column 1 reads “!=”, column 2 reads “x != y”, and column 3 reads “Tests whether x is not equal to y”.&#10;In row 5, column 1 reads “&gt;”, column 2 reads “x &gt; y”, and column 3 reads “Tests whether x is greater than y”.&#10;In row 6, column 1 reads “&gt;=”, column 2 reads “x &gt;= y”, and column 3 reads “Tests whether x is greater than or equal to y”.&#10;In row 7, column 1 reads “&lt;”, column 2 reads “x &lt; y”, and column 3 reads “Tests whether x is less than y”.&#10;In row 8, column 1 reads “&lt;=”, column 2 reads “x &lt;= y”, and column 3 reads “Tests whether x is less than or equal to y”.&#10;" title="Figure 10-11 Comparison operator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33953" y="3229503"/>
            <a:ext cx="8305800" cy="3018897"/>
          </a:xfrm>
          <a:prstGeom prst="rect">
            <a:avLst/>
          </a:prstGeom>
          <a:noFill/>
          <a:ln w="9525">
            <a:noFill/>
            <a:miter lim="800000"/>
            <a:headEnd/>
            <a:tailEnd/>
          </a:ln>
        </p:spPr>
      </p:pic>
    </p:spTree>
    <p:extLst>
      <p:ext uri="{BB962C8B-B14F-4D97-AF65-F5344CB8AC3E}">
        <p14:creationId xmlns:p14="http://schemas.microsoft.com/office/powerpoint/2010/main" val="2877394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Comparison and Logical Operators</a:t>
            </a:r>
          </a:p>
        </p:txBody>
      </p:sp>
      <p:sp>
        <p:nvSpPr>
          <p:cNvPr id="3" name="Content Placeholder 2"/>
          <p:cNvSpPr>
            <a:spLocks noGrp="1"/>
          </p:cNvSpPr>
          <p:nvPr>
            <p:ph idx="1"/>
          </p:nvPr>
        </p:nvSpPr>
        <p:spPr/>
        <p:txBody>
          <a:bodyPr/>
          <a:lstStyle/>
          <a:p>
            <a:r>
              <a:rPr lang="en-IN" b="1"/>
              <a:t>Logical operators </a:t>
            </a:r>
            <a:r>
              <a:rPr lang="en-IN"/>
              <a:t>allow several expressions to be connected</a:t>
            </a:r>
          </a:p>
          <a:p>
            <a:r>
              <a:rPr lang="en-IN"/>
              <a:t>Example: The logical operator </a:t>
            </a:r>
            <a:r>
              <a:rPr lang="en-IN" sz="2600">
                <a:latin typeface="Courier New" panose="02070309020205020404" pitchFamily="49" charset="0"/>
                <a:cs typeface="Courier New" panose="02070309020205020404" pitchFamily="49" charset="0"/>
              </a:rPr>
              <a:t>&amp;&amp;</a:t>
            </a:r>
            <a:r>
              <a:rPr lang="en-IN"/>
              <a:t> returns a value of true only if both of the expressions are true</a:t>
            </a:r>
          </a:p>
          <a:p>
            <a:endParaRPr lang="en-IN"/>
          </a:p>
          <a:p>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38</a:t>
            </a:fld>
            <a:endParaRPr lang="en-US"/>
          </a:p>
        </p:txBody>
      </p:sp>
      <p:pic>
        <p:nvPicPr>
          <p:cNvPr id="4" name="Picture 3" descr="This table lists the JavaScript logical operators. It has 4 columns and 4 rows. The header of column 1 reads “Operator”, the header of column 2 reads “Definition”, the header of column 3 reads “Example”, and the header of column 4 reads “Description”.&#10;In row 2, column 1 reads “&amp;&amp;”, column 2 reads “and”, column 3 reads “(x === 5) &amp;&amp; (y === 8)”, and column 4 reads “Tests whether x is equal to 5 and y is equal to 8”.&#10;In row 3, column 1 reads “||”, column 2 reads “or”, column 3 reads “(x === 5) || (y === 8)”, and column 4 reads “Tests whether x is equal to 5 or y is equal to 8”.&#10;In row 4, column 1 reads “!”, column 2 reads “not”, column 3 reads “!(x &lt; 5)”, and column 4 reads “Tests whether x is not less than 5”.&#10;" title="Figure 10-12 Logical operato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886200"/>
            <a:ext cx="8534400" cy="2133600"/>
          </a:xfrm>
          <a:prstGeom prst="rect">
            <a:avLst/>
          </a:prstGeom>
        </p:spPr>
      </p:pic>
    </p:spTree>
    <p:extLst>
      <p:ext uri="{BB962C8B-B14F-4D97-AF65-F5344CB8AC3E}">
        <p14:creationId xmlns:p14="http://schemas.microsoft.com/office/powerpoint/2010/main" val="2294915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Program Loops and Arrays</a:t>
            </a:r>
          </a:p>
        </p:txBody>
      </p:sp>
      <p:sp>
        <p:nvSpPr>
          <p:cNvPr id="10" name="Content Placeholder 9"/>
          <p:cNvSpPr>
            <a:spLocks noGrp="1"/>
          </p:cNvSpPr>
          <p:nvPr>
            <p:ph idx="1"/>
          </p:nvPr>
        </p:nvSpPr>
        <p:spPr/>
        <p:txBody>
          <a:bodyPr/>
          <a:lstStyle/>
          <a:p>
            <a:r>
              <a:rPr lang="en-IN" dirty="0"/>
              <a:t>Program loops: Cycle through different values contained within an array</a:t>
            </a:r>
          </a:p>
          <a:p>
            <a:r>
              <a:rPr lang="en-IN" dirty="0"/>
              <a:t>General structure to access each value from an array using a </a:t>
            </a:r>
            <a:r>
              <a:rPr lang="en-IN" sz="2600" dirty="0">
                <a:latin typeface="Courier New" panose="02070309020205020404" pitchFamily="49" charset="0"/>
                <a:cs typeface="Courier New" panose="02070309020205020404" pitchFamily="49" charset="0"/>
              </a:rPr>
              <a:t>for</a:t>
            </a:r>
            <a:r>
              <a:rPr lang="en-IN" dirty="0"/>
              <a:t> loop</a:t>
            </a:r>
          </a:p>
          <a:p>
            <a:pPr marL="357188" lvl="1" indent="0">
              <a:buNone/>
            </a:pPr>
            <a:r>
              <a:rPr lang="en-IN" sz="2600" dirty="0">
                <a:latin typeface="Courier New" panose="02070309020205020404" pitchFamily="49" charset="0"/>
                <a:cs typeface="Courier New" panose="02070309020205020404" pitchFamily="49" charset="0"/>
              </a:rPr>
              <a:t>for (</a:t>
            </a:r>
            <a:r>
              <a:rPr lang="en-IN" sz="2600" dirty="0" err="1">
                <a:latin typeface="Courier New" panose="02070309020205020404" pitchFamily="49" charset="0"/>
                <a:cs typeface="Courier New" panose="02070309020205020404" pitchFamily="49" charset="0"/>
              </a:rPr>
              <a:t>var</a:t>
            </a:r>
            <a:r>
              <a:rPr lang="en-IN" sz="2600" dirty="0">
                <a:latin typeface="Courier New" panose="02070309020205020404" pitchFamily="49" charset="0"/>
                <a:cs typeface="Courier New" panose="02070309020205020404" pitchFamily="49" charset="0"/>
              </a:rPr>
              <a:t> </a:t>
            </a:r>
            <a:r>
              <a:rPr lang="en-IN" sz="2600" i="1" dirty="0" err="1">
                <a:latin typeface="Courier New" panose="02070309020205020404" pitchFamily="49" charset="0"/>
                <a:cs typeface="Courier New" panose="02070309020205020404" pitchFamily="49" charset="0"/>
              </a:rPr>
              <a:t>i</a:t>
            </a:r>
            <a:r>
              <a:rPr lang="en-IN" sz="2600" i="1" dirty="0">
                <a:latin typeface="Courier New" panose="02070309020205020404" pitchFamily="49" charset="0"/>
                <a:cs typeface="Courier New" panose="02070309020205020404" pitchFamily="49" charset="0"/>
              </a:rPr>
              <a:t> </a:t>
            </a:r>
            <a:r>
              <a:rPr lang="en-IN" sz="2600" dirty="0">
                <a:latin typeface="Courier New" panose="02070309020205020404" pitchFamily="49" charset="0"/>
                <a:cs typeface="Courier New" panose="02070309020205020404" pitchFamily="49" charset="0"/>
              </a:rPr>
              <a:t>= 0; </a:t>
            </a:r>
            <a:r>
              <a:rPr lang="en-IN" sz="2600" i="1" dirty="0" err="1">
                <a:latin typeface="Courier New" panose="02070309020205020404" pitchFamily="49" charset="0"/>
                <a:cs typeface="Courier New" panose="02070309020205020404" pitchFamily="49" charset="0"/>
              </a:rPr>
              <a:t>i</a:t>
            </a:r>
            <a:r>
              <a:rPr lang="en-IN" sz="2600" i="1" dirty="0">
                <a:latin typeface="Courier New" panose="02070309020205020404" pitchFamily="49" charset="0"/>
                <a:cs typeface="Courier New" panose="02070309020205020404" pitchFamily="49" charset="0"/>
              </a:rPr>
              <a:t> </a:t>
            </a:r>
            <a:r>
              <a:rPr lang="en-IN" sz="2600" dirty="0">
                <a:latin typeface="Courier New" panose="02070309020205020404" pitchFamily="49" charset="0"/>
                <a:cs typeface="Courier New" panose="02070309020205020404" pitchFamily="49" charset="0"/>
              </a:rPr>
              <a:t>&lt; </a:t>
            </a:r>
            <a:r>
              <a:rPr lang="en-IN" sz="2600" i="1" dirty="0" err="1">
                <a:latin typeface="Courier New" panose="02070309020205020404" pitchFamily="49" charset="0"/>
                <a:cs typeface="Courier New" panose="02070309020205020404" pitchFamily="49" charset="0"/>
              </a:rPr>
              <a:t>array</a:t>
            </a:r>
            <a:r>
              <a:rPr lang="en-IN" sz="2600" dirty="0" err="1">
                <a:latin typeface="Courier New" panose="02070309020205020404" pitchFamily="49" charset="0"/>
                <a:cs typeface="Courier New" panose="02070309020205020404" pitchFamily="49" charset="0"/>
              </a:rPr>
              <a:t>.length</a:t>
            </a:r>
            <a:r>
              <a:rPr lang="en-IN" sz="2600" dirty="0">
                <a:latin typeface="Courier New" panose="02070309020205020404" pitchFamily="49" charset="0"/>
                <a:cs typeface="Courier New" panose="02070309020205020404" pitchFamily="49" charset="0"/>
              </a:rPr>
              <a:t>; </a:t>
            </a:r>
            <a:r>
              <a:rPr lang="en-IN" sz="2600" i="1" dirty="0" err="1">
                <a:latin typeface="Courier New" panose="02070309020205020404" pitchFamily="49" charset="0"/>
                <a:cs typeface="Courier New" panose="02070309020205020404" pitchFamily="49" charset="0"/>
              </a:rPr>
              <a:t>i</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commands involving array[</a:t>
            </a:r>
            <a:r>
              <a:rPr lang="en-IN" sz="2600" i="1" dirty="0" err="1">
                <a:latin typeface="Courier New" panose="02070309020205020404" pitchFamily="49" charset="0"/>
                <a:cs typeface="Courier New" panose="02070309020205020404" pitchFamily="49" charset="0"/>
              </a:rPr>
              <a:t>i</a:t>
            </a:r>
            <a:r>
              <a:rPr lang="en-IN" sz="2600" i="1" dirty="0">
                <a:latin typeface="Courier New" panose="02070309020205020404" pitchFamily="49" charset="0"/>
                <a:cs typeface="Courier New" panose="02070309020205020404" pitchFamily="49" charset="0"/>
              </a:rPr>
              <a:t>]</a:t>
            </a:r>
          </a:p>
          <a:p>
            <a:pPr marL="357188" lvl="1" indent="0">
              <a:buNone/>
            </a:pPr>
            <a:r>
              <a:rPr lang="en-IN" sz="2600" dirty="0">
                <a:latin typeface="Courier New" panose="02070309020205020404" pitchFamily="49" charset="0"/>
                <a:cs typeface="Courier New" panose="02070309020205020404" pitchFamily="49" charset="0"/>
              </a:rPr>
              <a:t>}</a:t>
            </a:r>
          </a:p>
          <a:p>
            <a:pPr marL="357188" lvl="1" indent="0">
              <a:buNone/>
            </a:pPr>
            <a:r>
              <a:rPr lang="en-IN" sz="3200" dirty="0"/>
              <a:t>where </a:t>
            </a:r>
            <a:r>
              <a:rPr lang="en-IN" sz="2600" i="1" dirty="0">
                <a:latin typeface="Courier New" panose="02070309020205020404" pitchFamily="49" charset="0"/>
                <a:cs typeface="Courier New" panose="02070309020205020404" pitchFamily="49" charset="0"/>
              </a:rPr>
              <a:t>array</a:t>
            </a:r>
            <a:r>
              <a:rPr lang="en-IN" i="1" dirty="0"/>
              <a:t>  </a:t>
            </a:r>
            <a:r>
              <a:rPr lang="en-IN" sz="3200" dirty="0"/>
              <a:t>contains the values to be looped through and </a:t>
            </a:r>
            <a:r>
              <a:rPr lang="en-IN" sz="2600" i="1" dirty="0" err="1">
                <a:latin typeface="Courier New" panose="02070309020205020404" pitchFamily="49" charset="0"/>
                <a:cs typeface="Courier New" panose="02070309020205020404" pitchFamily="49" charset="0"/>
              </a:rPr>
              <a:t>i</a:t>
            </a:r>
            <a:r>
              <a:rPr lang="en-IN" i="1" dirty="0"/>
              <a:t> </a:t>
            </a:r>
            <a:r>
              <a:rPr lang="en-IN" sz="3200" dirty="0"/>
              <a:t>is the counter variable used in the loop</a:t>
            </a:r>
          </a:p>
          <a:p>
            <a:pPr marL="357188" lvl="1" indent="0">
              <a:buNone/>
            </a:pPr>
            <a:endParaRPr lang="en-IN" sz="8800" dirty="0">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39</a:t>
            </a:fld>
            <a:endParaRPr lang="en-US"/>
          </a:p>
        </p:txBody>
      </p:sp>
    </p:spTree>
    <p:extLst>
      <p:ext uri="{BB962C8B-B14F-4D97-AF65-F5344CB8AC3E}">
        <p14:creationId xmlns:p14="http://schemas.microsoft.com/office/powerpoint/2010/main" val="274128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dirty="0"/>
              <a:t>Introducing Arrays</a:t>
            </a:r>
          </a:p>
        </p:txBody>
      </p:sp>
      <p:sp>
        <p:nvSpPr>
          <p:cNvPr id="2" name="Content Placeholder 1"/>
          <p:cNvSpPr>
            <a:spLocks noGrp="1"/>
          </p:cNvSpPr>
          <p:nvPr>
            <p:ph idx="1"/>
          </p:nvPr>
        </p:nvSpPr>
        <p:spPr/>
        <p:txBody>
          <a:bodyPr/>
          <a:lstStyle/>
          <a:p>
            <a:r>
              <a:rPr lang="en-IN"/>
              <a:t>Index values start with 0 so that the initial item in an array has an index value of 0 </a:t>
            </a:r>
          </a:p>
          <a:p>
            <a:r>
              <a:rPr lang="en-IN"/>
              <a:t>Second item in the array will have an index value of 1, and so on</a:t>
            </a:r>
          </a:p>
          <a:p>
            <a:r>
              <a:rPr lang="en-IN"/>
              <a:t>Example</a:t>
            </a:r>
          </a:p>
          <a:p>
            <a:pPr marL="363538" indent="0">
              <a:buNone/>
            </a:pPr>
            <a:r>
              <a:rPr lang="en-IN"/>
              <a:t>The expression </a:t>
            </a:r>
            <a:r>
              <a:rPr lang="en-IN" sz="2600" err="1">
                <a:latin typeface="Courier New" panose="02070309020205020404" pitchFamily="49" charset="0"/>
                <a:cs typeface="Courier New" panose="02070309020205020404" pitchFamily="49" charset="0"/>
              </a:rPr>
              <a:t>monthName</a:t>
            </a:r>
            <a:r>
              <a:rPr lang="en-IN" sz="2600">
                <a:latin typeface="Courier New" panose="02070309020205020404" pitchFamily="49" charset="0"/>
                <a:cs typeface="Courier New" panose="02070309020205020404" pitchFamily="49" charset="0"/>
              </a:rPr>
              <a:t>[4] </a:t>
            </a:r>
            <a:r>
              <a:rPr lang="en-IN"/>
              <a:t>references the fifth (not the fourth) item in the </a:t>
            </a:r>
            <a:r>
              <a:rPr lang="en-IN" sz="2600" err="1">
                <a:latin typeface="Courier New" panose="02070309020205020404" pitchFamily="49" charset="0"/>
                <a:cs typeface="Courier New" panose="02070309020205020404" pitchFamily="49" charset="0"/>
              </a:rPr>
              <a:t>monthName</a:t>
            </a:r>
            <a:r>
              <a:rPr lang="en-IN"/>
              <a:t> array</a:t>
            </a:r>
          </a:p>
        </p:txBody>
      </p:sp>
      <p:sp>
        <p:nvSpPr>
          <p:cNvPr id="8" name="Slide Number Placeholder 7"/>
          <p:cNvSpPr>
            <a:spLocks noGrp="1"/>
          </p:cNvSpPr>
          <p:nvPr>
            <p:ph type="sldNum" sz="quarter" idx="11"/>
          </p:nvPr>
        </p:nvSpPr>
        <p:spPr/>
        <p:txBody>
          <a:bodyPr/>
          <a:lstStyle/>
          <a:p>
            <a:fld id="{0409CDF1-C2B6-4988-8428-22D9775637BC}" type="slidenum">
              <a:rPr lang="en-US" smtClean="0"/>
              <a:pPr/>
              <a:t>4</a:t>
            </a:fld>
            <a:endParaRPr lang="en-US"/>
          </a:p>
        </p:txBody>
      </p:sp>
    </p:spTree>
    <p:extLst>
      <p:ext uri="{BB962C8B-B14F-4D97-AF65-F5344CB8AC3E}">
        <p14:creationId xmlns:p14="http://schemas.microsoft.com/office/powerpoint/2010/main" val="3063168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800"/>
              <a:t>Array Methods to Loop Through Arrays</a:t>
            </a:r>
          </a:p>
        </p:txBody>
      </p:sp>
      <p:sp>
        <p:nvSpPr>
          <p:cNvPr id="5" name="Content Placeholder 4"/>
          <p:cNvSpPr>
            <a:spLocks noGrp="1"/>
          </p:cNvSpPr>
          <p:nvPr>
            <p:ph idx="1"/>
          </p:nvPr>
        </p:nvSpPr>
        <p:spPr/>
        <p:txBody>
          <a:bodyPr/>
          <a:lstStyle/>
          <a:p>
            <a:r>
              <a:rPr lang="en-IN"/>
              <a:t>JavaScript supports several methods to loop through the contents of an array without having to create a program loop structure</a:t>
            </a:r>
          </a:p>
          <a:p>
            <a:r>
              <a:rPr lang="en-IN"/>
              <a:t>Each of these methods is based on calling a function that will be applied to each item in the array</a:t>
            </a:r>
          </a:p>
        </p:txBody>
      </p:sp>
      <p:sp>
        <p:nvSpPr>
          <p:cNvPr id="8" name="Slide Number Placeholder 7"/>
          <p:cNvSpPr>
            <a:spLocks noGrp="1"/>
          </p:cNvSpPr>
          <p:nvPr>
            <p:ph type="sldNum" sz="quarter" idx="11"/>
          </p:nvPr>
        </p:nvSpPr>
        <p:spPr/>
        <p:txBody>
          <a:bodyPr/>
          <a:lstStyle/>
          <a:p>
            <a:fld id="{0409CDF1-C2B6-4988-8428-22D9775637BC}" type="slidenum">
              <a:rPr lang="en-US" smtClean="0"/>
              <a:pPr/>
              <a:t>40</a:t>
            </a:fld>
            <a:endParaRPr lang="en-US"/>
          </a:p>
        </p:txBody>
      </p:sp>
    </p:spTree>
    <p:extLst>
      <p:ext uri="{BB962C8B-B14F-4D97-AF65-F5344CB8AC3E}">
        <p14:creationId xmlns:p14="http://schemas.microsoft.com/office/powerpoint/2010/main" val="398979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Array Methods to Loop Through Arrays</a:t>
            </a:r>
          </a:p>
        </p:txBody>
      </p:sp>
      <p:sp>
        <p:nvSpPr>
          <p:cNvPr id="5" name="Content Placeholder 4"/>
          <p:cNvSpPr>
            <a:spLocks noGrp="1"/>
          </p:cNvSpPr>
          <p:nvPr>
            <p:ph idx="1"/>
          </p:nvPr>
        </p:nvSpPr>
        <p:spPr/>
        <p:txBody>
          <a:bodyPr/>
          <a:lstStyle/>
          <a:p>
            <a:r>
              <a:rPr lang="en-IN"/>
              <a:t>The general syntax</a:t>
            </a:r>
          </a:p>
          <a:p>
            <a:pPr marL="357188" lvl="1"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a:t>
            </a:r>
            <a:r>
              <a:rPr lang="en-IN" sz="2600" i="1" err="1">
                <a:latin typeface="Courier New" panose="02070309020205020404" pitchFamily="49" charset="0"/>
                <a:cs typeface="Courier New" panose="02070309020205020404" pitchFamily="49" charset="0"/>
              </a:rPr>
              <a:t>method</a:t>
            </a:r>
            <a:r>
              <a:rPr lang="en-IN" sz="2600">
                <a:latin typeface="Courier New" panose="02070309020205020404" pitchFamily="49" charset="0"/>
                <a:cs typeface="Courier New" panose="02070309020205020404" pitchFamily="49" charset="0"/>
              </a:rPr>
              <a:t>(</a:t>
            </a:r>
            <a:r>
              <a:rPr lang="en-IN" sz="2600" i="1" err="1">
                <a:latin typeface="Courier New" panose="02070309020205020404" pitchFamily="49" charset="0"/>
                <a:cs typeface="Courier New" panose="02070309020205020404" pitchFamily="49" charset="0"/>
              </a:rPr>
              <a:t>callback</a:t>
            </a:r>
            <a:r>
              <a:rPr lang="en-IN" sz="2600" i="1">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 </a:t>
            </a:r>
            <a:r>
              <a:rPr lang="en-IN" sz="2600" i="1" err="1">
                <a:latin typeface="Courier New" panose="02070309020205020404" pitchFamily="49" charset="0"/>
                <a:cs typeface="Courier New" panose="02070309020205020404" pitchFamily="49" charset="0"/>
              </a:rPr>
              <a:t>thisArg</a:t>
            </a:r>
            <a:r>
              <a:rPr lang="en-IN" sz="2600">
                <a:latin typeface="Courier New" panose="02070309020205020404" pitchFamily="49" charset="0"/>
                <a:cs typeface="Courier New" panose="02070309020205020404" pitchFamily="49" charset="0"/>
              </a:rPr>
              <a:t>])</a:t>
            </a:r>
          </a:p>
          <a:p>
            <a:pPr marL="363538" lvl="1" indent="0">
              <a:buNone/>
            </a:pPr>
            <a:r>
              <a:rPr lang="en-IN" sz="3200"/>
              <a:t>where </a:t>
            </a:r>
            <a:r>
              <a:rPr lang="en-IN" sz="2600" i="1">
                <a:latin typeface="Courier New" panose="02070309020205020404" pitchFamily="49" charset="0"/>
                <a:cs typeface="Courier New" panose="02070309020205020404" pitchFamily="49" charset="0"/>
              </a:rPr>
              <a:t>array</a:t>
            </a:r>
            <a:r>
              <a:rPr lang="en-IN" sz="3200" i="1"/>
              <a:t> </a:t>
            </a:r>
            <a:r>
              <a:rPr lang="en-IN" sz="3200"/>
              <a:t>is the array, </a:t>
            </a:r>
            <a:r>
              <a:rPr lang="en-IN" sz="2600" i="1">
                <a:latin typeface="Courier New" panose="02070309020205020404" pitchFamily="49" charset="0"/>
                <a:cs typeface="Courier New" panose="02070309020205020404" pitchFamily="49" charset="0"/>
              </a:rPr>
              <a:t>method</a:t>
            </a:r>
            <a:r>
              <a:rPr lang="en-IN" sz="3200" i="1"/>
              <a:t> </a:t>
            </a:r>
            <a:r>
              <a:rPr lang="en-IN" sz="3200"/>
              <a:t>is the array method, and </a:t>
            </a:r>
            <a:r>
              <a:rPr lang="en-IN" sz="2600" i="1" err="1">
                <a:latin typeface="Courier New" panose="02070309020205020404" pitchFamily="49" charset="0"/>
                <a:cs typeface="Courier New" panose="02070309020205020404" pitchFamily="49" charset="0"/>
              </a:rPr>
              <a:t>callback</a:t>
            </a:r>
            <a:r>
              <a:rPr lang="en-IN" sz="3200" i="1"/>
              <a:t> </a:t>
            </a:r>
            <a:r>
              <a:rPr lang="en-IN" sz="3200"/>
              <a:t>is the name of the function that will be applied to each array item</a:t>
            </a:r>
          </a:p>
          <a:p>
            <a:r>
              <a:rPr lang="en-IN" sz="2600" i="1" err="1">
                <a:latin typeface="Courier New" panose="02070309020205020404" pitchFamily="49" charset="0"/>
                <a:cs typeface="Courier New" panose="02070309020205020404" pitchFamily="49" charset="0"/>
              </a:rPr>
              <a:t>thisArg</a:t>
            </a:r>
            <a:r>
              <a:rPr lang="en-IN">
                <a:latin typeface="Courier New" panose="02070309020205020404" pitchFamily="49" charset="0"/>
                <a:cs typeface="Courier New" panose="02070309020205020404" pitchFamily="49" charset="0"/>
              </a:rPr>
              <a:t>:</a:t>
            </a:r>
            <a:r>
              <a:rPr lang="en-IN"/>
              <a:t> A </a:t>
            </a:r>
            <a:r>
              <a:rPr lang="en-IN" sz="2600" i="1" err="1">
                <a:latin typeface="Courier New" panose="02070309020205020404" pitchFamily="49" charset="0"/>
                <a:cs typeface="Courier New" panose="02070309020205020404" pitchFamily="49" charset="0"/>
              </a:rPr>
              <a:t>callback</a:t>
            </a:r>
            <a:r>
              <a:rPr lang="en-IN"/>
              <a:t> optional argument that can be included to pass a value to the function</a:t>
            </a:r>
            <a:endParaRPr lang="en-IN" sz="8800">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41</a:t>
            </a:fld>
            <a:endParaRPr lang="en-US"/>
          </a:p>
        </p:txBody>
      </p:sp>
    </p:spTree>
    <p:extLst>
      <p:ext uri="{BB962C8B-B14F-4D97-AF65-F5344CB8AC3E}">
        <p14:creationId xmlns:p14="http://schemas.microsoft.com/office/powerpoint/2010/main" val="4189802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Array Methods to Loop Through Arrays</a:t>
            </a:r>
          </a:p>
        </p:txBody>
      </p:sp>
      <p:sp>
        <p:nvSpPr>
          <p:cNvPr id="5" name="Content Placeholder 4"/>
          <p:cNvSpPr>
            <a:spLocks noGrp="1"/>
          </p:cNvSpPr>
          <p:nvPr>
            <p:ph idx="1"/>
          </p:nvPr>
        </p:nvSpPr>
        <p:spPr/>
        <p:txBody>
          <a:bodyPr/>
          <a:lstStyle/>
          <a:p>
            <a:r>
              <a:rPr lang="en-IN"/>
              <a:t>General syntax of the </a:t>
            </a:r>
            <a:r>
              <a:rPr lang="en-IN" err="1"/>
              <a:t>callback</a:t>
            </a:r>
            <a:r>
              <a:rPr lang="en-IN"/>
              <a:t> function</a:t>
            </a:r>
          </a:p>
          <a:p>
            <a:pPr marL="357188" lvl="1" indent="0">
              <a:buNone/>
            </a:pPr>
            <a:r>
              <a:rPr lang="en-IN" sz="2600">
                <a:latin typeface="Courier New" panose="02070309020205020404" pitchFamily="49" charset="0"/>
                <a:cs typeface="Courier New" panose="02070309020205020404" pitchFamily="49" charset="0"/>
              </a:rPr>
              <a:t>function </a:t>
            </a:r>
            <a:r>
              <a:rPr lang="en-IN" sz="2600" i="1" err="1">
                <a:latin typeface="Courier New" panose="02070309020205020404" pitchFamily="49" charset="0"/>
                <a:cs typeface="Courier New" panose="02070309020205020404" pitchFamily="49" charset="0"/>
              </a:rPr>
              <a:t>callback</a:t>
            </a:r>
            <a:r>
              <a:rPr lang="en-IN" sz="2600">
                <a:latin typeface="Courier New" panose="02070309020205020404" pitchFamily="49" charset="0"/>
                <a:cs typeface="Courier New" panose="02070309020205020404" pitchFamily="49" charset="0"/>
              </a:rPr>
              <a:t>(</a:t>
            </a:r>
            <a:r>
              <a:rPr lang="en-IN" sz="2600" i="1">
                <a:latin typeface="Courier New" panose="02070309020205020404" pitchFamily="49" charset="0"/>
                <a:cs typeface="Courier New" panose="02070309020205020404" pitchFamily="49" charset="0"/>
              </a:rPr>
              <a:t>value </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index</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array</a:t>
            </a:r>
            <a:r>
              <a:rPr lang="en-IN" sz="2600">
                <a:latin typeface="Courier New" panose="02070309020205020404" pitchFamily="49" charset="0"/>
                <a:cs typeface="Courier New" panose="02070309020205020404" pitchFamily="49" charset="0"/>
              </a:rPr>
              <a:t>]) {</a:t>
            </a:r>
          </a:p>
          <a:p>
            <a:pPr marL="357188" lvl="1" indent="0">
              <a:buNone/>
            </a:pPr>
            <a:r>
              <a:rPr lang="en-IN" sz="2600" i="1">
                <a:latin typeface="Courier New" panose="02070309020205020404" pitchFamily="49" charset="0"/>
                <a:cs typeface="Courier New" panose="02070309020205020404" pitchFamily="49" charset="0"/>
              </a:rPr>
              <a:t>commands </a:t>
            </a:r>
            <a:r>
              <a:rPr lang="en-IN" sz="2600">
                <a:latin typeface="Courier New" panose="02070309020205020404" pitchFamily="49" charset="0"/>
                <a:cs typeface="Courier New" panose="02070309020205020404" pitchFamily="49" charset="0"/>
              </a:rPr>
              <a:t>}</a:t>
            </a:r>
          </a:p>
          <a:p>
            <a:pPr marL="363538" lvl="1" indent="0">
              <a:buNone/>
            </a:pPr>
            <a:r>
              <a:rPr lang="en-IN" sz="3200"/>
              <a:t>where </a:t>
            </a:r>
            <a:r>
              <a:rPr lang="en-IN" sz="2600" i="1">
                <a:latin typeface="Courier New" panose="02070309020205020404" pitchFamily="49" charset="0"/>
                <a:cs typeface="Courier New" panose="02070309020205020404" pitchFamily="49" charset="0"/>
              </a:rPr>
              <a:t>value</a:t>
            </a:r>
            <a:r>
              <a:rPr lang="en-IN" sz="3200" i="1"/>
              <a:t> </a:t>
            </a:r>
            <a:r>
              <a:rPr lang="en-IN" sz="3200"/>
              <a:t>is the value of the array item during each pass through the array, </a:t>
            </a:r>
            <a:r>
              <a:rPr lang="en-IN" sz="2600" i="1">
                <a:latin typeface="Courier New" panose="02070309020205020404" pitchFamily="49" charset="0"/>
                <a:cs typeface="Courier New" panose="02070309020205020404" pitchFamily="49" charset="0"/>
              </a:rPr>
              <a:t>index</a:t>
            </a:r>
            <a:r>
              <a:rPr lang="en-IN" sz="3200" i="1"/>
              <a:t> </a:t>
            </a:r>
            <a:r>
              <a:rPr lang="en-IN" sz="3200"/>
              <a:t>is the numeric index of the current array item, and </a:t>
            </a:r>
            <a:r>
              <a:rPr lang="en-IN" sz="2600" i="1">
                <a:latin typeface="Courier New" panose="02070309020205020404" pitchFamily="49" charset="0"/>
                <a:cs typeface="Courier New" panose="02070309020205020404" pitchFamily="49" charset="0"/>
              </a:rPr>
              <a:t>array</a:t>
            </a:r>
            <a:r>
              <a:rPr lang="en-IN" sz="3200" i="1"/>
              <a:t> </a:t>
            </a:r>
            <a:r>
              <a:rPr lang="en-IN" sz="3200"/>
              <a:t>is the name of the array</a:t>
            </a:r>
          </a:p>
          <a:p>
            <a:pPr marL="420688" indent="-457200"/>
            <a:r>
              <a:rPr lang="en-US">
                <a:ea typeface="+mn-ea"/>
                <a:cs typeface="+mn-cs"/>
              </a:rPr>
              <a:t>Only the </a:t>
            </a:r>
            <a:r>
              <a:rPr lang="en-US" sz="2600" i="1">
                <a:latin typeface="Courier New" panose="02070309020205020404" pitchFamily="49" charset="0"/>
                <a:cs typeface="Courier New" panose="02070309020205020404" pitchFamily="49" charset="0"/>
              </a:rPr>
              <a:t>value</a:t>
            </a:r>
            <a:r>
              <a:rPr lang="en-US">
                <a:ea typeface="+mn-ea"/>
                <a:cs typeface="+mn-cs"/>
              </a:rPr>
              <a:t> parameter is required; the other are optional</a:t>
            </a:r>
            <a:endParaRPr lang="en-IN">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42</a:t>
            </a:fld>
            <a:endParaRPr lang="en-US"/>
          </a:p>
        </p:txBody>
      </p:sp>
    </p:spTree>
    <p:extLst>
      <p:ext uri="{BB962C8B-B14F-4D97-AF65-F5344CB8AC3E}">
        <p14:creationId xmlns:p14="http://schemas.microsoft.com/office/powerpoint/2010/main" val="765712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Running a Function for Each Array Item</a:t>
            </a:r>
            <a:endParaRPr lang="en-IN" sz="3800"/>
          </a:p>
        </p:txBody>
      </p:sp>
      <p:sp>
        <p:nvSpPr>
          <p:cNvPr id="5" name="Content Placeholder 4"/>
          <p:cNvSpPr>
            <a:spLocks noGrp="1"/>
          </p:cNvSpPr>
          <p:nvPr>
            <p:ph idx="1"/>
          </p:nvPr>
        </p:nvSpPr>
        <p:spPr/>
        <p:txBody>
          <a:bodyPr/>
          <a:lstStyle/>
          <a:p>
            <a:r>
              <a:rPr lang="en-IN" sz="2600" err="1">
                <a:latin typeface="Courier New" panose="02070309020205020404" pitchFamily="49" charset="0"/>
                <a:cs typeface="Courier New" panose="02070309020205020404" pitchFamily="49" charset="0"/>
              </a:rPr>
              <a:t>forEach</a:t>
            </a:r>
            <a:r>
              <a:rPr lang="en-IN" sz="2600">
                <a:latin typeface="Courier New" panose="02070309020205020404" pitchFamily="49" charset="0"/>
                <a:cs typeface="Courier New" panose="02070309020205020404" pitchFamily="49" charset="0"/>
              </a:rPr>
              <a:t>()</a:t>
            </a:r>
            <a:r>
              <a:rPr lang="en-IN"/>
              <a:t> method: Runs a function for each item in the array</a:t>
            </a:r>
          </a:p>
          <a:p>
            <a:r>
              <a:rPr lang="en-IN"/>
              <a:t>General syntax</a:t>
            </a:r>
            <a:endParaRPr lang="en-IN">
              <a:solidFill>
                <a:srgbClr val="FF0000"/>
              </a:solidFill>
            </a:endParaRPr>
          </a:p>
          <a:p>
            <a:pPr marL="357188" lvl="1" indent="0">
              <a:buNone/>
            </a:pPr>
            <a:r>
              <a:rPr lang="en-IN" sz="2600" i="1" err="1">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.forEach</a:t>
            </a:r>
            <a:r>
              <a:rPr lang="en-IN" sz="2600">
                <a:latin typeface="Courier New" panose="02070309020205020404" pitchFamily="49" charset="0"/>
                <a:cs typeface="Courier New" panose="02070309020205020404" pitchFamily="49" charset="0"/>
              </a:rPr>
              <a:t>(</a:t>
            </a:r>
            <a:r>
              <a:rPr lang="en-IN" sz="2600" i="1" err="1">
                <a:latin typeface="Courier New" panose="02070309020205020404" pitchFamily="49" charset="0"/>
                <a:cs typeface="Courier New" panose="02070309020205020404" pitchFamily="49" charset="0"/>
              </a:rPr>
              <a:t>callback</a:t>
            </a:r>
            <a:r>
              <a:rPr lang="en-IN" sz="2600" i="1">
                <a:latin typeface="Courier New" panose="02070309020205020404" pitchFamily="49" charset="0"/>
                <a:cs typeface="Courier New" panose="02070309020205020404" pitchFamily="49" charset="0"/>
              </a:rPr>
              <a:t> </a:t>
            </a:r>
            <a:r>
              <a:rPr lang="en-IN" sz="2600">
                <a:latin typeface="Courier New" panose="02070309020205020404" pitchFamily="49" charset="0"/>
                <a:cs typeface="Courier New" panose="02070309020205020404" pitchFamily="49" charset="0"/>
              </a:rPr>
              <a:t>[, </a:t>
            </a:r>
            <a:r>
              <a:rPr lang="en-IN" sz="2600" i="1" err="1">
                <a:latin typeface="Courier New" panose="02070309020205020404" pitchFamily="49" charset="0"/>
                <a:cs typeface="Courier New" panose="02070309020205020404" pitchFamily="49" charset="0"/>
              </a:rPr>
              <a:t>thisArg</a:t>
            </a:r>
            <a:r>
              <a:rPr lang="en-IN" sz="2600">
                <a:latin typeface="Courier New" panose="02070309020205020404" pitchFamily="49" charset="0"/>
                <a:cs typeface="Courier New" panose="02070309020205020404" pitchFamily="49" charset="0"/>
              </a:rPr>
              <a:t>])</a:t>
            </a:r>
          </a:p>
          <a:p>
            <a:pPr marL="357188" lvl="1" indent="0">
              <a:buNone/>
            </a:pPr>
            <a:r>
              <a:rPr lang="en-IN" sz="3200"/>
              <a:t>where </a:t>
            </a:r>
            <a:r>
              <a:rPr lang="en-IN" sz="2600" i="1" err="1">
                <a:latin typeface="Courier New" panose="02070309020205020404" pitchFamily="49" charset="0"/>
                <a:cs typeface="Courier New" panose="02070309020205020404" pitchFamily="49" charset="0"/>
              </a:rPr>
              <a:t>callback</a:t>
            </a:r>
            <a:r>
              <a:rPr lang="en-IN" sz="3200" i="1"/>
              <a:t> </a:t>
            </a:r>
            <a:r>
              <a:rPr lang="en-IN" sz="3200"/>
              <a:t>is the function that is applied to each item in the array</a:t>
            </a:r>
          </a:p>
          <a:p>
            <a:endParaRPr lang="en-IN"/>
          </a:p>
          <a:p>
            <a:endParaRPr lang="en-IN">
              <a:ea typeface="+mn-ea"/>
              <a:cs typeface="+mn-cs"/>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43</a:t>
            </a:fld>
            <a:endParaRPr lang="en-US"/>
          </a:p>
        </p:txBody>
      </p:sp>
    </p:spTree>
    <p:extLst>
      <p:ext uri="{BB962C8B-B14F-4D97-AF65-F5344CB8AC3E}">
        <p14:creationId xmlns:p14="http://schemas.microsoft.com/office/powerpoint/2010/main" val="2216952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Hands-on  </a:t>
            </a:r>
            <a:r>
              <a:rPr lang="en-US" sz="4000" dirty="0" err="1"/>
              <a:t>foreach</a:t>
            </a:r>
            <a:r>
              <a:rPr lang="en-US" sz="4000" dirty="0"/>
              <a:t>()</a:t>
            </a:r>
            <a:endParaRPr lang="en-CA" sz="4000" dirty="0"/>
          </a:p>
        </p:txBody>
      </p:sp>
      <p:sp>
        <p:nvSpPr>
          <p:cNvPr id="7" name="Content Placeholder 6"/>
          <p:cNvSpPr>
            <a:spLocks noGrp="1"/>
          </p:cNvSpPr>
          <p:nvPr>
            <p:ph sz="half" idx="1"/>
          </p:nvPr>
        </p:nvSpPr>
        <p:spPr>
          <a:xfrm>
            <a:off x="304800" y="1219200"/>
            <a:ext cx="2964873" cy="4906963"/>
          </a:xfrm>
        </p:spPr>
        <p:txBody>
          <a:bodyPr/>
          <a:lstStyle/>
          <a:p>
            <a:pPr marL="0" indent="0" algn="ctr">
              <a:buNone/>
            </a:pPr>
            <a:r>
              <a:rPr lang="en-US" sz="2000" b="1" u="sng" dirty="0">
                <a:solidFill>
                  <a:schemeClr val="accent2"/>
                </a:solidFill>
              </a:rPr>
              <a:t>HTML</a:t>
            </a:r>
            <a:endParaRPr lang="en-CA" sz="2000" b="1" u="sng" dirty="0">
              <a:solidFill>
                <a:schemeClr val="accent2"/>
              </a:solidFill>
            </a:endParaRPr>
          </a:p>
          <a:p>
            <a:pPr marL="0" indent="0">
              <a:buNone/>
            </a:pPr>
            <a:r>
              <a:rPr lang="en-CA" dirty="0"/>
              <a:t>&lt;div id="array"&gt;</a:t>
            </a:r>
          </a:p>
          <a:p>
            <a:pPr marL="0" indent="0">
              <a:buNone/>
            </a:pPr>
            <a:r>
              <a:rPr lang="en-CA" dirty="0"/>
              <a:t>			</a:t>
            </a:r>
          </a:p>
          <a:p>
            <a:pPr marL="0" indent="0">
              <a:buNone/>
            </a:pPr>
            <a:r>
              <a:rPr lang="en-CA" dirty="0"/>
              <a:t>&lt;/div&gt;</a:t>
            </a:r>
          </a:p>
          <a:p>
            <a:endParaRPr lang="en-US" dirty="0"/>
          </a:p>
          <a:p>
            <a:pPr marL="0" indent="0" algn="ctr">
              <a:buNone/>
            </a:pPr>
            <a:r>
              <a:rPr lang="en-US" sz="2000" b="1" u="sng" dirty="0">
                <a:solidFill>
                  <a:schemeClr val="accent2"/>
                </a:solidFill>
              </a:rPr>
              <a:t>Output</a:t>
            </a:r>
          </a:p>
          <a:p>
            <a:pPr marL="0" indent="0">
              <a:buNone/>
            </a:pPr>
            <a:r>
              <a:rPr lang="en-CA" sz="1800" dirty="0"/>
              <a:t>The sum is 24</a:t>
            </a:r>
          </a:p>
        </p:txBody>
      </p:sp>
      <p:sp>
        <p:nvSpPr>
          <p:cNvPr id="8" name="Content Placeholder 7"/>
          <p:cNvSpPr>
            <a:spLocks noGrp="1"/>
          </p:cNvSpPr>
          <p:nvPr>
            <p:ph sz="half" idx="2"/>
          </p:nvPr>
        </p:nvSpPr>
        <p:spPr>
          <a:xfrm>
            <a:off x="2964873" y="1219200"/>
            <a:ext cx="5950527" cy="4906963"/>
          </a:xfrm>
        </p:spPr>
        <p:txBody>
          <a:bodyPr/>
          <a:lstStyle/>
          <a:p>
            <a:pPr marL="0" indent="0" algn="ctr">
              <a:buNone/>
            </a:pPr>
            <a:r>
              <a:rPr lang="en-US" sz="2000" b="1" u="sng" dirty="0">
                <a:solidFill>
                  <a:schemeClr val="accent2"/>
                </a:solidFill>
              </a:rPr>
              <a:t>JavaScript Code</a:t>
            </a:r>
          </a:p>
          <a:p>
            <a:pPr marL="0" indent="0">
              <a:buNone/>
            </a:pPr>
            <a:r>
              <a:rPr lang="en-US" sz="1600" dirty="0"/>
              <a:t>//</a:t>
            </a:r>
            <a:r>
              <a:rPr lang="en-US" sz="1600" dirty="0" err="1"/>
              <a:t>forEach</a:t>
            </a:r>
            <a:r>
              <a:rPr lang="en-US" sz="1600" dirty="0"/>
              <a:t>() example</a:t>
            </a:r>
          </a:p>
          <a:p>
            <a:pPr marL="0" indent="0">
              <a:buNone/>
            </a:pPr>
            <a:r>
              <a:rPr lang="en-US" sz="1600" dirty="0" err="1"/>
              <a:t>var</a:t>
            </a:r>
            <a:r>
              <a:rPr lang="en-US" sz="1600" dirty="0"/>
              <a:t> sum=0;</a:t>
            </a:r>
          </a:p>
          <a:p>
            <a:pPr marL="0" indent="0">
              <a:buNone/>
            </a:pPr>
            <a:r>
              <a:rPr lang="en-US" sz="1600" dirty="0"/>
              <a:t>function </a:t>
            </a:r>
            <a:r>
              <a:rPr lang="en-US" sz="1600" dirty="0" err="1"/>
              <a:t>sumArray</a:t>
            </a:r>
            <a:r>
              <a:rPr lang="en-US" sz="1600" dirty="0"/>
              <a:t>(value){ //function to find sum of all the values in the array</a:t>
            </a:r>
          </a:p>
          <a:p>
            <a:pPr marL="0" indent="0">
              <a:buNone/>
            </a:pPr>
            <a:r>
              <a:rPr lang="en-US" sz="1600" dirty="0"/>
              <a:t>	sum += value;</a:t>
            </a:r>
          </a:p>
          <a:p>
            <a:pPr marL="0" indent="0">
              <a:buNone/>
            </a:pPr>
            <a:r>
              <a:rPr lang="en-US" sz="1600" dirty="0"/>
              <a:t>}</a:t>
            </a:r>
          </a:p>
          <a:p>
            <a:pPr marL="0" indent="0">
              <a:buNone/>
            </a:pPr>
            <a:endParaRPr lang="en-US" sz="1600" dirty="0"/>
          </a:p>
          <a:p>
            <a:pPr marL="0" indent="0">
              <a:buNone/>
            </a:pPr>
            <a:r>
              <a:rPr lang="en-US" sz="1600" dirty="0" err="1"/>
              <a:t>var</a:t>
            </a:r>
            <a:r>
              <a:rPr lang="en-US" sz="1600" dirty="0"/>
              <a:t> </a:t>
            </a:r>
            <a:r>
              <a:rPr lang="en-US" sz="1600" dirty="0" err="1"/>
              <a:t>arr</a:t>
            </a:r>
            <a:r>
              <a:rPr lang="en-US" sz="1600" dirty="0"/>
              <a:t> = [12,3,4,5]; //array to find the sum</a:t>
            </a:r>
          </a:p>
          <a:p>
            <a:pPr marL="0" indent="0">
              <a:buNone/>
            </a:pPr>
            <a:r>
              <a:rPr lang="en-US" sz="1600" dirty="0" err="1"/>
              <a:t>arr.forEach</a:t>
            </a:r>
            <a:r>
              <a:rPr lang="en-US" sz="1600" dirty="0"/>
              <a:t>(</a:t>
            </a:r>
            <a:r>
              <a:rPr lang="en-US" sz="1600" dirty="0" err="1"/>
              <a:t>sumArray</a:t>
            </a:r>
            <a:r>
              <a:rPr lang="en-US" sz="1600" dirty="0"/>
              <a:t>); //</a:t>
            </a:r>
            <a:r>
              <a:rPr lang="en-US" sz="1600" dirty="0" err="1"/>
              <a:t>forEach</a:t>
            </a:r>
            <a:r>
              <a:rPr lang="en-US" sz="1600" dirty="0"/>
              <a:t> function is calling </a:t>
            </a:r>
            <a:r>
              <a:rPr lang="en-US" sz="1600" dirty="0" err="1"/>
              <a:t>sumArray</a:t>
            </a:r>
            <a:r>
              <a:rPr lang="en-US" sz="1600" dirty="0"/>
              <a:t>()</a:t>
            </a:r>
          </a:p>
          <a:p>
            <a:pPr marL="0" indent="0">
              <a:buNone/>
            </a:pPr>
            <a:endParaRPr lang="en-US" sz="1600" dirty="0"/>
          </a:p>
          <a:p>
            <a:pPr marL="0" indent="0">
              <a:buNone/>
            </a:pPr>
            <a:r>
              <a:rPr lang="en-US" sz="1600" dirty="0" err="1"/>
              <a:t>document.getElementById</a:t>
            </a:r>
            <a:r>
              <a:rPr lang="en-US" sz="1600" dirty="0"/>
              <a:t>("array").</a:t>
            </a:r>
            <a:r>
              <a:rPr lang="en-US" sz="1600" dirty="0" err="1"/>
              <a:t>innerHTML</a:t>
            </a:r>
            <a:r>
              <a:rPr lang="en-US" sz="1600" dirty="0"/>
              <a:t> = "&lt;p&gt;The sum is "+sum+"&lt;/p&gt;";</a:t>
            </a:r>
            <a:endParaRPr lang="en-CA" sz="20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44</a:t>
            </a:fld>
            <a:endParaRPr lang="en-US" dirty="0"/>
          </a:p>
        </p:txBody>
      </p:sp>
    </p:spTree>
    <p:extLst>
      <p:ext uri="{BB962C8B-B14F-4D97-AF65-F5344CB8AC3E}">
        <p14:creationId xmlns:p14="http://schemas.microsoft.com/office/powerpoint/2010/main" val="648413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Hands-on  </a:t>
            </a:r>
            <a:r>
              <a:rPr lang="en-US" sz="4000" dirty="0" err="1"/>
              <a:t>foreach</a:t>
            </a:r>
            <a:r>
              <a:rPr lang="en-US" sz="4000" dirty="0"/>
              <a:t>() </a:t>
            </a:r>
            <a:endParaRPr lang="en-CA" sz="4000" dirty="0"/>
          </a:p>
        </p:txBody>
      </p:sp>
      <p:sp>
        <p:nvSpPr>
          <p:cNvPr id="7" name="Content Placeholder 6"/>
          <p:cNvSpPr>
            <a:spLocks noGrp="1"/>
          </p:cNvSpPr>
          <p:nvPr>
            <p:ph sz="half" idx="1"/>
          </p:nvPr>
        </p:nvSpPr>
        <p:spPr>
          <a:xfrm>
            <a:off x="304800" y="1219200"/>
            <a:ext cx="2964873" cy="4906963"/>
          </a:xfrm>
        </p:spPr>
        <p:txBody>
          <a:bodyPr/>
          <a:lstStyle/>
          <a:p>
            <a:pPr marL="0" indent="0" algn="ctr">
              <a:buNone/>
            </a:pPr>
            <a:r>
              <a:rPr lang="en-US" sz="2000" b="1" u="sng" dirty="0">
                <a:solidFill>
                  <a:schemeClr val="accent2"/>
                </a:solidFill>
              </a:rPr>
              <a:t>HTML</a:t>
            </a:r>
            <a:endParaRPr lang="en-CA" sz="2000" b="1" u="sng" dirty="0">
              <a:solidFill>
                <a:schemeClr val="accent2"/>
              </a:solidFill>
            </a:endParaRPr>
          </a:p>
          <a:p>
            <a:pPr marL="0" indent="0">
              <a:buNone/>
            </a:pPr>
            <a:r>
              <a:rPr lang="en-CA" dirty="0"/>
              <a:t>&lt;div id="array"&gt;</a:t>
            </a:r>
          </a:p>
          <a:p>
            <a:pPr marL="0" indent="0">
              <a:buNone/>
            </a:pPr>
            <a:r>
              <a:rPr lang="en-CA" dirty="0"/>
              <a:t>			</a:t>
            </a:r>
          </a:p>
          <a:p>
            <a:pPr marL="0" indent="0">
              <a:buNone/>
            </a:pPr>
            <a:r>
              <a:rPr lang="en-CA" dirty="0"/>
              <a:t>&lt;/div&gt;</a:t>
            </a:r>
          </a:p>
          <a:p>
            <a:endParaRPr lang="en-US" dirty="0"/>
          </a:p>
          <a:p>
            <a:pPr marL="0" indent="0" algn="ctr">
              <a:buNone/>
            </a:pPr>
            <a:r>
              <a:rPr lang="en-US" sz="2000" b="1" u="sng" dirty="0">
                <a:solidFill>
                  <a:schemeClr val="accent2"/>
                </a:solidFill>
              </a:rPr>
              <a:t>Output</a:t>
            </a:r>
          </a:p>
          <a:p>
            <a:pPr marL="0" indent="0">
              <a:buNone/>
            </a:pPr>
            <a:r>
              <a:rPr lang="en-CA" sz="1800" dirty="0"/>
              <a:t>13, 4, 5, 6, </a:t>
            </a:r>
          </a:p>
        </p:txBody>
      </p:sp>
      <p:sp>
        <p:nvSpPr>
          <p:cNvPr id="8" name="Content Placeholder 7"/>
          <p:cNvSpPr>
            <a:spLocks noGrp="1"/>
          </p:cNvSpPr>
          <p:nvPr>
            <p:ph sz="half" idx="2"/>
          </p:nvPr>
        </p:nvSpPr>
        <p:spPr>
          <a:xfrm>
            <a:off x="2964873" y="1219200"/>
            <a:ext cx="5950527" cy="4906963"/>
          </a:xfrm>
        </p:spPr>
        <p:txBody>
          <a:bodyPr/>
          <a:lstStyle/>
          <a:p>
            <a:pPr marL="0" indent="0" algn="ctr">
              <a:buNone/>
            </a:pPr>
            <a:r>
              <a:rPr lang="en-US" sz="2000" b="1" u="sng" dirty="0">
                <a:solidFill>
                  <a:schemeClr val="accent2"/>
                </a:solidFill>
              </a:rPr>
              <a:t>JavaScript Code</a:t>
            </a:r>
          </a:p>
          <a:p>
            <a:pPr marL="0" indent="0">
              <a:buNone/>
            </a:pPr>
            <a:r>
              <a:rPr lang="en-US" sz="1600" dirty="0"/>
              <a:t>//another </a:t>
            </a:r>
            <a:r>
              <a:rPr lang="en-US" sz="1600" dirty="0" err="1"/>
              <a:t>forEach</a:t>
            </a:r>
            <a:r>
              <a:rPr lang="en-US" sz="1600" dirty="0"/>
              <a:t>() example</a:t>
            </a:r>
          </a:p>
          <a:p>
            <a:pPr marL="0" indent="0">
              <a:buNone/>
            </a:pPr>
            <a:r>
              <a:rPr lang="en-US" sz="1600" dirty="0" err="1"/>
              <a:t>var</a:t>
            </a:r>
            <a:r>
              <a:rPr lang="en-US" sz="1600" dirty="0"/>
              <a:t> values = "";</a:t>
            </a:r>
          </a:p>
          <a:p>
            <a:pPr marL="0" indent="0">
              <a:buNone/>
            </a:pPr>
            <a:r>
              <a:rPr lang="en-US" sz="1600" dirty="0"/>
              <a:t>function </a:t>
            </a:r>
            <a:r>
              <a:rPr lang="en-US" sz="1600" dirty="0" err="1"/>
              <a:t>stepUp</a:t>
            </a:r>
            <a:r>
              <a:rPr lang="en-US" sz="1600" dirty="0"/>
              <a:t>(</a:t>
            </a:r>
            <a:r>
              <a:rPr lang="en-US" sz="1600" dirty="0" err="1"/>
              <a:t>value,i,arr</a:t>
            </a:r>
            <a:r>
              <a:rPr lang="en-US" sz="1600" dirty="0"/>
              <a:t>){ //function to increase value of each element by 1</a:t>
            </a:r>
          </a:p>
          <a:p>
            <a:pPr marL="0" indent="0">
              <a:buNone/>
            </a:pPr>
            <a:r>
              <a:rPr lang="en-US" sz="1600" dirty="0"/>
              <a:t>	</a:t>
            </a:r>
            <a:r>
              <a:rPr lang="en-US" sz="1600" dirty="0" err="1"/>
              <a:t>arr</a:t>
            </a:r>
            <a:r>
              <a:rPr lang="en-US" sz="1600" dirty="0"/>
              <a:t>[</a:t>
            </a:r>
            <a:r>
              <a:rPr lang="en-US" sz="1600" dirty="0" err="1"/>
              <a:t>i</a:t>
            </a:r>
            <a:r>
              <a:rPr lang="en-US" sz="1600" dirty="0"/>
              <a:t>] = value+1;</a:t>
            </a:r>
          </a:p>
          <a:p>
            <a:pPr marL="0" indent="0">
              <a:buNone/>
            </a:pPr>
            <a:r>
              <a:rPr lang="en-US" sz="1600" dirty="0"/>
              <a:t>}</a:t>
            </a:r>
          </a:p>
          <a:p>
            <a:pPr marL="0" indent="0">
              <a:buNone/>
            </a:pPr>
            <a:r>
              <a:rPr lang="en-US" sz="1600" dirty="0" err="1"/>
              <a:t>var</a:t>
            </a:r>
            <a:r>
              <a:rPr lang="en-US" sz="1600" dirty="0"/>
              <a:t> array = [12,3,4,5]; //array </a:t>
            </a:r>
          </a:p>
          <a:p>
            <a:pPr marL="0" indent="0">
              <a:buNone/>
            </a:pPr>
            <a:r>
              <a:rPr lang="en-US" sz="1600" dirty="0" err="1"/>
              <a:t>array.forEach</a:t>
            </a:r>
            <a:r>
              <a:rPr lang="en-US" sz="1600" dirty="0"/>
              <a:t>(</a:t>
            </a:r>
            <a:r>
              <a:rPr lang="en-US" sz="1600" dirty="0" err="1"/>
              <a:t>stepUp</a:t>
            </a:r>
            <a:r>
              <a:rPr lang="en-US" sz="1600" dirty="0"/>
              <a:t>); //</a:t>
            </a:r>
            <a:r>
              <a:rPr lang="en-US" sz="1600" dirty="0" err="1"/>
              <a:t>forEach</a:t>
            </a:r>
            <a:r>
              <a:rPr lang="en-US" sz="1600" dirty="0"/>
              <a:t> function is calling </a:t>
            </a:r>
            <a:r>
              <a:rPr lang="en-US" sz="1600" dirty="0" err="1"/>
              <a:t>stepUp</a:t>
            </a:r>
            <a:r>
              <a:rPr lang="en-US" sz="1600" dirty="0"/>
              <a:t>()</a:t>
            </a:r>
          </a:p>
          <a:p>
            <a:pPr marL="0" indent="0">
              <a:buNone/>
            </a:pPr>
            <a:endParaRPr lang="en-US" sz="1600" dirty="0"/>
          </a:p>
          <a:p>
            <a:pPr marL="0" indent="0">
              <a:buNone/>
            </a:pPr>
            <a:r>
              <a:rPr lang="en-US" sz="1600" dirty="0"/>
              <a:t>//display updated values </a:t>
            </a:r>
          </a:p>
          <a:p>
            <a:pPr marL="0" indent="0">
              <a:buNone/>
            </a:pPr>
            <a:r>
              <a:rPr lang="en-US" sz="1600" dirty="0"/>
              <a:t>for(</a:t>
            </a:r>
            <a:r>
              <a:rPr lang="en-US" sz="1600" dirty="0" err="1"/>
              <a:t>var</a:t>
            </a:r>
            <a:r>
              <a:rPr lang="en-US" sz="1600" dirty="0"/>
              <a:t> </a:t>
            </a:r>
            <a:r>
              <a:rPr lang="en-US" sz="1600" dirty="0" err="1"/>
              <a:t>i</a:t>
            </a:r>
            <a:r>
              <a:rPr lang="en-US" sz="1600" dirty="0"/>
              <a:t>=0;i&lt;</a:t>
            </a:r>
            <a:r>
              <a:rPr lang="en-US" sz="1600" dirty="0" err="1"/>
              <a:t>array.length;i</a:t>
            </a:r>
            <a:r>
              <a:rPr lang="en-US" sz="1600" dirty="0"/>
              <a:t>++){</a:t>
            </a:r>
          </a:p>
          <a:p>
            <a:pPr marL="0" indent="0">
              <a:buNone/>
            </a:pPr>
            <a:r>
              <a:rPr lang="en-US" sz="1600" dirty="0"/>
              <a:t>	values = values + array[</a:t>
            </a:r>
            <a:r>
              <a:rPr lang="en-US" sz="1600" dirty="0" err="1"/>
              <a:t>i</a:t>
            </a:r>
            <a:r>
              <a:rPr lang="en-US" sz="1600" dirty="0"/>
              <a:t>] + ", ";	</a:t>
            </a:r>
          </a:p>
          <a:p>
            <a:pPr marL="0" indent="0">
              <a:buNone/>
            </a:pPr>
            <a:r>
              <a:rPr lang="en-US" sz="1600" dirty="0"/>
              <a:t>}</a:t>
            </a:r>
          </a:p>
          <a:p>
            <a:pPr marL="0" indent="0">
              <a:buNone/>
            </a:pPr>
            <a:r>
              <a:rPr lang="en-US" sz="1600" dirty="0" err="1"/>
              <a:t>document.getElementById</a:t>
            </a:r>
            <a:r>
              <a:rPr lang="en-US" sz="1600" dirty="0"/>
              <a:t>("array").</a:t>
            </a:r>
            <a:r>
              <a:rPr lang="en-US" sz="1600" dirty="0" err="1"/>
              <a:t>innerHTML</a:t>
            </a:r>
            <a:r>
              <a:rPr lang="en-US" sz="1600" dirty="0"/>
              <a:t> = "&lt;p&gt;"+values+"&lt;/p&gt;";</a:t>
            </a:r>
            <a:endParaRPr lang="en-CA" sz="20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45</a:t>
            </a:fld>
            <a:endParaRPr lang="en-US" dirty="0"/>
          </a:p>
        </p:txBody>
      </p:sp>
    </p:spTree>
    <p:extLst>
      <p:ext uri="{BB962C8B-B14F-4D97-AF65-F5344CB8AC3E}">
        <p14:creationId xmlns:p14="http://schemas.microsoft.com/office/powerpoint/2010/main" val="2123223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Introducing Conditional Statements</a:t>
            </a:r>
          </a:p>
        </p:txBody>
      </p:sp>
      <p:sp>
        <p:nvSpPr>
          <p:cNvPr id="9" name="Content Placeholder 8"/>
          <p:cNvSpPr>
            <a:spLocks noGrp="1"/>
          </p:cNvSpPr>
          <p:nvPr>
            <p:ph idx="1"/>
          </p:nvPr>
        </p:nvSpPr>
        <p:spPr/>
        <p:txBody>
          <a:bodyPr/>
          <a:lstStyle/>
          <a:p>
            <a:r>
              <a:rPr lang="en-IN" b="1"/>
              <a:t>Parallel array: </a:t>
            </a:r>
            <a:r>
              <a:rPr lang="en-IN"/>
              <a:t>Each entry in the array matches or is parallel to an entry in the other array</a:t>
            </a:r>
          </a:p>
          <a:p>
            <a:r>
              <a:rPr lang="en-IN" b="1"/>
              <a:t>Conditional statement: </a:t>
            </a:r>
            <a:r>
              <a:rPr lang="en-IN"/>
              <a:t>Runs a command or command block only when certain circumstances are met</a:t>
            </a:r>
          </a:p>
          <a:p>
            <a:endParaRPr lang="en-IN"/>
          </a:p>
          <a:p>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46</a:t>
            </a:fld>
            <a:endParaRPr lang="en-US"/>
          </a:p>
        </p:txBody>
      </p:sp>
    </p:spTree>
    <p:extLst>
      <p:ext uri="{BB962C8B-B14F-4D97-AF65-F5344CB8AC3E}">
        <p14:creationId xmlns:p14="http://schemas.microsoft.com/office/powerpoint/2010/main" val="1238691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Exploring the </a:t>
            </a:r>
            <a:r>
              <a:rPr lang="en-IN" sz="4000">
                <a:latin typeface="Courier New" panose="02070309020205020404" pitchFamily="49" charset="0"/>
                <a:cs typeface="Courier New" panose="02070309020205020404" pitchFamily="49" charset="0"/>
              </a:rPr>
              <a:t>if</a:t>
            </a:r>
            <a:r>
              <a:rPr lang="en-IN"/>
              <a:t> Statement</a:t>
            </a:r>
          </a:p>
        </p:txBody>
      </p:sp>
      <p:sp>
        <p:nvSpPr>
          <p:cNvPr id="9" name="Content Placeholder 8"/>
          <p:cNvSpPr>
            <a:spLocks noGrp="1"/>
          </p:cNvSpPr>
          <p:nvPr>
            <p:ph idx="1"/>
          </p:nvPr>
        </p:nvSpPr>
        <p:spPr/>
        <p:txBody>
          <a:bodyPr/>
          <a:lstStyle/>
          <a:p>
            <a:r>
              <a:rPr lang="en-IN"/>
              <a:t>The most common conditional statement is the </a:t>
            </a:r>
            <a:r>
              <a:rPr lang="en-IN" sz="2600">
                <a:latin typeface="Courier New" panose="02070309020205020404" pitchFamily="49" charset="0"/>
                <a:cs typeface="Courier New" panose="02070309020205020404" pitchFamily="49" charset="0"/>
              </a:rPr>
              <a:t>if</a:t>
            </a:r>
            <a:r>
              <a:rPr lang="en-IN"/>
              <a:t> statement</a:t>
            </a:r>
          </a:p>
          <a:p>
            <a:r>
              <a:rPr lang="en-IN"/>
              <a:t>General structure of the </a:t>
            </a:r>
            <a:r>
              <a:rPr lang="en-IN" sz="2600">
                <a:latin typeface="Courier New" panose="02070309020205020404" pitchFamily="49" charset="0"/>
                <a:cs typeface="Courier New" panose="02070309020205020404" pitchFamily="49" charset="0"/>
              </a:rPr>
              <a:t>if</a:t>
            </a:r>
            <a:r>
              <a:rPr lang="en-IN">
                <a:latin typeface="Courier New" panose="02070309020205020404" pitchFamily="49" charset="0"/>
                <a:cs typeface="Courier New" panose="02070309020205020404" pitchFamily="49" charset="0"/>
              </a:rPr>
              <a:t> </a:t>
            </a:r>
            <a:r>
              <a:rPr lang="en-IN"/>
              <a:t>statement</a:t>
            </a:r>
          </a:p>
          <a:p>
            <a:pPr marL="400050" lvl="1" indent="0">
              <a:buNone/>
            </a:pPr>
            <a:r>
              <a:rPr lang="en-IN" sz="2600">
                <a:latin typeface="Courier New" panose="02070309020205020404" pitchFamily="49" charset="0"/>
                <a:cs typeface="Courier New" panose="02070309020205020404" pitchFamily="49" charset="0"/>
              </a:rPr>
              <a:t>if (</a:t>
            </a:r>
            <a:r>
              <a:rPr lang="en-IN" sz="2600" i="1">
                <a:latin typeface="Courier New" panose="02070309020205020404" pitchFamily="49" charset="0"/>
                <a:cs typeface="Courier New" panose="02070309020205020404" pitchFamily="49" charset="0"/>
              </a:rPr>
              <a:t>condition</a:t>
            </a:r>
            <a:r>
              <a:rPr lang="en-IN" sz="2600">
                <a:latin typeface="Courier New" panose="02070309020205020404" pitchFamily="49" charset="0"/>
                <a:cs typeface="Courier New" panose="02070309020205020404" pitchFamily="49" charset="0"/>
              </a:rPr>
              <a:t>) {</a:t>
            </a:r>
          </a:p>
          <a:p>
            <a:pPr marL="400050" lvl="1" indent="0">
              <a:buNone/>
            </a:pPr>
            <a:r>
              <a:rPr lang="en-IN" sz="2600" i="1">
                <a:latin typeface="Courier New" panose="02070309020205020404" pitchFamily="49" charset="0"/>
                <a:cs typeface="Courier New" panose="02070309020205020404" pitchFamily="49" charset="0"/>
              </a:rPr>
              <a:t>commands</a:t>
            </a:r>
          </a:p>
          <a:p>
            <a:pPr marL="400050" lvl="1" indent="0">
              <a:buNone/>
            </a:pPr>
            <a:r>
              <a:rPr lang="en-IN" sz="2600">
                <a:latin typeface="Courier New" panose="02070309020205020404" pitchFamily="49" charset="0"/>
                <a:cs typeface="Courier New" panose="02070309020205020404" pitchFamily="49" charset="0"/>
              </a:rPr>
              <a:t>}</a:t>
            </a:r>
          </a:p>
          <a:p>
            <a:pPr marL="363538" lvl="1" indent="0">
              <a:buNone/>
            </a:pPr>
            <a:r>
              <a:rPr lang="en-IN" sz="3200"/>
              <a:t>where </a:t>
            </a:r>
            <a:r>
              <a:rPr lang="en-IN" sz="2600" i="1">
                <a:latin typeface="Courier New" panose="02070309020205020404" pitchFamily="49" charset="0"/>
                <a:cs typeface="Courier New" panose="02070309020205020404" pitchFamily="49" charset="0"/>
              </a:rPr>
              <a:t>condition</a:t>
            </a:r>
            <a:r>
              <a:rPr lang="en-IN" sz="3200" i="1"/>
              <a:t> </a:t>
            </a:r>
            <a:r>
              <a:rPr lang="en-IN" sz="3200"/>
              <a:t>is a Boolean expression that is either true or false and </a:t>
            </a:r>
            <a:r>
              <a:rPr lang="en-IN" sz="2600" i="1">
                <a:latin typeface="Courier New" panose="02070309020205020404" pitchFamily="49" charset="0"/>
                <a:cs typeface="Courier New" panose="02070309020205020404" pitchFamily="49" charset="0"/>
              </a:rPr>
              <a:t>commands</a:t>
            </a:r>
            <a:r>
              <a:rPr lang="en-IN" sz="3200" i="1"/>
              <a:t> </a:t>
            </a:r>
            <a:r>
              <a:rPr lang="en-IN" sz="3200"/>
              <a:t>is the command block that is run if </a:t>
            </a:r>
            <a:r>
              <a:rPr lang="en-IN" sz="2600" i="1">
                <a:latin typeface="Courier New" panose="02070309020205020404" pitchFamily="49" charset="0"/>
                <a:cs typeface="Courier New" panose="02070309020205020404" pitchFamily="49" charset="0"/>
              </a:rPr>
              <a:t>condition</a:t>
            </a:r>
            <a:r>
              <a:rPr lang="en-IN" sz="3200" i="1"/>
              <a:t> </a:t>
            </a:r>
            <a:r>
              <a:rPr lang="en-IN" sz="3200"/>
              <a:t>is true</a:t>
            </a:r>
          </a:p>
        </p:txBody>
      </p:sp>
      <p:sp>
        <p:nvSpPr>
          <p:cNvPr id="8" name="Slide Number Placeholder 7"/>
          <p:cNvSpPr>
            <a:spLocks noGrp="1"/>
          </p:cNvSpPr>
          <p:nvPr>
            <p:ph type="sldNum" sz="quarter" idx="11"/>
          </p:nvPr>
        </p:nvSpPr>
        <p:spPr/>
        <p:txBody>
          <a:bodyPr/>
          <a:lstStyle/>
          <a:p>
            <a:fld id="{0409CDF1-C2B6-4988-8428-22D9775637BC}" type="slidenum">
              <a:rPr lang="en-US" smtClean="0"/>
              <a:pPr/>
              <a:t>47</a:t>
            </a:fld>
            <a:endParaRPr lang="en-US"/>
          </a:p>
        </p:txBody>
      </p:sp>
    </p:spTree>
    <p:extLst>
      <p:ext uri="{BB962C8B-B14F-4D97-AF65-F5344CB8AC3E}">
        <p14:creationId xmlns:p14="http://schemas.microsoft.com/office/powerpoint/2010/main" val="379817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a:t>Exploring the </a:t>
            </a:r>
            <a:r>
              <a:rPr lang="en-IN" sz="3200">
                <a:latin typeface="Courier New" panose="02070309020205020404" pitchFamily="49" charset="0"/>
                <a:cs typeface="Courier New" panose="02070309020205020404" pitchFamily="49" charset="0"/>
              </a:rPr>
              <a:t>if</a:t>
            </a:r>
            <a:r>
              <a:rPr lang="en-IN" sz="3600"/>
              <a:t> Statement (continued)</a:t>
            </a:r>
            <a:endParaRPr lang="en-IN" sz="4000"/>
          </a:p>
        </p:txBody>
      </p:sp>
      <p:sp>
        <p:nvSpPr>
          <p:cNvPr id="9" name="Content Placeholder 8"/>
          <p:cNvSpPr>
            <a:spLocks noGrp="1"/>
          </p:cNvSpPr>
          <p:nvPr>
            <p:ph idx="1"/>
          </p:nvPr>
        </p:nvSpPr>
        <p:spPr/>
        <p:txBody>
          <a:bodyPr/>
          <a:lstStyle/>
          <a:p>
            <a:r>
              <a:rPr lang="en-IN"/>
              <a:t>Conditional statement uses the same comparison and logical operators that are used with program loops </a:t>
            </a:r>
          </a:p>
          <a:p>
            <a:r>
              <a:rPr lang="en-IN" b="1"/>
              <a:t>Modulus operator: </a:t>
            </a:r>
            <a:r>
              <a:rPr lang="en-IN"/>
              <a:t>Returns the integer remainder after dividing one integer by another</a:t>
            </a:r>
          </a:p>
        </p:txBody>
      </p:sp>
      <p:sp>
        <p:nvSpPr>
          <p:cNvPr id="8" name="Slide Number Placeholder 7"/>
          <p:cNvSpPr>
            <a:spLocks noGrp="1"/>
          </p:cNvSpPr>
          <p:nvPr>
            <p:ph type="sldNum" sz="quarter" idx="11"/>
          </p:nvPr>
        </p:nvSpPr>
        <p:spPr/>
        <p:txBody>
          <a:bodyPr/>
          <a:lstStyle/>
          <a:p>
            <a:fld id="{0409CDF1-C2B6-4988-8428-22D9775637BC}" type="slidenum">
              <a:rPr lang="en-US" smtClean="0"/>
              <a:pPr/>
              <a:t>48</a:t>
            </a:fld>
            <a:endParaRPr lang="en-US"/>
          </a:p>
        </p:txBody>
      </p:sp>
    </p:spTree>
    <p:extLst>
      <p:ext uri="{BB962C8B-B14F-4D97-AF65-F5344CB8AC3E}">
        <p14:creationId xmlns:p14="http://schemas.microsoft.com/office/powerpoint/2010/main" val="1060869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Nesting </a:t>
            </a:r>
            <a:r>
              <a:rPr lang="en-IN">
                <a:latin typeface="Courier New" panose="02070309020205020404" pitchFamily="49" charset="0"/>
                <a:cs typeface="Courier New" panose="02070309020205020404" pitchFamily="49" charset="0"/>
              </a:rPr>
              <a:t>if</a:t>
            </a:r>
            <a:r>
              <a:rPr lang="en-IN"/>
              <a:t> Statements</a:t>
            </a:r>
          </a:p>
        </p:txBody>
      </p:sp>
      <p:sp>
        <p:nvSpPr>
          <p:cNvPr id="3" name="Content Placeholder 2"/>
          <p:cNvSpPr>
            <a:spLocks noGrp="1"/>
          </p:cNvSpPr>
          <p:nvPr>
            <p:ph idx="1"/>
          </p:nvPr>
        </p:nvSpPr>
        <p:spPr/>
        <p:txBody>
          <a:bodyPr/>
          <a:lstStyle/>
          <a:p>
            <a:r>
              <a:rPr lang="en-IN"/>
              <a:t>One </a:t>
            </a:r>
            <a:r>
              <a:rPr lang="en-IN" sz="2600">
                <a:latin typeface="Courier New" panose="02070309020205020404" pitchFamily="49" charset="0"/>
                <a:cs typeface="Courier New" panose="02070309020205020404" pitchFamily="49" charset="0"/>
              </a:rPr>
              <a:t>if</a:t>
            </a:r>
            <a:r>
              <a:rPr lang="en-IN"/>
              <a:t> statement is nested inside another</a:t>
            </a:r>
          </a:p>
        </p:txBody>
      </p:sp>
      <p:sp>
        <p:nvSpPr>
          <p:cNvPr id="8" name="Slide Number Placeholder 7"/>
          <p:cNvSpPr>
            <a:spLocks noGrp="1"/>
          </p:cNvSpPr>
          <p:nvPr>
            <p:ph type="sldNum" sz="quarter" idx="11"/>
          </p:nvPr>
        </p:nvSpPr>
        <p:spPr/>
        <p:txBody>
          <a:bodyPr/>
          <a:lstStyle/>
          <a:p>
            <a:fld id="{0409CDF1-C2B6-4988-8428-22D9775637BC}" type="slidenum">
              <a:rPr lang="en-US" smtClean="0"/>
              <a:pPr/>
              <a:t>49</a:t>
            </a:fld>
            <a:endParaRPr lang="en-US"/>
          </a:p>
        </p:txBody>
      </p:sp>
      <p:pic>
        <p:nvPicPr>
          <p:cNvPr id="4" name="Picture 3" descr="This figure explains the process of inserting a nested if statement.&#10;The figure consists of a rectangular box and a few lines of code.&#10;The first line of the code reads “// Revise the days in February for leap years”. The second line of the code reads “if (thisYear % 4 === 0) {”. The third line of the code reads “if ((thisYear % 100 != 0) || (this year % 400 === 0)) {”. The fourth line of the code reads “dayCount[1] = 29;”. The fifth line of the code reads “}”. The sixth line of the code reads “}”.&#10;A rectangular box labeled “if the year is divisible by 4 and either not divisible by 100 or divisible by 400, it's a leap year” is positioned at the left side of the code. An arrow originating from this rectangular box points to the fourth line of the code.&#10;" title="Figure 10-20 Inserting a nested if state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343400"/>
            <a:ext cx="8305801" cy="1981548"/>
          </a:xfrm>
          <a:prstGeom prst="rect">
            <a:avLst/>
          </a:prstGeom>
        </p:spPr>
      </p:pic>
      <p:pic>
        <p:nvPicPr>
          <p:cNvPr id="9" name="Content Placeholder 1" descr="This figure explains the process of calculating leap years.&#10;This figure is a flowchart that consists of four rectangular boxes and three rhombuses.&#10;The first rhombus is labeled “divisible by 4?”. The second rhombus labeled “divisible by 100?” is positioned at the bottom-right of the first rhombus. The third rhombus labeled “divisible by 400?” is positioned at the bottom-right of the second rhombus.&#10;The first rectangular box labeled “not a leap year” is positioned at the bottom-left of the first rhombus. The second rectangular box labeled “leap year” is positioned at the bottom-left of the second rhombus. The third rectangular box labeled “not a leap year” is positioned at the bottom-left of the third rhombus. The fourth rectangular box labeled “leap year” is positioned at the bottom-right of the third rhombus.&#10;An arrow labeled “No” originating from the left corner of the first rhombus points to the first rectangular box. An arrow labeled “Yes” originating from the right corner of the first rhombus points to the top of the second rhombus.&#10;An arrow labeled “No” originating from the left corner of the second rhombus points to the second rectangular box. An arrow labeled “Yes” originating from the right corner of the second rhombus points to the top of the third rhombus.&#10;An arrow labeled “No” originating from the left corner of the third rhombus points to the third rectangular box. An arrow labeled “Yes” originating from the right corner of the third rhombus points to the fourth rectangular box.&#10;" title="Figure 10-19 Process to calculate leap years"/>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854199" y="1723267"/>
            <a:ext cx="5207000" cy="2576810"/>
          </a:xfrm>
          <a:prstGeom prst="rect">
            <a:avLst/>
          </a:prstGeom>
          <a:noFill/>
          <a:ln w="9525">
            <a:noFill/>
            <a:miter lim="800000"/>
            <a:headEnd/>
            <a:tailEnd/>
          </a:ln>
        </p:spPr>
      </p:pic>
    </p:spTree>
    <p:extLst>
      <p:ext uri="{BB962C8B-B14F-4D97-AF65-F5344CB8AC3E}">
        <p14:creationId xmlns:p14="http://schemas.microsoft.com/office/powerpoint/2010/main" val="227262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Creating and Populating an Array</a:t>
            </a:r>
          </a:p>
        </p:txBody>
      </p:sp>
      <p:sp>
        <p:nvSpPr>
          <p:cNvPr id="2" name="Content Placeholder 1"/>
          <p:cNvSpPr>
            <a:spLocks noGrp="1"/>
          </p:cNvSpPr>
          <p:nvPr>
            <p:ph idx="1"/>
          </p:nvPr>
        </p:nvSpPr>
        <p:spPr/>
        <p:txBody>
          <a:bodyPr/>
          <a:lstStyle/>
          <a:p>
            <a:r>
              <a:rPr lang="en-IN"/>
              <a:t>To create an array, apply the object constructor</a:t>
            </a:r>
          </a:p>
          <a:p>
            <a:pPr marL="357188" lvl="1" indent="0">
              <a:buNone/>
            </a:pPr>
            <a:r>
              <a:rPr lang="en-IN" sz="2600" err="1">
                <a:latin typeface="Courier New" panose="02070309020205020404" pitchFamily="49" charset="0"/>
                <a:cs typeface="Courier New" panose="02070309020205020404" pitchFamily="49" charset="0"/>
              </a:rPr>
              <a:t>var</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array </a:t>
            </a:r>
            <a:r>
              <a:rPr lang="en-IN" sz="2600">
                <a:latin typeface="Courier New" panose="02070309020205020404" pitchFamily="49" charset="0"/>
                <a:cs typeface="Courier New" panose="02070309020205020404" pitchFamily="49" charset="0"/>
              </a:rPr>
              <a:t>= new Array(</a:t>
            </a:r>
            <a:r>
              <a:rPr lang="en-IN" sz="2600" i="1">
                <a:latin typeface="Courier New" panose="02070309020205020404" pitchFamily="49" charset="0"/>
                <a:cs typeface="Courier New" panose="02070309020205020404" pitchFamily="49" charset="0"/>
              </a:rPr>
              <a:t>length</a:t>
            </a:r>
            <a:r>
              <a:rPr lang="en-IN" sz="2600">
                <a:latin typeface="Courier New" panose="02070309020205020404" pitchFamily="49" charset="0"/>
                <a:cs typeface="Courier New" panose="02070309020205020404" pitchFamily="49" charset="0"/>
              </a:rPr>
              <a:t>);</a:t>
            </a:r>
          </a:p>
          <a:p>
            <a:pPr marL="357188" lvl="1" indent="0">
              <a:buNone/>
            </a:pPr>
            <a:r>
              <a:rPr lang="en-IN"/>
              <a:t>where </a:t>
            </a:r>
            <a:r>
              <a:rPr lang="en-IN" sz="2600" i="1">
                <a:latin typeface="Courier New" panose="02070309020205020404" pitchFamily="49" charset="0"/>
                <a:cs typeface="Courier New" panose="02070309020205020404" pitchFamily="49" charset="0"/>
              </a:rPr>
              <a:t>array</a:t>
            </a:r>
            <a:r>
              <a:rPr lang="en-IN" i="1"/>
              <a:t> </a:t>
            </a:r>
            <a:r>
              <a:rPr lang="en-IN"/>
              <a:t>is the name of the array and </a:t>
            </a:r>
            <a:r>
              <a:rPr lang="en-IN" sz="2600" i="1">
                <a:latin typeface="Courier New" panose="02070309020205020404" pitchFamily="49" charset="0"/>
                <a:cs typeface="Courier New" panose="02070309020205020404" pitchFamily="49" charset="0"/>
              </a:rPr>
              <a:t>length</a:t>
            </a:r>
            <a:r>
              <a:rPr lang="en-IN" i="1"/>
              <a:t> </a:t>
            </a:r>
            <a:r>
              <a:rPr lang="en-IN"/>
              <a:t>is the number of items in the array</a:t>
            </a:r>
          </a:p>
          <a:p>
            <a:r>
              <a:rPr lang="en-IN"/>
              <a:t>The </a:t>
            </a:r>
            <a:r>
              <a:rPr lang="en-IN" sz="2600" i="1">
                <a:latin typeface="Courier New" panose="02070309020205020404" pitchFamily="49" charset="0"/>
                <a:cs typeface="Courier New" panose="02070309020205020404" pitchFamily="49" charset="0"/>
              </a:rPr>
              <a:t>length</a:t>
            </a:r>
            <a:r>
              <a:rPr lang="en-IN" i="1"/>
              <a:t> </a:t>
            </a:r>
            <a:r>
              <a:rPr lang="en-IN"/>
              <a:t>value is optional; if the </a:t>
            </a:r>
            <a:r>
              <a:rPr lang="en-IN" sz="2600" i="1">
                <a:latin typeface="Courier New" panose="02070309020205020404" pitchFamily="49" charset="0"/>
                <a:cs typeface="Courier New" panose="02070309020205020404" pitchFamily="49" charset="0"/>
              </a:rPr>
              <a:t>length</a:t>
            </a:r>
            <a:r>
              <a:rPr lang="en-IN"/>
              <a:t> parameter is omitted then the array expands automatically as more items are added to it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a:t>
            </a:fld>
            <a:endParaRPr lang="en-US"/>
          </a:p>
        </p:txBody>
      </p:sp>
    </p:spTree>
    <p:extLst>
      <p:ext uri="{BB962C8B-B14F-4D97-AF65-F5344CB8AC3E}">
        <p14:creationId xmlns:p14="http://schemas.microsoft.com/office/powerpoint/2010/main" val="3915806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dirty="0"/>
              <a:t>Exploring the </a:t>
            </a:r>
            <a:r>
              <a:rPr lang="en-IN" sz="4000" dirty="0">
                <a:latin typeface="Courier New" panose="02070309020205020404" pitchFamily="49" charset="0"/>
                <a:cs typeface="Courier New" panose="02070309020205020404" pitchFamily="49" charset="0"/>
              </a:rPr>
              <a:t>if else </a:t>
            </a:r>
            <a:r>
              <a:rPr lang="en-IN" sz="4000" dirty="0"/>
              <a:t>Statement</a:t>
            </a:r>
          </a:p>
        </p:txBody>
      </p:sp>
      <p:sp>
        <p:nvSpPr>
          <p:cNvPr id="3" name="Content Placeholder 2"/>
          <p:cNvSpPr>
            <a:spLocks noGrp="1"/>
          </p:cNvSpPr>
          <p:nvPr>
            <p:ph idx="1"/>
          </p:nvPr>
        </p:nvSpPr>
        <p:spPr/>
        <p:txBody>
          <a:bodyPr/>
          <a:lstStyle/>
          <a:p>
            <a:r>
              <a:rPr lang="en-IN" sz="2600">
                <a:latin typeface="Courier New" panose="02070309020205020404" pitchFamily="49" charset="0"/>
                <a:cs typeface="Courier New" panose="02070309020205020404" pitchFamily="49" charset="0"/>
              </a:rPr>
              <a:t>if else</a:t>
            </a:r>
            <a:r>
              <a:rPr lang="en-IN"/>
              <a:t> statement: Chooses between alternate command blocks </a:t>
            </a:r>
          </a:p>
          <a:p>
            <a:r>
              <a:rPr lang="en-IN"/>
              <a:t>It runs one command block if the conditional expression is true and a different command block if the expression is false</a:t>
            </a:r>
          </a:p>
          <a:p>
            <a:r>
              <a:rPr lang="en-IN"/>
              <a:t>General structure         </a:t>
            </a:r>
          </a:p>
          <a:p>
            <a:pPr marL="0" indent="0">
              <a:buNone/>
            </a:pPr>
            <a:r>
              <a:rPr lang="en-IN" sz="2600">
                <a:latin typeface="Courier New" panose="02070309020205020404" pitchFamily="49" charset="0"/>
                <a:cs typeface="Courier New" panose="02070309020205020404" pitchFamily="49" charset="0"/>
              </a:rPr>
              <a:t>if (</a:t>
            </a:r>
            <a:r>
              <a:rPr lang="en-IN" sz="2600" i="1">
                <a:latin typeface="Courier New" panose="02070309020205020404" pitchFamily="49" charset="0"/>
                <a:cs typeface="Courier New" panose="02070309020205020404" pitchFamily="49" charset="0"/>
              </a:rPr>
              <a:t>condition</a:t>
            </a:r>
            <a:r>
              <a:rPr lang="en-IN" sz="2600">
                <a:latin typeface="Courier New" panose="02070309020205020404" pitchFamily="49" charset="0"/>
                <a:cs typeface="Courier New" panose="02070309020205020404" pitchFamily="49" charset="0"/>
              </a:rPr>
              <a:t>) {</a:t>
            </a:r>
          </a:p>
          <a:p>
            <a:pPr marL="400050" lvl="1" indent="0">
              <a:buNone/>
            </a:pPr>
            <a:r>
              <a:rPr lang="en-IN" sz="2600" i="1">
                <a:latin typeface="Courier New" panose="02070309020205020404" pitchFamily="49" charset="0"/>
                <a:cs typeface="Courier New" panose="02070309020205020404" pitchFamily="49" charset="0"/>
              </a:rPr>
              <a:t>	commands if condition is true </a:t>
            </a:r>
            <a:r>
              <a:rPr lang="en-IN" sz="2600">
                <a:latin typeface="Courier New" panose="02070309020205020404" pitchFamily="49" charset="0"/>
                <a:cs typeface="Courier New" panose="02070309020205020404" pitchFamily="49" charset="0"/>
              </a:rPr>
              <a:t>} </a:t>
            </a:r>
          </a:p>
          <a:p>
            <a:pPr marL="400050" lvl="1" indent="0">
              <a:buNone/>
            </a:pPr>
            <a:r>
              <a:rPr lang="en-IN" sz="2600">
                <a:latin typeface="Courier New" panose="02070309020205020404" pitchFamily="49" charset="0"/>
                <a:cs typeface="Courier New" panose="02070309020205020404" pitchFamily="49" charset="0"/>
              </a:rPr>
              <a:t>else {</a:t>
            </a:r>
          </a:p>
          <a:p>
            <a:pPr marL="400050" lvl="1" indent="0">
              <a:buNone/>
            </a:pPr>
            <a:r>
              <a:rPr lang="en-IN" sz="2600" i="1">
                <a:latin typeface="Courier New" panose="02070309020205020404" pitchFamily="49" charset="0"/>
                <a:cs typeface="Courier New" panose="02070309020205020404" pitchFamily="49" charset="0"/>
              </a:rPr>
              <a:t>	commands if condition is false </a:t>
            </a:r>
            <a:r>
              <a:rPr lang="en-IN" sz="2600">
                <a:latin typeface="Courier New" panose="02070309020205020404" pitchFamily="49" charset="0"/>
                <a:cs typeface="Courier New" panose="02070309020205020404" pitchFamily="49" charset="0"/>
              </a:rPr>
              <a:t>}</a:t>
            </a:r>
          </a:p>
          <a:p>
            <a:endParaRPr lang="en-IN"/>
          </a:p>
        </p:txBody>
      </p:sp>
      <p:sp>
        <p:nvSpPr>
          <p:cNvPr id="8" name="Slide Number Placeholder 7"/>
          <p:cNvSpPr>
            <a:spLocks noGrp="1"/>
          </p:cNvSpPr>
          <p:nvPr>
            <p:ph type="sldNum" sz="quarter" idx="11"/>
          </p:nvPr>
        </p:nvSpPr>
        <p:spPr/>
        <p:txBody>
          <a:bodyPr/>
          <a:lstStyle/>
          <a:p>
            <a:fld id="{0409CDF1-C2B6-4988-8428-22D9775637BC}" type="slidenum">
              <a:rPr lang="en-US" smtClean="0"/>
              <a:pPr/>
              <a:t>50</a:t>
            </a:fld>
            <a:endParaRPr lang="en-US"/>
          </a:p>
        </p:txBody>
      </p:sp>
    </p:spTree>
    <p:extLst>
      <p:ext uri="{BB962C8B-B14F-4D97-AF65-F5344CB8AC3E}">
        <p14:creationId xmlns:p14="http://schemas.microsoft.com/office/powerpoint/2010/main" val="3355549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Using Multiple </a:t>
            </a:r>
            <a:r>
              <a:rPr lang="en-IN" sz="3600">
                <a:latin typeface="Courier New" panose="02070309020205020404" pitchFamily="49" charset="0"/>
                <a:cs typeface="Courier New" panose="02070309020205020404" pitchFamily="49" charset="0"/>
              </a:rPr>
              <a:t>else if</a:t>
            </a:r>
            <a:r>
              <a:rPr lang="en-IN" sz="4000"/>
              <a:t> Statements</a:t>
            </a:r>
          </a:p>
        </p:txBody>
      </p:sp>
      <p:sp>
        <p:nvSpPr>
          <p:cNvPr id="3" name="Content Placeholder 2"/>
          <p:cNvSpPr>
            <a:spLocks noGrp="1"/>
          </p:cNvSpPr>
          <p:nvPr>
            <p:ph idx="1"/>
          </p:nvPr>
        </p:nvSpPr>
        <p:spPr/>
        <p:txBody>
          <a:bodyPr/>
          <a:lstStyle/>
          <a:p>
            <a:r>
              <a:rPr lang="en-IN"/>
              <a:t>Structure </a:t>
            </a:r>
            <a:r>
              <a:rPr lang="en-US"/>
              <a:t>of an </a:t>
            </a:r>
            <a:r>
              <a:rPr lang="en-US" sz="2600">
                <a:latin typeface="Courier New" panose="02070309020205020404" pitchFamily="49" charset="0"/>
                <a:cs typeface="Courier New" panose="02070309020205020404" pitchFamily="49" charset="0"/>
              </a:rPr>
              <a:t>if else </a:t>
            </a:r>
            <a:r>
              <a:rPr lang="en-US"/>
              <a:t>statement is:</a:t>
            </a:r>
            <a:endParaRPr lang="en-IN"/>
          </a:p>
          <a:p>
            <a:pPr marL="457200" lvl="1" indent="0">
              <a:buNone/>
            </a:pPr>
            <a:r>
              <a:rPr lang="en-IN" sz="2600">
                <a:latin typeface="Courier New" panose="02070309020205020404" pitchFamily="49" charset="0"/>
                <a:cs typeface="Courier New" panose="02070309020205020404" pitchFamily="49" charset="0"/>
              </a:rPr>
              <a:t>if (</a:t>
            </a:r>
            <a:r>
              <a:rPr lang="en-IN" sz="2600" i="1">
                <a:latin typeface="Courier New" panose="02070309020205020404" pitchFamily="49" charset="0"/>
                <a:cs typeface="Courier New" panose="02070309020205020404" pitchFamily="49" charset="0"/>
              </a:rPr>
              <a:t>condition1</a:t>
            </a:r>
            <a:r>
              <a:rPr lang="en-IN" sz="2600">
                <a:latin typeface="Courier New" panose="02070309020205020404" pitchFamily="49" charset="0"/>
                <a:cs typeface="Courier New" panose="02070309020205020404" pitchFamily="49" charset="0"/>
              </a:rPr>
              <a:t>) {</a:t>
            </a:r>
          </a:p>
          <a:p>
            <a:pPr marL="457200" lvl="1" indent="0">
              <a:buNone/>
            </a:pPr>
            <a:r>
              <a:rPr lang="en-IN" sz="2600" i="1">
                <a:latin typeface="Courier New" panose="02070309020205020404" pitchFamily="49" charset="0"/>
                <a:cs typeface="Courier New" panose="02070309020205020404" pitchFamily="49" charset="0"/>
              </a:rPr>
              <a:t>commands1</a:t>
            </a:r>
          </a:p>
          <a:p>
            <a:pPr marL="457200" lvl="1" indent="0">
              <a:buNone/>
            </a:pPr>
            <a:r>
              <a:rPr lang="en-IN" sz="2600">
                <a:latin typeface="Courier New" panose="02070309020205020404" pitchFamily="49" charset="0"/>
                <a:cs typeface="Courier New" panose="02070309020205020404" pitchFamily="49" charset="0"/>
              </a:rPr>
              <a:t>} else if (</a:t>
            </a:r>
            <a:r>
              <a:rPr lang="en-IN" sz="2600" i="1">
                <a:latin typeface="Courier New" panose="02070309020205020404" pitchFamily="49" charset="0"/>
                <a:cs typeface="Courier New" panose="02070309020205020404" pitchFamily="49" charset="0"/>
              </a:rPr>
              <a:t>condition2</a:t>
            </a:r>
            <a:r>
              <a:rPr lang="en-IN" sz="2600">
                <a:latin typeface="Courier New" panose="02070309020205020404" pitchFamily="49" charset="0"/>
                <a:cs typeface="Courier New" panose="02070309020205020404" pitchFamily="49" charset="0"/>
              </a:rPr>
              <a:t>) {</a:t>
            </a:r>
          </a:p>
          <a:p>
            <a:pPr marL="457200" lvl="1" indent="0">
              <a:buNone/>
            </a:pPr>
            <a:r>
              <a:rPr lang="en-IN" sz="2600" i="1">
                <a:latin typeface="Courier New" panose="02070309020205020404" pitchFamily="49" charset="0"/>
                <a:cs typeface="Courier New" panose="02070309020205020404" pitchFamily="49" charset="0"/>
              </a:rPr>
              <a:t>commands2</a:t>
            </a:r>
          </a:p>
          <a:p>
            <a:pPr marL="457200" lvl="1" indent="0">
              <a:buNone/>
            </a:pPr>
            <a:r>
              <a:rPr lang="en-IN" sz="2600">
                <a:latin typeface="Courier New" panose="02070309020205020404" pitchFamily="49" charset="0"/>
                <a:cs typeface="Courier New" panose="02070309020205020404" pitchFamily="49" charset="0"/>
              </a:rPr>
              <a:t>}...</a:t>
            </a:r>
          </a:p>
          <a:p>
            <a:pPr marL="457200" lvl="1" indent="0">
              <a:buNone/>
            </a:pPr>
            <a:r>
              <a:rPr lang="en-IN" sz="2600">
                <a:latin typeface="Courier New" panose="02070309020205020404" pitchFamily="49" charset="0"/>
                <a:cs typeface="Courier New" panose="02070309020205020404" pitchFamily="49" charset="0"/>
              </a:rPr>
              <a:t>else {</a:t>
            </a:r>
          </a:p>
          <a:p>
            <a:pPr marL="457200" lvl="1" indent="0">
              <a:buNone/>
            </a:pPr>
            <a:r>
              <a:rPr lang="en-IN" sz="2600" i="1">
                <a:latin typeface="Courier New" panose="02070309020205020404" pitchFamily="49" charset="0"/>
                <a:cs typeface="Courier New" panose="02070309020205020404" pitchFamily="49" charset="0"/>
              </a:rPr>
              <a:t>default commands</a:t>
            </a:r>
            <a:r>
              <a:rPr lang="en-IN" sz="2600">
                <a:latin typeface="Courier New" panose="02070309020205020404" pitchFamily="49" charset="0"/>
                <a:cs typeface="Courier New" panose="02070309020205020404" pitchFamily="49" charset="0"/>
              </a:rPr>
              <a:t>}</a:t>
            </a:r>
          </a:p>
          <a:p>
            <a:pPr marL="457200" lvl="1" indent="0">
              <a:buNone/>
            </a:pPr>
            <a:r>
              <a:rPr lang="en-IN" sz="3200"/>
              <a:t>where </a:t>
            </a:r>
            <a:r>
              <a:rPr lang="en-IN" sz="2600" i="1">
                <a:latin typeface="Courier New" panose="02070309020205020404" pitchFamily="49" charset="0"/>
                <a:cs typeface="Courier New" panose="02070309020205020404" pitchFamily="49" charset="0"/>
              </a:rPr>
              <a:t>condition</a:t>
            </a:r>
            <a:r>
              <a:rPr lang="en-IN" sz="3200" i="1"/>
              <a:t> </a:t>
            </a:r>
            <a:r>
              <a:rPr lang="en-IN" sz="3200" i="1">
                <a:latin typeface="Courier New" panose="02070309020205020404" pitchFamily="49" charset="0"/>
                <a:cs typeface="Courier New" panose="02070309020205020404" pitchFamily="49" charset="0"/>
              </a:rPr>
              <a:t>1, </a:t>
            </a:r>
            <a:r>
              <a:rPr lang="en-IN" sz="2600" i="1">
                <a:latin typeface="Courier New" panose="02070309020205020404" pitchFamily="49" charset="0"/>
                <a:cs typeface="Courier New" panose="02070309020205020404" pitchFamily="49" charset="0"/>
              </a:rPr>
              <a:t>condition</a:t>
            </a:r>
            <a:r>
              <a:rPr lang="en-IN" sz="3200" i="1">
                <a:latin typeface="Courier New" panose="02070309020205020404" pitchFamily="49" charset="0"/>
                <a:cs typeface="Courier New" panose="02070309020205020404" pitchFamily="49" charset="0"/>
              </a:rPr>
              <a:t> 2,…</a:t>
            </a:r>
            <a:r>
              <a:rPr lang="en-IN" sz="3200"/>
              <a:t> are the different conditions to be tested</a:t>
            </a:r>
          </a:p>
          <a:p>
            <a:pPr marL="457200" lvl="1" indent="0">
              <a:buNone/>
            </a:pPr>
            <a:endParaRPr lang="en-IN">
              <a:cs typeface="Courier New" panose="02070309020205020404" pitchFamily="49" charset="0"/>
            </a:endParaRPr>
          </a:p>
          <a:p>
            <a:pPr marL="457200" lvl="1" indent="0">
              <a:buNone/>
            </a:pPr>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51</a:t>
            </a:fld>
            <a:endParaRPr lang="en-US"/>
          </a:p>
        </p:txBody>
      </p:sp>
    </p:spTree>
    <p:extLst>
      <p:ext uri="{BB962C8B-B14F-4D97-AF65-F5344CB8AC3E}">
        <p14:creationId xmlns:p14="http://schemas.microsoft.com/office/powerpoint/2010/main" val="3114153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Hands-on  if-else statements</a:t>
            </a:r>
            <a:endParaRPr lang="en-CA" sz="4000" dirty="0"/>
          </a:p>
        </p:txBody>
      </p:sp>
      <p:sp>
        <p:nvSpPr>
          <p:cNvPr id="8" name="Content Placeholder 7"/>
          <p:cNvSpPr>
            <a:spLocks noGrp="1"/>
          </p:cNvSpPr>
          <p:nvPr>
            <p:ph sz="half" idx="2"/>
          </p:nvPr>
        </p:nvSpPr>
        <p:spPr>
          <a:xfrm>
            <a:off x="457201" y="1219200"/>
            <a:ext cx="8458200" cy="4906963"/>
          </a:xfrm>
        </p:spPr>
        <p:txBody>
          <a:bodyPr/>
          <a:lstStyle/>
          <a:p>
            <a:pPr marL="0" indent="0" algn="ctr">
              <a:buNone/>
            </a:pPr>
            <a:r>
              <a:rPr lang="en-US" sz="2000" b="1" u="sng" dirty="0">
                <a:solidFill>
                  <a:schemeClr val="accent2"/>
                </a:solidFill>
              </a:rPr>
              <a:t>JavaScript Code</a:t>
            </a:r>
          </a:p>
          <a:p>
            <a:pPr marL="0" indent="0">
              <a:buNone/>
            </a:pPr>
            <a:r>
              <a:rPr lang="en-US" sz="2000" dirty="0" err="1"/>
              <a:t>var</a:t>
            </a:r>
            <a:r>
              <a:rPr lang="en-US" sz="2000" dirty="0"/>
              <a:t> city = "</a:t>
            </a:r>
            <a:r>
              <a:rPr lang="en-US" sz="2000" dirty="0" err="1"/>
              <a:t>abc</a:t>
            </a:r>
            <a:r>
              <a:rPr lang="en-US" sz="2000" dirty="0"/>
              <a:t>";</a:t>
            </a:r>
          </a:p>
          <a:p>
            <a:pPr marL="0" indent="0">
              <a:buNone/>
            </a:pPr>
            <a:r>
              <a:rPr lang="en-US" sz="2000" dirty="0" err="1"/>
              <a:t>var</a:t>
            </a:r>
            <a:r>
              <a:rPr lang="en-US" sz="2000" dirty="0"/>
              <a:t> province = "";</a:t>
            </a:r>
          </a:p>
          <a:p>
            <a:pPr marL="0" indent="0">
              <a:buNone/>
            </a:pPr>
            <a:r>
              <a:rPr lang="en-US" sz="2000" dirty="0"/>
              <a:t>if(city === "Vancouver")</a:t>
            </a:r>
          </a:p>
          <a:p>
            <a:pPr marL="0" indent="0">
              <a:buNone/>
            </a:pPr>
            <a:r>
              <a:rPr lang="en-US" sz="2000" dirty="0"/>
              <a:t>	province = "BC";</a:t>
            </a:r>
          </a:p>
          <a:p>
            <a:pPr marL="0" indent="0">
              <a:buNone/>
            </a:pPr>
            <a:r>
              <a:rPr lang="en-US" sz="2000" dirty="0"/>
              <a:t>else if(city === "Calgary")</a:t>
            </a:r>
          </a:p>
          <a:p>
            <a:pPr marL="0" indent="0">
              <a:buNone/>
            </a:pPr>
            <a:r>
              <a:rPr lang="en-US" sz="2000" dirty="0"/>
              <a:t>	province = "Alberta";</a:t>
            </a:r>
          </a:p>
          <a:p>
            <a:pPr marL="0" indent="0">
              <a:buNone/>
            </a:pPr>
            <a:r>
              <a:rPr lang="en-US" sz="2000" dirty="0"/>
              <a:t>else if(city === "Toronto")</a:t>
            </a:r>
          </a:p>
          <a:p>
            <a:pPr marL="0" indent="0">
              <a:buNone/>
            </a:pPr>
            <a:r>
              <a:rPr lang="en-US" sz="2000" dirty="0"/>
              <a:t>	province = "Ontario";</a:t>
            </a:r>
          </a:p>
          <a:p>
            <a:pPr marL="0" indent="0">
              <a:buNone/>
            </a:pPr>
            <a:r>
              <a:rPr lang="en-US" sz="2000" dirty="0"/>
              <a:t>else</a:t>
            </a:r>
          </a:p>
          <a:p>
            <a:pPr marL="0" indent="0">
              <a:buNone/>
            </a:pPr>
            <a:r>
              <a:rPr lang="en-US" sz="2000" dirty="0"/>
              <a:t>	alert("Unknown city");</a:t>
            </a:r>
          </a:p>
          <a:p>
            <a:pPr marL="0" indent="0">
              <a:buNone/>
            </a:pPr>
            <a:r>
              <a:rPr lang="en-US" sz="2000" dirty="0" err="1"/>
              <a:t>document.getElementById</a:t>
            </a:r>
            <a:r>
              <a:rPr lang="en-US" sz="2000" dirty="0"/>
              <a:t>("array").</a:t>
            </a:r>
            <a:r>
              <a:rPr lang="en-US" sz="2000" dirty="0" err="1"/>
              <a:t>innerHTML</a:t>
            </a:r>
            <a:r>
              <a:rPr lang="en-US" sz="2000" dirty="0"/>
              <a:t> = "&lt;p&gt;The province is "+province+"&lt;/p&gt;";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52</a:t>
            </a:fld>
            <a:endParaRPr lang="en-US" dirty="0"/>
          </a:p>
        </p:txBody>
      </p:sp>
    </p:spTree>
    <p:extLst>
      <p:ext uri="{BB962C8B-B14F-4D97-AF65-F5344CB8AC3E}">
        <p14:creationId xmlns:p14="http://schemas.microsoft.com/office/powerpoint/2010/main" val="3729611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Exploring the </a:t>
            </a:r>
            <a:r>
              <a:rPr lang="en-IN" sz="4000">
                <a:latin typeface="Courier New" panose="02070309020205020404" pitchFamily="49" charset="0"/>
                <a:cs typeface="Courier New" panose="02070309020205020404" pitchFamily="49" charset="0"/>
              </a:rPr>
              <a:t>break</a:t>
            </a:r>
            <a:r>
              <a:rPr lang="en-IN"/>
              <a:t> Command</a:t>
            </a:r>
          </a:p>
        </p:txBody>
      </p:sp>
      <p:sp>
        <p:nvSpPr>
          <p:cNvPr id="9" name="Content Placeholder 8"/>
          <p:cNvSpPr>
            <a:spLocks noGrp="1"/>
          </p:cNvSpPr>
          <p:nvPr>
            <p:ph idx="1"/>
          </p:nvPr>
        </p:nvSpPr>
        <p:spPr/>
        <p:txBody>
          <a:bodyPr/>
          <a:lstStyle/>
          <a:p>
            <a:r>
              <a:rPr lang="en-IN" sz="2600">
                <a:latin typeface="Courier New" panose="02070309020205020404" pitchFamily="49" charset="0"/>
                <a:cs typeface="Courier New" panose="02070309020205020404" pitchFamily="49" charset="0"/>
              </a:rPr>
              <a:t>break</a:t>
            </a:r>
            <a:r>
              <a:rPr lang="en-IN"/>
              <a:t> statement: Terminates any program loop or conditional statement</a:t>
            </a:r>
          </a:p>
          <a:p>
            <a:r>
              <a:rPr lang="en-IN"/>
              <a:t>Used anywhere within the program code</a:t>
            </a:r>
          </a:p>
          <a:p>
            <a:r>
              <a:rPr lang="en-IN"/>
              <a:t>When a </a:t>
            </a:r>
            <a:r>
              <a:rPr lang="en-IN" sz="2600">
                <a:latin typeface="Courier New" panose="02070309020205020404" pitchFamily="49" charset="0"/>
                <a:cs typeface="Courier New" panose="02070309020205020404" pitchFamily="49" charset="0"/>
              </a:rPr>
              <a:t>break</a:t>
            </a:r>
            <a:r>
              <a:rPr lang="en-IN"/>
              <a:t> statement is encountered, control is passed to the statement immediately following it</a:t>
            </a:r>
          </a:p>
          <a:p>
            <a:r>
              <a:rPr lang="en-IN"/>
              <a:t>It is most often used to exit a program loop before the stopping condition is met</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53</a:t>
            </a:fld>
            <a:endParaRPr lang="en-US"/>
          </a:p>
        </p:txBody>
      </p:sp>
    </p:spTree>
    <p:extLst>
      <p:ext uri="{BB962C8B-B14F-4D97-AF65-F5344CB8AC3E}">
        <p14:creationId xmlns:p14="http://schemas.microsoft.com/office/powerpoint/2010/main" val="3122886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Hands-on  break statement</a:t>
            </a:r>
            <a:endParaRPr lang="en-CA" sz="4000" dirty="0"/>
          </a:p>
        </p:txBody>
      </p:sp>
      <p:sp>
        <p:nvSpPr>
          <p:cNvPr id="8" name="Content Placeholder 7"/>
          <p:cNvSpPr>
            <a:spLocks noGrp="1"/>
          </p:cNvSpPr>
          <p:nvPr>
            <p:ph sz="half" idx="2"/>
          </p:nvPr>
        </p:nvSpPr>
        <p:spPr>
          <a:xfrm>
            <a:off x="457201" y="1219200"/>
            <a:ext cx="8458200" cy="4906963"/>
          </a:xfrm>
        </p:spPr>
        <p:txBody>
          <a:bodyPr/>
          <a:lstStyle/>
          <a:p>
            <a:pPr marL="0" indent="0" algn="ctr">
              <a:buNone/>
            </a:pPr>
            <a:r>
              <a:rPr lang="en-US" sz="2000" b="1" u="sng" dirty="0">
                <a:solidFill>
                  <a:schemeClr val="accent2"/>
                </a:solidFill>
              </a:rPr>
              <a:t>JavaScript Code</a:t>
            </a:r>
          </a:p>
          <a:p>
            <a:pPr marL="0" indent="0">
              <a:buNone/>
            </a:pPr>
            <a:r>
              <a:rPr lang="en-US" dirty="0" err="1"/>
              <a:t>var</a:t>
            </a:r>
            <a:r>
              <a:rPr lang="en-US" dirty="0"/>
              <a:t> array = [12,3,4,5]; //array </a:t>
            </a:r>
          </a:p>
          <a:p>
            <a:pPr marL="0" indent="0">
              <a:buNone/>
            </a:pPr>
            <a:endParaRPr lang="en-US" dirty="0"/>
          </a:p>
          <a:p>
            <a:pPr marL="0" indent="0">
              <a:buNone/>
            </a:pPr>
            <a:r>
              <a:rPr lang="en-US" dirty="0"/>
              <a:t>for(</a:t>
            </a:r>
            <a:r>
              <a:rPr lang="en-US" dirty="0" err="1"/>
              <a:t>var</a:t>
            </a:r>
            <a:r>
              <a:rPr lang="en-US" dirty="0"/>
              <a:t> </a:t>
            </a:r>
            <a:r>
              <a:rPr lang="en-US" dirty="0" err="1"/>
              <a:t>i</a:t>
            </a:r>
            <a:r>
              <a:rPr lang="en-US" dirty="0"/>
              <a:t>=0;i&lt;</a:t>
            </a:r>
            <a:r>
              <a:rPr lang="en-US" dirty="0" err="1"/>
              <a:t>array.length;i</a:t>
            </a:r>
            <a:r>
              <a:rPr lang="en-US" dirty="0"/>
              <a:t>++){</a:t>
            </a:r>
          </a:p>
          <a:p>
            <a:pPr marL="0" indent="0">
              <a:buNone/>
            </a:pPr>
            <a:r>
              <a:rPr lang="en-US" dirty="0"/>
              <a:t>	if(array[</a:t>
            </a:r>
            <a:r>
              <a:rPr lang="en-US" dirty="0" err="1"/>
              <a:t>i</a:t>
            </a:r>
            <a:r>
              <a:rPr lang="en-US" dirty="0"/>
              <a:t>] === 4){</a:t>
            </a:r>
          </a:p>
          <a:p>
            <a:pPr marL="0" indent="0">
              <a:buNone/>
            </a:pPr>
            <a:r>
              <a:rPr lang="en-US" dirty="0"/>
              <a:t>		alert("4 is in the array");</a:t>
            </a:r>
          </a:p>
          <a:p>
            <a:pPr marL="0" indent="0">
              <a:buNone/>
            </a:pPr>
            <a:r>
              <a:rPr lang="en-US" dirty="0"/>
              <a:t>		break;</a:t>
            </a:r>
          </a:p>
          <a:p>
            <a:pPr marL="0" indent="0">
              <a:buNone/>
            </a:pPr>
            <a:r>
              <a:rPr lang="en-US" dirty="0"/>
              <a:t>	}	</a:t>
            </a:r>
          </a:p>
          <a:p>
            <a:pPr marL="0" indent="0">
              <a:buNone/>
            </a:pPr>
            <a:r>
              <a:rPr lang="en-US" dirty="0"/>
              <a:t>}</a:t>
            </a:r>
            <a:endParaRPr lang="en-CA" sz="36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54</a:t>
            </a:fld>
            <a:endParaRPr lang="en-US" dirty="0"/>
          </a:p>
        </p:txBody>
      </p:sp>
    </p:spTree>
    <p:extLst>
      <p:ext uri="{BB962C8B-B14F-4D97-AF65-F5344CB8AC3E}">
        <p14:creationId xmlns:p14="http://schemas.microsoft.com/office/powerpoint/2010/main" val="857060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4000"/>
              <a:t>Exploring the </a:t>
            </a:r>
            <a:r>
              <a:rPr lang="en-IN" sz="3600">
                <a:latin typeface="Courier New" panose="02070309020205020404" pitchFamily="49" charset="0"/>
                <a:cs typeface="Courier New" panose="02070309020205020404" pitchFamily="49" charset="0"/>
              </a:rPr>
              <a:t>continue</a:t>
            </a:r>
            <a:r>
              <a:rPr lang="en-IN" sz="3600"/>
              <a:t> </a:t>
            </a:r>
            <a:r>
              <a:rPr lang="en-IN" sz="4000"/>
              <a:t>Command</a:t>
            </a:r>
          </a:p>
        </p:txBody>
      </p:sp>
      <p:sp>
        <p:nvSpPr>
          <p:cNvPr id="9" name="Content Placeholder 8"/>
          <p:cNvSpPr>
            <a:spLocks noGrp="1"/>
          </p:cNvSpPr>
          <p:nvPr>
            <p:ph idx="1"/>
          </p:nvPr>
        </p:nvSpPr>
        <p:spPr/>
        <p:txBody>
          <a:bodyPr/>
          <a:lstStyle/>
          <a:p>
            <a:r>
              <a:rPr lang="en-IN" sz="2600" b="1">
                <a:latin typeface="Courier New" panose="02070309020205020404" pitchFamily="49" charset="0"/>
                <a:cs typeface="Courier New" panose="02070309020205020404" pitchFamily="49" charset="0"/>
              </a:rPr>
              <a:t>continue</a:t>
            </a:r>
            <a:r>
              <a:rPr lang="en-IN" b="1"/>
              <a:t> statement: </a:t>
            </a:r>
            <a:r>
              <a:rPr lang="en-IN"/>
              <a:t>Stops processing the commands in the current iteration of the loop and continues on to the next iteration</a:t>
            </a:r>
          </a:p>
          <a:p>
            <a:r>
              <a:rPr lang="en-IN">
                <a:cs typeface="Courier New" panose="02070309020205020404" pitchFamily="49" charset="0"/>
              </a:rPr>
              <a:t>It is u</a:t>
            </a:r>
            <a:r>
              <a:rPr lang="en-IN"/>
              <a:t>sed to jump out of the current iteration if a missing or null value is encountered</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55</a:t>
            </a:fld>
            <a:endParaRPr lang="en-US"/>
          </a:p>
        </p:txBody>
      </p:sp>
    </p:spTree>
    <p:extLst>
      <p:ext uri="{BB962C8B-B14F-4D97-AF65-F5344CB8AC3E}">
        <p14:creationId xmlns:p14="http://schemas.microsoft.com/office/powerpoint/2010/main" val="42455554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Hands-on  continue statement</a:t>
            </a:r>
            <a:endParaRPr lang="en-CA" sz="4000" dirty="0"/>
          </a:p>
        </p:txBody>
      </p:sp>
      <p:sp>
        <p:nvSpPr>
          <p:cNvPr id="8" name="Content Placeholder 7"/>
          <p:cNvSpPr>
            <a:spLocks noGrp="1"/>
          </p:cNvSpPr>
          <p:nvPr>
            <p:ph sz="half" idx="2"/>
          </p:nvPr>
        </p:nvSpPr>
        <p:spPr>
          <a:xfrm>
            <a:off x="457201" y="1219200"/>
            <a:ext cx="8458200" cy="4906963"/>
          </a:xfrm>
        </p:spPr>
        <p:txBody>
          <a:bodyPr/>
          <a:lstStyle/>
          <a:p>
            <a:pPr marL="0" indent="0" algn="ctr">
              <a:buNone/>
            </a:pPr>
            <a:r>
              <a:rPr lang="en-US" sz="2000" b="1" u="sng" dirty="0">
                <a:solidFill>
                  <a:schemeClr val="accent2"/>
                </a:solidFill>
              </a:rPr>
              <a:t>JavaScript Code</a:t>
            </a:r>
          </a:p>
          <a:p>
            <a:pPr marL="0" indent="0">
              <a:buNone/>
            </a:pPr>
            <a:r>
              <a:rPr lang="en-US" dirty="0" err="1"/>
              <a:t>var</a:t>
            </a:r>
            <a:r>
              <a:rPr lang="en-US" dirty="0"/>
              <a:t> array = [12,3,null,4,5]; //array </a:t>
            </a:r>
          </a:p>
          <a:p>
            <a:pPr marL="0" indent="0">
              <a:buNone/>
            </a:pPr>
            <a:r>
              <a:rPr lang="en-US" dirty="0" err="1"/>
              <a:t>var</a:t>
            </a:r>
            <a:r>
              <a:rPr lang="en-US" dirty="0"/>
              <a:t> sum = 0;</a:t>
            </a:r>
          </a:p>
          <a:p>
            <a:pPr marL="0" indent="0">
              <a:buNone/>
            </a:pPr>
            <a:r>
              <a:rPr lang="en-US" dirty="0"/>
              <a:t>for(</a:t>
            </a:r>
            <a:r>
              <a:rPr lang="en-US" dirty="0" err="1"/>
              <a:t>var</a:t>
            </a:r>
            <a:r>
              <a:rPr lang="en-US" dirty="0"/>
              <a:t> </a:t>
            </a:r>
            <a:r>
              <a:rPr lang="en-US" dirty="0" err="1"/>
              <a:t>i</a:t>
            </a:r>
            <a:r>
              <a:rPr lang="en-US" dirty="0"/>
              <a:t>=0;i&lt;</a:t>
            </a:r>
            <a:r>
              <a:rPr lang="en-US" dirty="0" err="1"/>
              <a:t>array.length;i</a:t>
            </a:r>
            <a:r>
              <a:rPr lang="en-US" dirty="0"/>
              <a:t>++){</a:t>
            </a:r>
          </a:p>
          <a:p>
            <a:pPr marL="0" indent="0">
              <a:buNone/>
            </a:pPr>
            <a:r>
              <a:rPr lang="en-US" dirty="0"/>
              <a:t>	if(array[</a:t>
            </a:r>
            <a:r>
              <a:rPr lang="en-US" dirty="0" err="1"/>
              <a:t>i</a:t>
            </a:r>
            <a:r>
              <a:rPr lang="en-US" dirty="0"/>
              <a:t>] === null) </a:t>
            </a:r>
            <a:r>
              <a:rPr lang="en-US" sz="2000" dirty="0"/>
              <a:t>//null is found jump out of current iteration</a:t>
            </a:r>
          </a:p>
          <a:p>
            <a:pPr marL="0" indent="0">
              <a:buNone/>
            </a:pPr>
            <a:r>
              <a:rPr lang="en-US" dirty="0"/>
              <a:t>		continue;</a:t>
            </a:r>
          </a:p>
          <a:p>
            <a:pPr marL="0" indent="0">
              <a:buNone/>
            </a:pPr>
            <a:r>
              <a:rPr lang="en-US" dirty="0"/>
              <a:t>	sum += array[</a:t>
            </a:r>
            <a:r>
              <a:rPr lang="en-US" dirty="0" err="1"/>
              <a:t>i</a:t>
            </a:r>
            <a:r>
              <a:rPr lang="en-US" dirty="0"/>
              <a:t>]; </a:t>
            </a:r>
            <a:r>
              <a:rPr lang="en-US" sz="2000" dirty="0"/>
              <a:t>//otherwise add the value to sum</a:t>
            </a:r>
          </a:p>
          <a:p>
            <a:pPr marL="0" indent="0">
              <a:buNone/>
            </a:pPr>
            <a:r>
              <a:rPr lang="en-US" dirty="0"/>
              <a:t>}</a:t>
            </a:r>
          </a:p>
          <a:p>
            <a:pPr marL="0" indent="0">
              <a:buNone/>
            </a:pPr>
            <a:r>
              <a:rPr lang="en-US" dirty="0" err="1"/>
              <a:t>document.getElementById</a:t>
            </a:r>
            <a:r>
              <a:rPr lang="en-US" dirty="0"/>
              <a:t>("array").</a:t>
            </a:r>
            <a:r>
              <a:rPr lang="en-US" dirty="0" err="1"/>
              <a:t>innerHTML</a:t>
            </a:r>
            <a:r>
              <a:rPr lang="en-US" dirty="0"/>
              <a:t> = "&lt;p&gt;The sum is = "+sum+"&lt;/p&gt;";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56</a:t>
            </a:fld>
            <a:endParaRPr lang="en-US" dirty="0"/>
          </a:p>
        </p:txBody>
      </p:sp>
    </p:spTree>
    <p:extLst>
      <p:ext uri="{BB962C8B-B14F-4D97-AF65-F5344CB8AC3E}">
        <p14:creationId xmlns:p14="http://schemas.microsoft.com/office/powerpoint/2010/main" val="1573547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a:t>Exploring </a:t>
            </a:r>
            <a:r>
              <a:rPr lang="EN-IN" sz="4000">
                <a:latin typeface="Courier New"/>
              </a:rPr>
              <a:t>Statement</a:t>
            </a:r>
            <a:r>
              <a:rPr lang="EN-IN"/>
              <a:t> Labels</a:t>
            </a:r>
          </a:p>
        </p:txBody>
      </p:sp>
      <p:sp>
        <p:nvSpPr>
          <p:cNvPr id="9" name="Content Placeholder 8"/>
          <p:cNvSpPr>
            <a:spLocks noGrp="1"/>
          </p:cNvSpPr>
          <p:nvPr>
            <p:ph idx="1"/>
          </p:nvPr>
        </p:nvSpPr>
        <p:spPr/>
        <p:txBody>
          <a:bodyPr/>
          <a:lstStyle/>
          <a:p>
            <a:r>
              <a:rPr lang="en-IN" sz="2600" b="1">
                <a:latin typeface="Courier New" panose="02070309020205020404" pitchFamily="49" charset="0"/>
                <a:cs typeface="Courier New" panose="02070309020205020404" pitchFamily="49" charset="0"/>
              </a:rPr>
              <a:t>Statement</a:t>
            </a:r>
            <a:r>
              <a:rPr lang="en-IN" b="1"/>
              <a:t> labels:</a:t>
            </a:r>
            <a:r>
              <a:rPr lang="en-IN"/>
              <a:t> Identifies statements in JavaScript code</a:t>
            </a:r>
          </a:p>
          <a:p>
            <a:r>
              <a:rPr lang="en-IN"/>
              <a:t>Can be referenced elsewhere in a program</a:t>
            </a:r>
          </a:p>
          <a:p>
            <a:r>
              <a:rPr lang="en-IN"/>
              <a:t>Syntax of the </a:t>
            </a:r>
            <a:r>
              <a:rPr lang="en-IN" sz="2600">
                <a:latin typeface="Courier New" panose="02070309020205020404" pitchFamily="49" charset="0"/>
                <a:cs typeface="Courier New" panose="02070309020205020404" pitchFamily="49" charset="0"/>
              </a:rPr>
              <a:t>statement</a:t>
            </a:r>
            <a:r>
              <a:rPr lang="en-IN"/>
              <a:t> label</a:t>
            </a:r>
          </a:p>
          <a:p>
            <a:pPr marL="363538" lvl="1" indent="0">
              <a:buNone/>
            </a:pPr>
            <a:r>
              <a:rPr lang="en-IN" sz="2600" i="1">
                <a:latin typeface="Courier New" panose="02070309020205020404" pitchFamily="49" charset="0"/>
                <a:cs typeface="Courier New" panose="02070309020205020404" pitchFamily="49" charset="0"/>
              </a:rPr>
              <a:t>label</a:t>
            </a:r>
            <a:r>
              <a:rPr lang="en-IN" sz="2600">
                <a:latin typeface="Courier New" panose="02070309020205020404" pitchFamily="49" charset="0"/>
                <a:cs typeface="Courier New" panose="02070309020205020404" pitchFamily="49" charset="0"/>
              </a:rPr>
              <a:t>: </a:t>
            </a:r>
            <a:r>
              <a:rPr lang="en-IN" sz="2600" i="1">
                <a:latin typeface="Courier New" panose="02070309020205020404" pitchFamily="49" charset="0"/>
                <a:cs typeface="Courier New" panose="02070309020205020404" pitchFamily="49" charset="0"/>
              </a:rPr>
              <a:t>statements</a:t>
            </a:r>
          </a:p>
          <a:p>
            <a:pPr marL="363538" lvl="1" indent="0">
              <a:buNone/>
            </a:pPr>
            <a:r>
              <a:rPr lang="en-IN" sz="3200"/>
              <a:t>where </a:t>
            </a:r>
            <a:r>
              <a:rPr lang="en-IN" sz="2600" i="1">
                <a:latin typeface="Courier New" panose="02070309020205020404" pitchFamily="49" charset="0"/>
                <a:cs typeface="Courier New" panose="02070309020205020404" pitchFamily="49" charset="0"/>
              </a:rPr>
              <a:t>label</a:t>
            </a:r>
            <a:r>
              <a:rPr lang="en-IN" sz="3200" i="1"/>
              <a:t> </a:t>
            </a:r>
            <a:r>
              <a:rPr lang="en-IN" sz="3200"/>
              <a:t>is the text of the label and </a:t>
            </a:r>
            <a:r>
              <a:rPr lang="en-IN" sz="2600" i="1">
                <a:latin typeface="Courier New" panose="02070309020205020404" pitchFamily="49" charset="0"/>
                <a:cs typeface="Courier New" panose="02070309020205020404" pitchFamily="49" charset="0"/>
              </a:rPr>
              <a:t>statements</a:t>
            </a:r>
            <a:r>
              <a:rPr lang="en-IN" sz="3200" i="1"/>
              <a:t> </a:t>
            </a:r>
            <a:r>
              <a:rPr lang="en-IN" sz="3200"/>
              <a:t>are the statements identified by the label</a:t>
            </a:r>
          </a:p>
        </p:txBody>
      </p:sp>
      <p:sp>
        <p:nvSpPr>
          <p:cNvPr id="8" name="Slide Number Placeholder 7"/>
          <p:cNvSpPr>
            <a:spLocks noGrp="1"/>
          </p:cNvSpPr>
          <p:nvPr>
            <p:ph type="sldNum" sz="quarter" idx="11"/>
          </p:nvPr>
        </p:nvSpPr>
        <p:spPr/>
        <p:txBody>
          <a:bodyPr/>
          <a:lstStyle/>
          <a:p>
            <a:fld id="{0409CDF1-C2B6-4988-8428-22D9775637BC}" type="slidenum">
              <a:rPr lang="en-US" smtClean="0"/>
              <a:pPr/>
              <a:t>57</a:t>
            </a:fld>
            <a:endParaRPr lang="en-US"/>
          </a:p>
        </p:txBody>
      </p:sp>
    </p:spTree>
    <p:extLst>
      <p:ext uri="{BB962C8B-B14F-4D97-AF65-F5344CB8AC3E}">
        <p14:creationId xmlns:p14="http://schemas.microsoft.com/office/powerpoint/2010/main" val="24224976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0FE2B63-A719-44E2-AA4E-20D3EFB7729F}"/>
              </a:ext>
            </a:extLst>
          </p:cNvPr>
          <p:cNvSpPr>
            <a:spLocks noGrp="1"/>
          </p:cNvSpPr>
          <p:nvPr>
            <p:ph type="title"/>
          </p:nvPr>
        </p:nvSpPr>
        <p:spPr>
          <a:xfrm>
            <a:off x="533400" y="152400"/>
            <a:ext cx="8077200" cy="609600"/>
          </a:xfrm>
        </p:spPr>
        <p:txBody>
          <a:bodyPr/>
          <a:lstStyle/>
          <a:p>
            <a:r>
              <a:rPr lang="en-US" altLang="en-US"/>
              <a:t>Using </a:t>
            </a:r>
            <a:r>
              <a:rPr lang="en-US" altLang="en-US">
                <a:latin typeface="Courier New" panose="02070309020205020404" pitchFamily="49" charset="0"/>
                <a:cs typeface="Courier New" panose="02070309020205020404" pitchFamily="49" charset="0"/>
              </a:rPr>
              <a:t>switch</a:t>
            </a:r>
            <a:r>
              <a:rPr lang="en-US" altLang="en-US"/>
              <a:t> Statements</a:t>
            </a:r>
          </a:p>
        </p:txBody>
      </p:sp>
      <p:sp>
        <p:nvSpPr>
          <p:cNvPr id="23555" name="Content Placeholder 2">
            <a:extLst>
              <a:ext uri="{FF2B5EF4-FFF2-40B4-BE49-F238E27FC236}">
                <a16:creationId xmlns:a16="http://schemas.microsoft.com/office/drawing/2014/main" id="{D9596ED7-A011-42A1-B8CC-A22FBD04C9B4}"/>
              </a:ext>
            </a:extLst>
          </p:cNvPr>
          <p:cNvSpPr>
            <a:spLocks noGrp="1"/>
          </p:cNvSpPr>
          <p:nvPr>
            <p:ph idx="1"/>
          </p:nvPr>
        </p:nvSpPr>
        <p:spPr>
          <a:xfrm>
            <a:off x="324853" y="1295400"/>
            <a:ext cx="8285747" cy="5257800"/>
          </a:xfrm>
        </p:spPr>
        <p:txBody>
          <a:bodyPr>
            <a:normAutofit fontScale="92500" lnSpcReduction="10000"/>
          </a:bodyPr>
          <a:lstStyle/>
          <a:p>
            <a:r>
              <a:rPr lang="en-US" altLang="en-US" b="1" dirty="0">
                <a:latin typeface="Courier New" panose="02070309020205020404" pitchFamily="49" charset="0"/>
                <a:cs typeface="Courier New" panose="02070309020205020404" pitchFamily="49" charset="0"/>
              </a:rPr>
              <a:t>switch</a:t>
            </a:r>
            <a:r>
              <a:rPr lang="en-US" altLang="en-US" b="1" dirty="0"/>
              <a:t> statement </a:t>
            </a:r>
          </a:p>
          <a:p>
            <a:pPr lvl="1"/>
            <a:r>
              <a:rPr lang="en-US" altLang="en-US" dirty="0"/>
              <a:t>Compares the value of an expression to a value contained within the statement called a </a:t>
            </a:r>
            <a:r>
              <a:rPr lang="en-US" altLang="en-US" dirty="0">
                <a:latin typeface="Courier New" panose="02070309020205020404" pitchFamily="49" charset="0"/>
                <a:cs typeface="Courier New" panose="02070309020205020404" pitchFamily="49" charset="0"/>
              </a:rPr>
              <a:t>case</a:t>
            </a:r>
            <a:r>
              <a:rPr lang="en-US" altLang="en-US" dirty="0"/>
              <a:t> label</a:t>
            </a:r>
          </a:p>
          <a:p>
            <a:r>
              <a:rPr lang="en-US" altLang="en-US" b="1" dirty="0">
                <a:latin typeface="Courier New" panose="02070309020205020404" pitchFamily="49" charset="0"/>
                <a:cs typeface="Courier New" panose="02070309020205020404" pitchFamily="49" charset="0"/>
              </a:rPr>
              <a:t>case</a:t>
            </a:r>
            <a:r>
              <a:rPr lang="en-US" altLang="en-US" b="1" dirty="0"/>
              <a:t> label</a:t>
            </a:r>
          </a:p>
          <a:p>
            <a:pPr lvl="1"/>
            <a:r>
              <a:rPr lang="en-US" altLang="en-US" dirty="0"/>
              <a:t>Represents a specific value </a:t>
            </a:r>
          </a:p>
          <a:p>
            <a:pPr lvl="1"/>
            <a:r>
              <a:rPr lang="en-US" altLang="en-US" dirty="0"/>
              <a:t>Executes the statement(s) if the value of the </a:t>
            </a:r>
            <a:r>
              <a:rPr lang="en-US" altLang="en-US" dirty="0">
                <a:latin typeface="Courier New" panose="02070309020205020404" pitchFamily="49" charset="0"/>
                <a:cs typeface="Courier New" panose="02070309020205020404" pitchFamily="49" charset="0"/>
              </a:rPr>
              <a:t>case</a:t>
            </a:r>
            <a:r>
              <a:rPr lang="en-US" altLang="en-US" dirty="0"/>
              <a:t> label matches the value of the </a:t>
            </a:r>
            <a:r>
              <a:rPr lang="en-US" altLang="en-US" dirty="0">
                <a:latin typeface="Courier New" panose="02070309020205020404" pitchFamily="49" charset="0"/>
                <a:cs typeface="Courier New" panose="02070309020205020404" pitchFamily="49" charset="0"/>
              </a:rPr>
              <a:t>switch</a:t>
            </a:r>
            <a:r>
              <a:rPr lang="en-US" altLang="en-US" dirty="0"/>
              <a:t> statement’s expression</a:t>
            </a:r>
          </a:p>
          <a:p>
            <a:r>
              <a:rPr lang="en-US" altLang="en-US" b="1" dirty="0">
                <a:latin typeface="Courier New" panose="02070309020205020404" pitchFamily="49" charset="0"/>
                <a:cs typeface="Courier New" panose="02070309020205020404" pitchFamily="49" charset="0"/>
              </a:rPr>
              <a:t>default</a:t>
            </a:r>
            <a:r>
              <a:rPr lang="en-US" altLang="en-US" b="1" dirty="0"/>
              <a:t> label </a:t>
            </a:r>
          </a:p>
          <a:p>
            <a:pPr lvl="1"/>
            <a:r>
              <a:rPr lang="en-US" altLang="en-US" dirty="0"/>
              <a:t>Contains statements that execute when the value returned by the switch statement expression does not match a case label</a:t>
            </a:r>
          </a:p>
        </p:txBody>
      </p:sp>
      <p:sp>
        <p:nvSpPr>
          <p:cNvPr id="2" name="Slide Number Placeholder 1">
            <a:extLst>
              <a:ext uri="{FF2B5EF4-FFF2-40B4-BE49-F238E27FC236}">
                <a16:creationId xmlns:a16="http://schemas.microsoft.com/office/drawing/2014/main" id="{006E9F2E-075E-46D7-8342-0729C9F1BFA6}"/>
              </a:ext>
            </a:extLst>
          </p:cNvPr>
          <p:cNvSpPr>
            <a:spLocks noGrp="1"/>
          </p:cNvSpPr>
          <p:nvPr>
            <p:ph type="sldNum" sz="quarter" idx="11"/>
          </p:nvPr>
        </p:nvSpPr>
        <p:spPr/>
        <p:txBody>
          <a:bodyPr/>
          <a:lstStyle/>
          <a:p>
            <a:pPr>
              <a:defRPr/>
            </a:pPr>
            <a:fld id="{D088EE75-1E5F-46E6-9335-A082CDF6502C}" type="slidenum">
              <a:rPr lang="en-US" smtClean="0"/>
              <a:pPr>
                <a:defRPr/>
              </a:pPr>
              <a:t>58</a:t>
            </a:fld>
            <a:endParaRPr lang="en-US"/>
          </a:p>
        </p:txBody>
      </p:sp>
    </p:spTree>
    <p:extLst>
      <p:ext uri="{BB962C8B-B14F-4D97-AF65-F5344CB8AC3E}">
        <p14:creationId xmlns:p14="http://schemas.microsoft.com/office/powerpoint/2010/main" val="4290044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729F23D-CC3A-42FB-9B02-677789C6604A}"/>
              </a:ext>
            </a:extLst>
          </p:cNvPr>
          <p:cNvSpPr>
            <a:spLocks noGrp="1"/>
          </p:cNvSpPr>
          <p:nvPr>
            <p:ph type="title"/>
          </p:nvPr>
        </p:nvSpPr>
        <p:spPr>
          <a:xfrm>
            <a:off x="533400" y="304800"/>
            <a:ext cx="8077200" cy="609600"/>
          </a:xfrm>
        </p:spPr>
        <p:txBody>
          <a:bodyPr>
            <a:normAutofit fontScale="90000"/>
          </a:bodyPr>
          <a:lstStyle/>
          <a:p>
            <a:r>
              <a:rPr lang="en-US" altLang="en-US" dirty="0"/>
              <a:t>Using </a:t>
            </a:r>
            <a:r>
              <a:rPr lang="en-US" altLang="en-US" dirty="0">
                <a:latin typeface="Courier New" panose="02070309020205020404" pitchFamily="49" charset="0"/>
                <a:cs typeface="Courier New" panose="02070309020205020404" pitchFamily="49" charset="0"/>
              </a:rPr>
              <a:t>switch</a:t>
            </a:r>
            <a:r>
              <a:rPr lang="en-US" altLang="en-US" dirty="0"/>
              <a:t> Statements</a:t>
            </a:r>
          </a:p>
        </p:txBody>
      </p:sp>
      <p:sp>
        <p:nvSpPr>
          <p:cNvPr id="24579" name="Content Placeholder 2">
            <a:extLst>
              <a:ext uri="{FF2B5EF4-FFF2-40B4-BE49-F238E27FC236}">
                <a16:creationId xmlns:a16="http://schemas.microsoft.com/office/drawing/2014/main" id="{1912837A-C895-43D7-83D1-6B4DB8A56EF4}"/>
              </a:ext>
            </a:extLst>
          </p:cNvPr>
          <p:cNvSpPr>
            <a:spLocks noGrp="1"/>
          </p:cNvSpPr>
          <p:nvPr>
            <p:ph idx="1"/>
          </p:nvPr>
        </p:nvSpPr>
        <p:spPr>
          <a:xfrm>
            <a:off x="533400" y="1167062"/>
            <a:ext cx="8300668" cy="5081337"/>
          </a:xfrm>
        </p:spPr>
        <p:txBody>
          <a:bodyPr>
            <a:normAutofit/>
          </a:bodyPr>
          <a:lstStyle/>
          <a:p>
            <a:r>
              <a:rPr lang="en-US" altLang="en-US" sz="2800" dirty="0"/>
              <a:t>Execution of a </a:t>
            </a:r>
            <a:r>
              <a:rPr lang="en-US" altLang="en-US" sz="2800" dirty="0">
                <a:latin typeface="Courier New" panose="02070309020205020404" pitchFamily="49" charset="0"/>
                <a:cs typeface="Courier New" panose="02070309020205020404" pitchFamily="49" charset="0"/>
              </a:rPr>
              <a:t>switch</a:t>
            </a:r>
            <a:r>
              <a:rPr lang="en-US" altLang="en-US" sz="2800" dirty="0"/>
              <a:t> statement does not automatically stop after particular </a:t>
            </a:r>
            <a:r>
              <a:rPr lang="en-US" altLang="en-US" sz="2800" dirty="0">
                <a:latin typeface="Courier New" panose="02070309020205020404" pitchFamily="49" charset="0"/>
                <a:cs typeface="Courier New" panose="02070309020205020404" pitchFamily="49" charset="0"/>
              </a:rPr>
              <a:t>case</a:t>
            </a:r>
            <a:r>
              <a:rPr lang="en-US" altLang="en-US" sz="2800" dirty="0"/>
              <a:t> label statements execute</a:t>
            </a:r>
          </a:p>
          <a:p>
            <a:pPr lvl="1"/>
            <a:r>
              <a:rPr lang="en-US" altLang="en-US" sz="2400" dirty="0"/>
              <a:t>Include a </a:t>
            </a:r>
            <a:r>
              <a:rPr lang="en-US" altLang="en-US" sz="2400" dirty="0">
                <a:latin typeface="Courier New" panose="02070309020205020404" pitchFamily="49" charset="0"/>
                <a:cs typeface="Courier New" panose="02070309020205020404" pitchFamily="49" charset="0"/>
              </a:rPr>
              <a:t>break</a:t>
            </a:r>
            <a:r>
              <a:rPr lang="en-US" altLang="en-US" sz="2400" dirty="0"/>
              <a:t> statement within each </a:t>
            </a:r>
            <a:r>
              <a:rPr lang="en-US" altLang="en-US" sz="2400" dirty="0">
                <a:latin typeface="Courier New" panose="02070309020205020404" pitchFamily="49" charset="0"/>
                <a:cs typeface="Courier New" panose="02070309020205020404" pitchFamily="49" charset="0"/>
              </a:rPr>
              <a:t>case</a:t>
            </a:r>
            <a:r>
              <a:rPr lang="en-US" altLang="en-US" sz="2400" dirty="0"/>
              <a:t> label</a:t>
            </a:r>
          </a:p>
          <a:p>
            <a:r>
              <a:rPr lang="en-US" altLang="en-US" sz="2800" dirty="0"/>
              <a:t>Syntax:</a:t>
            </a:r>
          </a:p>
          <a:p>
            <a:pPr>
              <a:buFontTx/>
              <a:buNone/>
            </a:pPr>
            <a:r>
              <a:rPr lang="en-US" altLang="en-US" sz="2800" dirty="0"/>
              <a:t>	</a:t>
            </a:r>
            <a:endParaRPr lang="en-US" altLang="en-US" sz="1800" dirty="0">
              <a:latin typeface="Courier New" panose="02070309020205020404" pitchFamily="49" charset="0"/>
              <a:cs typeface="Courier New" panose="02070309020205020404" pitchFamily="49" charset="0"/>
            </a:endParaRPr>
          </a:p>
          <a:p>
            <a:endParaRPr lang="en-US" altLang="en-US" sz="1800" dirty="0">
              <a:latin typeface="Courier New" panose="02070309020205020404" pitchFamily="49" charset="0"/>
              <a:cs typeface="Courier New" panose="02070309020205020404" pitchFamily="49" charset="0"/>
            </a:endParaRPr>
          </a:p>
        </p:txBody>
      </p:sp>
      <p:pic>
        <p:nvPicPr>
          <p:cNvPr id="7" name="Picture 3">
            <a:extLst>
              <a:ext uri="{FF2B5EF4-FFF2-40B4-BE49-F238E27FC236}">
                <a16:creationId xmlns:a16="http://schemas.microsoft.com/office/drawing/2014/main" id="{3A425E16-CE7A-4FFC-AF9D-58C698774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707730"/>
            <a:ext cx="3098739" cy="234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155B7704-E152-46E1-8E51-3FADCF9F7D6C}"/>
              </a:ext>
            </a:extLst>
          </p:cNvPr>
          <p:cNvPicPr>
            <a:picLocks noChangeAspect="1"/>
          </p:cNvPicPr>
          <p:nvPr/>
        </p:nvPicPr>
        <p:blipFill>
          <a:blip r:embed="rId3"/>
          <a:stretch>
            <a:fillRect/>
          </a:stretch>
        </p:blipFill>
        <p:spPr>
          <a:xfrm>
            <a:off x="5612803" y="3194874"/>
            <a:ext cx="2997797" cy="3047347"/>
          </a:xfrm>
          <a:prstGeom prst="rect">
            <a:avLst/>
          </a:prstGeom>
        </p:spPr>
      </p:pic>
      <p:sp>
        <p:nvSpPr>
          <p:cNvPr id="2" name="Slide Number Placeholder 1">
            <a:extLst>
              <a:ext uri="{FF2B5EF4-FFF2-40B4-BE49-F238E27FC236}">
                <a16:creationId xmlns:a16="http://schemas.microsoft.com/office/drawing/2014/main" id="{CB35A8AB-947B-40C1-923A-F80172E729DF}"/>
              </a:ext>
            </a:extLst>
          </p:cNvPr>
          <p:cNvSpPr>
            <a:spLocks noGrp="1"/>
          </p:cNvSpPr>
          <p:nvPr>
            <p:ph type="sldNum" sz="quarter" idx="11"/>
          </p:nvPr>
        </p:nvSpPr>
        <p:spPr/>
        <p:txBody>
          <a:bodyPr/>
          <a:lstStyle/>
          <a:p>
            <a:pPr>
              <a:defRPr/>
            </a:pPr>
            <a:fld id="{D088EE75-1E5F-46E6-9335-A082CDF6502C}" type="slidenum">
              <a:rPr lang="en-US" smtClean="0"/>
              <a:pPr>
                <a:defRPr/>
              </a:pPr>
              <a:t>59</a:t>
            </a:fld>
            <a:endParaRPr lang="en-US"/>
          </a:p>
        </p:txBody>
      </p:sp>
    </p:spTree>
    <p:extLst>
      <p:ext uri="{BB962C8B-B14F-4D97-AF65-F5344CB8AC3E}">
        <p14:creationId xmlns:p14="http://schemas.microsoft.com/office/powerpoint/2010/main" val="309436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Creating and Populating an Array</a:t>
            </a:r>
          </a:p>
        </p:txBody>
      </p:sp>
      <p:sp>
        <p:nvSpPr>
          <p:cNvPr id="2" name="Content Placeholder 1"/>
          <p:cNvSpPr>
            <a:spLocks noGrp="1"/>
          </p:cNvSpPr>
          <p:nvPr>
            <p:ph idx="1"/>
          </p:nvPr>
        </p:nvSpPr>
        <p:spPr/>
        <p:txBody>
          <a:bodyPr/>
          <a:lstStyle/>
          <a:p>
            <a:r>
              <a:rPr lang="en-IN"/>
              <a:t>An array can be populated with values by specifying both the array name and the index number of the array item</a:t>
            </a:r>
          </a:p>
          <a:p>
            <a:r>
              <a:rPr lang="en-US"/>
              <a:t>Command to set the value of a specific item in an array</a:t>
            </a:r>
            <a:endParaRPr lang="en-IN"/>
          </a:p>
          <a:p>
            <a:pPr marL="363538" indent="0">
              <a:buNone/>
            </a:pPr>
            <a:r>
              <a:rPr lang="en-IN" sz="2600">
                <a:latin typeface="Courier New" panose="02070309020205020404" pitchFamily="49" charset="0"/>
                <a:cs typeface="Courier New" panose="02070309020205020404" pitchFamily="49" charset="0"/>
              </a:rPr>
              <a:t>array[</a:t>
            </a:r>
            <a:r>
              <a:rPr lang="en-IN" sz="2600" err="1">
                <a:latin typeface="Courier New" panose="02070309020205020404" pitchFamily="49" charset="0"/>
                <a:cs typeface="Courier New" panose="02070309020205020404" pitchFamily="49" charset="0"/>
              </a:rPr>
              <a:t>i</a:t>
            </a:r>
            <a:r>
              <a:rPr lang="en-IN" sz="2600">
                <a:latin typeface="Courier New" panose="02070309020205020404" pitchFamily="49" charset="0"/>
                <a:cs typeface="Courier New" panose="02070309020205020404" pitchFamily="49" charset="0"/>
              </a:rPr>
              <a:t>] = value;</a:t>
            </a:r>
          </a:p>
          <a:p>
            <a:pPr marL="363538" indent="0">
              <a:buNone/>
            </a:pPr>
            <a:r>
              <a:rPr lang="en-IN"/>
              <a:t>where </a:t>
            </a:r>
            <a:r>
              <a:rPr lang="en-IN" sz="2600" i="1">
                <a:latin typeface="Courier New" panose="02070309020205020404" pitchFamily="49" charset="0"/>
                <a:cs typeface="Courier New" panose="02070309020205020404" pitchFamily="49" charset="0"/>
              </a:rPr>
              <a:t>value</a:t>
            </a:r>
            <a:r>
              <a:rPr lang="en-IN" i="1"/>
              <a:t> </a:t>
            </a:r>
            <a:r>
              <a:rPr lang="en-IN"/>
              <a:t>is the value assigned to the array item with the index value </a:t>
            </a:r>
            <a:r>
              <a:rPr lang="en-IN" sz="2600" i="1" err="1">
                <a:latin typeface="Courier New" panose="02070309020205020404" pitchFamily="49" charset="0"/>
                <a:cs typeface="Courier New" panose="02070309020205020404" pitchFamily="49" charset="0"/>
              </a:rPr>
              <a:t>i</a:t>
            </a:r>
            <a:endParaRPr lang="en-IN" sz="2600" i="1">
              <a:latin typeface="Courier New" panose="02070309020205020404" pitchFamily="49" charset="0"/>
              <a:cs typeface="Courier New" panose="02070309020205020404" pitchFamily="49" charset="0"/>
            </a:endParaRPr>
          </a:p>
          <a:p>
            <a:pPr marL="0" indent="0">
              <a:buNone/>
            </a:pPr>
            <a:endParaRPr lang="en-IN" sz="260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1"/>
          </p:nvPr>
        </p:nvSpPr>
        <p:spPr/>
        <p:txBody>
          <a:bodyPr/>
          <a:lstStyle/>
          <a:p>
            <a:fld id="{0409CDF1-C2B6-4988-8428-22D9775637BC}" type="slidenum">
              <a:rPr lang="en-US" smtClean="0"/>
              <a:pPr/>
              <a:t>6</a:t>
            </a:fld>
            <a:endParaRPr lang="en-US"/>
          </a:p>
        </p:txBody>
      </p:sp>
    </p:spTree>
    <p:extLst>
      <p:ext uri="{BB962C8B-B14F-4D97-AF65-F5344CB8AC3E}">
        <p14:creationId xmlns:p14="http://schemas.microsoft.com/office/powerpoint/2010/main" val="14751476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a:t>Hands-on  if-else statements</a:t>
            </a:r>
            <a:endParaRPr lang="en-CA" sz="4000" dirty="0"/>
          </a:p>
        </p:txBody>
      </p:sp>
      <p:sp>
        <p:nvSpPr>
          <p:cNvPr id="8" name="Content Placeholder 7"/>
          <p:cNvSpPr>
            <a:spLocks noGrp="1"/>
          </p:cNvSpPr>
          <p:nvPr>
            <p:ph sz="half" idx="2"/>
          </p:nvPr>
        </p:nvSpPr>
        <p:spPr>
          <a:xfrm>
            <a:off x="457201" y="1219200"/>
            <a:ext cx="8458200" cy="4906963"/>
          </a:xfrm>
        </p:spPr>
        <p:txBody>
          <a:bodyPr/>
          <a:lstStyle/>
          <a:p>
            <a:pPr marL="0" indent="0" algn="ctr">
              <a:buNone/>
            </a:pPr>
            <a:r>
              <a:rPr lang="en-US" sz="2000" b="1" u="sng" dirty="0">
                <a:solidFill>
                  <a:schemeClr val="accent2"/>
                </a:solidFill>
              </a:rPr>
              <a:t>JavaScript Code</a:t>
            </a:r>
          </a:p>
          <a:p>
            <a:pPr marL="0" indent="0">
              <a:buNone/>
            </a:pPr>
            <a:r>
              <a:rPr lang="en-US" sz="1600" dirty="0" err="1"/>
              <a:t>var</a:t>
            </a:r>
            <a:r>
              <a:rPr lang="en-US" sz="1600" dirty="0"/>
              <a:t> city = "Vancouver";</a:t>
            </a:r>
          </a:p>
          <a:p>
            <a:pPr marL="0" indent="0">
              <a:buNone/>
            </a:pPr>
            <a:r>
              <a:rPr lang="en-US" sz="1600" dirty="0" err="1"/>
              <a:t>var</a:t>
            </a:r>
            <a:r>
              <a:rPr lang="en-US" sz="1600" dirty="0"/>
              <a:t> province = "";</a:t>
            </a:r>
          </a:p>
          <a:p>
            <a:pPr marL="0" indent="0">
              <a:buNone/>
            </a:pPr>
            <a:r>
              <a:rPr lang="en-US" sz="1600" dirty="0"/>
              <a:t>switch(city){</a:t>
            </a:r>
          </a:p>
          <a:p>
            <a:pPr marL="0" indent="0">
              <a:buNone/>
            </a:pPr>
            <a:r>
              <a:rPr lang="en-US" sz="1600" dirty="0"/>
              <a:t>	case("Vancouver"):	//cases are case sensitive</a:t>
            </a:r>
          </a:p>
          <a:p>
            <a:pPr marL="0" indent="0">
              <a:buNone/>
            </a:pPr>
            <a:r>
              <a:rPr lang="en-US" sz="1600" dirty="0"/>
              <a:t>		province = "BC";</a:t>
            </a:r>
          </a:p>
          <a:p>
            <a:pPr marL="0" indent="0">
              <a:buNone/>
            </a:pPr>
            <a:r>
              <a:rPr lang="en-US" sz="1600" dirty="0"/>
              <a:t>		break;</a:t>
            </a:r>
          </a:p>
          <a:p>
            <a:pPr marL="0" indent="0">
              <a:buNone/>
            </a:pPr>
            <a:r>
              <a:rPr lang="en-US" sz="1600" dirty="0"/>
              <a:t>	case("Calgary"):</a:t>
            </a:r>
          </a:p>
          <a:p>
            <a:pPr marL="0" indent="0">
              <a:buNone/>
            </a:pPr>
            <a:r>
              <a:rPr lang="en-US" sz="1600" dirty="0"/>
              <a:t>		province = "Alberta";</a:t>
            </a:r>
          </a:p>
          <a:p>
            <a:pPr marL="0" indent="0">
              <a:buNone/>
            </a:pPr>
            <a:r>
              <a:rPr lang="en-US" sz="1600" dirty="0"/>
              <a:t>		break;</a:t>
            </a:r>
          </a:p>
          <a:p>
            <a:pPr marL="0" indent="0">
              <a:buNone/>
            </a:pPr>
            <a:r>
              <a:rPr lang="en-US" sz="1600" dirty="0"/>
              <a:t>	case("Toronto"):</a:t>
            </a:r>
          </a:p>
          <a:p>
            <a:pPr marL="0" indent="0">
              <a:buNone/>
            </a:pPr>
            <a:r>
              <a:rPr lang="en-US" sz="1600" dirty="0"/>
              <a:t>		province = "Ontario";</a:t>
            </a:r>
          </a:p>
          <a:p>
            <a:pPr marL="0" indent="0">
              <a:buNone/>
            </a:pPr>
            <a:r>
              <a:rPr lang="en-US" sz="1600" dirty="0"/>
              <a:t>		break;</a:t>
            </a:r>
          </a:p>
          <a:p>
            <a:pPr marL="0" indent="0">
              <a:buNone/>
            </a:pPr>
            <a:r>
              <a:rPr lang="en-US" sz="1600" dirty="0"/>
              <a:t>	default:</a:t>
            </a:r>
          </a:p>
          <a:p>
            <a:pPr marL="0" indent="0">
              <a:buNone/>
            </a:pPr>
            <a:r>
              <a:rPr lang="en-US" sz="1600" dirty="0"/>
              <a:t>		alert("Unknown city");</a:t>
            </a:r>
          </a:p>
          <a:p>
            <a:pPr marL="0" indent="0">
              <a:buNone/>
            </a:pPr>
            <a:r>
              <a:rPr lang="en-US" sz="1600" dirty="0"/>
              <a:t>}</a:t>
            </a:r>
          </a:p>
          <a:p>
            <a:pPr marL="0" indent="0">
              <a:buNone/>
            </a:pPr>
            <a:r>
              <a:rPr lang="en-US" sz="1600" dirty="0" err="1"/>
              <a:t>document.getElementById</a:t>
            </a:r>
            <a:r>
              <a:rPr lang="en-US" sz="1600" dirty="0"/>
              <a:t>("array").</a:t>
            </a:r>
            <a:r>
              <a:rPr lang="en-US" sz="1600" dirty="0" err="1"/>
              <a:t>innerHTML</a:t>
            </a:r>
            <a:r>
              <a:rPr lang="en-US" sz="1600" dirty="0"/>
              <a:t> = "&lt;p&gt;The province is "+province+"&lt;/p&gt;";</a:t>
            </a:r>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60</a:t>
            </a:fld>
            <a:endParaRPr lang="en-US" dirty="0"/>
          </a:p>
        </p:txBody>
      </p:sp>
    </p:spTree>
    <p:extLst>
      <p:ext uri="{BB962C8B-B14F-4D97-AF65-F5344CB8AC3E}">
        <p14:creationId xmlns:p14="http://schemas.microsoft.com/office/powerpoint/2010/main" val="213500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Hands-on Array</a:t>
            </a:r>
            <a:endParaRPr lang="en-CA" dirty="0"/>
          </a:p>
        </p:txBody>
      </p:sp>
      <p:sp>
        <p:nvSpPr>
          <p:cNvPr id="7" name="Content Placeholder 6"/>
          <p:cNvSpPr>
            <a:spLocks noGrp="1"/>
          </p:cNvSpPr>
          <p:nvPr>
            <p:ph sz="half" idx="1"/>
          </p:nvPr>
        </p:nvSpPr>
        <p:spPr>
          <a:xfrm>
            <a:off x="180109" y="1219200"/>
            <a:ext cx="2964873" cy="4906963"/>
          </a:xfrm>
        </p:spPr>
        <p:txBody>
          <a:bodyPr/>
          <a:lstStyle/>
          <a:p>
            <a:pPr marL="0" indent="0" algn="ctr">
              <a:buNone/>
            </a:pPr>
            <a:r>
              <a:rPr lang="en-US" sz="2000" b="1" u="sng" dirty="0">
                <a:solidFill>
                  <a:schemeClr val="accent2"/>
                </a:solidFill>
              </a:rPr>
              <a:t>HTML</a:t>
            </a:r>
            <a:endParaRPr lang="en-CA" sz="2000" b="1" u="sng" dirty="0">
              <a:solidFill>
                <a:schemeClr val="accent2"/>
              </a:solidFill>
            </a:endParaRPr>
          </a:p>
          <a:p>
            <a:pPr marL="0" indent="0">
              <a:buNone/>
            </a:pPr>
            <a:r>
              <a:rPr lang="en-CA" dirty="0"/>
              <a:t>&lt;div id="array"&gt;</a:t>
            </a:r>
          </a:p>
          <a:p>
            <a:pPr marL="0" indent="0">
              <a:buNone/>
            </a:pPr>
            <a:r>
              <a:rPr lang="en-CA" dirty="0"/>
              <a:t>			</a:t>
            </a:r>
          </a:p>
          <a:p>
            <a:pPr marL="0" indent="0">
              <a:buNone/>
            </a:pPr>
            <a:r>
              <a:rPr lang="en-CA" dirty="0"/>
              <a:t>&lt;/div&gt;</a:t>
            </a:r>
          </a:p>
          <a:p>
            <a:endParaRPr lang="en-US" dirty="0"/>
          </a:p>
          <a:p>
            <a:pPr marL="0" indent="0" algn="ctr">
              <a:buNone/>
            </a:pPr>
            <a:r>
              <a:rPr lang="en-US" sz="2000" b="1" u="sng" dirty="0">
                <a:solidFill>
                  <a:schemeClr val="accent2"/>
                </a:solidFill>
              </a:rPr>
              <a:t>Output</a:t>
            </a:r>
          </a:p>
          <a:p>
            <a:pPr marL="0" indent="0" algn="ctr">
              <a:buNone/>
            </a:pPr>
            <a:r>
              <a:rPr lang="en-US" sz="2000" b="1" dirty="0"/>
              <a:t>First element of the array is Jan Second element of the array is Feb</a:t>
            </a:r>
            <a:endParaRPr lang="en-CA" sz="2000" b="1" u="sng" dirty="0">
              <a:solidFill>
                <a:schemeClr val="accent2"/>
              </a:solidFill>
            </a:endParaRPr>
          </a:p>
          <a:p>
            <a:pPr marL="0" indent="0">
              <a:buNone/>
            </a:pPr>
            <a:endParaRPr lang="en-US" dirty="0"/>
          </a:p>
          <a:p>
            <a:endParaRPr lang="en-CA" dirty="0"/>
          </a:p>
        </p:txBody>
      </p:sp>
      <p:sp>
        <p:nvSpPr>
          <p:cNvPr id="8" name="Content Placeholder 7"/>
          <p:cNvSpPr>
            <a:spLocks noGrp="1"/>
          </p:cNvSpPr>
          <p:nvPr>
            <p:ph sz="half" idx="2"/>
          </p:nvPr>
        </p:nvSpPr>
        <p:spPr>
          <a:xfrm>
            <a:off x="2964873" y="1219200"/>
            <a:ext cx="5721927" cy="4906963"/>
          </a:xfrm>
        </p:spPr>
        <p:txBody>
          <a:bodyPr/>
          <a:lstStyle/>
          <a:p>
            <a:pPr marL="0" indent="0" algn="ctr">
              <a:buNone/>
            </a:pPr>
            <a:r>
              <a:rPr lang="en-US" sz="2000" b="1" u="sng" dirty="0">
                <a:solidFill>
                  <a:schemeClr val="accent2"/>
                </a:solidFill>
              </a:rPr>
              <a:t>JavaScript Code</a:t>
            </a:r>
            <a:endParaRPr lang="en-CA" sz="2000" b="1" u="sng" dirty="0">
              <a:solidFill>
                <a:schemeClr val="accent2"/>
              </a:solidFill>
            </a:endParaRPr>
          </a:p>
          <a:p>
            <a:pPr marL="0" indent="0">
              <a:buNone/>
            </a:pPr>
            <a:endParaRPr lang="en-US" sz="1600" dirty="0"/>
          </a:p>
          <a:p>
            <a:pPr marL="0" indent="0">
              <a:buNone/>
            </a:pPr>
            <a:r>
              <a:rPr lang="en-US" sz="1600" dirty="0"/>
              <a:t>//create an array named </a:t>
            </a:r>
            <a:r>
              <a:rPr lang="en-US" sz="1600" dirty="0" err="1"/>
              <a:t>monthName</a:t>
            </a:r>
            <a:r>
              <a:rPr lang="en-US" sz="1600" dirty="0"/>
              <a:t>, size of the array is 12</a:t>
            </a:r>
          </a:p>
          <a:p>
            <a:pPr marL="0" indent="0">
              <a:buNone/>
            </a:pPr>
            <a:r>
              <a:rPr lang="en-US" sz="2000" dirty="0" err="1"/>
              <a:t>var</a:t>
            </a:r>
            <a:r>
              <a:rPr lang="en-US" sz="2000" dirty="0"/>
              <a:t> </a:t>
            </a:r>
            <a:r>
              <a:rPr lang="en-US" sz="2000" dirty="0" err="1"/>
              <a:t>monthName</a:t>
            </a:r>
            <a:r>
              <a:rPr lang="en-US" sz="2000" dirty="0"/>
              <a:t> = new Array(12); </a:t>
            </a:r>
          </a:p>
          <a:p>
            <a:pPr marL="0" indent="0">
              <a:buNone/>
            </a:pPr>
            <a:endParaRPr lang="en-US" sz="2000" dirty="0"/>
          </a:p>
          <a:p>
            <a:pPr marL="0" indent="0">
              <a:buNone/>
            </a:pPr>
            <a:r>
              <a:rPr lang="en-US" sz="2000" dirty="0" err="1"/>
              <a:t>monthName</a:t>
            </a:r>
            <a:r>
              <a:rPr lang="en-US" sz="2000" dirty="0"/>
              <a:t>[0] = "Jan"; </a:t>
            </a:r>
            <a:r>
              <a:rPr lang="en-US" sz="1600" dirty="0"/>
              <a:t>//assigning value to first element</a:t>
            </a:r>
          </a:p>
          <a:p>
            <a:pPr marL="0" indent="0">
              <a:buNone/>
            </a:pPr>
            <a:r>
              <a:rPr lang="en-US" sz="2000" dirty="0" err="1"/>
              <a:t>monthName</a:t>
            </a:r>
            <a:r>
              <a:rPr lang="en-US" sz="2000" dirty="0"/>
              <a:t>[1] = "Feb"; </a:t>
            </a:r>
            <a:r>
              <a:rPr lang="en-US" sz="1600" dirty="0"/>
              <a:t>//assigning value to 2nd element</a:t>
            </a:r>
          </a:p>
          <a:p>
            <a:pPr marL="0" indent="0">
              <a:buNone/>
            </a:pPr>
            <a:r>
              <a:rPr lang="en-US" sz="2000" dirty="0" err="1"/>
              <a:t>document.getElementById</a:t>
            </a:r>
            <a:r>
              <a:rPr lang="en-US" sz="2000" dirty="0"/>
              <a:t>("array").</a:t>
            </a:r>
            <a:r>
              <a:rPr lang="en-US" sz="2000" dirty="0" err="1"/>
              <a:t>innerHTML</a:t>
            </a:r>
            <a:r>
              <a:rPr lang="en-US" sz="2000" dirty="0"/>
              <a:t> = </a:t>
            </a:r>
          </a:p>
          <a:p>
            <a:pPr marL="0" indent="0">
              <a:buNone/>
            </a:pPr>
            <a:r>
              <a:rPr lang="en-US" sz="2000" dirty="0"/>
              <a:t>		"&lt;p&gt;&lt;strong&gt;First element of the array is "+ </a:t>
            </a:r>
            <a:r>
              <a:rPr lang="en-US" sz="2000" dirty="0" err="1"/>
              <a:t>monthName</a:t>
            </a:r>
            <a:r>
              <a:rPr lang="en-US" sz="2000" dirty="0"/>
              <a:t>[0]+" Second element of the array is " + </a:t>
            </a:r>
            <a:r>
              <a:rPr lang="en-US" sz="2000" dirty="0" err="1"/>
              <a:t>monthName</a:t>
            </a:r>
            <a:r>
              <a:rPr lang="en-US" sz="2000" dirty="0"/>
              <a:t>[1]	+ "&lt;/strong&gt;&lt;/p&gt;";</a:t>
            </a:r>
            <a:endParaRPr lang="en-CA" sz="20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7</a:t>
            </a:fld>
            <a:endParaRPr lang="en-US" dirty="0"/>
          </a:p>
        </p:txBody>
      </p:sp>
    </p:spTree>
    <p:extLst>
      <p:ext uri="{BB962C8B-B14F-4D97-AF65-F5344CB8AC3E}">
        <p14:creationId xmlns:p14="http://schemas.microsoft.com/office/powerpoint/2010/main" val="238774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IN" sz="3600" dirty="0"/>
              <a:t>Creating and Populating an Array</a:t>
            </a:r>
          </a:p>
        </p:txBody>
      </p:sp>
      <p:sp>
        <p:nvSpPr>
          <p:cNvPr id="2" name="Content Placeholder 1"/>
          <p:cNvSpPr>
            <a:spLocks noGrp="1"/>
          </p:cNvSpPr>
          <p:nvPr>
            <p:ph idx="1"/>
          </p:nvPr>
        </p:nvSpPr>
        <p:spPr/>
        <p:txBody>
          <a:bodyPr/>
          <a:lstStyle/>
          <a:p>
            <a:r>
              <a:rPr lang="en-IN" dirty="0"/>
              <a:t>Populate the entire array in a single statement using the following command:</a:t>
            </a:r>
          </a:p>
          <a:p>
            <a:pPr marL="357188" lvl="1" indent="0">
              <a:buNone/>
            </a:pPr>
            <a:r>
              <a:rPr lang="en-IN" sz="2600" dirty="0">
                <a:latin typeface="Courier New" panose="02070309020205020404" pitchFamily="49" charset="0"/>
                <a:cs typeface="Courier New" panose="02070309020205020404" pitchFamily="49" charset="0"/>
              </a:rPr>
              <a:t>var </a:t>
            </a:r>
            <a:r>
              <a:rPr lang="en-IN" sz="2600" i="1" dirty="0">
                <a:latin typeface="Courier New" panose="02070309020205020404" pitchFamily="49" charset="0"/>
                <a:cs typeface="Courier New" panose="02070309020205020404" pitchFamily="49" charset="0"/>
              </a:rPr>
              <a:t>array </a:t>
            </a:r>
            <a:r>
              <a:rPr lang="en-IN" sz="2600" dirty="0">
                <a:latin typeface="Courier New" panose="02070309020205020404" pitchFamily="49" charset="0"/>
                <a:cs typeface="Courier New" panose="02070309020205020404" pitchFamily="49" charset="0"/>
              </a:rPr>
              <a:t>= new Array(</a:t>
            </a:r>
            <a:r>
              <a:rPr lang="en-IN" sz="2600" i="1" dirty="0">
                <a:latin typeface="Courier New" panose="02070309020205020404" pitchFamily="49" charset="0"/>
                <a:cs typeface="Courier New" panose="02070309020205020404" pitchFamily="49" charset="0"/>
              </a:rPr>
              <a:t>values</a:t>
            </a:r>
            <a:r>
              <a:rPr lang="en-IN" sz="2600" dirty="0">
                <a:latin typeface="Courier New" panose="02070309020205020404" pitchFamily="49" charset="0"/>
                <a:cs typeface="Courier New" panose="02070309020205020404" pitchFamily="49" charset="0"/>
              </a:rPr>
              <a:t>);</a:t>
            </a:r>
          </a:p>
          <a:p>
            <a:pPr marL="357188" lvl="1" indent="0">
              <a:buNone/>
            </a:pPr>
            <a:r>
              <a:rPr lang="en-IN" sz="3200" dirty="0"/>
              <a:t>where</a:t>
            </a:r>
            <a:r>
              <a:rPr lang="en-IN" sz="2800" dirty="0"/>
              <a:t> </a:t>
            </a:r>
            <a:r>
              <a:rPr lang="en-IN" sz="2600" i="1" dirty="0">
                <a:latin typeface="Courier New" panose="02070309020205020404" pitchFamily="49" charset="0"/>
                <a:cs typeface="Courier New" panose="02070309020205020404" pitchFamily="49" charset="0"/>
              </a:rPr>
              <a:t>values</a:t>
            </a:r>
            <a:r>
              <a:rPr lang="en-IN" sz="2800" i="1" dirty="0"/>
              <a:t> </a:t>
            </a:r>
            <a:r>
              <a:rPr lang="en-IN" sz="3200" dirty="0"/>
              <a:t>is a comma-separated list of the values in the array</a:t>
            </a:r>
          </a:p>
          <a:p>
            <a:r>
              <a:rPr lang="en-IN" dirty="0"/>
              <a:t>Example</a:t>
            </a:r>
          </a:p>
          <a:p>
            <a:pPr marL="0" indent="0">
              <a:buNone/>
            </a:pPr>
            <a:r>
              <a:rPr lang="en-US" sz="1800" b="0" dirty="0">
                <a:solidFill>
                  <a:srgbClr val="008000"/>
                </a:solidFill>
                <a:effectLst/>
                <a:latin typeface="Consolas" panose="020B0609020204030204" pitchFamily="49" charset="0"/>
              </a:rPr>
              <a:t>let </a:t>
            </a:r>
            <a:r>
              <a:rPr lang="en-US" sz="1800" b="0" dirty="0" err="1">
                <a:solidFill>
                  <a:srgbClr val="008000"/>
                </a:solidFill>
                <a:effectLst/>
                <a:latin typeface="Consolas" panose="020B0609020204030204" pitchFamily="49" charset="0"/>
              </a:rPr>
              <a:t>monthName</a:t>
            </a:r>
            <a:r>
              <a:rPr lang="en-US" sz="1800" b="0" dirty="0">
                <a:solidFill>
                  <a:srgbClr val="008000"/>
                </a:solidFill>
                <a:effectLst/>
                <a:latin typeface="Consolas" panose="020B0609020204030204" pitchFamily="49" charset="0"/>
              </a:rPr>
              <a:t> = new Array("</a:t>
            </a:r>
            <a:r>
              <a:rPr lang="en-US" sz="1800" b="0" dirty="0" err="1">
                <a:solidFill>
                  <a:srgbClr val="008000"/>
                </a:solidFill>
                <a:effectLst/>
                <a:latin typeface="Consolas" panose="020B0609020204030204" pitchFamily="49" charset="0"/>
              </a:rPr>
              <a:t>Jan","Feb","Mar","Apr","May","June","Jul","Aug","Sept</a:t>
            </a:r>
            <a:r>
              <a:rPr lang="en-US" sz="1800" b="0" dirty="0">
                <a:solidFill>
                  <a:srgbClr val="008000"/>
                </a:solidFill>
                <a:effectLst/>
                <a:latin typeface="Consolas" panose="020B0609020204030204" pitchFamily="49" charset="0"/>
              </a:rPr>
              <a:t>",</a:t>
            </a:r>
            <a:endParaRPr lang="en-US" sz="1800" b="0" dirty="0">
              <a:solidFill>
                <a:srgbClr val="3B3B3B"/>
              </a:solidFill>
              <a:effectLst/>
              <a:latin typeface="Consolas" panose="020B0609020204030204" pitchFamily="49" charset="0"/>
            </a:endParaRPr>
          </a:p>
          <a:p>
            <a:pPr marL="0" indent="0">
              <a:buNone/>
            </a:pPr>
            <a:r>
              <a:rPr lang="en-US" sz="1800" b="0" dirty="0">
                <a:solidFill>
                  <a:srgbClr val="008000"/>
                </a:solidFill>
                <a:effectLst/>
                <a:latin typeface="Consolas" panose="020B0609020204030204" pitchFamily="49" charset="0"/>
              </a:rPr>
              <a:t>    "</a:t>
            </a:r>
            <a:r>
              <a:rPr lang="en-US" sz="1800" b="0" dirty="0" err="1">
                <a:solidFill>
                  <a:srgbClr val="008000"/>
                </a:solidFill>
                <a:effectLst/>
                <a:latin typeface="Consolas" panose="020B0609020204030204" pitchFamily="49" charset="0"/>
              </a:rPr>
              <a:t>Oct","Nov","Dec</a:t>
            </a:r>
            <a:r>
              <a:rPr lang="en-US" sz="1800" b="0" dirty="0">
                <a:solidFill>
                  <a:srgbClr val="008000"/>
                </a:solidFill>
                <a:effectLst/>
                <a:latin typeface="Consolas" panose="020B0609020204030204" pitchFamily="49" charset="0"/>
              </a:rPr>
              <a:t>");</a:t>
            </a:r>
            <a:endParaRPr lang="en-US" sz="1800" b="0" dirty="0">
              <a:solidFill>
                <a:srgbClr val="3B3B3B"/>
              </a:solidFill>
              <a:effectLst/>
              <a:latin typeface="Consolas" panose="020B0609020204030204" pitchFamily="49" charset="0"/>
            </a:endParaRPr>
          </a:p>
          <a:p>
            <a:endParaRPr lang="en-IN" sz="2800" dirty="0"/>
          </a:p>
        </p:txBody>
      </p:sp>
      <p:sp>
        <p:nvSpPr>
          <p:cNvPr id="8" name="Slide Number Placeholder 7"/>
          <p:cNvSpPr>
            <a:spLocks noGrp="1"/>
          </p:cNvSpPr>
          <p:nvPr>
            <p:ph type="sldNum" sz="quarter" idx="11"/>
          </p:nvPr>
        </p:nvSpPr>
        <p:spPr/>
        <p:txBody>
          <a:bodyPr/>
          <a:lstStyle/>
          <a:p>
            <a:fld id="{0409CDF1-C2B6-4988-8428-22D9775637BC}" type="slidenum">
              <a:rPr lang="en-US" smtClean="0"/>
              <a:pPr/>
              <a:t>8</a:t>
            </a:fld>
            <a:endParaRPr lang="en-US"/>
          </a:p>
        </p:txBody>
      </p:sp>
    </p:spTree>
    <p:extLst>
      <p:ext uri="{BB962C8B-B14F-4D97-AF65-F5344CB8AC3E}">
        <p14:creationId xmlns:p14="http://schemas.microsoft.com/office/powerpoint/2010/main" val="701657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Hands-on populate an array</a:t>
            </a:r>
            <a:endParaRPr lang="en-CA" dirty="0"/>
          </a:p>
        </p:txBody>
      </p:sp>
      <p:sp>
        <p:nvSpPr>
          <p:cNvPr id="7" name="Content Placeholder 6"/>
          <p:cNvSpPr>
            <a:spLocks noGrp="1"/>
          </p:cNvSpPr>
          <p:nvPr>
            <p:ph sz="half" idx="1"/>
          </p:nvPr>
        </p:nvSpPr>
        <p:spPr>
          <a:xfrm>
            <a:off x="180109" y="1219200"/>
            <a:ext cx="2964873" cy="4906963"/>
          </a:xfrm>
        </p:spPr>
        <p:txBody>
          <a:bodyPr/>
          <a:lstStyle/>
          <a:p>
            <a:pPr marL="0" indent="0" algn="ctr">
              <a:buNone/>
            </a:pPr>
            <a:r>
              <a:rPr lang="en-US" sz="2000" b="1" u="sng" dirty="0">
                <a:solidFill>
                  <a:schemeClr val="accent2"/>
                </a:solidFill>
              </a:rPr>
              <a:t>HTML</a:t>
            </a:r>
            <a:endParaRPr lang="en-CA" sz="2000" b="1" u="sng" dirty="0">
              <a:solidFill>
                <a:schemeClr val="accent2"/>
              </a:solidFill>
            </a:endParaRPr>
          </a:p>
          <a:p>
            <a:pPr marL="0" indent="0">
              <a:buNone/>
            </a:pPr>
            <a:r>
              <a:rPr lang="en-CA" dirty="0"/>
              <a:t>&lt;div id="array"&gt;</a:t>
            </a:r>
          </a:p>
          <a:p>
            <a:pPr marL="0" indent="0">
              <a:buNone/>
            </a:pPr>
            <a:r>
              <a:rPr lang="en-CA" dirty="0"/>
              <a:t>			</a:t>
            </a:r>
          </a:p>
          <a:p>
            <a:pPr marL="0" indent="0">
              <a:buNone/>
            </a:pPr>
            <a:r>
              <a:rPr lang="en-CA" dirty="0"/>
              <a:t>&lt;/div&gt;</a:t>
            </a:r>
          </a:p>
          <a:p>
            <a:endParaRPr lang="en-US" dirty="0"/>
          </a:p>
          <a:p>
            <a:pPr marL="0" indent="0" algn="ctr">
              <a:buNone/>
            </a:pPr>
            <a:r>
              <a:rPr lang="en-US" sz="2000" b="1" u="sng" dirty="0">
                <a:solidFill>
                  <a:schemeClr val="accent2"/>
                </a:solidFill>
              </a:rPr>
              <a:t>Output</a:t>
            </a:r>
          </a:p>
          <a:p>
            <a:pPr marL="0" indent="0" algn="ctr">
              <a:buNone/>
            </a:pPr>
            <a:r>
              <a:rPr lang="en-US" sz="2000" b="1" dirty="0"/>
              <a:t>First element of the array is January Second element of the array is February</a:t>
            </a:r>
            <a:endParaRPr lang="en-US" dirty="0"/>
          </a:p>
          <a:p>
            <a:endParaRPr lang="en-CA" dirty="0"/>
          </a:p>
        </p:txBody>
      </p:sp>
      <p:sp>
        <p:nvSpPr>
          <p:cNvPr id="8" name="Content Placeholder 7"/>
          <p:cNvSpPr>
            <a:spLocks noGrp="1"/>
          </p:cNvSpPr>
          <p:nvPr>
            <p:ph sz="half" idx="2"/>
          </p:nvPr>
        </p:nvSpPr>
        <p:spPr>
          <a:xfrm>
            <a:off x="2964873" y="1219200"/>
            <a:ext cx="5950527" cy="4906963"/>
          </a:xfrm>
        </p:spPr>
        <p:txBody>
          <a:bodyPr/>
          <a:lstStyle/>
          <a:p>
            <a:pPr marL="0" indent="0" algn="ctr">
              <a:buNone/>
            </a:pPr>
            <a:r>
              <a:rPr lang="en-US" sz="2000" b="1" u="sng" dirty="0">
                <a:solidFill>
                  <a:schemeClr val="accent2"/>
                </a:solidFill>
              </a:rPr>
              <a:t>JavaScript Code</a:t>
            </a:r>
            <a:endParaRPr lang="en-CA" sz="2000" b="1" u="sng" dirty="0">
              <a:solidFill>
                <a:schemeClr val="accent2"/>
              </a:solidFill>
            </a:endParaRPr>
          </a:p>
          <a:p>
            <a:pPr marL="0" indent="0">
              <a:buNone/>
            </a:pPr>
            <a:endParaRPr lang="en-US" sz="1600" dirty="0"/>
          </a:p>
          <a:p>
            <a:pPr marL="0" indent="0">
              <a:buNone/>
            </a:pPr>
            <a:r>
              <a:rPr lang="en-US" sz="1600" dirty="0"/>
              <a:t>//populate entire array in a single statement		</a:t>
            </a:r>
          </a:p>
          <a:p>
            <a:pPr marL="0" indent="0">
              <a:buNone/>
            </a:pPr>
            <a:r>
              <a:rPr lang="en-US" sz="1600" dirty="0" err="1"/>
              <a:t>var</a:t>
            </a:r>
            <a:r>
              <a:rPr lang="en-US" sz="1600" dirty="0"/>
              <a:t> </a:t>
            </a:r>
            <a:r>
              <a:rPr lang="en-US" sz="1600" dirty="0" err="1"/>
              <a:t>monthName</a:t>
            </a:r>
            <a:r>
              <a:rPr lang="en-US" sz="1600" dirty="0"/>
              <a:t> = new Array("</a:t>
            </a:r>
            <a:r>
              <a:rPr lang="en-US" sz="1600" dirty="0" err="1"/>
              <a:t>January","February","March","April</a:t>
            </a:r>
            <a:r>
              <a:rPr lang="en-US" sz="1600" dirty="0"/>
              <a:t>");</a:t>
            </a:r>
          </a:p>
          <a:p>
            <a:pPr marL="0" indent="0">
              <a:buNone/>
            </a:pPr>
            <a:endParaRPr lang="en-US" sz="1600" dirty="0"/>
          </a:p>
          <a:p>
            <a:pPr marL="0" indent="0">
              <a:buNone/>
            </a:pPr>
            <a:r>
              <a:rPr lang="en-US" sz="1600" dirty="0" err="1"/>
              <a:t>document.getElementById</a:t>
            </a:r>
            <a:r>
              <a:rPr lang="en-US" sz="1600" dirty="0"/>
              <a:t>("array").</a:t>
            </a:r>
            <a:r>
              <a:rPr lang="en-US" sz="1600" dirty="0" err="1"/>
              <a:t>innerHTML</a:t>
            </a:r>
            <a:r>
              <a:rPr lang="en-US" sz="1600" dirty="0"/>
              <a:t> = </a:t>
            </a:r>
          </a:p>
          <a:p>
            <a:pPr marL="0" indent="0">
              <a:buNone/>
            </a:pPr>
            <a:r>
              <a:rPr lang="en-US" sz="1600" dirty="0"/>
              <a:t>	"&lt;p&gt;&lt;strong&gt;First element of the array is "+ </a:t>
            </a:r>
            <a:r>
              <a:rPr lang="en-US" sz="1600" dirty="0" err="1"/>
              <a:t>monthName</a:t>
            </a:r>
            <a:r>
              <a:rPr lang="en-US" sz="1600" dirty="0"/>
              <a:t>[0]+" Second element of the array is " + </a:t>
            </a:r>
            <a:r>
              <a:rPr lang="en-US" sz="1600" dirty="0" err="1"/>
              <a:t>monthName</a:t>
            </a:r>
            <a:r>
              <a:rPr lang="en-US" sz="1600" dirty="0"/>
              <a:t>[1]</a:t>
            </a:r>
          </a:p>
          <a:p>
            <a:pPr marL="0" indent="0">
              <a:buNone/>
            </a:pPr>
            <a:r>
              <a:rPr lang="en-US" sz="1600" dirty="0"/>
              <a:t>		+ "&lt;/strong&gt;&lt;/p&gt;";</a:t>
            </a:r>
            <a:endParaRPr lang="en-CA" sz="2000" dirty="0"/>
          </a:p>
        </p:txBody>
      </p:sp>
      <p:sp>
        <p:nvSpPr>
          <p:cNvPr id="4" name="Slide Number Placeholder 3"/>
          <p:cNvSpPr>
            <a:spLocks noGrp="1"/>
          </p:cNvSpPr>
          <p:nvPr>
            <p:ph type="sldNum" sz="quarter" idx="11"/>
          </p:nvPr>
        </p:nvSpPr>
        <p:spPr/>
        <p:txBody>
          <a:bodyPr/>
          <a:lstStyle/>
          <a:p>
            <a:pPr>
              <a:defRPr/>
            </a:pPr>
            <a:fld id="{D088EE75-1E5F-46E6-9335-A082CDF6502C}" type="slidenum">
              <a:rPr lang="en-US" smtClean="0"/>
              <a:pPr>
                <a:defRPr/>
              </a:pPr>
              <a:t>9</a:t>
            </a:fld>
            <a:endParaRPr lang="en-US" dirty="0"/>
          </a:p>
        </p:txBody>
      </p:sp>
    </p:spTree>
    <p:extLst>
      <p:ext uri="{BB962C8B-B14F-4D97-AF65-F5344CB8AC3E}">
        <p14:creationId xmlns:p14="http://schemas.microsoft.com/office/powerpoint/2010/main" val="30480989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pjp8wIG0wgCxOZ6nvDTwx8"/>
</p:tagLst>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a66f0b0a-e2d4-4059-810c-127573d4cb4e" origin="userSelected"/>
</file>

<file path=customXml/itemProps1.xml><?xml version="1.0" encoding="utf-8"?>
<ds:datastoreItem xmlns:ds="http://schemas.openxmlformats.org/officeDocument/2006/customXml" ds:itemID="{6D58E576-5B68-4E79-8245-D8386EDC7808}">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Tutorial.01</Template>
  <TotalTime>7810</TotalTime>
  <Words>3874</Words>
  <Application>Microsoft Office PowerPoint</Application>
  <PresentationFormat>On-screen Show (4:3)</PresentationFormat>
  <Paragraphs>592</Paragraphs>
  <Slides>60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Century</vt:lpstr>
      <vt:lpstr>Consolas</vt:lpstr>
      <vt:lpstr>Courier New</vt:lpstr>
      <vt:lpstr>Times New Roman</vt:lpstr>
      <vt:lpstr>2_Office Theme</vt:lpstr>
      <vt:lpstr> Tutorial 10 Exploring Arrays, Loops, and Conditional Statements</vt:lpstr>
      <vt:lpstr>Objectives</vt:lpstr>
      <vt:lpstr>Introducing Arrays</vt:lpstr>
      <vt:lpstr>Introducing Arrays</vt:lpstr>
      <vt:lpstr>Creating and Populating an Array</vt:lpstr>
      <vt:lpstr>Creating and Populating an Array</vt:lpstr>
      <vt:lpstr>Hands-on Array</vt:lpstr>
      <vt:lpstr>Creating and Populating an Array</vt:lpstr>
      <vt:lpstr>Hands-on populate an array</vt:lpstr>
      <vt:lpstr>Creating and Populating an Array</vt:lpstr>
      <vt:lpstr>Hands-on array literal</vt:lpstr>
      <vt:lpstr>Creating and Populating an Array</vt:lpstr>
      <vt:lpstr>Working with Array Length</vt:lpstr>
      <vt:lpstr>Reversing an Array</vt:lpstr>
      <vt:lpstr>Sorting an Array</vt:lpstr>
      <vt:lpstr>Sorting an Array</vt:lpstr>
      <vt:lpstr>Sorting an Array</vt:lpstr>
      <vt:lpstr>Sorting an Array</vt:lpstr>
      <vt:lpstr>Sorting an Array (continued 4)</vt:lpstr>
      <vt:lpstr>Hands-on  sort()</vt:lpstr>
      <vt:lpstr>Extracting and Inserting Array Items</vt:lpstr>
      <vt:lpstr>Hands-on  slice()</vt:lpstr>
      <vt:lpstr>Extracting and Inserting Array Items</vt:lpstr>
      <vt:lpstr>Hands-on  splice()</vt:lpstr>
      <vt:lpstr>Using Arrays as Data Stacks</vt:lpstr>
      <vt:lpstr>Using Arrays as Data Stacks</vt:lpstr>
      <vt:lpstr>Hands-on  Stack, push() and pop()</vt:lpstr>
      <vt:lpstr>Working with Program Loops</vt:lpstr>
      <vt:lpstr>Exploring the for Loop</vt:lpstr>
      <vt:lpstr>Exploring the for Loop (continued 1)</vt:lpstr>
      <vt:lpstr>Exploring the for Loop (continued 2)</vt:lpstr>
      <vt:lpstr>Hands-on  for loop</vt:lpstr>
      <vt:lpstr>Exploring the while Loop</vt:lpstr>
      <vt:lpstr>Hands-on  while loop</vt:lpstr>
      <vt:lpstr>Exploring the do/while Loop</vt:lpstr>
      <vt:lpstr>Hands-on  do/while loop</vt:lpstr>
      <vt:lpstr>Comparison and Logical Operators</vt:lpstr>
      <vt:lpstr>Comparison and Logical Operators</vt:lpstr>
      <vt:lpstr>Program Loops and Arrays</vt:lpstr>
      <vt:lpstr>Array Methods to Loop Through Arrays</vt:lpstr>
      <vt:lpstr>Array Methods to Loop Through Arrays</vt:lpstr>
      <vt:lpstr>Array Methods to Loop Through Arrays</vt:lpstr>
      <vt:lpstr>Running a Function for Each Array Item</vt:lpstr>
      <vt:lpstr>Hands-on  foreach()</vt:lpstr>
      <vt:lpstr>Hands-on  foreach() </vt:lpstr>
      <vt:lpstr>Introducing Conditional Statements</vt:lpstr>
      <vt:lpstr>Exploring the if Statement</vt:lpstr>
      <vt:lpstr>Exploring the if Statement (continued)</vt:lpstr>
      <vt:lpstr>Nesting if Statements</vt:lpstr>
      <vt:lpstr>Exploring the if else Statement</vt:lpstr>
      <vt:lpstr>Using Multiple else if Statements</vt:lpstr>
      <vt:lpstr>Hands-on  if-else statements</vt:lpstr>
      <vt:lpstr>Exploring the break Command</vt:lpstr>
      <vt:lpstr>Hands-on  break statement</vt:lpstr>
      <vt:lpstr>Exploring the continue Command</vt:lpstr>
      <vt:lpstr>Hands-on  continue statement</vt:lpstr>
      <vt:lpstr>Exploring Statement Labels</vt:lpstr>
      <vt:lpstr>Using switch Statements</vt:lpstr>
      <vt:lpstr>Using switch Statements</vt:lpstr>
      <vt:lpstr>Hands-on  if-else statements</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Bashir, Mehwish</cp:lastModifiedBy>
  <cp:revision>579</cp:revision>
  <dcterms:created xsi:type="dcterms:W3CDTF">2001-08-29T21:35:42Z</dcterms:created>
  <dcterms:modified xsi:type="dcterms:W3CDTF">2024-07-17T17:46:09Z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1-msZHeavFpns7XDBLQhy7D2HHxp6WyIPfkYnZeLjR4o</vt:lpwstr>
  </property>
  <property fmtid="{D5CDD505-2E9C-101B-9397-08002B2CF9AE}" pid="3" name="Google.Documents.RevisionId">
    <vt:lpwstr>08247036519663079581</vt:lpwstr>
  </property>
  <property fmtid="{D5CDD505-2E9C-101B-9397-08002B2CF9AE}" pid="4" name="Google.Documents.PluginVersion">
    <vt:lpwstr>2.0.2026.3768</vt:lpwstr>
  </property>
  <property fmtid="{D5CDD505-2E9C-101B-9397-08002B2CF9AE}" pid="5" name="Google.Documents.MergeIncapabilityFlags">
    <vt:i4>0</vt:i4>
  </property>
  <property fmtid="{D5CDD505-2E9C-101B-9397-08002B2CF9AE}" pid="6" name="docIndexRef">
    <vt:lpwstr>306c96b4-b73b-4717-88bb-ca87ad06e4c1</vt:lpwstr>
  </property>
  <property fmtid="{D5CDD505-2E9C-101B-9397-08002B2CF9AE}" pid="7" name="bjDocumentSecurityLabel">
    <vt:lpwstr>This item has no classification</vt:lpwstr>
  </property>
  <property fmtid="{D5CDD505-2E9C-101B-9397-08002B2CF9AE}" pid="8" name="bjClsUserRVM">
    <vt:lpwstr>[]</vt:lpwstr>
  </property>
  <property fmtid="{D5CDD505-2E9C-101B-9397-08002B2CF9AE}" pid="9" name="bjSaver">
    <vt:lpwstr>LLGGG5/sCxlNXkHtRfdo7HBlZ0Lw8up2</vt:lpwstr>
  </property>
</Properties>
</file>