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8" r:id="rId6"/>
    <p:sldId id="280" r:id="rId7"/>
    <p:sldId id="282" r:id="rId8"/>
    <p:sldId id="283" r:id="rId9"/>
    <p:sldId id="27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/>
    <p:restoredTop sz="94595"/>
  </p:normalViewPr>
  <p:slideViewPr>
    <p:cSldViewPr snapToGrid="0" snapToObjects="1">
      <p:cViewPr varScale="1">
        <p:scale>
          <a:sx n="71" d="100"/>
          <a:sy n="71" d="100"/>
        </p:scale>
        <p:origin x="16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/>
          </a:bodyPr>
          <a:lstStyle/>
          <a:p>
            <a:r>
              <a:rPr lang="en-US" sz="5800" dirty="0"/>
              <a:t>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b="1" dirty="0"/>
              <a:t>Dynamic Partition Pruning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C779-DBEE-1C4A-B704-9085CA2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1484-4399-7749-817A-D9E3AE27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What is Pruning in Spark</a:t>
            </a:r>
          </a:p>
          <a:p>
            <a:r>
              <a:rPr lang="en-US" dirty="0"/>
              <a:t>Dynamic Partition Pruning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23D179-A80E-8044-B335-FBEEC76897E8}"/>
              </a:ext>
            </a:extLst>
          </p:cNvPr>
          <p:cNvSpPr txBox="1">
            <a:spLocks/>
          </p:cNvSpPr>
          <p:nvPr/>
        </p:nvSpPr>
        <p:spPr>
          <a:xfrm>
            <a:off x="838200" y="4183343"/>
            <a:ext cx="10515600" cy="62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Should Know Partitioning in Hive and Spark</a:t>
            </a:r>
          </a:p>
        </p:txBody>
      </p:sp>
    </p:spTree>
    <p:extLst>
      <p:ext uri="{BB962C8B-B14F-4D97-AF65-F5344CB8AC3E}">
        <p14:creationId xmlns:p14="http://schemas.microsoft.com/office/powerpoint/2010/main" val="22362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19A4C1-E5DD-AB48-A87B-60E664425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92744"/>
              </p:ext>
            </p:extLst>
          </p:nvPr>
        </p:nvGraphicFramePr>
        <p:xfrm>
          <a:off x="658930" y="1725461"/>
          <a:ext cx="372997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324">
                  <a:extLst>
                    <a:ext uri="{9D8B030D-6E8A-4147-A177-3AD203B41FA5}">
                      <a16:colId xmlns:a16="http://schemas.microsoft.com/office/drawing/2014/main" val="4142837079"/>
                    </a:ext>
                  </a:extLst>
                </a:gridCol>
                <a:gridCol w="1243324">
                  <a:extLst>
                    <a:ext uri="{9D8B030D-6E8A-4147-A177-3AD203B41FA5}">
                      <a16:colId xmlns:a16="http://schemas.microsoft.com/office/drawing/2014/main" val="4207902114"/>
                    </a:ext>
                  </a:extLst>
                </a:gridCol>
                <a:gridCol w="1243324">
                  <a:extLst>
                    <a:ext uri="{9D8B030D-6E8A-4147-A177-3AD203B41FA5}">
                      <a16:colId xmlns:a16="http://schemas.microsoft.com/office/drawing/2014/main" val="3324047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7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9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6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7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5124"/>
                  </a:ext>
                </a:extLst>
              </a:tr>
            </a:tbl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9E9C2F-4B00-244E-9BC0-838526AE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258" y="1153961"/>
            <a:ext cx="3810000" cy="1143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25F852-51D5-DA46-B649-F77DD1A4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258" y="3042607"/>
            <a:ext cx="3784600" cy="7493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93D255-50AF-384D-94E4-A361F124B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258" y="4537554"/>
            <a:ext cx="3721100" cy="64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7FBFA2-B95B-4242-8949-DC5124CF6B7C}"/>
              </a:ext>
            </a:extLst>
          </p:cNvPr>
          <p:cNvSpPr txBox="1"/>
          <p:nvPr/>
        </p:nvSpPr>
        <p:spPr>
          <a:xfrm>
            <a:off x="7916450" y="717222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~/</a:t>
            </a:r>
            <a:r>
              <a:rPr lang="en-US" dirty="0" err="1"/>
              <a:t>devs</a:t>
            </a:r>
            <a:r>
              <a:rPr lang="en-US" dirty="0"/>
              <a:t>/partition1=India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026B9-238C-D84A-BD7A-D53894DDA2D6}"/>
              </a:ext>
            </a:extLst>
          </p:cNvPr>
          <p:cNvSpPr txBox="1"/>
          <p:nvPr/>
        </p:nvSpPr>
        <p:spPr>
          <a:xfrm>
            <a:off x="7916450" y="2673275"/>
            <a:ext cx="222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~/</a:t>
            </a:r>
            <a:r>
              <a:rPr lang="en-US" dirty="0" err="1"/>
              <a:t>devs</a:t>
            </a:r>
            <a:r>
              <a:rPr lang="en-US" dirty="0"/>
              <a:t>/partition1=UK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9ACE2-48AE-0A48-B4C7-4CEA592628E8}"/>
              </a:ext>
            </a:extLst>
          </p:cNvPr>
          <p:cNvSpPr txBox="1"/>
          <p:nvPr/>
        </p:nvSpPr>
        <p:spPr>
          <a:xfrm>
            <a:off x="7916450" y="4161239"/>
            <a:ext cx="22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~/</a:t>
            </a:r>
            <a:r>
              <a:rPr lang="en-US" dirty="0" err="1"/>
              <a:t>devs</a:t>
            </a:r>
            <a:r>
              <a:rPr lang="en-US" dirty="0"/>
              <a:t>/partition1=US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FF042C-4D38-9740-AC87-485DB409F2D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401437" y="1725461"/>
            <a:ext cx="3045821" cy="1483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29E650-F85A-B24D-9252-E24D301290F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388902" y="3208821"/>
            <a:ext cx="3058356" cy="208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B1CC76-176C-7241-B467-F3A2396A40F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388902" y="3208821"/>
            <a:ext cx="3058356" cy="165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59C2AF-7651-CE47-A4CF-232C256A2ABD}"/>
              </a:ext>
            </a:extLst>
          </p:cNvPr>
          <p:cNvSpPr txBox="1"/>
          <p:nvPr/>
        </p:nvSpPr>
        <p:spPr>
          <a:xfrm>
            <a:off x="658930" y="969295"/>
            <a:ext cx="419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Table where location=“India”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116BF-3F5B-1144-9F0D-35929BFD308B}"/>
              </a:ext>
            </a:extLst>
          </p:cNvPr>
          <p:cNvSpPr txBox="1"/>
          <p:nvPr/>
        </p:nvSpPr>
        <p:spPr>
          <a:xfrm>
            <a:off x="3012141" y="5325035"/>
            <a:ext cx="12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By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4E8CBBF3-9E0D-6F43-BC2F-E9F76438B96F}"/>
              </a:ext>
            </a:extLst>
          </p:cNvPr>
          <p:cNvSpPr/>
          <p:nvPr/>
        </p:nvSpPr>
        <p:spPr>
          <a:xfrm>
            <a:off x="3522640" y="4819836"/>
            <a:ext cx="251338" cy="46363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4" grpId="1"/>
      <p:bldP spid="24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ADC84-F64B-B041-BCE3-A3F70A91161B}"/>
              </a:ext>
            </a:extLst>
          </p:cNvPr>
          <p:cNvGrpSpPr/>
          <p:nvPr/>
        </p:nvGrpSpPr>
        <p:grpSpPr>
          <a:xfrm>
            <a:off x="2223368" y="1233907"/>
            <a:ext cx="1741117" cy="3973788"/>
            <a:chOff x="2223368" y="1233907"/>
            <a:chExt cx="1741117" cy="3973788"/>
          </a:xfrm>
        </p:grpSpPr>
        <p:sp>
          <p:nvSpPr>
            <p:cNvPr id="4" name="Magnetic Disk 3">
              <a:extLst>
                <a:ext uri="{FF2B5EF4-FFF2-40B4-BE49-F238E27FC236}">
                  <a16:creationId xmlns:a16="http://schemas.microsoft.com/office/drawing/2014/main" id="{DD6E876E-8B91-6947-9C4A-26F3C269B8F6}"/>
                </a:ext>
              </a:extLst>
            </p:cNvPr>
            <p:cNvSpPr/>
            <p:nvPr/>
          </p:nvSpPr>
          <p:spPr>
            <a:xfrm>
              <a:off x="2567834" y="3904988"/>
              <a:ext cx="1052187" cy="1302707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BEF24C-1877-774D-9ABB-E44F4F195815}"/>
                </a:ext>
              </a:extLst>
            </p:cNvPr>
            <p:cNvSpPr/>
            <p:nvPr/>
          </p:nvSpPr>
          <p:spPr>
            <a:xfrm>
              <a:off x="2430049" y="1925876"/>
              <a:ext cx="1327759" cy="5135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0D26C0F-4C22-344B-9FD5-E448C2A2E9AC}"/>
                </a:ext>
              </a:extLst>
            </p:cNvPr>
            <p:cNvSpPr/>
            <p:nvPr/>
          </p:nvSpPr>
          <p:spPr>
            <a:xfrm>
              <a:off x="2430049" y="2915432"/>
              <a:ext cx="1327759" cy="5135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Scan/Read</a:t>
              </a: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19BD07E1-5E83-6240-A5DE-51B0B137BB6B}"/>
                </a:ext>
              </a:extLst>
            </p:cNvPr>
            <p:cNvSpPr/>
            <p:nvPr/>
          </p:nvSpPr>
          <p:spPr>
            <a:xfrm>
              <a:off x="2993718" y="2564704"/>
              <a:ext cx="200418" cy="22546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012C6152-D54F-1140-B3E7-26C4031E04C1}"/>
                </a:ext>
              </a:extLst>
            </p:cNvPr>
            <p:cNvSpPr/>
            <p:nvPr/>
          </p:nvSpPr>
          <p:spPr>
            <a:xfrm>
              <a:off x="2993718" y="3554260"/>
              <a:ext cx="200418" cy="22546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866C80-E4CC-3C4E-8035-C42C09EB614B}"/>
                </a:ext>
              </a:extLst>
            </p:cNvPr>
            <p:cNvSpPr txBox="1"/>
            <p:nvPr/>
          </p:nvSpPr>
          <p:spPr>
            <a:xfrm>
              <a:off x="2223368" y="1233907"/>
              <a:ext cx="174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Without Pruning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AF9AC2-8BA1-2C46-980A-0EB757AF101C}"/>
              </a:ext>
            </a:extLst>
          </p:cNvPr>
          <p:cNvGrpSpPr/>
          <p:nvPr/>
        </p:nvGrpSpPr>
        <p:grpSpPr>
          <a:xfrm>
            <a:off x="7398712" y="1233907"/>
            <a:ext cx="1741117" cy="3973788"/>
            <a:chOff x="7887221" y="1233907"/>
            <a:chExt cx="1741117" cy="3973788"/>
          </a:xfrm>
        </p:grpSpPr>
        <p:sp>
          <p:nvSpPr>
            <p:cNvPr id="10" name="Magnetic Disk 9">
              <a:extLst>
                <a:ext uri="{FF2B5EF4-FFF2-40B4-BE49-F238E27FC236}">
                  <a16:creationId xmlns:a16="http://schemas.microsoft.com/office/drawing/2014/main" id="{1FBE2196-25E1-F64F-9101-F36BB3E20CF2}"/>
                </a:ext>
              </a:extLst>
            </p:cNvPr>
            <p:cNvSpPr/>
            <p:nvPr/>
          </p:nvSpPr>
          <p:spPr>
            <a:xfrm>
              <a:off x="8131478" y="3904988"/>
              <a:ext cx="1052187" cy="1302707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7B7F334-94A8-DD40-B877-3F6B571E0D8B}"/>
                </a:ext>
              </a:extLst>
            </p:cNvPr>
            <p:cNvSpPr/>
            <p:nvPr/>
          </p:nvSpPr>
          <p:spPr>
            <a:xfrm>
              <a:off x="7993690" y="2915432"/>
              <a:ext cx="1327759" cy="5135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2BBF91D-2D1B-1743-8A0C-C83D046325ED}"/>
                </a:ext>
              </a:extLst>
            </p:cNvPr>
            <p:cNvSpPr/>
            <p:nvPr/>
          </p:nvSpPr>
          <p:spPr>
            <a:xfrm>
              <a:off x="7993689" y="1925876"/>
              <a:ext cx="1327759" cy="5135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Scan/Read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1DBA23A-F961-C448-8C52-ACD8B24DC859}"/>
                </a:ext>
              </a:extLst>
            </p:cNvPr>
            <p:cNvSpPr/>
            <p:nvPr/>
          </p:nvSpPr>
          <p:spPr>
            <a:xfrm>
              <a:off x="8557362" y="2564704"/>
              <a:ext cx="200418" cy="22546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039AEE41-68F8-9F42-BEA3-6DA6354E9931}"/>
                </a:ext>
              </a:extLst>
            </p:cNvPr>
            <p:cNvSpPr/>
            <p:nvPr/>
          </p:nvSpPr>
          <p:spPr>
            <a:xfrm>
              <a:off x="8557362" y="3554260"/>
              <a:ext cx="200418" cy="22546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EBAA11-FFCA-4F47-925A-70FC4B3D726D}"/>
                </a:ext>
              </a:extLst>
            </p:cNvPr>
            <p:cNvSpPr txBox="1"/>
            <p:nvPr/>
          </p:nvSpPr>
          <p:spPr>
            <a:xfrm>
              <a:off x="7887221" y="1233907"/>
              <a:ext cx="174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Pruning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3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9ED23-D3A7-CF45-B20A-AAED0C08BF8B}"/>
              </a:ext>
            </a:extLst>
          </p:cNvPr>
          <p:cNvSpPr txBox="1"/>
          <p:nvPr/>
        </p:nvSpPr>
        <p:spPr>
          <a:xfrm>
            <a:off x="1089764" y="1396467"/>
            <a:ext cx="46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Covid_patient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830BE1-E970-1445-87C4-DADB37498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53463"/>
              </p:ext>
            </p:extLst>
          </p:nvPr>
        </p:nvGraphicFramePr>
        <p:xfrm>
          <a:off x="7934285" y="1809431"/>
          <a:ext cx="320388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242">
                  <a:extLst>
                    <a:ext uri="{9D8B030D-6E8A-4147-A177-3AD203B41FA5}">
                      <a16:colId xmlns:a16="http://schemas.microsoft.com/office/drawing/2014/main" val="4130126758"/>
                    </a:ext>
                  </a:extLst>
                </a:gridCol>
                <a:gridCol w="1991638">
                  <a:extLst>
                    <a:ext uri="{9D8B030D-6E8A-4147-A177-3AD203B41FA5}">
                      <a16:colId xmlns:a16="http://schemas.microsoft.com/office/drawing/2014/main" val="1207893246"/>
                    </a:ext>
                  </a:extLst>
                </a:gridCol>
              </a:tblGrid>
              <a:tr h="355086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No_of_Patients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84628"/>
                  </a:ext>
                </a:extLst>
              </a:tr>
              <a:tr h="355086"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45975"/>
                  </a:ext>
                </a:extLst>
              </a:tr>
              <a:tr h="355086"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34411"/>
                  </a:ext>
                </a:extLst>
              </a:tr>
              <a:tr h="355086"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44886"/>
                  </a:ext>
                </a:extLst>
              </a:tr>
              <a:tr h="355086"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27918"/>
                  </a:ext>
                </a:extLst>
              </a:tr>
              <a:tr h="355086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10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6575EF-DF72-A940-9E17-9BBE3824C4C7}"/>
              </a:ext>
            </a:extLst>
          </p:cNvPr>
          <p:cNvSpPr txBox="1"/>
          <p:nvPr/>
        </p:nvSpPr>
        <p:spPr>
          <a:xfrm>
            <a:off x="8008306" y="1396467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Patient_Count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73B9CF-351F-AB43-8966-EE7EDAA13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99311"/>
              </p:ext>
            </p:extLst>
          </p:nvPr>
        </p:nvGraphicFramePr>
        <p:xfrm>
          <a:off x="1089764" y="1809431"/>
          <a:ext cx="4617928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4482">
                  <a:extLst>
                    <a:ext uri="{9D8B030D-6E8A-4147-A177-3AD203B41FA5}">
                      <a16:colId xmlns:a16="http://schemas.microsoft.com/office/drawing/2014/main" val="1012994175"/>
                    </a:ext>
                  </a:extLst>
                </a:gridCol>
                <a:gridCol w="1154482">
                  <a:extLst>
                    <a:ext uri="{9D8B030D-6E8A-4147-A177-3AD203B41FA5}">
                      <a16:colId xmlns:a16="http://schemas.microsoft.com/office/drawing/2014/main" val="3654881549"/>
                    </a:ext>
                  </a:extLst>
                </a:gridCol>
                <a:gridCol w="1154482">
                  <a:extLst>
                    <a:ext uri="{9D8B030D-6E8A-4147-A177-3AD203B41FA5}">
                      <a16:colId xmlns:a16="http://schemas.microsoft.com/office/drawing/2014/main" val="1507645344"/>
                    </a:ext>
                  </a:extLst>
                </a:gridCol>
                <a:gridCol w="1154482">
                  <a:extLst>
                    <a:ext uri="{9D8B030D-6E8A-4147-A177-3AD203B41FA5}">
                      <a16:colId xmlns:a16="http://schemas.microsoft.com/office/drawing/2014/main" val="367604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5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9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9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3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5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383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58B144-D4B1-2E4F-94F3-EEAD3E302136}"/>
              </a:ext>
            </a:extLst>
          </p:cNvPr>
          <p:cNvSpPr txBox="1"/>
          <p:nvPr/>
        </p:nvSpPr>
        <p:spPr>
          <a:xfrm>
            <a:off x="4415423" y="1020686"/>
            <a:ext cx="1628384" cy="38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Partitioned on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AEBD4233-1EA3-1C4C-BE1A-32F41D87C147}"/>
              </a:ext>
            </a:extLst>
          </p:cNvPr>
          <p:cNvSpPr/>
          <p:nvPr/>
        </p:nvSpPr>
        <p:spPr>
          <a:xfrm>
            <a:off x="4972833" y="1396467"/>
            <a:ext cx="21294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81ADA-0A65-1446-A2E1-220FA8104AD1}"/>
              </a:ext>
            </a:extLst>
          </p:cNvPr>
          <p:cNvSpPr txBox="1"/>
          <p:nvPr/>
        </p:nvSpPr>
        <p:spPr>
          <a:xfrm>
            <a:off x="6484310" y="4722869"/>
            <a:ext cx="359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a.* from </a:t>
            </a:r>
            <a:r>
              <a:rPr lang="en-US" dirty="0" err="1"/>
              <a:t>covid_patients</a:t>
            </a:r>
            <a:r>
              <a:rPr lang="en-US" dirty="0"/>
              <a:t> a </a:t>
            </a:r>
          </a:p>
          <a:p>
            <a:r>
              <a:rPr lang="en-US" dirty="0"/>
              <a:t>         inner join </a:t>
            </a:r>
          </a:p>
          <a:p>
            <a:r>
              <a:rPr lang="en-US" dirty="0"/>
              <a:t>         </a:t>
            </a:r>
            <a:r>
              <a:rPr lang="en-US" dirty="0" err="1"/>
              <a:t>patient_count</a:t>
            </a:r>
            <a:r>
              <a:rPr lang="en-US" dirty="0"/>
              <a:t> b </a:t>
            </a:r>
          </a:p>
          <a:p>
            <a:r>
              <a:rPr lang="en-US" dirty="0"/>
              <a:t>         where </a:t>
            </a:r>
          </a:p>
          <a:p>
            <a:r>
              <a:rPr lang="en-US" dirty="0"/>
              <a:t>	</a:t>
            </a:r>
            <a:r>
              <a:rPr lang="en-US" dirty="0" err="1"/>
              <a:t>b.patient_count</a:t>
            </a:r>
            <a:r>
              <a:rPr lang="en-US" dirty="0"/>
              <a:t>&gt; 1500000</a:t>
            </a:r>
          </a:p>
        </p:txBody>
      </p:sp>
    </p:spTree>
    <p:extLst>
      <p:ext uri="{BB962C8B-B14F-4D97-AF65-F5344CB8AC3E}">
        <p14:creationId xmlns:p14="http://schemas.microsoft.com/office/powerpoint/2010/main" val="33596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5B213210-1BA5-F14E-B8E0-ACE4CCCA53E2}"/>
              </a:ext>
            </a:extLst>
          </p:cNvPr>
          <p:cNvSpPr/>
          <p:nvPr/>
        </p:nvSpPr>
        <p:spPr>
          <a:xfrm>
            <a:off x="3299011" y="3783106"/>
            <a:ext cx="1398494" cy="220531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31014F61-86D3-814C-AA07-293DEC992276}"/>
              </a:ext>
            </a:extLst>
          </p:cNvPr>
          <p:cNvSpPr/>
          <p:nvPr/>
        </p:nvSpPr>
        <p:spPr>
          <a:xfrm>
            <a:off x="6763869" y="4554070"/>
            <a:ext cx="1120585" cy="663389"/>
          </a:xfrm>
          <a:prstGeom prst="can">
            <a:avLst>
              <a:gd name="adj" fmla="val 27703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0D069-ED6A-5B40-AB4C-3A6222D005AD}"/>
              </a:ext>
            </a:extLst>
          </p:cNvPr>
          <p:cNvSpPr/>
          <p:nvPr/>
        </p:nvSpPr>
        <p:spPr>
          <a:xfrm>
            <a:off x="6400797" y="1934134"/>
            <a:ext cx="1846730" cy="8650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Filter- Number _of patients = 1500000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A874A-AD5C-C149-AA5F-0717B6514F38}"/>
              </a:ext>
            </a:extLst>
          </p:cNvPr>
          <p:cNvSpPr/>
          <p:nvPr/>
        </p:nvSpPr>
        <p:spPr>
          <a:xfrm>
            <a:off x="3299011" y="2530287"/>
            <a:ext cx="1398494" cy="537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Scan/Read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73B13-EDB7-4943-A624-4B52223FD268}"/>
              </a:ext>
            </a:extLst>
          </p:cNvPr>
          <p:cNvSpPr/>
          <p:nvPr/>
        </p:nvSpPr>
        <p:spPr>
          <a:xfrm>
            <a:off x="6624914" y="3385287"/>
            <a:ext cx="1398494" cy="537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Scan/Read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0F3199-FCE1-E642-8CCB-9FC6F4A9E409}"/>
              </a:ext>
            </a:extLst>
          </p:cNvPr>
          <p:cNvSpPr/>
          <p:nvPr/>
        </p:nvSpPr>
        <p:spPr>
          <a:xfrm>
            <a:off x="4697505" y="484094"/>
            <a:ext cx="1703292" cy="5916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17EFC-5E71-664D-AEDB-A4B7DFAF115F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V="1">
            <a:off x="3998258" y="3068170"/>
            <a:ext cx="0" cy="714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A36CC-E058-B24F-AFA6-CC8083CAA990}"/>
              </a:ext>
            </a:extLst>
          </p:cNvPr>
          <p:cNvCxnSpPr/>
          <p:nvPr/>
        </p:nvCxnSpPr>
        <p:spPr>
          <a:xfrm flipV="1">
            <a:off x="7324161" y="3923170"/>
            <a:ext cx="0" cy="714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7E3E2C-D8CA-0049-A6A7-B1741FD250A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324161" y="2799228"/>
            <a:ext cx="1" cy="586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6129CA-863C-9342-9C13-253A3AD2574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043081" y="1075765"/>
            <a:ext cx="1506070" cy="1454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6621D1-00B3-9F45-95DA-8E484E73CC36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549151" y="1075765"/>
            <a:ext cx="1775010" cy="858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875F5D-2B72-0C45-91B8-DD57BC587950}"/>
              </a:ext>
            </a:extLst>
          </p:cNvPr>
          <p:cNvGrpSpPr/>
          <p:nvPr/>
        </p:nvGrpSpPr>
        <p:grpSpPr>
          <a:xfrm>
            <a:off x="3021105" y="6180275"/>
            <a:ext cx="1954306" cy="387262"/>
            <a:chOff x="2545976" y="6131859"/>
            <a:chExt cx="1954306" cy="3872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7D0FD50-DFF4-3B40-88EC-98CD6B62D2B4}"/>
                </a:ext>
              </a:extLst>
            </p:cNvPr>
            <p:cNvGrpSpPr/>
            <p:nvPr/>
          </p:nvGrpSpPr>
          <p:grpSpPr>
            <a:xfrm>
              <a:off x="2545976" y="6131859"/>
              <a:ext cx="1954306" cy="268942"/>
              <a:chOff x="2545976" y="6131859"/>
              <a:chExt cx="1954306" cy="268942"/>
            </a:xfrm>
          </p:grpSpPr>
          <p:sp>
            <p:nvSpPr>
              <p:cNvPr id="2" name="Snip Single Corner of Rectangle 1">
                <a:extLst>
                  <a:ext uri="{FF2B5EF4-FFF2-40B4-BE49-F238E27FC236}">
                    <a16:creationId xmlns:a16="http://schemas.microsoft.com/office/drawing/2014/main" id="{B0EC6FC1-1BC0-5E4F-A673-51111D3F20EE}"/>
                  </a:ext>
                </a:extLst>
              </p:cNvPr>
              <p:cNvSpPr/>
              <p:nvPr/>
            </p:nvSpPr>
            <p:spPr>
              <a:xfrm>
                <a:off x="2545976" y="6131859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nip Single Corner of Rectangle 16">
                <a:extLst>
                  <a:ext uri="{FF2B5EF4-FFF2-40B4-BE49-F238E27FC236}">
                    <a16:creationId xmlns:a16="http://schemas.microsoft.com/office/drawing/2014/main" id="{98B1E8B0-C909-1846-AA68-5C82680138DF}"/>
                  </a:ext>
                </a:extLst>
              </p:cNvPr>
              <p:cNvSpPr/>
              <p:nvPr/>
            </p:nvSpPr>
            <p:spPr>
              <a:xfrm>
                <a:off x="2895599" y="6131859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Snip Single Corner of Rectangle 18">
                <a:extLst>
                  <a:ext uri="{FF2B5EF4-FFF2-40B4-BE49-F238E27FC236}">
                    <a16:creationId xmlns:a16="http://schemas.microsoft.com/office/drawing/2014/main" id="{DEF69F8E-7CE8-F24D-A157-398707197635}"/>
                  </a:ext>
                </a:extLst>
              </p:cNvPr>
              <p:cNvSpPr/>
              <p:nvPr/>
            </p:nvSpPr>
            <p:spPr>
              <a:xfrm>
                <a:off x="3245222" y="6140824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Snip Single Corner of Rectangle 20">
                <a:extLst>
                  <a:ext uri="{FF2B5EF4-FFF2-40B4-BE49-F238E27FC236}">
                    <a16:creationId xmlns:a16="http://schemas.microsoft.com/office/drawing/2014/main" id="{6CED9E1A-16C1-0947-805C-DD8E6B93C34A}"/>
                  </a:ext>
                </a:extLst>
              </p:cNvPr>
              <p:cNvSpPr/>
              <p:nvPr/>
            </p:nvSpPr>
            <p:spPr>
              <a:xfrm>
                <a:off x="3612773" y="6140824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Snip Single Corner of Rectangle 21">
                <a:extLst>
                  <a:ext uri="{FF2B5EF4-FFF2-40B4-BE49-F238E27FC236}">
                    <a16:creationId xmlns:a16="http://schemas.microsoft.com/office/drawing/2014/main" id="{5CC8F056-DF49-5749-AB8C-FDFD61D71539}"/>
                  </a:ext>
                </a:extLst>
              </p:cNvPr>
              <p:cNvSpPr/>
              <p:nvPr/>
            </p:nvSpPr>
            <p:spPr>
              <a:xfrm>
                <a:off x="4285129" y="6149789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C33DA8-F3B5-0843-A5D0-5A7B25D02E50}"/>
                </a:ext>
              </a:extLst>
            </p:cNvPr>
            <p:cNvSpPr txBox="1"/>
            <p:nvPr/>
          </p:nvSpPr>
          <p:spPr>
            <a:xfrm>
              <a:off x="3864186" y="614978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24F13829-DAC5-5F4A-BC15-D3157413A886}"/>
              </a:ext>
            </a:extLst>
          </p:cNvPr>
          <p:cNvSpPr/>
          <p:nvPr/>
        </p:nvSpPr>
        <p:spPr>
          <a:xfrm>
            <a:off x="9099173" y="2115668"/>
            <a:ext cx="851646" cy="26894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</a:t>
            </a:r>
          </a:p>
        </p:txBody>
      </p:sp>
      <p:sp>
        <p:nvSpPr>
          <p:cNvPr id="24" name="Snip Single Corner of Rectangle 23">
            <a:extLst>
              <a:ext uri="{FF2B5EF4-FFF2-40B4-BE49-F238E27FC236}">
                <a16:creationId xmlns:a16="http://schemas.microsoft.com/office/drawing/2014/main" id="{77AD5CDD-405A-E94B-84F9-31AB9888D93D}"/>
              </a:ext>
            </a:extLst>
          </p:cNvPr>
          <p:cNvSpPr/>
          <p:nvPr/>
        </p:nvSpPr>
        <p:spPr>
          <a:xfrm>
            <a:off x="9099173" y="2530285"/>
            <a:ext cx="851646" cy="268943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203567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C0C3-A949-B146-A6D4-6D7446F0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Broadcast join?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15A709-F641-774B-81C3-691299938D93}"/>
              </a:ext>
            </a:extLst>
          </p:cNvPr>
          <p:cNvSpPr/>
          <p:nvPr/>
        </p:nvSpPr>
        <p:spPr>
          <a:xfrm>
            <a:off x="2779059" y="5330358"/>
            <a:ext cx="1470212" cy="7709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E9CB09-C9B4-754B-9C4D-8CD9EC7EE9C3}"/>
              </a:ext>
            </a:extLst>
          </p:cNvPr>
          <p:cNvSpPr/>
          <p:nvPr/>
        </p:nvSpPr>
        <p:spPr>
          <a:xfrm>
            <a:off x="2779059" y="4389064"/>
            <a:ext cx="1470212" cy="7709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BD8C2E-DA9F-1940-9443-4C48FBE76228}"/>
              </a:ext>
            </a:extLst>
          </p:cNvPr>
          <p:cNvSpPr/>
          <p:nvPr/>
        </p:nvSpPr>
        <p:spPr>
          <a:xfrm>
            <a:off x="2779059" y="3447770"/>
            <a:ext cx="1470212" cy="770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EA5B94C-8387-2F42-A004-440E358CFCA3}"/>
              </a:ext>
            </a:extLst>
          </p:cNvPr>
          <p:cNvSpPr/>
          <p:nvPr/>
        </p:nvSpPr>
        <p:spPr>
          <a:xfrm>
            <a:off x="2779059" y="2569229"/>
            <a:ext cx="1470212" cy="7709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FB670D-E255-7E4D-939B-C35C8C361625}"/>
              </a:ext>
            </a:extLst>
          </p:cNvPr>
          <p:cNvSpPr/>
          <p:nvPr/>
        </p:nvSpPr>
        <p:spPr>
          <a:xfrm>
            <a:off x="2779059" y="1690688"/>
            <a:ext cx="1470212" cy="7709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5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E6DE628-0698-5B4C-879E-186EEA03218D}"/>
              </a:ext>
            </a:extLst>
          </p:cNvPr>
          <p:cNvSpPr/>
          <p:nvPr/>
        </p:nvSpPr>
        <p:spPr>
          <a:xfrm>
            <a:off x="9000564" y="2147888"/>
            <a:ext cx="1165411" cy="62752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Table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A47AB27-2AA6-0044-A094-D8DEE4D0B26C}"/>
              </a:ext>
            </a:extLst>
          </p:cNvPr>
          <p:cNvSpPr/>
          <p:nvPr/>
        </p:nvSpPr>
        <p:spPr>
          <a:xfrm>
            <a:off x="9000564" y="2130799"/>
            <a:ext cx="1165411" cy="62752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Table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A281F01-7D55-1043-846F-025EA2D1625E}"/>
              </a:ext>
            </a:extLst>
          </p:cNvPr>
          <p:cNvSpPr/>
          <p:nvPr/>
        </p:nvSpPr>
        <p:spPr>
          <a:xfrm>
            <a:off x="9009530" y="2147887"/>
            <a:ext cx="1165411" cy="62752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Table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7774741-BABA-2948-BD7E-7351817705BC}"/>
              </a:ext>
            </a:extLst>
          </p:cNvPr>
          <p:cNvSpPr/>
          <p:nvPr/>
        </p:nvSpPr>
        <p:spPr>
          <a:xfrm>
            <a:off x="9000564" y="2157554"/>
            <a:ext cx="1165411" cy="62752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Table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AB7F540-A0AE-9E4E-A460-B7C2E78F35D1}"/>
              </a:ext>
            </a:extLst>
          </p:cNvPr>
          <p:cNvSpPr/>
          <p:nvPr/>
        </p:nvSpPr>
        <p:spPr>
          <a:xfrm>
            <a:off x="9027459" y="2126595"/>
            <a:ext cx="1165411" cy="62752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Table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EA75A4DF-D4FD-7A49-B2A5-124498607C83}"/>
              </a:ext>
            </a:extLst>
          </p:cNvPr>
          <p:cNvSpPr/>
          <p:nvPr/>
        </p:nvSpPr>
        <p:spPr>
          <a:xfrm>
            <a:off x="9000564" y="2136261"/>
            <a:ext cx="1165411" cy="62752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Table</a:t>
            </a:r>
          </a:p>
        </p:txBody>
      </p:sp>
    </p:spTree>
    <p:extLst>
      <p:ext uri="{BB962C8B-B14F-4D97-AF65-F5344CB8AC3E}">
        <p14:creationId xmlns:p14="http://schemas.microsoft.com/office/powerpoint/2010/main" val="148064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107 -0.05023 " pathEditMode="relative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521 0.06898 " pathEditMode="relative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78 0.20255 " pathEditMode="relative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521 0.33588 " pathEditMode="relative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482 0.47314 " pathEditMode="relative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5B213210-1BA5-F14E-B8E0-ACE4CCCA53E2}"/>
              </a:ext>
            </a:extLst>
          </p:cNvPr>
          <p:cNvSpPr/>
          <p:nvPr/>
        </p:nvSpPr>
        <p:spPr>
          <a:xfrm>
            <a:off x="3299011" y="3783106"/>
            <a:ext cx="1398494" cy="220531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31014F61-86D3-814C-AA07-293DEC992276}"/>
              </a:ext>
            </a:extLst>
          </p:cNvPr>
          <p:cNvSpPr/>
          <p:nvPr/>
        </p:nvSpPr>
        <p:spPr>
          <a:xfrm>
            <a:off x="6763869" y="4554070"/>
            <a:ext cx="1120585" cy="663389"/>
          </a:xfrm>
          <a:prstGeom prst="can">
            <a:avLst>
              <a:gd name="adj" fmla="val 27703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0D069-ED6A-5B40-AB4C-3A6222D005AD}"/>
              </a:ext>
            </a:extLst>
          </p:cNvPr>
          <p:cNvSpPr/>
          <p:nvPr/>
        </p:nvSpPr>
        <p:spPr>
          <a:xfrm>
            <a:off x="6400797" y="1934134"/>
            <a:ext cx="1846730" cy="8650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Filter- Number _of patients = 1500000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A874A-AD5C-C149-AA5F-0717B6514F38}"/>
              </a:ext>
            </a:extLst>
          </p:cNvPr>
          <p:cNvSpPr/>
          <p:nvPr/>
        </p:nvSpPr>
        <p:spPr>
          <a:xfrm>
            <a:off x="3299011" y="2530287"/>
            <a:ext cx="1398494" cy="537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Scan/Read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73B13-EDB7-4943-A624-4B52223FD268}"/>
              </a:ext>
            </a:extLst>
          </p:cNvPr>
          <p:cNvSpPr/>
          <p:nvPr/>
        </p:nvSpPr>
        <p:spPr>
          <a:xfrm>
            <a:off x="6624914" y="3385287"/>
            <a:ext cx="1398494" cy="537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Scan/Read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0F3199-FCE1-E642-8CCB-9FC6F4A9E409}"/>
              </a:ext>
            </a:extLst>
          </p:cNvPr>
          <p:cNvSpPr/>
          <p:nvPr/>
        </p:nvSpPr>
        <p:spPr>
          <a:xfrm>
            <a:off x="4697505" y="484094"/>
            <a:ext cx="1703292" cy="5916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17EFC-5E71-664D-AEDB-A4B7DFAF115F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V="1">
            <a:off x="3998258" y="3068170"/>
            <a:ext cx="0" cy="714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A36CC-E058-B24F-AFA6-CC8083CAA990}"/>
              </a:ext>
            </a:extLst>
          </p:cNvPr>
          <p:cNvCxnSpPr/>
          <p:nvPr/>
        </p:nvCxnSpPr>
        <p:spPr>
          <a:xfrm flipV="1">
            <a:off x="7324161" y="3923170"/>
            <a:ext cx="0" cy="714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7E3E2C-D8CA-0049-A6A7-B1741FD250A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324161" y="2799228"/>
            <a:ext cx="1" cy="586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6129CA-863C-9342-9C13-253A3AD2574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043081" y="1075765"/>
            <a:ext cx="1506070" cy="1454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6621D1-00B3-9F45-95DA-8E484E73CC36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549151" y="1075765"/>
            <a:ext cx="1775010" cy="858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875F5D-2B72-0C45-91B8-DD57BC587950}"/>
              </a:ext>
            </a:extLst>
          </p:cNvPr>
          <p:cNvGrpSpPr/>
          <p:nvPr/>
        </p:nvGrpSpPr>
        <p:grpSpPr>
          <a:xfrm>
            <a:off x="3021105" y="6180275"/>
            <a:ext cx="1954306" cy="387262"/>
            <a:chOff x="2545976" y="6131859"/>
            <a:chExt cx="1954306" cy="3872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7D0FD50-DFF4-3B40-88EC-98CD6B62D2B4}"/>
                </a:ext>
              </a:extLst>
            </p:cNvPr>
            <p:cNvGrpSpPr/>
            <p:nvPr/>
          </p:nvGrpSpPr>
          <p:grpSpPr>
            <a:xfrm>
              <a:off x="2545976" y="6131859"/>
              <a:ext cx="1954306" cy="268942"/>
              <a:chOff x="2545976" y="6131859"/>
              <a:chExt cx="1954306" cy="268942"/>
            </a:xfrm>
          </p:grpSpPr>
          <p:sp>
            <p:nvSpPr>
              <p:cNvPr id="2" name="Snip Single Corner of Rectangle 1">
                <a:extLst>
                  <a:ext uri="{FF2B5EF4-FFF2-40B4-BE49-F238E27FC236}">
                    <a16:creationId xmlns:a16="http://schemas.microsoft.com/office/drawing/2014/main" id="{B0EC6FC1-1BC0-5E4F-A673-51111D3F20EE}"/>
                  </a:ext>
                </a:extLst>
              </p:cNvPr>
              <p:cNvSpPr/>
              <p:nvPr/>
            </p:nvSpPr>
            <p:spPr>
              <a:xfrm>
                <a:off x="2545976" y="6131859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nip Single Corner of Rectangle 16">
                <a:extLst>
                  <a:ext uri="{FF2B5EF4-FFF2-40B4-BE49-F238E27FC236}">
                    <a16:creationId xmlns:a16="http://schemas.microsoft.com/office/drawing/2014/main" id="{98B1E8B0-C909-1846-AA68-5C82680138DF}"/>
                  </a:ext>
                </a:extLst>
              </p:cNvPr>
              <p:cNvSpPr/>
              <p:nvPr/>
            </p:nvSpPr>
            <p:spPr>
              <a:xfrm>
                <a:off x="2895599" y="6131859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Snip Single Corner of Rectangle 18">
                <a:extLst>
                  <a:ext uri="{FF2B5EF4-FFF2-40B4-BE49-F238E27FC236}">
                    <a16:creationId xmlns:a16="http://schemas.microsoft.com/office/drawing/2014/main" id="{DEF69F8E-7CE8-F24D-A157-398707197635}"/>
                  </a:ext>
                </a:extLst>
              </p:cNvPr>
              <p:cNvSpPr/>
              <p:nvPr/>
            </p:nvSpPr>
            <p:spPr>
              <a:xfrm>
                <a:off x="3245222" y="6140824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Snip Single Corner of Rectangle 20">
                <a:extLst>
                  <a:ext uri="{FF2B5EF4-FFF2-40B4-BE49-F238E27FC236}">
                    <a16:creationId xmlns:a16="http://schemas.microsoft.com/office/drawing/2014/main" id="{6CED9E1A-16C1-0947-805C-DD8E6B93C34A}"/>
                  </a:ext>
                </a:extLst>
              </p:cNvPr>
              <p:cNvSpPr/>
              <p:nvPr/>
            </p:nvSpPr>
            <p:spPr>
              <a:xfrm>
                <a:off x="3612773" y="6140824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Snip Single Corner of Rectangle 21">
                <a:extLst>
                  <a:ext uri="{FF2B5EF4-FFF2-40B4-BE49-F238E27FC236}">
                    <a16:creationId xmlns:a16="http://schemas.microsoft.com/office/drawing/2014/main" id="{5CC8F056-DF49-5749-AB8C-FDFD61D71539}"/>
                  </a:ext>
                </a:extLst>
              </p:cNvPr>
              <p:cNvSpPr/>
              <p:nvPr/>
            </p:nvSpPr>
            <p:spPr>
              <a:xfrm>
                <a:off x="4285129" y="6149789"/>
                <a:ext cx="215153" cy="251012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C33DA8-F3B5-0843-A5D0-5A7B25D02E50}"/>
                </a:ext>
              </a:extLst>
            </p:cNvPr>
            <p:cNvSpPr txBox="1"/>
            <p:nvPr/>
          </p:nvSpPr>
          <p:spPr>
            <a:xfrm>
              <a:off x="3864186" y="614978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24F13829-DAC5-5F4A-BC15-D3157413A886}"/>
              </a:ext>
            </a:extLst>
          </p:cNvPr>
          <p:cNvSpPr/>
          <p:nvPr/>
        </p:nvSpPr>
        <p:spPr>
          <a:xfrm>
            <a:off x="9099173" y="2115668"/>
            <a:ext cx="851646" cy="26894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</a:t>
            </a:r>
          </a:p>
        </p:txBody>
      </p:sp>
      <p:sp>
        <p:nvSpPr>
          <p:cNvPr id="24" name="Snip Single Corner of Rectangle 23">
            <a:extLst>
              <a:ext uri="{FF2B5EF4-FFF2-40B4-BE49-F238E27FC236}">
                <a16:creationId xmlns:a16="http://schemas.microsoft.com/office/drawing/2014/main" id="{77AD5CDD-405A-E94B-84F9-31AB9888D93D}"/>
              </a:ext>
            </a:extLst>
          </p:cNvPr>
          <p:cNvSpPr/>
          <p:nvPr/>
        </p:nvSpPr>
        <p:spPr>
          <a:xfrm>
            <a:off x="9099173" y="2530285"/>
            <a:ext cx="851646" cy="268943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40454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615 0.15231 " pathEditMode="relative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615 0.15231 " pathEditMode="relative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33DC-03F0-9C4C-9341-FFC18A15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C058-2D5E-F649-B12D-8D7E5FE0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98"/>
          </a:xfrm>
        </p:spPr>
        <p:txBody>
          <a:bodyPr/>
          <a:lstStyle/>
          <a:p>
            <a:r>
              <a:rPr lang="en-US" dirty="0"/>
              <a:t>Static Partition Pruning helps skip unnecessary partitions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E7B2E-5F10-E341-BC98-45C101F31B79}"/>
              </a:ext>
            </a:extLst>
          </p:cNvPr>
          <p:cNvSpPr txBox="1">
            <a:spLocks/>
          </p:cNvSpPr>
          <p:nvPr/>
        </p:nvSpPr>
        <p:spPr>
          <a:xfrm>
            <a:off x="838200" y="2417523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Partition Pruning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833B94-BF44-7F4E-9211-AB0336F588BC}"/>
              </a:ext>
            </a:extLst>
          </p:cNvPr>
          <p:cNvSpPr txBox="1">
            <a:spLocks/>
          </p:cNvSpPr>
          <p:nvPr/>
        </p:nvSpPr>
        <p:spPr>
          <a:xfrm>
            <a:off x="1676400" y="3009421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Broadcast 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A5C664-6123-B041-8255-2B5807765168}"/>
              </a:ext>
            </a:extLst>
          </p:cNvPr>
          <p:cNvSpPr txBox="1">
            <a:spLocks/>
          </p:cNvSpPr>
          <p:nvPr/>
        </p:nvSpPr>
        <p:spPr>
          <a:xfrm>
            <a:off x="1676400" y="3471797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 Pruning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36B348-93B3-BF4F-A212-11C2FFC435B1}"/>
              </a:ext>
            </a:extLst>
          </p:cNvPr>
          <p:cNvSpPr txBox="1">
            <a:spLocks/>
          </p:cNvSpPr>
          <p:nvPr/>
        </p:nvSpPr>
        <p:spPr>
          <a:xfrm>
            <a:off x="838200" y="4079359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pruning – filter condition is generated at runtime</a:t>
            </a:r>
          </a:p>
        </p:txBody>
      </p:sp>
    </p:spTree>
    <p:extLst>
      <p:ext uri="{BB962C8B-B14F-4D97-AF65-F5344CB8AC3E}">
        <p14:creationId xmlns:p14="http://schemas.microsoft.com/office/powerpoint/2010/main" val="145398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261</Words>
  <Application>Microsoft Macintosh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Apache Spark</vt:lpstr>
      <vt:lpstr>We will Discuss</vt:lpstr>
      <vt:lpstr>PowerPoint Presentation</vt:lpstr>
      <vt:lpstr>PowerPoint Presentation</vt:lpstr>
      <vt:lpstr>PowerPoint Presentation</vt:lpstr>
      <vt:lpstr>PowerPoint Presentation</vt:lpstr>
      <vt:lpstr>Why Not Broadcast join?</vt:lpstr>
      <vt:lpstr>PowerPoint Presentation</vt:lpstr>
      <vt:lpstr>Summary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80</cp:revision>
  <dcterms:created xsi:type="dcterms:W3CDTF">2020-07-11T15:57:10Z</dcterms:created>
  <dcterms:modified xsi:type="dcterms:W3CDTF">2020-08-05T10:17:35Z</dcterms:modified>
</cp:coreProperties>
</file>