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45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a:xfrm>
            <a:off x="1371600" y="4323847"/>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8"/>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6" y="4697362"/>
            <a:ext cx="10822035" cy="819355"/>
          </a:xfrm>
        </p:spPr>
        <p:txBody>
          <a:bodyPr anchor="b"/>
          <a:lstStyle>
            <a:lvl1pPr algn="l">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40"/>
            <a:ext cx="10821840" cy="347816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85800" y="5516717"/>
            <a:ext cx="10820400" cy="701969"/>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24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5"/>
            <a:ext cx="10130516" cy="999067"/>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7814452" y="381002"/>
            <a:ext cx="2910840" cy="365125"/>
          </a:xfrm>
        </p:spPr>
        <p:txBody>
          <a:bodyPr/>
          <a:lstStyle>
            <a:lvl1pPr algn="r">
              <a:defRPr/>
            </a:lvl1pPr>
          </a:lstStyle>
          <a:p>
            <a:fld id="{48A87A34-81AB-432B-8DAE-1953F412C126}" type="datetimeFigureOut">
              <a:rPr lang="en-US" dirty="0"/>
              <a:pPr/>
              <a:t>10/31/2023</a:t>
            </a:fld>
            <a:endParaRPr lang="en-US" dirty="0"/>
          </a:p>
        </p:txBody>
      </p:sp>
      <p:sp>
        <p:nvSpPr>
          <p:cNvPr id="6" name="Footer Placeholder 5"/>
          <p:cNvSpPr>
            <a:spLocks noGrp="1"/>
          </p:cNvSpPr>
          <p:nvPr>
            <p:ph type="ftr" sz="quarter" idx="11"/>
          </p:nvPr>
        </p:nvSpPr>
        <p:spPr>
          <a:xfrm>
            <a:off x="685801" y="379943"/>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8" y="753534"/>
            <a:ext cx="10151533" cy="2604495"/>
          </a:xfrm>
        </p:spPr>
        <p:txBody>
          <a:bodyPr anchor="ctr"/>
          <a:lstStyle>
            <a:lvl1pPr algn="l">
              <a:defRPr sz="24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8"/>
            <a:ext cx="9592736" cy="444443"/>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4" name="Text Placeholder 3"/>
          <p:cNvSpPr>
            <a:spLocks noGrp="1"/>
          </p:cNvSpPr>
          <p:nvPr>
            <p:ph type="body" sz="half" idx="2"/>
          </p:nvPr>
        </p:nvSpPr>
        <p:spPr>
          <a:xfrm>
            <a:off x="1024468" y="3959864"/>
            <a:ext cx="10151533" cy="679871"/>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7814452" y="381002"/>
            <a:ext cx="2910840" cy="365125"/>
          </a:xfrm>
        </p:spPr>
        <p:txBody>
          <a:bodyPr/>
          <a:lstStyle>
            <a:lvl1pPr algn="r">
              <a:defRPr/>
            </a:lvl1pPr>
          </a:lstStyle>
          <a:p>
            <a:fld id="{48A87A34-81AB-432B-8DAE-1953F412C126}" type="datetimeFigureOut">
              <a:rPr lang="en-US" dirty="0"/>
              <a:pPr/>
              <a:t>10/31/2023</a:t>
            </a:fld>
            <a:endParaRPr lang="en-US" dirty="0"/>
          </a:p>
        </p:txBody>
      </p:sp>
      <p:sp>
        <p:nvSpPr>
          <p:cNvPr id="6" name="Footer Placeholder 5"/>
          <p:cNvSpPr>
            <a:spLocks noGrp="1"/>
          </p:cNvSpPr>
          <p:nvPr>
            <p:ph type="ftr" sz="quarter" idx="11"/>
          </p:nvPr>
        </p:nvSpPr>
        <p:spPr>
          <a:xfrm>
            <a:off x="685801" y="379943"/>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49" y="933450"/>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10984231" y="2701290"/>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4" y="1124703"/>
            <a:ext cx="10146187" cy="2511835"/>
          </a:xfrm>
        </p:spPr>
        <p:txBody>
          <a:bodyPr anchor="b"/>
          <a:lstStyle>
            <a:lvl1pPr algn="l">
              <a:defRPr sz="24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7"/>
            <a:ext cx="10144655" cy="999885"/>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7814452" y="378885"/>
            <a:ext cx="2910840" cy="365125"/>
          </a:xfrm>
        </p:spPr>
        <p:txBody>
          <a:bodyPr/>
          <a:lstStyle>
            <a:lvl1pPr algn="r">
              <a:defRPr/>
            </a:lvl1pPr>
          </a:lstStyle>
          <a:p>
            <a:fld id="{48A87A34-81AB-432B-8DAE-1953F412C126}" type="datetimeFigureOut">
              <a:rPr lang="en-US" dirty="0"/>
              <a:pPr/>
              <a:t>10/31/2023</a:t>
            </a:fld>
            <a:endParaRPr lang="en-US" dirty="0"/>
          </a:p>
        </p:txBody>
      </p:sp>
      <p:sp>
        <p:nvSpPr>
          <p:cNvPr id="6" name="Footer Placeholder 5"/>
          <p:cNvSpPr>
            <a:spLocks noGrp="1"/>
          </p:cNvSpPr>
          <p:nvPr>
            <p:ph type="ftr" sz="quarter" idx="11"/>
          </p:nvPr>
        </p:nvSpPr>
        <p:spPr>
          <a:xfrm>
            <a:off x="685801" y="378885"/>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2001"/>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0" name="Text Placeholder 3"/>
          <p:cNvSpPr>
            <a:spLocks noGrp="1"/>
          </p:cNvSpPr>
          <p:nvPr>
            <p:ph type="body" sz="half" idx="16"/>
          </p:nvPr>
        </p:nvSpPr>
        <p:spPr>
          <a:xfrm>
            <a:off x="4366859" y="2904067"/>
            <a:ext cx="3456432" cy="331461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2"/>
            <a:ext cx="3451583" cy="682765"/>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1" name="Text Placeholder 3"/>
          <p:cNvSpPr>
            <a:spLocks noGrp="1"/>
          </p:cNvSpPr>
          <p:nvPr>
            <p:ph type="body" sz="half" idx="18"/>
          </p:nvPr>
        </p:nvSpPr>
        <p:spPr>
          <a:xfrm>
            <a:off x="688618" y="4873766"/>
            <a:ext cx="3451583" cy="13449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22" name="Text Placeholder 4"/>
          <p:cNvSpPr>
            <a:spLocks noGrp="1"/>
          </p:cNvSpPr>
          <p:nvPr>
            <p:ph type="body" sz="quarter" idx="3"/>
          </p:nvPr>
        </p:nvSpPr>
        <p:spPr>
          <a:xfrm>
            <a:off x="4374265" y="4191002"/>
            <a:ext cx="3448935" cy="682765"/>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4" name="Text Placeholder 3"/>
          <p:cNvSpPr>
            <a:spLocks noGrp="1"/>
          </p:cNvSpPr>
          <p:nvPr>
            <p:ph type="body" sz="half" idx="19"/>
          </p:nvPr>
        </p:nvSpPr>
        <p:spPr>
          <a:xfrm>
            <a:off x="4374266" y="4873765"/>
            <a:ext cx="3448935" cy="13449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25" name="Text Placeholder 4"/>
          <p:cNvSpPr>
            <a:spLocks noGrp="1"/>
          </p:cNvSpPr>
          <p:nvPr>
            <p:ph type="body" sz="quarter" idx="13"/>
          </p:nvPr>
        </p:nvSpPr>
        <p:spPr>
          <a:xfrm>
            <a:off x="8049732" y="4191002"/>
            <a:ext cx="3456469" cy="682765"/>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7" name="Text Placeholder 3"/>
          <p:cNvSpPr>
            <a:spLocks noGrp="1"/>
          </p:cNvSpPr>
          <p:nvPr>
            <p:ph type="body" sz="half" idx="20"/>
          </p:nvPr>
        </p:nvSpPr>
        <p:spPr>
          <a:xfrm>
            <a:off x="8049732" y="4873763"/>
            <a:ext cx="3452445" cy="13449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60"/>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8"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3"/>
            <a:ext cx="2910840" cy="365125"/>
          </a:xfrm>
        </p:spPr>
        <p:txBody>
          <a:bodyPr/>
          <a:lstStyle>
            <a:lvl1pPr algn="r">
              <a:defRPr/>
            </a:lvl1pPr>
          </a:lstStyle>
          <a:p>
            <a:fld id="{48A87A34-81AB-432B-8DAE-1953F412C126}" type="datetimeFigureOut">
              <a:rPr lang="en-US" dirty="0"/>
              <a:pPr/>
              <a:t>10/31/2023</a:t>
            </a:fld>
            <a:endParaRPr lang="en-US" dirty="0"/>
          </a:p>
        </p:txBody>
      </p:sp>
      <p:sp>
        <p:nvSpPr>
          <p:cNvPr id="5" name="Footer Placeholder 4"/>
          <p:cNvSpPr>
            <a:spLocks noGrp="1"/>
          </p:cNvSpPr>
          <p:nvPr>
            <p:ph type="ftr" sz="quarter" idx="11"/>
          </p:nvPr>
        </p:nvSpPr>
        <p:spPr>
          <a:xfrm>
            <a:off x="685801" y="381002"/>
            <a:ext cx="6991492" cy="365125"/>
          </a:xfrm>
        </p:spPr>
        <p:txBody>
          <a:bodyPr/>
          <a:lstStyle/>
          <a:p>
            <a:endParaRPr lang="en-US" dirty="0"/>
          </a:p>
        </p:txBody>
      </p:sp>
      <p:sp>
        <p:nvSpPr>
          <p:cNvPr id="6" name="Slide Number Placeholder 5"/>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2" y="753533"/>
            <a:ext cx="10820399" cy="2801935"/>
          </a:xfrm>
        </p:spPr>
        <p:txBody>
          <a:bodyPr anchor="b">
            <a:normAutofit/>
          </a:bodyPr>
          <a:lstStyle>
            <a:lvl1pPr algn="r">
              <a:defRPr sz="3000"/>
            </a:lvl1pPr>
          </a:lstStyle>
          <a:p>
            <a:r>
              <a:rPr lang="en-GB"/>
              <a:t>Click to edit Master title style</a:t>
            </a:r>
            <a:endParaRPr lang="en-US" dirty="0"/>
          </a:p>
        </p:txBody>
      </p:sp>
      <p:sp>
        <p:nvSpPr>
          <p:cNvPr id="3" name="Text Placeholder 2"/>
          <p:cNvSpPr>
            <a:spLocks noGrp="1"/>
          </p:cNvSpPr>
          <p:nvPr>
            <p:ph type="body" idx="1"/>
          </p:nvPr>
        </p:nvSpPr>
        <p:spPr>
          <a:xfrm>
            <a:off x="1024467" y="3641726"/>
            <a:ext cx="10490200" cy="955675"/>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2"/>
            <a:ext cx="2910840" cy="365125"/>
          </a:xfrm>
        </p:spPr>
        <p:txBody>
          <a:bodyPr/>
          <a:lstStyle>
            <a:lvl1pPr algn="r">
              <a:defRPr/>
            </a:lvl1pPr>
          </a:lstStyle>
          <a:p>
            <a:fld id="{48A87A34-81AB-432B-8DAE-1953F412C126}" type="datetimeFigureOut">
              <a:rPr lang="en-US" dirty="0"/>
              <a:pPr/>
              <a:t>10/31/2023</a:t>
            </a:fld>
            <a:endParaRPr lang="en-US" dirty="0"/>
          </a:p>
        </p:txBody>
      </p:sp>
      <p:sp>
        <p:nvSpPr>
          <p:cNvPr id="5" name="Footer Placeholder 4"/>
          <p:cNvSpPr>
            <a:spLocks noGrp="1"/>
          </p:cNvSpPr>
          <p:nvPr>
            <p:ph type="ftr" sz="quarter" idx="11"/>
          </p:nvPr>
        </p:nvSpPr>
        <p:spPr>
          <a:xfrm>
            <a:off x="685801" y="381003"/>
            <a:ext cx="6991492" cy="364065"/>
          </a:xfrm>
        </p:spPr>
        <p:txBody>
          <a:bodyPr/>
          <a:lstStyle/>
          <a:p>
            <a:endParaRPr lang="en-US" dirty="0"/>
          </a:p>
        </p:txBody>
      </p:sp>
      <p:sp>
        <p:nvSpPr>
          <p:cNvPr id="6" name="Slide Number Placeholder 5"/>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60"/>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60"/>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10" y="2183802"/>
            <a:ext cx="5079991" cy="823912"/>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85800" y="3132668"/>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6172200" y="3132668"/>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995581" y="746761"/>
            <a:ext cx="6510619"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201"/>
            <a:ext cx="4114800" cy="309448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7" y="751243"/>
            <a:ext cx="3644963" cy="546744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85800" y="3124201"/>
            <a:ext cx="6873240" cy="309448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2"/>
            <a:ext cx="291084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10/31/2023</a:t>
            </a:fld>
            <a:endParaRPr lang="en-US" dirty="0"/>
          </a:p>
        </p:txBody>
      </p:sp>
      <p:sp>
        <p:nvSpPr>
          <p:cNvPr id="5" name="Footer Placeholder 4"/>
          <p:cNvSpPr>
            <a:spLocks noGrp="1"/>
          </p:cNvSpPr>
          <p:nvPr>
            <p:ph type="ftr" sz="quarter" idx="3"/>
          </p:nvPr>
        </p:nvSpPr>
        <p:spPr>
          <a:xfrm>
            <a:off x="685800" y="6355847"/>
            <a:ext cx="7772400" cy="365125"/>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2"/>
            <a:ext cx="274320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4F20-E2F5-92AF-0989-9AFB6C9C686A}"/>
              </a:ext>
            </a:extLst>
          </p:cNvPr>
          <p:cNvSpPr>
            <a:spLocks noGrp="1"/>
          </p:cNvSpPr>
          <p:nvPr>
            <p:ph type="title"/>
          </p:nvPr>
        </p:nvSpPr>
        <p:spPr>
          <a:xfrm>
            <a:off x="2683656" y="2735956"/>
            <a:ext cx="7108248" cy="969770"/>
          </a:xfrm>
        </p:spPr>
        <p:txBody>
          <a:bodyPr>
            <a:noAutofit/>
          </a:bodyPr>
          <a:lstStyle/>
          <a:p>
            <a:pPr algn="ctr"/>
            <a:r>
              <a:rPr lang="en-US" sz="3600" b="1" dirty="0"/>
              <a:t>Digital games and Health </a:t>
            </a:r>
          </a:p>
        </p:txBody>
      </p:sp>
      <p:sp>
        <p:nvSpPr>
          <p:cNvPr id="4" name="TextBox 3">
            <a:extLst>
              <a:ext uri="{FF2B5EF4-FFF2-40B4-BE49-F238E27FC236}">
                <a16:creationId xmlns:a16="http://schemas.microsoft.com/office/drawing/2014/main" id="{C5E8FE5F-994D-B85F-88DA-421538E11D08}"/>
              </a:ext>
            </a:extLst>
          </p:cNvPr>
          <p:cNvSpPr txBox="1"/>
          <p:nvPr/>
        </p:nvSpPr>
        <p:spPr>
          <a:xfrm>
            <a:off x="6584984" y="4707999"/>
            <a:ext cx="4611730" cy="1246495"/>
          </a:xfrm>
          <a:prstGeom prst="rect">
            <a:avLst/>
          </a:prstGeom>
          <a:noFill/>
        </p:spPr>
        <p:txBody>
          <a:bodyPr wrap="square" rtlCol="0">
            <a:spAutoFit/>
          </a:bodyPr>
          <a:lstStyle/>
          <a:p>
            <a:pPr algn="l"/>
            <a:r>
              <a:rPr lang="en-US" sz="1500" b="1" dirty="0"/>
              <a:t>Name-</a:t>
            </a:r>
            <a:r>
              <a:rPr lang="en-US" sz="1500" b="1" dirty="0" err="1"/>
              <a:t>Vivek</a:t>
            </a:r>
            <a:r>
              <a:rPr lang="en-US" sz="1500" b="1" dirty="0"/>
              <a:t> </a:t>
            </a:r>
            <a:r>
              <a:rPr lang="en-US" sz="1500" b="1" dirty="0" err="1"/>
              <a:t>Partap</a:t>
            </a:r>
            <a:r>
              <a:rPr lang="en-US" sz="1500" b="1" dirty="0"/>
              <a:t> Singh</a:t>
            </a:r>
          </a:p>
          <a:p>
            <a:pPr algn="l"/>
            <a:r>
              <a:rPr lang="en-US" sz="1500" b="1" dirty="0"/>
              <a:t>Branch-IT</a:t>
            </a:r>
          </a:p>
          <a:p>
            <a:pPr algn="l"/>
            <a:r>
              <a:rPr lang="en-US" sz="1500" b="1" dirty="0"/>
              <a:t>Section-B2</a:t>
            </a:r>
          </a:p>
          <a:p>
            <a:pPr algn="l"/>
            <a:r>
              <a:rPr lang="en-US" sz="1500" b="1" dirty="0"/>
              <a:t>CRN-2221123</a:t>
            </a:r>
          </a:p>
          <a:p>
            <a:pPr algn="l"/>
            <a:r>
              <a:rPr lang="en-US" sz="1500" b="1" dirty="0"/>
              <a:t>URN-2203910</a:t>
            </a:r>
          </a:p>
        </p:txBody>
      </p:sp>
    </p:spTree>
    <p:extLst>
      <p:ext uri="{BB962C8B-B14F-4D97-AF65-F5344CB8AC3E}">
        <p14:creationId xmlns:p14="http://schemas.microsoft.com/office/powerpoint/2010/main" val="1708498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0981C74-FC5F-F265-93FC-74460F2C3596}"/>
              </a:ext>
            </a:extLst>
          </p:cNvPr>
          <p:cNvSpPr>
            <a:spLocks noGrp="1"/>
          </p:cNvSpPr>
          <p:nvPr>
            <p:ph type="body" sz="half" idx="2"/>
          </p:nvPr>
        </p:nvSpPr>
        <p:spPr>
          <a:xfrm>
            <a:off x="1524000" y="857250"/>
            <a:ext cx="9144000" cy="5143500"/>
          </a:xfrm>
        </p:spPr>
        <p:txBody>
          <a:bodyPr/>
          <a:lstStyle/>
          <a:p>
            <a:pPr algn="ctr"/>
            <a:r>
              <a:rPr lang="en-IN" sz="6000" b="1" i="0" dirty="0">
                <a:effectLst/>
                <a:latin typeface="Helvetica" pitchFamily="2" charset="0"/>
              </a:rPr>
              <a:t>Sleep!</a:t>
            </a:r>
            <a:endParaRPr lang="en-IN" sz="6000" b="1" dirty="0">
              <a:effectLst/>
              <a:latin typeface="Helvetica" pitchFamily="2" charset="0"/>
            </a:endParaRPr>
          </a:p>
          <a:p>
            <a:endParaRPr lang="en-IN" sz="2400" b="1" i="0" dirty="0">
              <a:effectLst/>
              <a:latin typeface="Helvetica" pitchFamily="2" charset="0"/>
            </a:endParaRPr>
          </a:p>
          <a:p>
            <a:endParaRPr lang="en-IN" sz="2400" b="1" dirty="0">
              <a:effectLst/>
              <a:latin typeface="Helvetica" pitchFamily="2" charset="0"/>
            </a:endParaRPr>
          </a:p>
          <a:p>
            <a:r>
              <a:rPr lang="en-US" sz="2400" b="1" i="0" dirty="0">
                <a:effectLst/>
                <a:latin typeface="Helvetica" pitchFamily="2" charset="0"/>
              </a:rPr>
              <a:t>ㅤ</a:t>
            </a:r>
            <a:r>
              <a:rPr lang="en-IN" sz="2400" b="1" i="0" dirty="0">
                <a:effectLst/>
                <a:latin typeface="Helvetica" pitchFamily="2" charset="0"/>
              </a:rPr>
              <a:t>Lack of sleep causes attention difficulties, impulsiveness, </a:t>
            </a:r>
            <a:r>
              <a:rPr lang="en-US" sz="2400" b="1" i="0" dirty="0">
                <a:effectLst/>
                <a:latin typeface="Helvetica" pitchFamily="2" charset="0"/>
              </a:rPr>
              <a:t>ㅤ</a:t>
            </a:r>
            <a:r>
              <a:rPr lang="en-IN" sz="2400" b="1" i="0" dirty="0">
                <a:effectLst/>
                <a:latin typeface="Helvetica" pitchFamily="2" charset="0"/>
              </a:rPr>
              <a:t>irritability, worse cognitive performance, changes in mood, </a:t>
            </a:r>
            <a:r>
              <a:rPr lang="en-US" sz="2400" b="1" i="0" dirty="0">
                <a:effectLst/>
                <a:latin typeface="Helvetica" pitchFamily="2" charset="0"/>
              </a:rPr>
              <a:t>ㅤ</a:t>
            </a:r>
            <a:r>
              <a:rPr lang="en-IN" sz="2400" b="1" i="0" dirty="0">
                <a:effectLst/>
                <a:latin typeface="Helvetica" pitchFamily="2" charset="0"/>
              </a:rPr>
              <a:t>lack of motivation, weight gain, and can even activate type I </a:t>
            </a:r>
            <a:r>
              <a:rPr lang="en-US" sz="2400" b="1" i="0" dirty="0">
                <a:effectLst/>
                <a:latin typeface="Helvetica" pitchFamily="2" charset="0"/>
              </a:rPr>
              <a:t>ㅤ</a:t>
            </a:r>
            <a:r>
              <a:rPr lang="en-IN" sz="2400" b="1" i="0" dirty="0">
                <a:effectLst/>
                <a:latin typeface="Helvetica" pitchFamily="2" charset="0"/>
              </a:rPr>
              <a:t>diabetes</a:t>
            </a:r>
            <a:r>
              <a:rPr lang="en-IN" b="0" i="0" dirty="0">
                <a:effectLst/>
                <a:latin typeface="Helvetica" pitchFamily="2" charset="0"/>
              </a:rPr>
              <a:t>.</a:t>
            </a:r>
            <a:endParaRPr lang="en-IN" dirty="0">
              <a:effectLst/>
              <a:latin typeface="Helvetica" pitchFamily="2" charset="0"/>
            </a:endParaRPr>
          </a:p>
        </p:txBody>
      </p:sp>
    </p:spTree>
    <p:extLst>
      <p:ext uri="{BB962C8B-B14F-4D97-AF65-F5344CB8AC3E}">
        <p14:creationId xmlns:p14="http://schemas.microsoft.com/office/powerpoint/2010/main" val="133557186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6005AC-4134-5C03-32EF-B9F569E4A9BC}"/>
              </a:ext>
            </a:extLst>
          </p:cNvPr>
          <p:cNvSpPr>
            <a:spLocks noGrp="1"/>
          </p:cNvSpPr>
          <p:nvPr>
            <p:ph type="body" sz="half" idx="2"/>
          </p:nvPr>
        </p:nvSpPr>
        <p:spPr>
          <a:xfrm>
            <a:off x="1524000" y="857252"/>
            <a:ext cx="9144000" cy="5143499"/>
          </a:xfrm>
        </p:spPr>
        <p:txBody>
          <a:bodyPr/>
          <a:lstStyle/>
          <a:p>
            <a:r>
              <a:rPr lang="en-IN" sz="4500" b="1" i="0" dirty="0">
                <a:effectLst/>
                <a:latin typeface="Helvetica" pitchFamily="2" charset="0"/>
              </a:rPr>
              <a:t>Back, neck, and shoulders</a:t>
            </a:r>
            <a:endParaRPr lang="en-IN" sz="1875" dirty="0">
              <a:latin typeface="Helvetica" pitchFamily="2" charset="0"/>
            </a:endParaRPr>
          </a:p>
          <a:p>
            <a:endParaRPr lang="en-IN" sz="1875" b="0" i="0" dirty="0">
              <a:effectLst/>
              <a:latin typeface="Helvetica" pitchFamily="2" charset="0"/>
            </a:endParaRPr>
          </a:p>
          <a:p>
            <a:r>
              <a:rPr lang="en-IN" b="0" i="0" dirty="0">
                <a:effectLst/>
                <a:latin typeface="Helvetica" pitchFamily="2" charset="0"/>
              </a:rPr>
              <a:t>  </a:t>
            </a:r>
            <a:r>
              <a:rPr lang="en-IN" sz="2400" b="1" dirty="0">
                <a:latin typeface="Helvetica" pitchFamily="2" charset="0"/>
              </a:rPr>
              <a:t>• </a:t>
            </a:r>
            <a:r>
              <a:rPr lang="en-IN" b="0" i="0" dirty="0">
                <a:effectLst/>
                <a:latin typeface="Helvetica" pitchFamily="2" charset="0"/>
              </a:rPr>
              <a:t>﻿﻿</a:t>
            </a:r>
            <a:r>
              <a:rPr lang="en-IN" sz="2400" b="1" i="0" dirty="0">
                <a:effectLst/>
                <a:latin typeface="Helvetica" pitchFamily="2" charset="0"/>
              </a:rPr>
              <a:t>working or playing on a computer for prolonged periods </a:t>
            </a:r>
            <a:r>
              <a:rPr lang="en-US" sz="2400" b="1" i="0" dirty="0" err="1">
                <a:effectLst/>
                <a:latin typeface="Helvetica" pitchFamily="2" charset="0"/>
              </a:rPr>
              <a:t>ㅤㅤ</a:t>
            </a:r>
            <a:r>
              <a:rPr lang="en-IN" sz="2400" b="1" i="0" dirty="0">
                <a:effectLst/>
                <a:latin typeface="Helvetica" pitchFamily="2" charset="0"/>
              </a:rPr>
              <a:t>causes more neck, shoulder and back pains</a:t>
            </a:r>
            <a:endParaRPr lang="en-IN" sz="2400" b="1" dirty="0">
              <a:effectLst/>
              <a:latin typeface="Helvetica" pitchFamily="2" charset="0"/>
            </a:endParaRPr>
          </a:p>
          <a:p>
            <a:r>
              <a:rPr lang="en-IN" sz="2400" b="1" i="0" dirty="0">
                <a:effectLst/>
                <a:latin typeface="Helvetica" pitchFamily="2" charset="0"/>
              </a:rPr>
              <a:t> • ﻿﻿physical exercise is probably protective</a:t>
            </a:r>
            <a:endParaRPr lang="en-IN" sz="2400" b="1" dirty="0">
              <a:effectLst/>
              <a:latin typeface="Helvetica" pitchFamily="2" charset="0"/>
            </a:endParaRPr>
          </a:p>
        </p:txBody>
      </p:sp>
    </p:spTree>
    <p:extLst>
      <p:ext uri="{BB962C8B-B14F-4D97-AF65-F5344CB8AC3E}">
        <p14:creationId xmlns:p14="http://schemas.microsoft.com/office/powerpoint/2010/main" val="962573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41D4DF6-D571-2C6E-9BF0-2F193A5C2150}"/>
              </a:ext>
            </a:extLst>
          </p:cNvPr>
          <p:cNvSpPr>
            <a:spLocks noGrp="1"/>
          </p:cNvSpPr>
          <p:nvPr>
            <p:ph type="body" sz="half" idx="2"/>
          </p:nvPr>
        </p:nvSpPr>
        <p:spPr>
          <a:xfrm>
            <a:off x="1524000" y="857250"/>
            <a:ext cx="9144000" cy="5143500"/>
          </a:xfrm>
        </p:spPr>
        <p:txBody>
          <a:bodyPr>
            <a:normAutofit lnSpcReduction="10000"/>
          </a:bodyPr>
          <a:lstStyle/>
          <a:p>
            <a:r>
              <a:rPr lang="en-IN" sz="3000" b="1" i="0" dirty="0">
                <a:effectLst/>
                <a:latin typeface="Helvetica" pitchFamily="2" charset="0"/>
              </a:rPr>
              <a:t>But what about "video/internet game addiction"?</a:t>
            </a:r>
          </a:p>
          <a:p>
            <a:endParaRPr lang="en-IN" sz="3000" b="1" dirty="0">
              <a:effectLst/>
              <a:latin typeface="Helvetica" pitchFamily="2" charset="0"/>
            </a:endParaRPr>
          </a:p>
          <a:p>
            <a:r>
              <a:rPr lang="en-IN" sz="2250" b="1" i="0" dirty="0">
                <a:effectLst/>
                <a:latin typeface="Helvetica" pitchFamily="2" charset="0"/>
              </a:rPr>
              <a:t>Does it even exist?</a:t>
            </a:r>
            <a:endParaRPr lang="en-IN" i="0" dirty="0">
              <a:effectLst/>
              <a:latin typeface="Helvetica" pitchFamily="2" charset="0"/>
            </a:endParaRPr>
          </a:p>
          <a:p>
            <a:endParaRPr lang="en-IN" sz="2250" b="1" dirty="0">
              <a:effectLst/>
              <a:latin typeface="Helvetica" pitchFamily="2" charset="0"/>
            </a:endParaRPr>
          </a:p>
          <a:p>
            <a:r>
              <a:rPr lang="en-IN" sz="2250" b="1" i="0" dirty="0">
                <a:effectLst/>
                <a:latin typeface="Helvetica" pitchFamily="2" charset="0"/>
              </a:rPr>
              <a:t>Yes! But you do not get it from simply playing a lot. (About 1-5 % of gamers.)</a:t>
            </a:r>
          </a:p>
          <a:p>
            <a:endParaRPr lang="en-IN" sz="2250" b="1" dirty="0">
              <a:effectLst/>
              <a:latin typeface="Helvetica" pitchFamily="2" charset="0"/>
            </a:endParaRPr>
          </a:p>
          <a:p>
            <a:r>
              <a:rPr lang="en-IN" sz="2250" b="1" i="0" dirty="0">
                <a:effectLst/>
                <a:latin typeface="Helvetica" pitchFamily="2" charset="0"/>
              </a:rPr>
              <a:t>"Gaming disorder" is a state where a person's ability to function (e.g. in school or work, with friends) is severely disrupted, and they spend their time obsessively playing games. Play is obsessive and joyless, but the player is often unable to stop.</a:t>
            </a:r>
          </a:p>
          <a:p>
            <a:r>
              <a:rPr lang="en-IN" sz="2250" b="1" i="0" dirty="0">
                <a:effectLst/>
                <a:latin typeface="Helvetica" pitchFamily="2" charset="0"/>
              </a:rPr>
              <a:t>Usually results from avoiding an existing problem (depression/anxiety, family problems, problems at school/work) by escaping into games.</a:t>
            </a:r>
            <a:endParaRPr lang="en-IN" sz="2250" b="1" dirty="0">
              <a:effectLst/>
              <a:latin typeface="Helvetica" pitchFamily="2" charset="0"/>
            </a:endParaRPr>
          </a:p>
        </p:txBody>
      </p:sp>
    </p:spTree>
    <p:extLst>
      <p:ext uri="{BB962C8B-B14F-4D97-AF65-F5344CB8AC3E}">
        <p14:creationId xmlns:p14="http://schemas.microsoft.com/office/powerpoint/2010/main" val="2682579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BCE24D-137E-00AF-97C0-917727B04A64}"/>
              </a:ext>
            </a:extLst>
          </p:cNvPr>
          <p:cNvSpPr>
            <a:spLocks noGrp="1"/>
          </p:cNvSpPr>
          <p:nvPr>
            <p:ph type="body" sz="half" idx="2"/>
          </p:nvPr>
        </p:nvSpPr>
        <p:spPr>
          <a:xfrm>
            <a:off x="1524000" y="857252"/>
            <a:ext cx="9144000" cy="5143499"/>
          </a:xfrm>
        </p:spPr>
        <p:txBody>
          <a:bodyPr/>
          <a:lstStyle/>
          <a:p>
            <a:r>
              <a:rPr lang="en-IN" sz="3750" b="1" i="0" dirty="0">
                <a:effectLst/>
                <a:latin typeface="Helvetica" pitchFamily="2" charset="0"/>
              </a:rPr>
              <a:t>The vicious circle</a:t>
            </a:r>
            <a:endParaRPr lang="en-IN" sz="3750" b="1" dirty="0">
              <a:effectLst/>
              <a:latin typeface="Helvetica" pitchFamily="2" charset="0"/>
            </a:endParaRPr>
          </a:p>
          <a:p>
            <a:endParaRPr lang="en-US" b="1" dirty="0"/>
          </a:p>
        </p:txBody>
      </p:sp>
      <p:sp>
        <p:nvSpPr>
          <p:cNvPr id="4" name="Rectangle: Rounded Corners 3">
            <a:extLst>
              <a:ext uri="{FF2B5EF4-FFF2-40B4-BE49-F238E27FC236}">
                <a16:creationId xmlns:a16="http://schemas.microsoft.com/office/drawing/2014/main" id="{3E43FF65-CA05-3F52-39C4-A36EF5AEDFE1}"/>
              </a:ext>
            </a:extLst>
          </p:cNvPr>
          <p:cNvSpPr/>
          <p:nvPr/>
        </p:nvSpPr>
        <p:spPr>
          <a:xfrm>
            <a:off x="4703904" y="1471487"/>
            <a:ext cx="2784195" cy="1157569"/>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50" b="1" i="0" dirty="0">
                <a:effectLst/>
                <a:latin typeface="Helvetica" pitchFamily="2" charset="0"/>
              </a:rPr>
              <a:t>Excessive gaming /</a:t>
            </a:r>
            <a:endParaRPr lang="en-IN" sz="1650" b="1" dirty="0">
              <a:effectLst/>
              <a:latin typeface="Helvetica" pitchFamily="2" charset="0"/>
            </a:endParaRPr>
          </a:p>
          <a:p>
            <a:pPr algn="ctr"/>
            <a:r>
              <a:rPr lang="en-IN" sz="1650" b="1" i="0" dirty="0">
                <a:effectLst/>
                <a:latin typeface="Helvetica" pitchFamily="2" charset="0"/>
              </a:rPr>
              <a:t>internet use</a:t>
            </a:r>
            <a:endParaRPr lang="en-IN" sz="1650" b="1" dirty="0">
              <a:effectLst/>
              <a:latin typeface="Helvetica" pitchFamily="2" charset="0"/>
            </a:endParaRPr>
          </a:p>
          <a:p>
            <a:pPr algn="ctr"/>
            <a:endParaRPr lang="en-US" sz="1350" dirty="0"/>
          </a:p>
        </p:txBody>
      </p:sp>
      <p:sp>
        <p:nvSpPr>
          <p:cNvPr id="2" name="Rectangle: Rounded Corners 1">
            <a:extLst>
              <a:ext uri="{FF2B5EF4-FFF2-40B4-BE49-F238E27FC236}">
                <a16:creationId xmlns:a16="http://schemas.microsoft.com/office/drawing/2014/main" id="{9245447F-C0DC-5074-9418-C157558B29E1}"/>
              </a:ext>
            </a:extLst>
          </p:cNvPr>
          <p:cNvSpPr/>
          <p:nvPr/>
        </p:nvSpPr>
        <p:spPr>
          <a:xfrm>
            <a:off x="1957932" y="3225970"/>
            <a:ext cx="2784194" cy="1088753"/>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t>Lack of sleep</a:t>
            </a:r>
          </a:p>
        </p:txBody>
      </p:sp>
      <p:sp>
        <p:nvSpPr>
          <p:cNvPr id="5" name="Rectangle: Rounded Corners 4">
            <a:extLst>
              <a:ext uri="{FF2B5EF4-FFF2-40B4-BE49-F238E27FC236}">
                <a16:creationId xmlns:a16="http://schemas.microsoft.com/office/drawing/2014/main" id="{1C328733-E2B0-A7DC-BE19-5E4518450654}"/>
              </a:ext>
            </a:extLst>
          </p:cNvPr>
          <p:cNvSpPr/>
          <p:nvPr/>
        </p:nvSpPr>
        <p:spPr>
          <a:xfrm>
            <a:off x="4742126" y="4629150"/>
            <a:ext cx="2917212" cy="1270748"/>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t>“Real-Life” Problems </a:t>
            </a:r>
          </a:p>
        </p:txBody>
      </p:sp>
      <p:sp>
        <p:nvSpPr>
          <p:cNvPr id="6" name="Rectangle: Rounded Corners 5">
            <a:extLst>
              <a:ext uri="{FF2B5EF4-FFF2-40B4-BE49-F238E27FC236}">
                <a16:creationId xmlns:a16="http://schemas.microsoft.com/office/drawing/2014/main" id="{F77D3B1E-3F56-40DE-914E-71A49234BCD5}"/>
              </a:ext>
            </a:extLst>
          </p:cNvPr>
          <p:cNvSpPr/>
          <p:nvPr/>
        </p:nvSpPr>
        <p:spPr>
          <a:xfrm>
            <a:off x="7760191" y="3126389"/>
            <a:ext cx="2784194" cy="1157569"/>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t>Anxiety/Depression </a:t>
            </a:r>
          </a:p>
        </p:txBody>
      </p:sp>
      <p:cxnSp>
        <p:nvCxnSpPr>
          <p:cNvPr id="7" name="Straight Arrow Connector 6">
            <a:extLst>
              <a:ext uri="{FF2B5EF4-FFF2-40B4-BE49-F238E27FC236}">
                <a16:creationId xmlns:a16="http://schemas.microsoft.com/office/drawing/2014/main" id="{F69EAFFC-C5E5-72DF-18B8-0B4F204D4A0E}"/>
              </a:ext>
            </a:extLst>
          </p:cNvPr>
          <p:cNvCxnSpPr>
            <a:cxnSpLocks/>
            <a:endCxn id="4" idx="1"/>
          </p:cNvCxnSpPr>
          <p:nvPr/>
        </p:nvCxnSpPr>
        <p:spPr>
          <a:xfrm flipV="1">
            <a:off x="2945111" y="2050272"/>
            <a:ext cx="1758793" cy="10761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57021A-25F0-4F04-036A-692CD0DBA8DA}"/>
              </a:ext>
            </a:extLst>
          </p:cNvPr>
          <p:cNvCxnSpPr>
            <a:cxnSpLocks/>
            <a:stCxn id="2" idx="2"/>
          </p:cNvCxnSpPr>
          <p:nvPr/>
        </p:nvCxnSpPr>
        <p:spPr>
          <a:xfrm>
            <a:off x="3350030" y="4314722"/>
            <a:ext cx="1477945" cy="11803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7ED3E25-1E4A-590F-0C9C-A1399538B1BF}"/>
              </a:ext>
            </a:extLst>
          </p:cNvPr>
          <p:cNvCxnSpPr>
            <a:cxnSpLocks/>
          </p:cNvCxnSpPr>
          <p:nvPr/>
        </p:nvCxnSpPr>
        <p:spPr>
          <a:xfrm flipH="1">
            <a:off x="5044686" y="3705172"/>
            <a:ext cx="2562837" cy="126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DCBD0B-E0F4-A7B0-1E5B-D25776D79C2A}"/>
              </a:ext>
            </a:extLst>
          </p:cNvPr>
          <p:cNvCxnSpPr>
            <a:cxnSpLocks/>
          </p:cNvCxnSpPr>
          <p:nvPr/>
        </p:nvCxnSpPr>
        <p:spPr>
          <a:xfrm flipV="1">
            <a:off x="7619539" y="4314722"/>
            <a:ext cx="1798497" cy="1075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416A696-7340-FB11-639E-762CAFE65C2F}"/>
              </a:ext>
            </a:extLst>
          </p:cNvPr>
          <p:cNvCxnSpPr>
            <a:cxnSpLocks/>
          </p:cNvCxnSpPr>
          <p:nvPr/>
        </p:nvCxnSpPr>
        <p:spPr>
          <a:xfrm flipH="1" flipV="1">
            <a:off x="7712567" y="2186675"/>
            <a:ext cx="1534325" cy="10085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594830"/>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B0DB-7740-E773-932D-C222A51527A0}"/>
              </a:ext>
            </a:extLst>
          </p:cNvPr>
          <p:cNvSpPr>
            <a:spLocks noGrp="1"/>
          </p:cNvSpPr>
          <p:nvPr>
            <p:ph type="title"/>
          </p:nvPr>
        </p:nvSpPr>
        <p:spPr>
          <a:xfrm>
            <a:off x="1861454" y="857250"/>
            <a:ext cx="7609640" cy="749914"/>
          </a:xfrm>
        </p:spPr>
        <p:txBody>
          <a:bodyPr>
            <a:noAutofit/>
          </a:bodyPr>
          <a:lstStyle/>
          <a:p>
            <a:r>
              <a:rPr lang="en-US" sz="3600" b="1" dirty="0"/>
              <a:t>You have a serious problem if:</a:t>
            </a:r>
          </a:p>
        </p:txBody>
      </p:sp>
      <p:sp>
        <p:nvSpPr>
          <p:cNvPr id="3" name="Text Placeholder 2">
            <a:extLst>
              <a:ext uri="{FF2B5EF4-FFF2-40B4-BE49-F238E27FC236}">
                <a16:creationId xmlns:a16="http://schemas.microsoft.com/office/drawing/2014/main" id="{FA377C04-33FB-A0B8-5471-26A25A8289B2}"/>
              </a:ext>
            </a:extLst>
          </p:cNvPr>
          <p:cNvSpPr>
            <a:spLocks noGrp="1"/>
          </p:cNvSpPr>
          <p:nvPr>
            <p:ph type="body" sz="half" idx="2"/>
          </p:nvPr>
        </p:nvSpPr>
        <p:spPr>
          <a:xfrm>
            <a:off x="1861454" y="2038083"/>
            <a:ext cx="8482594" cy="3962669"/>
          </a:xfrm>
        </p:spPr>
        <p:txBody>
          <a:bodyPr>
            <a:normAutofit/>
          </a:bodyPr>
          <a:lstStyle/>
          <a:p>
            <a:r>
              <a:rPr lang="en-US" sz="2400" b="1" dirty="0"/>
              <a:t> • You play ,even though it’s not even fun anymore </a:t>
            </a:r>
          </a:p>
          <a:p>
            <a:r>
              <a:rPr lang="en-US" sz="2400" b="1" dirty="0"/>
              <a:t> • You frequently skip school or work because of games</a:t>
            </a:r>
          </a:p>
          <a:p>
            <a:r>
              <a:rPr lang="en-US" sz="2400" b="1" dirty="0"/>
              <a:t> • You cannot stop playing even though you decide to  cut back</a:t>
            </a:r>
          </a:p>
          <a:p>
            <a:r>
              <a:rPr lang="en-US" sz="2400" b="1" dirty="0"/>
              <a:t> • You are unable to think anything when you are not  playing </a:t>
            </a:r>
          </a:p>
        </p:txBody>
      </p:sp>
    </p:spTree>
    <p:extLst>
      <p:ext uri="{BB962C8B-B14F-4D97-AF65-F5344CB8AC3E}">
        <p14:creationId xmlns:p14="http://schemas.microsoft.com/office/powerpoint/2010/main" val="38686172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080725-FF00-E74E-61CC-B2715D16B727}"/>
              </a:ext>
            </a:extLst>
          </p:cNvPr>
          <p:cNvSpPr>
            <a:spLocks noGrp="1"/>
          </p:cNvSpPr>
          <p:nvPr>
            <p:ph type="body" sz="half" idx="2"/>
          </p:nvPr>
        </p:nvSpPr>
        <p:spPr>
          <a:xfrm>
            <a:off x="1934781" y="1058957"/>
            <a:ext cx="7960013" cy="916844"/>
          </a:xfrm>
        </p:spPr>
        <p:txBody>
          <a:bodyPr>
            <a:normAutofit/>
          </a:bodyPr>
          <a:lstStyle/>
          <a:p>
            <a:r>
              <a:rPr lang="en-US" sz="3600" b="1" dirty="0"/>
              <a:t>You risk your health with games if:</a:t>
            </a:r>
          </a:p>
        </p:txBody>
      </p:sp>
      <p:sp>
        <p:nvSpPr>
          <p:cNvPr id="4" name="TextBox 3">
            <a:extLst>
              <a:ext uri="{FF2B5EF4-FFF2-40B4-BE49-F238E27FC236}">
                <a16:creationId xmlns:a16="http://schemas.microsoft.com/office/drawing/2014/main" id="{F8E51108-7ECE-6818-E56F-DF7B6EAF2483}"/>
              </a:ext>
            </a:extLst>
          </p:cNvPr>
          <p:cNvSpPr txBox="1"/>
          <p:nvPr/>
        </p:nvSpPr>
        <p:spPr>
          <a:xfrm>
            <a:off x="2193297" y="1975802"/>
            <a:ext cx="7701496" cy="946413"/>
          </a:xfrm>
          <a:prstGeom prst="rect">
            <a:avLst/>
          </a:prstGeom>
          <a:noFill/>
        </p:spPr>
        <p:txBody>
          <a:bodyPr wrap="square" rtlCol="0">
            <a:spAutoFit/>
          </a:bodyPr>
          <a:lstStyle/>
          <a:p>
            <a:pPr algn="l"/>
            <a:r>
              <a:rPr lang="en-US" sz="2100" b="1" dirty="0"/>
              <a:t> • You cannot sleep regularly and enough</a:t>
            </a:r>
          </a:p>
          <a:p>
            <a:pPr algn="l"/>
            <a:r>
              <a:rPr lang="en-US" sz="2100" b="1" dirty="0"/>
              <a:t> • You cannot get physical exercise</a:t>
            </a:r>
          </a:p>
          <a:p>
            <a:pPr algn="l"/>
            <a:endParaRPr lang="en-US" sz="1350" dirty="0"/>
          </a:p>
        </p:txBody>
      </p:sp>
    </p:spTree>
    <p:extLst>
      <p:ext uri="{BB962C8B-B14F-4D97-AF65-F5344CB8AC3E}">
        <p14:creationId xmlns:p14="http://schemas.microsoft.com/office/powerpoint/2010/main" val="13556873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1AE4-C228-3071-7D31-27B53C7593D3}"/>
              </a:ext>
            </a:extLst>
          </p:cNvPr>
          <p:cNvSpPr>
            <a:spLocks noGrp="1"/>
          </p:cNvSpPr>
          <p:nvPr>
            <p:ph type="title"/>
          </p:nvPr>
        </p:nvSpPr>
        <p:spPr>
          <a:xfrm>
            <a:off x="4547811" y="2535076"/>
            <a:ext cx="2990693" cy="893924"/>
          </a:xfrm>
        </p:spPr>
        <p:txBody>
          <a:bodyPr>
            <a:normAutofit/>
          </a:bodyPr>
          <a:lstStyle/>
          <a:p>
            <a:r>
              <a:rPr lang="en-US" sz="3600" b="1" dirty="0"/>
              <a:t>Thank You</a:t>
            </a:r>
          </a:p>
        </p:txBody>
      </p:sp>
    </p:spTree>
    <p:extLst>
      <p:ext uri="{BB962C8B-B14F-4D97-AF65-F5344CB8AC3E}">
        <p14:creationId xmlns:p14="http://schemas.microsoft.com/office/powerpoint/2010/main" val="1491525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1BE05E35-C3A8-88CF-4D2B-F50E012CF213}"/>
              </a:ext>
            </a:extLst>
          </p:cNvPr>
          <p:cNvSpPr txBox="1">
            <a:spLocks noGrp="1"/>
          </p:cNvSpPr>
          <p:nvPr>
            <p:ph type="subTitle" idx="1"/>
          </p:nvPr>
        </p:nvSpPr>
        <p:spPr>
          <a:xfrm>
            <a:off x="1524000" y="857250"/>
            <a:ext cx="9144000" cy="4095480"/>
          </a:xfrm>
          <a:prstGeom prst="rect">
            <a:avLst/>
          </a:prstGeom>
          <a:noFill/>
        </p:spPr>
        <p:txBody>
          <a:bodyPr wrap="square">
            <a:spAutoFit/>
          </a:bodyPr>
          <a:lstStyle/>
          <a:p>
            <a:r>
              <a:rPr lang="en-IN" sz="3000" b="1" dirty="0">
                <a:effectLst/>
                <a:latin typeface="Helvetica" pitchFamily="2" charset="0"/>
              </a:rPr>
              <a:t>What will I talk about today ?</a:t>
            </a:r>
            <a:endParaRPr lang="en-IN" sz="1875" dirty="0">
              <a:effectLst/>
              <a:latin typeface="Helvetica" pitchFamily="2" charset="0"/>
            </a:endParaRPr>
          </a:p>
          <a:p>
            <a:r>
              <a:rPr lang="en-IN" sz="1875" b="1" dirty="0">
                <a:latin typeface="Helvetica" pitchFamily="2" charset="0"/>
              </a:rPr>
              <a:t> </a:t>
            </a:r>
            <a:r>
              <a:rPr lang="en-IN" sz="1800" b="1" i="0" dirty="0">
                <a:effectLst/>
                <a:latin typeface="Helvetica" pitchFamily="2" charset="0"/>
              </a:rPr>
              <a:t>• ﻿﻿</a:t>
            </a:r>
            <a:r>
              <a:rPr lang="en-IN" sz="2400" b="1" i="0" dirty="0">
                <a:effectLst/>
                <a:latin typeface="Helvetica" pitchFamily="2" charset="0"/>
              </a:rPr>
              <a:t>benefits of digital gaming</a:t>
            </a:r>
            <a:endParaRPr lang="en-IN" sz="2400" b="1" dirty="0">
              <a:effectLst/>
              <a:latin typeface="Helvetica" pitchFamily="2" charset="0"/>
            </a:endParaRPr>
          </a:p>
          <a:p>
            <a:r>
              <a:rPr lang="en-IN" sz="2400" b="1" i="0" dirty="0">
                <a:effectLst/>
                <a:latin typeface="Helvetica" pitchFamily="2" charset="0"/>
              </a:rPr>
              <a:t> • ﻿﻿health risks of digital gaming</a:t>
            </a:r>
            <a:endParaRPr lang="en-IN" sz="2400" b="1" dirty="0">
              <a:effectLst/>
              <a:latin typeface="Helvetica" pitchFamily="2" charset="0"/>
            </a:endParaRPr>
          </a:p>
          <a:p>
            <a:r>
              <a:rPr lang="en-IN" sz="2400" b="1" dirty="0">
                <a:latin typeface="Helvetica" pitchFamily="2" charset="0"/>
              </a:rPr>
              <a:t>     </a:t>
            </a:r>
            <a:r>
              <a:rPr lang="en-IN" sz="2400" b="1" i="0" dirty="0">
                <a:effectLst/>
                <a:latin typeface="Helvetica" pitchFamily="2" charset="0"/>
              </a:rPr>
              <a:t>﻿﻿("computer game addiction")</a:t>
            </a:r>
            <a:endParaRPr lang="en-IN" sz="2400" b="1" dirty="0">
              <a:effectLst/>
              <a:latin typeface="Helvetica" pitchFamily="2" charset="0"/>
            </a:endParaRPr>
          </a:p>
          <a:p>
            <a:r>
              <a:rPr lang="en-IN" sz="3000" b="1" i="0" dirty="0">
                <a:effectLst/>
                <a:latin typeface="Helvetica" pitchFamily="2" charset="0"/>
              </a:rPr>
              <a:t>Note:</a:t>
            </a:r>
            <a:r>
              <a:rPr lang="en-IN" sz="1875" b="1" i="0" dirty="0">
                <a:effectLst/>
                <a:latin typeface="Helvetica" pitchFamily="2" charset="0"/>
              </a:rPr>
              <a:t> </a:t>
            </a:r>
            <a:r>
              <a:rPr lang="en-IN" sz="1800" b="1" i="0" dirty="0">
                <a:effectLst/>
                <a:latin typeface="Helvetica" pitchFamily="2" charset="0"/>
              </a:rPr>
              <a:t>(</a:t>
            </a:r>
            <a:r>
              <a:rPr lang="en-IN" sz="2400" b="1" i="0" dirty="0">
                <a:effectLst/>
                <a:latin typeface="Helvetica" pitchFamily="2" charset="0"/>
              </a:rPr>
              <a:t>This lecture covers computer games played for recreation and/or competitively. By digital games I mean computer games, console games, games on handheld devices and all other digital platforms. Games specifically designed to improve a particular skill are excluded. I concentrate on mental health and cognitive performance.)</a:t>
            </a:r>
            <a:endParaRPr lang="en-IN" sz="2400" b="1" dirty="0">
              <a:latin typeface="Helvetica" pitchFamily="2" charset="0"/>
            </a:endParaRPr>
          </a:p>
        </p:txBody>
      </p:sp>
    </p:spTree>
    <p:extLst>
      <p:ext uri="{BB962C8B-B14F-4D97-AF65-F5344CB8AC3E}">
        <p14:creationId xmlns:p14="http://schemas.microsoft.com/office/powerpoint/2010/main" val="1965390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FCEDDB47-B4DF-136C-E9D8-ED10D3BE0F80}"/>
              </a:ext>
            </a:extLst>
          </p:cNvPr>
          <p:cNvSpPr>
            <a:spLocks noGrp="1"/>
          </p:cNvSpPr>
          <p:nvPr>
            <p:ph type="title"/>
          </p:nvPr>
        </p:nvSpPr>
        <p:spPr>
          <a:xfrm>
            <a:off x="1925054" y="2032109"/>
            <a:ext cx="7945855" cy="2534878"/>
          </a:xfrm>
        </p:spPr>
        <p:txBody>
          <a:bodyPr anchor="ctr">
            <a:normAutofit/>
          </a:bodyPr>
          <a:lstStyle/>
          <a:p>
            <a:pPr algn="ctr"/>
            <a:r>
              <a:rPr lang="en-IN" sz="4500" b="1" dirty="0"/>
              <a:t>Benefits of Digital Games</a:t>
            </a:r>
            <a:endParaRPr lang="en-US" sz="4500" b="1" dirty="0"/>
          </a:p>
        </p:txBody>
      </p:sp>
    </p:spTree>
    <p:extLst>
      <p:ext uri="{BB962C8B-B14F-4D97-AF65-F5344CB8AC3E}">
        <p14:creationId xmlns:p14="http://schemas.microsoft.com/office/powerpoint/2010/main" val="4079180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016C4D-B253-609D-8413-2C7C2A96DC9E}"/>
              </a:ext>
            </a:extLst>
          </p:cNvPr>
          <p:cNvSpPr>
            <a:spLocks noGrp="1"/>
          </p:cNvSpPr>
          <p:nvPr>
            <p:ph type="title"/>
          </p:nvPr>
        </p:nvSpPr>
        <p:spPr>
          <a:xfrm>
            <a:off x="1524001" y="1082843"/>
            <a:ext cx="7207437" cy="749915"/>
          </a:xfrm>
        </p:spPr>
        <p:txBody>
          <a:bodyPr anchor="t">
            <a:normAutofit/>
          </a:bodyPr>
          <a:lstStyle/>
          <a:p>
            <a:r>
              <a:rPr lang="en-IN" sz="3000" b="1" dirty="0"/>
              <a:t>Visual and attention Skills:</a:t>
            </a:r>
            <a:endParaRPr lang="en-US" sz="3000" b="1" dirty="0"/>
          </a:p>
        </p:txBody>
      </p:sp>
      <p:sp>
        <p:nvSpPr>
          <p:cNvPr id="3" name="Text Placeholder 2">
            <a:extLst>
              <a:ext uri="{FF2B5EF4-FFF2-40B4-BE49-F238E27FC236}">
                <a16:creationId xmlns:a16="http://schemas.microsoft.com/office/drawing/2014/main" id="{E22D1D3F-AA48-4623-B398-CB0CA5560B95}"/>
              </a:ext>
            </a:extLst>
          </p:cNvPr>
          <p:cNvSpPr>
            <a:spLocks noGrp="1"/>
          </p:cNvSpPr>
          <p:nvPr>
            <p:ph type="body" sz="half" idx="2"/>
          </p:nvPr>
        </p:nvSpPr>
        <p:spPr>
          <a:xfrm>
            <a:off x="1524002" y="1832757"/>
            <a:ext cx="9143999" cy="4557653"/>
          </a:xfrm>
        </p:spPr>
        <p:txBody>
          <a:bodyPr>
            <a:noAutofit/>
          </a:bodyPr>
          <a:lstStyle/>
          <a:p>
            <a:r>
              <a:rPr lang="en-US" sz="2475" b="1" i="0" dirty="0">
                <a:effectLst/>
                <a:latin typeface="Helvetica" pitchFamily="2" charset="0"/>
              </a:rPr>
              <a:t>    </a:t>
            </a:r>
            <a:r>
              <a:rPr lang="en-IN" sz="2475" b="1" i="0" dirty="0">
                <a:effectLst/>
                <a:latin typeface="Helvetica" pitchFamily="2" charset="0"/>
              </a:rPr>
              <a:t>Clear, causal evidence from multiple intervention studies </a:t>
            </a:r>
            <a:r>
              <a:rPr lang="en-US" sz="2475" b="1" i="0" dirty="0">
                <a:effectLst/>
                <a:latin typeface="Helvetica" pitchFamily="2" charset="0"/>
              </a:rPr>
              <a:t>  ㅤ</a:t>
            </a:r>
            <a:r>
              <a:rPr lang="en-IN" sz="2475" b="1" i="0" dirty="0">
                <a:effectLst/>
                <a:latin typeface="Helvetica" pitchFamily="2" charset="0"/>
              </a:rPr>
              <a:t>that playing action video games improves:</a:t>
            </a:r>
            <a:endParaRPr lang="en-IN" sz="2475" b="1" dirty="0">
              <a:effectLst/>
              <a:latin typeface="Helvetica" pitchFamily="2" charset="0"/>
            </a:endParaRPr>
          </a:p>
          <a:p>
            <a:r>
              <a:rPr lang="en-IN" sz="2475" b="1" i="0" dirty="0">
                <a:effectLst/>
                <a:latin typeface="Helvetica" pitchFamily="2" charset="0"/>
              </a:rPr>
              <a:t> ﻿﻿</a:t>
            </a:r>
            <a:r>
              <a:rPr lang="en-US" sz="2475" b="1" i="0" dirty="0">
                <a:effectLst/>
                <a:latin typeface="Helvetica" pitchFamily="2" charset="0"/>
              </a:rPr>
              <a:t> </a:t>
            </a:r>
            <a:r>
              <a:rPr lang="en-IN" sz="2475" b="1" i="0" dirty="0">
                <a:effectLst/>
                <a:latin typeface="Helvetica" pitchFamily="2" charset="0"/>
              </a:rPr>
              <a:t>• ability to maintain visual attention</a:t>
            </a:r>
            <a:endParaRPr lang="en-IN" sz="2475" b="1" dirty="0">
              <a:effectLst/>
              <a:latin typeface="Helvetica" pitchFamily="2" charset="0"/>
            </a:endParaRPr>
          </a:p>
          <a:p>
            <a:r>
              <a:rPr lang="en-IN" sz="2475" b="1" i="0" dirty="0">
                <a:effectLst/>
                <a:latin typeface="Helvetica" pitchFamily="2" charset="0"/>
              </a:rPr>
              <a:t> </a:t>
            </a:r>
            <a:r>
              <a:rPr lang="en-US" sz="2475" b="1" i="0" dirty="0">
                <a:effectLst/>
                <a:latin typeface="Helvetica" pitchFamily="2" charset="0"/>
              </a:rPr>
              <a:t> </a:t>
            </a:r>
            <a:r>
              <a:rPr lang="en-IN" sz="2475" b="1" i="0" dirty="0">
                <a:effectLst/>
                <a:latin typeface="Helvetica" pitchFamily="2" charset="0"/>
              </a:rPr>
              <a:t>•</a:t>
            </a:r>
            <a:r>
              <a:rPr lang="en-US" sz="2475" b="1" i="0" dirty="0">
                <a:effectLst/>
                <a:latin typeface="Helvetica" pitchFamily="2" charset="0"/>
              </a:rPr>
              <a:t> </a:t>
            </a:r>
            <a:r>
              <a:rPr lang="en-IN" sz="2475" b="1" i="0" dirty="0">
                <a:effectLst/>
                <a:latin typeface="Helvetica" pitchFamily="2" charset="0"/>
              </a:rPr>
              <a:t>﻿﻿multiple object tracking</a:t>
            </a:r>
            <a:endParaRPr lang="en-IN" sz="2475" b="1" dirty="0">
              <a:effectLst/>
              <a:latin typeface="Helvetica" pitchFamily="2" charset="0"/>
            </a:endParaRPr>
          </a:p>
          <a:p>
            <a:r>
              <a:rPr lang="en-IN" sz="2475" b="1" i="0" dirty="0">
                <a:effectLst/>
                <a:latin typeface="Helvetica" pitchFamily="2" charset="0"/>
              </a:rPr>
              <a:t> </a:t>
            </a:r>
            <a:r>
              <a:rPr lang="en-US" sz="2475" b="1" i="0" dirty="0">
                <a:effectLst/>
                <a:latin typeface="Helvetica" pitchFamily="2" charset="0"/>
              </a:rPr>
              <a:t> </a:t>
            </a:r>
            <a:r>
              <a:rPr lang="en-IN" sz="2475" b="1" i="0" dirty="0">
                <a:effectLst/>
                <a:latin typeface="Helvetica" pitchFamily="2" charset="0"/>
              </a:rPr>
              <a:t>•﻿﻿</a:t>
            </a:r>
            <a:r>
              <a:rPr lang="en-US" sz="2475" b="1" i="0" dirty="0">
                <a:effectLst/>
                <a:latin typeface="Helvetica" pitchFamily="2" charset="0"/>
              </a:rPr>
              <a:t> </a:t>
            </a:r>
            <a:r>
              <a:rPr lang="en-IN" sz="2475" b="1" i="0" dirty="0">
                <a:effectLst/>
                <a:latin typeface="Helvetica" pitchFamily="2" charset="0"/>
              </a:rPr>
              <a:t>visual search performance, visual &amp; spatial working       memory</a:t>
            </a:r>
            <a:endParaRPr lang="en-IN" sz="2475" b="1" dirty="0">
              <a:effectLst/>
              <a:latin typeface="Helvetica" pitchFamily="2" charset="0"/>
            </a:endParaRPr>
          </a:p>
          <a:p>
            <a:r>
              <a:rPr lang="en-US" sz="2475" b="1" i="0" dirty="0">
                <a:effectLst/>
                <a:latin typeface="Helvetica" pitchFamily="2" charset="0"/>
              </a:rPr>
              <a:t> </a:t>
            </a:r>
            <a:r>
              <a:rPr lang="en-IN" sz="2475" b="1" i="0" dirty="0">
                <a:effectLst/>
                <a:latin typeface="Helvetica" pitchFamily="2" charset="0"/>
              </a:rPr>
              <a:t>﻿﻿ •</a:t>
            </a:r>
            <a:r>
              <a:rPr lang="en-US" sz="2475" b="1" i="0" dirty="0">
                <a:effectLst/>
                <a:latin typeface="Helvetica" pitchFamily="2" charset="0"/>
              </a:rPr>
              <a:t> </a:t>
            </a:r>
            <a:r>
              <a:rPr lang="en-IN" sz="2475" b="1" i="0" dirty="0">
                <a:effectLst/>
                <a:latin typeface="Helvetica" pitchFamily="2" charset="0"/>
              </a:rPr>
              <a:t>task-switching speed, reaction speed</a:t>
            </a:r>
            <a:endParaRPr lang="en-IN" sz="2475" b="1" dirty="0">
              <a:effectLst/>
              <a:latin typeface="Helvetica" pitchFamily="2" charset="0"/>
            </a:endParaRPr>
          </a:p>
          <a:p>
            <a:r>
              <a:rPr lang="en-IN" sz="2475" b="1" i="0" dirty="0">
                <a:effectLst/>
                <a:latin typeface="Helvetica" pitchFamily="2" charset="0"/>
              </a:rPr>
              <a:t>﻿﻿ NOTE:</a:t>
            </a:r>
            <a:endParaRPr lang="en-IN" sz="2475" b="1" dirty="0">
              <a:effectLst/>
              <a:latin typeface="Helvetica" pitchFamily="2" charset="0"/>
            </a:endParaRPr>
          </a:p>
          <a:p>
            <a:r>
              <a:rPr lang="en-IN" sz="2475" b="1" i="0" dirty="0">
                <a:effectLst/>
                <a:latin typeface="Helvetica" pitchFamily="2" charset="0"/>
              </a:rPr>
              <a:t>            Skill transfer to physical world, e.g. driving, has </a:t>
            </a:r>
            <a:r>
              <a:rPr lang="en-US" sz="2475" b="1" i="0" dirty="0">
                <a:effectLst/>
                <a:latin typeface="Helvetica" pitchFamily="2" charset="0"/>
              </a:rPr>
              <a:t> </a:t>
            </a:r>
            <a:r>
              <a:rPr lang="en-US" sz="2475" b="1" i="0" dirty="0" err="1">
                <a:effectLst/>
                <a:latin typeface="Helvetica" pitchFamily="2" charset="0"/>
              </a:rPr>
              <a:t>ㅤㅤㅤㅤ</a:t>
            </a:r>
            <a:r>
              <a:rPr lang="en-IN" sz="2475" b="1" i="0" dirty="0">
                <a:effectLst/>
                <a:latin typeface="Helvetica" pitchFamily="2" charset="0"/>
              </a:rPr>
              <a:t>been </a:t>
            </a:r>
            <a:r>
              <a:rPr lang="en-US" sz="2475" b="1" i="0" dirty="0">
                <a:effectLst/>
                <a:latin typeface="Helvetica" pitchFamily="2" charset="0"/>
              </a:rPr>
              <a:t> </a:t>
            </a:r>
            <a:r>
              <a:rPr lang="en-IN" sz="2475" b="1" i="0" dirty="0">
                <a:effectLst/>
                <a:latin typeface="Helvetica" pitchFamily="2" charset="0"/>
              </a:rPr>
              <a:t>proven.</a:t>
            </a:r>
            <a:endParaRPr lang="en-IN" sz="2475" b="1" dirty="0">
              <a:effectLst/>
              <a:latin typeface="Helvetica" pitchFamily="2" charset="0"/>
            </a:endParaRPr>
          </a:p>
          <a:p>
            <a:endParaRPr lang="en-IN" sz="2475" dirty="0"/>
          </a:p>
        </p:txBody>
      </p:sp>
    </p:spTree>
    <p:extLst>
      <p:ext uri="{BB962C8B-B14F-4D97-AF65-F5344CB8AC3E}">
        <p14:creationId xmlns:p14="http://schemas.microsoft.com/office/powerpoint/2010/main" val="21539530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AB7C-45A6-5992-0717-7E841CB7CBF7}"/>
              </a:ext>
            </a:extLst>
          </p:cNvPr>
          <p:cNvSpPr>
            <a:spLocks noGrp="1"/>
          </p:cNvSpPr>
          <p:nvPr>
            <p:ph type="title"/>
          </p:nvPr>
        </p:nvSpPr>
        <p:spPr>
          <a:xfrm>
            <a:off x="1699462" y="857252"/>
            <a:ext cx="8968539" cy="5143499"/>
          </a:xfrm>
        </p:spPr>
        <p:txBody>
          <a:bodyPr anchor="t">
            <a:normAutofit fontScale="90000"/>
          </a:bodyPr>
          <a:lstStyle/>
          <a:p>
            <a:r>
              <a:rPr lang="en-IN" sz="5025" b="1" i="0" dirty="0">
                <a:effectLst/>
                <a:latin typeface="Helvetica" pitchFamily="2" charset="0"/>
              </a:rPr>
              <a:t>Social benefits:</a:t>
            </a:r>
            <a:br>
              <a:rPr lang="en-IN" sz="3300" b="1" i="0" dirty="0">
                <a:effectLst/>
                <a:latin typeface="Helvetica" pitchFamily="2" charset="0"/>
              </a:rPr>
            </a:br>
            <a:r>
              <a:rPr lang="en-IN" sz="3300" b="1" dirty="0">
                <a:latin typeface="Helvetica" pitchFamily="2" charset="0"/>
              </a:rPr>
              <a:t> </a:t>
            </a:r>
            <a:r>
              <a:rPr lang="en-IN" b="1" i="0" dirty="0">
                <a:effectLst/>
                <a:latin typeface="Helvetica" pitchFamily="2" charset="0"/>
              </a:rPr>
              <a:t>• Over 70 % of gamers regularly play with other people.</a:t>
            </a:r>
            <a:br>
              <a:rPr lang="en-IN" b="1" i="0" dirty="0">
                <a:effectLst/>
                <a:latin typeface="Helvetica" pitchFamily="2" charset="0"/>
              </a:rPr>
            </a:br>
            <a:br>
              <a:rPr lang="en-IN" b="1" dirty="0">
                <a:effectLst/>
                <a:latin typeface="Helvetica" pitchFamily="2" charset="0"/>
              </a:rPr>
            </a:br>
            <a:r>
              <a:rPr lang="en-IN" b="1" dirty="0">
                <a:effectLst/>
                <a:latin typeface="Helvetica" pitchFamily="2" charset="0"/>
              </a:rPr>
              <a:t> • </a:t>
            </a:r>
            <a:r>
              <a:rPr lang="en-IN" b="1" i="0" dirty="0">
                <a:effectLst/>
                <a:latin typeface="Helvetica" pitchFamily="2" charset="0"/>
              </a:rPr>
              <a:t>Players who play games that require teamwork are more likely to exhibit helpful behaviours online and offline at least for a short time after the experience.</a:t>
            </a:r>
            <a:br>
              <a:rPr lang="en-IN" b="1" i="0" dirty="0">
                <a:effectLst/>
                <a:latin typeface="Helvetica" pitchFamily="2" charset="0"/>
              </a:rPr>
            </a:br>
            <a:br>
              <a:rPr lang="en-IN" b="1" dirty="0">
                <a:effectLst/>
                <a:latin typeface="Helvetica" pitchFamily="2" charset="0"/>
              </a:rPr>
            </a:br>
            <a:r>
              <a:rPr lang="en-IN" b="1" dirty="0">
                <a:effectLst/>
                <a:latin typeface="Helvetica" pitchFamily="2" charset="0"/>
              </a:rPr>
              <a:t> • </a:t>
            </a:r>
            <a:r>
              <a:rPr lang="en-IN" b="1" i="0" dirty="0">
                <a:effectLst/>
                <a:latin typeface="Helvetica" pitchFamily="2" charset="0"/>
              </a:rPr>
              <a:t>People who play MMOGs in organised groups (e.g. guilds) are more likely to be engaged in social and civic movements in their everyday lives. (Causality?)</a:t>
            </a:r>
            <a:br>
              <a:rPr lang="en-IN" b="1" i="0" dirty="0">
                <a:effectLst/>
                <a:latin typeface="Helvetica" pitchFamily="2" charset="0"/>
              </a:rPr>
            </a:br>
            <a:br>
              <a:rPr lang="en-IN" b="1" dirty="0">
                <a:effectLst/>
                <a:latin typeface="Helvetica" pitchFamily="2" charset="0"/>
              </a:rPr>
            </a:br>
            <a:r>
              <a:rPr lang="en-IN" b="1" dirty="0">
                <a:effectLst/>
                <a:latin typeface="Helvetica" pitchFamily="2" charset="0"/>
              </a:rPr>
              <a:t> </a:t>
            </a:r>
            <a:br>
              <a:rPr lang="en-IN" b="1" dirty="0">
                <a:effectLst/>
                <a:latin typeface="Helvetica" pitchFamily="2" charset="0"/>
              </a:rPr>
            </a:br>
            <a:br>
              <a:rPr lang="en-US" b="1" dirty="0"/>
            </a:br>
            <a:endParaRPr lang="en-US" b="1" dirty="0"/>
          </a:p>
        </p:txBody>
      </p:sp>
    </p:spTree>
    <p:extLst>
      <p:ext uri="{BB962C8B-B14F-4D97-AF65-F5344CB8AC3E}">
        <p14:creationId xmlns:p14="http://schemas.microsoft.com/office/powerpoint/2010/main" val="376786270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62630F7D-816F-EF78-786F-5D65E7285D64}"/>
              </a:ext>
            </a:extLst>
          </p:cNvPr>
          <p:cNvSpPr>
            <a:spLocks noGrp="1"/>
          </p:cNvSpPr>
          <p:nvPr>
            <p:ph type="title"/>
          </p:nvPr>
        </p:nvSpPr>
        <p:spPr>
          <a:xfrm>
            <a:off x="1524000" y="857250"/>
            <a:ext cx="9144000" cy="5143500"/>
          </a:xfrm>
        </p:spPr>
        <p:txBody>
          <a:bodyPr anchor="t">
            <a:normAutofit/>
          </a:bodyPr>
          <a:lstStyle/>
          <a:p>
            <a:r>
              <a:rPr lang="en-IN" sz="3375" b="0" i="0" dirty="0">
                <a:effectLst/>
                <a:latin typeface="Helvetica" pitchFamily="2" charset="0"/>
              </a:rPr>
              <a:t>Last but not least</a:t>
            </a:r>
            <a:r>
              <a:rPr lang="en-IN" sz="3375" b="1" i="0" dirty="0">
                <a:effectLst/>
                <a:latin typeface="Helvetica" pitchFamily="2" charset="0"/>
              </a:rPr>
              <a:t>:</a:t>
            </a:r>
            <a:br>
              <a:rPr lang="en-IN" sz="3375" b="1" i="0" dirty="0">
                <a:effectLst/>
                <a:latin typeface="Helvetica" pitchFamily="2" charset="0"/>
              </a:rPr>
            </a:br>
            <a:br>
              <a:rPr lang="en-IN" dirty="0">
                <a:effectLst/>
                <a:latin typeface="Helvetica" pitchFamily="2" charset="0"/>
              </a:rPr>
            </a:br>
            <a:r>
              <a:rPr lang="en-IN" b="1" dirty="0">
                <a:effectLst/>
                <a:latin typeface="Helvetica" pitchFamily="2" charset="0"/>
              </a:rPr>
              <a:t> • </a:t>
            </a:r>
            <a:r>
              <a:rPr lang="en-IN" b="1" i="0" dirty="0">
                <a:effectLst/>
                <a:latin typeface="Helvetica" pitchFamily="2" charset="0"/>
              </a:rPr>
              <a:t>Playing games is immensely enjoyable.</a:t>
            </a:r>
            <a:br>
              <a:rPr lang="en-IN" b="1" i="0" dirty="0">
                <a:effectLst/>
                <a:latin typeface="Helvetica" pitchFamily="2" charset="0"/>
              </a:rPr>
            </a:br>
            <a:br>
              <a:rPr lang="en-IN" b="1" dirty="0">
                <a:effectLst/>
                <a:latin typeface="Helvetica" pitchFamily="2" charset="0"/>
              </a:rPr>
            </a:br>
            <a:r>
              <a:rPr lang="en-IN" b="1" dirty="0">
                <a:effectLst/>
                <a:latin typeface="Helvetica" pitchFamily="2" charset="0"/>
              </a:rPr>
              <a:t> • </a:t>
            </a:r>
            <a:r>
              <a:rPr lang="en-IN" b="1" i="0" dirty="0">
                <a:effectLst/>
                <a:latin typeface="Helvetica" pitchFamily="2" charset="0"/>
              </a:rPr>
              <a:t>For most people who play, games give         </a:t>
            </a:r>
            <a:r>
              <a:rPr lang="ko-KR" altLang="en-US" b="1" i="0" dirty="0">
                <a:effectLst/>
                <a:latin typeface="Helvetica" pitchFamily="2" charset="0"/>
              </a:rPr>
              <a:t>ㅤ</a:t>
            </a:r>
            <a:r>
              <a:rPr lang="en-IN" b="1" i="0" dirty="0">
                <a:effectLst/>
                <a:latin typeface="Helvetica" pitchFamily="2" charset="0"/>
              </a:rPr>
              <a:t>experiences of enjoyment, relaxation, </a:t>
            </a:r>
            <a:r>
              <a:rPr lang="ko-KR" altLang="en-US" b="1" i="0" dirty="0">
                <a:effectLst/>
                <a:latin typeface="Helvetica" pitchFamily="2" charset="0"/>
              </a:rPr>
              <a:t>ㅤ</a:t>
            </a:r>
            <a:r>
              <a:rPr lang="en-IN" b="1" i="0" dirty="0">
                <a:effectLst/>
                <a:latin typeface="Helvetica" pitchFamily="2" charset="0"/>
              </a:rPr>
              <a:t>achievement and positive excitement.</a:t>
            </a:r>
            <a:br>
              <a:rPr lang="en-IN" b="1" i="0" dirty="0">
                <a:effectLst/>
                <a:latin typeface="Helvetica" pitchFamily="2" charset="0"/>
              </a:rPr>
            </a:br>
            <a:br>
              <a:rPr lang="en-IN" b="1" dirty="0">
                <a:effectLst/>
                <a:latin typeface="Helvetica" pitchFamily="2" charset="0"/>
              </a:rPr>
            </a:br>
            <a:r>
              <a:rPr lang="en-IN" b="1" dirty="0">
                <a:effectLst/>
                <a:latin typeface="Helvetica" pitchFamily="2" charset="0"/>
              </a:rPr>
              <a:t> • </a:t>
            </a:r>
            <a:r>
              <a:rPr lang="en-IN" b="1" i="0" dirty="0">
                <a:effectLst/>
                <a:latin typeface="Helvetica" pitchFamily="2" charset="0"/>
              </a:rPr>
              <a:t>Such experiences have a clear link to increased </a:t>
            </a:r>
            <a:r>
              <a:rPr lang="ko-KR" altLang="en-US" b="1" i="0" dirty="0">
                <a:effectLst/>
                <a:latin typeface="Helvetica" pitchFamily="2" charset="0"/>
              </a:rPr>
              <a:t>ㅤ</a:t>
            </a:r>
            <a:r>
              <a:rPr lang="en-IN" b="1" i="0" dirty="0">
                <a:effectLst/>
                <a:latin typeface="Helvetica" pitchFamily="2" charset="0"/>
              </a:rPr>
              <a:t>mental health.</a:t>
            </a:r>
            <a:br>
              <a:rPr lang="en-IN" b="1" dirty="0">
                <a:effectLst/>
                <a:latin typeface="Helvetica" pitchFamily="2" charset="0"/>
              </a:rPr>
            </a:br>
            <a:endParaRPr lang="en-US" b="1" dirty="0"/>
          </a:p>
        </p:txBody>
      </p:sp>
    </p:spTree>
    <p:extLst>
      <p:ext uri="{BB962C8B-B14F-4D97-AF65-F5344CB8AC3E}">
        <p14:creationId xmlns:p14="http://schemas.microsoft.com/office/powerpoint/2010/main" val="3755655953"/>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E215A0DD-0042-6174-228F-1B19EFE978C3}"/>
              </a:ext>
            </a:extLst>
          </p:cNvPr>
          <p:cNvSpPr>
            <a:spLocks noGrp="1"/>
          </p:cNvSpPr>
          <p:nvPr>
            <p:ph type="title"/>
          </p:nvPr>
        </p:nvSpPr>
        <p:spPr>
          <a:xfrm>
            <a:off x="1524002" y="1700776"/>
            <a:ext cx="9143999" cy="3167000"/>
          </a:xfrm>
          <a:prstGeom prst="rect">
            <a:avLst/>
          </a:prstGeom>
        </p:spPr>
        <p:txBody>
          <a:bodyPr vert="horz" lIns="68580" tIns="34290" rIns="68580" bIns="3429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IN" sz="4500" b="1" dirty="0"/>
              <a:t>Health Risks of digital games</a:t>
            </a:r>
            <a:endParaRPr lang="en-US" sz="4500" b="1" dirty="0"/>
          </a:p>
        </p:txBody>
      </p:sp>
    </p:spTree>
    <p:extLst>
      <p:ext uri="{BB962C8B-B14F-4D97-AF65-F5344CB8AC3E}">
        <p14:creationId xmlns:p14="http://schemas.microsoft.com/office/powerpoint/2010/main" val="23614452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B4084AB-C5B4-53AA-D1C2-34ED88504D9F}"/>
              </a:ext>
            </a:extLst>
          </p:cNvPr>
          <p:cNvSpPr>
            <a:spLocks noGrp="1"/>
          </p:cNvSpPr>
          <p:nvPr>
            <p:ph type="body" sz="half" idx="2"/>
          </p:nvPr>
        </p:nvSpPr>
        <p:spPr>
          <a:xfrm>
            <a:off x="1524000" y="857250"/>
            <a:ext cx="9144000" cy="5143500"/>
          </a:xfrm>
        </p:spPr>
        <p:txBody>
          <a:bodyPr>
            <a:normAutofit/>
          </a:bodyPr>
          <a:lstStyle/>
          <a:p>
            <a:r>
              <a:rPr lang="en-IN" sz="3000" b="1" i="0" dirty="0">
                <a:effectLst/>
                <a:latin typeface="Helvetica" pitchFamily="2" charset="0"/>
              </a:rPr>
              <a:t>Are video games bad for you?</a:t>
            </a:r>
          </a:p>
          <a:p>
            <a:endParaRPr lang="en-IN" sz="3000" b="1" dirty="0">
              <a:effectLst/>
              <a:latin typeface="Helvetica" pitchFamily="2" charset="0"/>
            </a:endParaRPr>
          </a:p>
          <a:p>
            <a:r>
              <a:rPr lang="en-IN" sz="2400" b="1" i="0" dirty="0">
                <a:effectLst/>
                <a:latin typeface="Helvetica" pitchFamily="2" charset="0"/>
              </a:rPr>
              <a:t> • Playing computer games has been associated to:</a:t>
            </a:r>
            <a:endParaRPr lang="en-IN" sz="2400" b="1" dirty="0">
              <a:effectLst/>
              <a:latin typeface="Helvetica" pitchFamily="2" charset="0"/>
            </a:endParaRPr>
          </a:p>
          <a:p>
            <a:r>
              <a:rPr lang="en-IN" sz="2400" b="1" i="0" dirty="0">
                <a:effectLst/>
                <a:latin typeface="Helvetica" pitchFamily="2" charset="0"/>
              </a:rPr>
              <a:t> • poor grades and worse work performance depression and </a:t>
            </a:r>
            <a:r>
              <a:rPr lang="en-US" sz="2400" b="1" i="0" dirty="0">
                <a:effectLst/>
                <a:latin typeface="Helvetica" pitchFamily="2" charset="0"/>
              </a:rPr>
              <a:t>ㅤ</a:t>
            </a:r>
            <a:r>
              <a:rPr lang="en-IN" sz="2400" b="1" i="0" dirty="0">
                <a:effectLst/>
                <a:latin typeface="Helvetica" pitchFamily="2" charset="0"/>
              </a:rPr>
              <a:t>anxiety aggressiveness, getting into fights conduct </a:t>
            </a:r>
            <a:r>
              <a:rPr lang="en-US" sz="2400" b="1" i="0" dirty="0" err="1">
                <a:effectLst/>
                <a:latin typeface="Helvetica" pitchFamily="2" charset="0"/>
              </a:rPr>
              <a:t>ㅤㅤㅤㅤ</a:t>
            </a:r>
            <a:r>
              <a:rPr lang="en-IN" sz="2400" b="1" i="0" dirty="0">
                <a:effectLst/>
                <a:latin typeface="Helvetica" pitchFamily="2" charset="0"/>
              </a:rPr>
              <a:t>problems in children impulsiveness attention problems </a:t>
            </a:r>
            <a:r>
              <a:rPr lang="en-US" sz="2400" b="1" i="0" dirty="0" err="1">
                <a:effectLst/>
                <a:latin typeface="Helvetica" pitchFamily="2" charset="0"/>
              </a:rPr>
              <a:t>ㅤㅤ</a:t>
            </a:r>
            <a:r>
              <a:rPr lang="en-IN" sz="2400" b="1" i="0" dirty="0">
                <a:effectLst/>
                <a:latin typeface="Helvetica" pitchFamily="2" charset="0"/>
              </a:rPr>
              <a:t>sleep problems worse physical health</a:t>
            </a:r>
            <a:endParaRPr lang="en-IN" sz="2400" b="1" dirty="0">
              <a:effectLst/>
              <a:latin typeface="Helvetica" pitchFamily="2" charset="0"/>
            </a:endParaRPr>
          </a:p>
          <a:p>
            <a:r>
              <a:rPr lang="en-IN" sz="2400" b="1" i="0" dirty="0">
                <a:effectLst/>
                <a:latin typeface="Helvetica" pitchFamily="2" charset="0"/>
              </a:rPr>
              <a:t> • back, neck and shoulder pains</a:t>
            </a:r>
            <a:endParaRPr lang="en-IN" sz="2400" b="1" dirty="0">
              <a:effectLst/>
              <a:latin typeface="Helvetica" pitchFamily="2" charset="0"/>
            </a:endParaRPr>
          </a:p>
        </p:txBody>
      </p:sp>
    </p:spTree>
    <p:extLst>
      <p:ext uri="{BB962C8B-B14F-4D97-AF65-F5344CB8AC3E}">
        <p14:creationId xmlns:p14="http://schemas.microsoft.com/office/powerpoint/2010/main" val="1792180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18B19-87C0-B727-40C6-C6766D8D05C3}"/>
              </a:ext>
            </a:extLst>
          </p:cNvPr>
          <p:cNvSpPr>
            <a:spLocks noGrp="1"/>
          </p:cNvSpPr>
          <p:nvPr>
            <p:ph type="body" sz="half" idx="2"/>
          </p:nvPr>
        </p:nvSpPr>
        <p:spPr>
          <a:xfrm>
            <a:off x="1524000" y="857250"/>
            <a:ext cx="9144000" cy="5143500"/>
          </a:xfrm>
        </p:spPr>
        <p:txBody>
          <a:bodyPr/>
          <a:lstStyle/>
          <a:p>
            <a:r>
              <a:rPr lang="en-IN" sz="4500" b="1" i="0" dirty="0">
                <a:effectLst/>
                <a:latin typeface="Helvetica" pitchFamily="2" charset="0"/>
              </a:rPr>
              <a:t> Causality?</a:t>
            </a:r>
          </a:p>
          <a:p>
            <a:endParaRPr lang="en-IN" sz="4500" b="1" dirty="0">
              <a:effectLst/>
              <a:latin typeface="Helvetica" pitchFamily="2" charset="0"/>
            </a:endParaRPr>
          </a:p>
          <a:p>
            <a:r>
              <a:rPr lang="en-IN" sz="2400" b="1" i="0" dirty="0">
                <a:effectLst/>
                <a:latin typeface="Helvetica" pitchFamily="2" charset="0"/>
              </a:rPr>
              <a:t> • Despite several attempts, researchers have failed to show a   </a:t>
            </a:r>
            <a:r>
              <a:rPr lang="ko-KR" altLang="en-US" sz="2400" b="1" i="0" dirty="0">
                <a:effectLst/>
                <a:latin typeface="Helvetica" pitchFamily="2" charset="0"/>
              </a:rPr>
              <a:t>ㅤ</a:t>
            </a:r>
            <a:r>
              <a:rPr lang="en-IN" sz="2400" b="1" i="0" dirty="0">
                <a:effectLst/>
                <a:latin typeface="Helvetica" pitchFamily="2" charset="0"/>
              </a:rPr>
              <a:t>causal link of frequent computer gaming to conduct </a:t>
            </a:r>
            <a:r>
              <a:rPr lang="ko-KR" altLang="en-US" sz="2400" b="1" i="0" dirty="0">
                <a:effectLst/>
                <a:latin typeface="Helvetica" pitchFamily="2" charset="0"/>
              </a:rPr>
              <a:t>ㅤ</a:t>
            </a:r>
            <a:r>
              <a:rPr lang="en-IN" sz="2400" b="1" i="0" dirty="0">
                <a:effectLst/>
                <a:latin typeface="Helvetica" pitchFamily="2" charset="0"/>
              </a:rPr>
              <a:t>problems</a:t>
            </a:r>
            <a:endParaRPr lang="en-IN" sz="2400" b="1" dirty="0">
              <a:effectLst/>
              <a:latin typeface="Helvetica" pitchFamily="2" charset="0"/>
            </a:endParaRPr>
          </a:p>
          <a:p>
            <a:r>
              <a:rPr lang="en-IN" sz="2400" b="1" i="0" dirty="0">
                <a:effectLst/>
                <a:latin typeface="Helvetica" pitchFamily="2" charset="0"/>
              </a:rPr>
              <a:t>﻿﻿</a:t>
            </a:r>
            <a:r>
              <a:rPr lang="en-IN" sz="2400" b="1" dirty="0">
                <a:latin typeface="Helvetica" pitchFamily="2" charset="0"/>
              </a:rPr>
              <a:t> </a:t>
            </a:r>
            <a:r>
              <a:rPr lang="en-IN" sz="2400" b="1" i="0" dirty="0">
                <a:effectLst/>
                <a:latin typeface="Helvetica" pitchFamily="2" charset="0"/>
              </a:rPr>
              <a:t>• depression and anxiety</a:t>
            </a:r>
            <a:endParaRPr lang="en-IN" sz="2400" b="1" dirty="0">
              <a:effectLst/>
              <a:latin typeface="Helvetica" pitchFamily="2" charset="0"/>
            </a:endParaRPr>
          </a:p>
          <a:p>
            <a:r>
              <a:rPr lang="en-IN" sz="2400" b="1" i="0" dirty="0">
                <a:effectLst/>
                <a:latin typeface="Helvetica" pitchFamily="2" charset="0"/>
              </a:rPr>
              <a:t>﻿﻿ • attention/concentration difficulties</a:t>
            </a:r>
            <a:endParaRPr lang="en-IN" sz="2400" b="1" dirty="0">
              <a:effectLst/>
              <a:latin typeface="Helvetica" pitchFamily="2" charset="0"/>
            </a:endParaRPr>
          </a:p>
          <a:p>
            <a:r>
              <a:rPr lang="en-IN" sz="2400" b="1" i="0" dirty="0">
                <a:effectLst/>
                <a:latin typeface="Helvetica" pitchFamily="2" charset="0"/>
              </a:rPr>
              <a:t> • ﻿﻿work or school performance</a:t>
            </a:r>
            <a:endParaRPr lang="en-IN" sz="2400" b="1" dirty="0">
              <a:effectLst/>
              <a:latin typeface="Helvetica" pitchFamily="2" charset="0"/>
            </a:endParaRPr>
          </a:p>
        </p:txBody>
      </p:sp>
    </p:spTree>
    <p:extLst>
      <p:ext uri="{BB962C8B-B14F-4D97-AF65-F5344CB8AC3E}">
        <p14:creationId xmlns:p14="http://schemas.microsoft.com/office/powerpoint/2010/main" val="31859599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3</TotalTime>
  <Words>716</Words>
  <Application>Microsoft Office PowerPoint</Application>
  <PresentationFormat>Widescreen</PresentationFormat>
  <Paragraphs>65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Vapor Trail</vt:lpstr>
      <vt:lpstr>Digital games and Health </vt:lpstr>
      <vt:lpstr>PowerPoint Presentation</vt:lpstr>
      <vt:lpstr>Benefits of Digital Games</vt:lpstr>
      <vt:lpstr>Visual and attention Skills:</vt:lpstr>
      <vt:lpstr>Social benefits:  • Over 70 % of gamers regularly play with other people.   • Players who play games that require teamwork are more likely to exhibit helpful behaviours online and offline at least for a short time after the experience.   • People who play MMOGs in organised groups (e.g. guilds) are more likely to be engaged in social and civic movements in their everyday lives. (Causality?)     </vt:lpstr>
      <vt:lpstr>Last but not least:   • Playing games is immensely enjoyable.   • For most people who play, games give         ㅤexperiences of enjoyment, relaxation, ㅤachievement and positive excitement.   • Such experiences have a clear link to increased ㅤmental health. </vt:lpstr>
      <vt:lpstr>Health Risks of digital games</vt:lpstr>
      <vt:lpstr>PowerPoint Presentation</vt:lpstr>
      <vt:lpstr>PowerPoint Presentation</vt:lpstr>
      <vt:lpstr>PowerPoint Presentation</vt:lpstr>
      <vt:lpstr>PowerPoint Presentation</vt:lpstr>
      <vt:lpstr>PowerPoint Presentation</vt:lpstr>
      <vt:lpstr>PowerPoint Presentation</vt:lpstr>
      <vt:lpstr>You have a serious problem if:</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919815829758</dc:creator>
  <cp:lastModifiedBy>919815829758</cp:lastModifiedBy>
  <cp:revision>18</cp:revision>
  <dcterms:created xsi:type="dcterms:W3CDTF">2023-08-27T03:00:54Z</dcterms:created>
  <dcterms:modified xsi:type="dcterms:W3CDTF">2023-10-31T16:22:24Z</dcterms:modified>
</cp:coreProperties>
</file>