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73" r:id="rId8"/>
    <p:sldId id="264" r:id="rId9"/>
    <p:sldId id="272" r:id="rId10"/>
    <p:sldId id="274" r:id="rId11"/>
    <p:sldId id="271" r:id="rId12"/>
    <p:sldId id="275" r:id="rId13"/>
    <p:sldId id="270" r:id="rId14"/>
    <p:sldId id="276" r:id="rId15"/>
    <p:sldId id="269" r:id="rId16"/>
    <p:sldId id="277" r:id="rId17"/>
    <p:sldId id="278" r:id="rId18"/>
    <p:sldId id="280" r:id="rId19"/>
    <p:sldId id="279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B0BA23-3212-4A51-97BC-39B13041F545}">
          <p14:sldIdLst>
            <p14:sldId id="256"/>
            <p14:sldId id="257"/>
            <p14:sldId id="260"/>
            <p14:sldId id="261"/>
            <p14:sldId id="262"/>
            <p14:sldId id="263"/>
            <p14:sldId id="273"/>
            <p14:sldId id="264"/>
            <p14:sldId id="272"/>
            <p14:sldId id="274"/>
            <p14:sldId id="271"/>
            <p14:sldId id="275"/>
            <p14:sldId id="270"/>
            <p14:sldId id="276"/>
            <p14:sldId id="269"/>
            <p14:sldId id="277"/>
            <p14:sldId id="278"/>
            <p14:sldId id="280"/>
            <p14:sldId id="279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FE8FF9-248E-4595-B70B-B1D515E9C411}" type="doc">
      <dgm:prSet loTypeId="urn:microsoft.com/office/officeart/2005/8/layout/hList1" loCatId="list" qsTypeId="urn:microsoft.com/office/officeart/2005/8/quickstyle/simple3" qsCatId="simple" csTypeId="urn:microsoft.com/office/officeart/2005/8/colors/accent3_4" csCatId="accent3"/>
      <dgm:spPr/>
      <dgm:t>
        <a:bodyPr/>
        <a:lstStyle/>
        <a:p>
          <a:endParaRPr lang="en-US"/>
        </a:p>
      </dgm:t>
    </dgm:pt>
    <dgm:pt modelId="{6D9B4EAD-F96A-4240-A090-C07968C481B3}">
      <dgm:prSet/>
      <dgm:spPr/>
      <dgm:t>
        <a:bodyPr/>
        <a:lstStyle/>
        <a:p>
          <a:r>
            <a:rPr lang="en-US" b="1" i="0" dirty="0"/>
            <a:t>Aggregated Analysis:</a:t>
          </a:r>
          <a:endParaRPr lang="en-US" dirty="0"/>
        </a:p>
      </dgm:t>
    </dgm:pt>
    <dgm:pt modelId="{25E08F7C-700B-4B1F-AC2D-F1FB0C689224}" type="parTrans" cxnId="{8ED4EF16-2BF9-4392-BA08-A95239112605}">
      <dgm:prSet/>
      <dgm:spPr/>
      <dgm:t>
        <a:bodyPr/>
        <a:lstStyle/>
        <a:p>
          <a:endParaRPr lang="en-US"/>
        </a:p>
      </dgm:t>
    </dgm:pt>
    <dgm:pt modelId="{C6A9C2C9-1C34-478A-AB70-81423C752479}" type="sibTrans" cxnId="{8ED4EF16-2BF9-4392-BA08-A95239112605}">
      <dgm:prSet/>
      <dgm:spPr/>
      <dgm:t>
        <a:bodyPr/>
        <a:lstStyle/>
        <a:p>
          <a:endParaRPr lang="en-US"/>
        </a:p>
      </dgm:t>
    </dgm:pt>
    <dgm:pt modelId="{47D1C034-C790-4A10-9227-46F4D3AE033A}">
      <dgm:prSet/>
      <dgm:spPr/>
      <dgm:t>
        <a:bodyPr/>
        <a:lstStyle/>
        <a:p>
          <a:r>
            <a:rPr lang="en-US" b="0" i="0"/>
            <a:t>Statistics typically involves analyzing aggregate data, drawing conclusions about groups or populations. </a:t>
          </a:r>
          <a:endParaRPr lang="en-US"/>
        </a:p>
      </dgm:t>
    </dgm:pt>
    <dgm:pt modelId="{9430186C-81EA-4E12-9A03-A5F409F0AB6C}" type="parTrans" cxnId="{EAA24254-4060-4762-9694-2F7B29A1461A}">
      <dgm:prSet/>
      <dgm:spPr/>
      <dgm:t>
        <a:bodyPr/>
        <a:lstStyle/>
        <a:p>
          <a:endParaRPr lang="en-US"/>
        </a:p>
      </dgm:t>
    </dgm:pt>
    <dgm:pt modelId="{18B2CC85-3ABD-4FDE-A1E5-3363C73FE14E}" type="sibTrans" cxnId="{EAA24254-4060-4762-9694-2F7B29A1461A}">
      <dgm:prSet/>
      <dgm:spPr/>
      <dgm:t>
        <a:bodyPr/>
        <a:lstStyle/>
        <a:p>
          <a:endParaRPr lang="en-US"/>
        </a:p>
      </dgm:t>
    </dgm:pt>
    <dgm:pt modelId="{571CC108-A2BE-43AE-97B2-BE37BFB61E2F}">
      <dgm:prSet/>
      <dgm:spPr/>
      <dgm:t>
        <a:bodyPr/>
        <a:lstStyle/>
        <a:p>
          <a:r>
            <a:rPr lang="en-US" b="0" i="0"/>
            <a:t>Individual variations and unique characteristics may get masked in the process, limiting insights into the specific needs, behaviors, or experiences of individuals.</a:t>
          </a:r>
          <a:endParaRPr lang="en-US"/>
        </a:p>
      </dgm:t>
    </dgm:pt>
    <dgm:pt modelId="{9E4A29B5-5BDA-48C6-87FC-42D7CF880AEA}" type="parTrans" cxnId="{2286844A-18A9-4D05-A6FC-3F6735270EE3}">
      <dgm:prSet/>
      <dgm:spPr/>
      <dgm:t>
        <a:bodyPr/>
        <a:lstStyle/>
        <a:p>
          <a:endParaRPr lang="en-US"/>
        </a:p>
      </dgm:t>
    </dgm:pt>
    <dgm:pt modelId="{A64EF8AC-2FB3-4F2F-B6EE-EA394D933762}" type="sibTrans" cxnId="{2286844A-18A9-4D05-A6FC-3F6735270EE3}">
      <dgm:prSet/>
      <dgm:spPr/>
      <dgm:t>
        <a:bodyPr/>
        <a:lstStyle/>
        <a:p>
          <a:endParaRPr lang="en-US"/>
        </a:p>
      </dgm:t>
    </dgm:pt>
    <dgm:pt modelId="{B909B35E-59D2-4C67-8150-7F1F1D25746C}">
      <dgm:prSet/>
      <dgm:spPr/>
      <dgm:t>
        <a:bodyPr/>
        <a:lstStyle/>
        <a:p>
          <a:r>
            <a:rPr lang="en-US" b="1" i="0"/>
            <a:t>Generalization Challenges:</a:t>
          </a:r>
          <a:endParaRPr lang="en-US"/>
        </a:p>
      </dgm:t>
    </dgm:pt>
    <dgm:pt modelId="{54CDB7CD-3249-4067-90F6-144CAF5E5867}" type="parTrans" cxnId="{B205EA28-CB82-4D76-BA21-05DD5061257C}">
      <dgm:prSet/>
      <dgm:spPr/>
      <dgm:t>
        <a:bodyPr/>
        <a:lstStyle/>
        <a:p>
          <a:endParaRPr lang="en-US"/>
        </a:p>
      </dgm:t>
    </dgm:pt>
    <dgm:pt modelId="{E7BDCB4D-6FAE-412A-B3C5-176B71C18291}" type="sibTrans" cxnId="{B205EA28-CB82-4D76-BA21-05DD5061257C}">
      <dgm:prSet/>
      <dgm:spPr/>
      <dgm:t>
        <a:bodyPr/>
        <a:lstStyle/>
        <a:p>
          <a:endParaRPr lang="en-US"/>
        </a:p>
      </dgm:t>
    </dgm:pt>
    <dgm:pt modelId="{E7041E79-C5C5-442C-B873-7408DAF1DCD8}">
      <dgm:prSet/>
      <dgm:spPr/>
      <dgm:t>
        <a:bodyPr/>
        <a:lstStyle/>
        <a:p>
          <a:r>
            <a:rPr lang="en-US" b="0" i="0" dirty="0"/>
            <a:t>Statistical generalizations are made at the group level, and applying these findings to individuals may not always be accurate. </a:t>
          </a:r>
          <a:endParaRPr lang="en-US" dirty="0"/>
        </a:p>
      </dgm:t>
    </dgm:pt>
    <dgm:pt modelId="{278D39A6-6010-4067-992D-284FF99E953E}" type="parTrans" cxnId="{5DD0A479-0A54-44C6-BE34-4B7494C96466}">
      <dgm:prSet/>
      <dgm:spPr/>
      <dgm:t>
        <a:bodyPr/>
        <a:lstStyle/>
        <a:p>
          <a:endParaRPr lang="en-US"/>
        </a:p>
      </dgm:t>
    </dgm:pt>
    <dgm:pt modelId="{4505457D-8C16-4173-9B65-A44EF46B38F8}" type="sibTrans" cxnId="{5DD0A479-0A54-44C6-BE34-4B7494C96466}">
      <dgm:prSet/>
      <dgm:spPr/>
      <dgm:t>
        <a:bodyPr/>
        <a:lstStyle/>
        <a:p>
          <a:endParaRPr lang="en-US"/>
        </a:p>
      </dgm:t>
    </dgm:pt>
    <dgm:pt modelId="{0E8B2862-193A-4EFE-9072-85C98607B216}">
      <dgm:prSet/>
      <dgm:spPr/>
      <dgm:t>
        <a:bodyPr/>
        <a:lstStyle/>
        <a:p>
          <a:r>
            <a:rPr lang="en-US" b="0" i="0"/>
            <a:t>People within a group can vary significantly, and statistical results may not fully represent the diversity within the population.</a:t>
          </a:r>
          <a:endParaRPr lang="en-US"/>
        </a:p>
      </dgm:t>
    </dgm:pt>
    <dgm:pt modelId="{663B9225-350C-49D0-92B7-290C0DB608CC}" type="parTrans" cxnId="{145B0077-C6AB-452C-86DD-0BD85093CC84}">
      <dgm:prSet/>
      <dgm:spPr/>
      <dgm:t>
        <a:bodyPr/>
        <a:lstStyle/>
        <a:p>
          <a:endParaRPr lang="en-US"/>
        </a:p>
      </dgm:t>
    </dgm:pt>
    <dgm:pt modelId="{23759472-6566-4666-9D0D-90E325A0EAF6}" type="sibTrans" cxnId="{145B0077-C6AB-452C-86DD-0BD85093CC84}">
      <dgm:prSet/>
      <dgm:spPr/>
      <dgm:t>
        <a:bodyPr/>
        <a:lstStyle/>
        <a:p>
          <a:endParaRPr lang="en-US"/>
        </a:p>
      </dgm:t>
    </dgm:pt>
    <dgm:pt modelId="{0B66A132-A44F-44EF-8DC8-5B4D608A98AB}">
      <dgm:prSet/>
      <dgm:spPr/>
      <dgm:t>
        <a:bodyPr/>
        <a:lstStyle/>
        <a:p>
          <a:r>
            <a:rPr lang="en-US" b="1" i="0"/>
            <a:t>Case-Specific Understanding:</a:t>
          </a:r>
          <a:endParaRPr lang="en-US"/>
        </a:p>
      </dgm:t>
    </dgm:pt>
    <dgm:pt modelId="{E9917EA4-5577-4806-8F00-1C29D0288B38}" type="parTrans" cxnId="{B4996284-E33B-4B82-8BC8-115DCC4F9589}">
      <dgm:prSet/>
      <dgm:spPr/>
      <dgm:t>
        <a:bodyPr/>
        <a:lstStyle/>
        <a:p>
          <a:endParaRPr lang="en-US"/>
        </a:p>
      </dgm:t>
    </dgm:pt>
    <dgm:pt modelId="{9B81349B-CCC5-4CBD-AE32-CE01A7B18418}" type="sibTrans" cxnId="{B4996284-E33B-4B82-8BC8-115DCC4F9589}">
      <dgm:prSet/>
      <dgm:spPr/>
      <dgm:t>
        <a:bodyPr/>
        <a:lstStyle/>
        <a:p>
          <a:endParaRPr lang="en-US"/>
        </a:p>
      </dgm:t>
    </dgm:pt>
    <dgm:pt modelId="{CF54A506-68CD-4135-A8D4-1B8D9143F9AA}">
      <dgm:prSet/>
      <dgm:spPr/>
      <dgm:t>
        <a:bodyPr/>
        <a:lstStyle/>
        <a:p>
          <a:r>
            <a:rPr lang="en-US" b="0" i="0"/>
            <a:t>Statistics may not provide a detailed understanding of individual cases. </a:t>
          </a:r>
          <a:endParaRPr lang="en-US"/>
        </a:p>
      </dgm:t>
    </dgm:pt>
    <dgm:pt modelId="{918DDD09-1070-41D0-9DA5-9E8348E93105}" type="parTrans" cxnId="{A2B05A92-51F3-47F9-8CA7-2A95271F6A8A}">
      <dgm:prSet/>
      <dgm:spPr/>
      <dgm:t>
        <a:bodyPr/>
        <a:lstStyle/>
        <a:p>
          <a:endParaRPr lang="en-US"/>
        </a:p>
      </dgm:t>
    </dgm:pt>
    <dgm:pt modelId="{14FDB381-FB8E-4394-A8FA-11D0D26665E4}" type="sibTrans" cxnId="{A2B05A92-51F3-47F9-8CA7-2A95271F6A8A}">
      <dgm:prSet/>
      <dgm:spPr/>
      <dgm:t>
        <a:bodyPr/>
        <a:lstStyle/>
        <a:p>
          <a:endParaRPr lang="en-US"/>
        </a:p>
      </dgm:t>
    </dgm:pt>
    <dgm:pt modelId="{B50E3D0D-BA00-4A0B-BA58-9C1789297F7D}">
      <dgm:prSet/>
      <dgm:spPr/>
      <dgm:t>
        <a:bodyPr/>
        <a:lstStyle/>
        <a:p>
          <a:r>
            <a:rPr lang="en-US" b="0" i="0"/>
            <a:t>It excels in revealing patterns and trends across large datasets but may lack the depth required for comprehending the unique circumstances or complexities of individual cases.</a:t>
          </a:r>
          <a:endParaRPr lang="en-US"/>
        </a:p>
      </dgm:t>
    </dgm:pt>
    <dgm:pt modelId="{9203CC2B-0E56-4059-A63C-ED80A79DB481}" type="parTrans" cxnId="{B88F2650-1688-4431-A6C8-E8F20696EA38}">
      <dgm:prSet/>
      <dgm:spPr/>
      <dgm:t>
        <a:bodyPr/>
        <a:lstStyle/>
        <a:p>
          <a:endParaRPr lang="en-US"/>
        </a:p>
      </dgm:t>
    </dgm:pt>
    <dgm:pt modelId="{D6060E3A-C4FF-49F2-AAD1-0D5F0A8F5541}" type="sibTrans" cxnId="{B88F2650-1688-4431-A6C8-E8F20696EA38}">
      <dgm:prSet/>
      <dgm:spPr/>
      <dgm:t>
        <a:bodyPr/>
        <a:lstStyle/>
        <a:p>
          <a:endParaRPr lang="en-US"/>
        </a:p>
      </dgm:t>
    </dgm:pt>
    <dgm:pt modelId="{5F4FB812-2A39-4FDC-B8FB-33E1A0EB8A49}" type="pres">
      <dgm:prSet presAssocID="{5EFE8FF9-248E-4595-B70B-B1D515E9C411}" presName="Name0" presStyleCnt="0">
        <dgm:presLayoutVars>
          <dgm:dir/>
          <dgm:animLvl val="lvl"/>
          <dgm:resizeHandles val="exact"/>
        </dgm:presLayoutVars>
      </dgm:prSet>
      <dgm:spPr/>
    </dgm:pt>
    <dgm:pt modelId="{6956E9D3-8A74-4B78-A7E7-AE843E3BE354}" type="pres">
      <dgm:prSet presAssocID="{6D9B4EAD-F96A-4240-A090-C07968C481B3}" presName="composite" presStyleCnt="0"/>
      <dgm:spPr/>
    </dgm:pt>
    <dgm:pt modelId="{F2478349-0C6E-443E-81A9-6D0C69F938E0}" type="pres">
      <dgm:prSet presAssocID="{6D9B4EAD-F96A-4240-A090-C07968C481B3}" presName="parTx" presStyleLbl="alignNode1" presStyleIdx="0" presStyleCnt="3">
        <dgm:presLayoutVars>
          <dgm:chMax val="0"/>
          <dgm:chPref val="0"/>
          <dgm:bulletEnabled val="1"/>
        </dgm:presLayoutVars>
      </dgm:prSet>
      <dgm:spPr>
        <a:prstGeom prst="round2SameRect">
          <a:avLst/>
        </a:prstGeom>
      </dgm:spPr>
    </dgm:pt>
    <dgm:pt modelId="{2F9B6E13-C8CE-4794-B504-683998CA2049}" type="pres">
      <dgm:prSet presAssocID="{6D9B4EAD-F96A-4240-A090-C07968C481B3}" presName="desTx" presStyleLbl="alignAccFollowNode1" presStyleIdx="0" presStyleCnt="3">
        <dgm:presLayoutVars>
          <dgm:bulletEnabled val="1"/>
        </dgm:presLayoutVars>
      </dgm:prSet>
      <dgm:spPr/>
    </dgm:pt>
    <dgm:pt modelId="{46EA1127-C5E7-402A-BEC3-4B410D0EEBF5}" type="pres">
      <dgm:prSet presAssocID="{C6A9C2C9-1C34-478A-AB70-81423C752479}" presName="space" presStyleCnt="0"/>
      <dgm:spPr/>
    </dgm:pt>
    <dgm:pt modelId="{EF07099E-CABE-4CAC-8227-EA2C08BCF295}" type="pres">
      <dgm:prSet presAssocID="{B909B35E-59D2-4C67-8150-7F1F1D25746C}" presName="composite" presStyleCnt="0"/>
      <dgm:spPr/>
    </dgm:pt>
    <dgm:pt modelId="{CFE8E2E9-1C58-46A0-B51A-BFDA7AFDACFD}" type="pres">
      <dgm:prSet presAssocID="{B909B35E-59D2-4C67-8150-7F1F1D25746C}" presName="parTx" presStyleLbl="alignNode1" presStyleIdx="1" presStyleCnt="3">
        <dgm:presLayoutVars>
          <dgm:chMax val="0"/>
          <dgm:chPref val="0"/>
          <dgm:bulletEnabled val="1"/>
        </dgm:presLayoutVars>
      </dgm:prSet>
      <dgm:spPr>
        <a:prstGeom prst="round2SameRect">
          <a:avLst/>
        </a:prstGeom>
      </dgm:spPr>
    </dgm:pt>
    <dgm:pt modelId="{5DE4CCA3-E19E-4A2E-A359-45A740073779}" type="pres">
      <dgm:prSet presAssocID="{B909B35E-59D2-4C67-8150-7F1F1D25746C}" presName="desTx" presStyleLbl="alignAccFollowNode1" presStyleIdx="1" presStyleCnt="3">
        <dgm:presLayoutVars>
          <dgm:bulletEnabled val="1"/>
        </dgm:presLayoutVars>
      </dgm:prSet>
      <dgm:spPr/>
    </dgm:pt>
    <dgm:pt modelId="{C227E1B9-C261-48D7-976A-7B2923412BCF}" type="pres">
      <dgm:prSet presAssocID="{E7BDCB4D-6FAE-412A-B3C5-176B71C18291}" presName="space" presStyleCnt="0"/>
      <dgm:spPr/>
    </dgm:pt>
    <dgm:pt modelId="{AF720F5E-4C9F-404C-B06A-A4AB24DDC20A}" type="pres">
      <dgm:prSet presAssocID="{0B66A132-A44F-44EF-8DC8-5B4D608A98AB}" presName="composite" presStyleCnt="0"/>
      <dgm:spPr/>
    </dgm:pt>
    <dgm:pt modelId="{23D01C25-C666-4442-9BAB-B6FDAF4FE6A4}" type="pres">
      <dgm:prSet presAssocID="{0B66A132-A44F-44EF-8DC8-5B4D608A98AB}" presName="parTx" presStyleLbl="alignNode1" presStyleIdx="2" presStyleCnt="3">
        <dgm:presLayoutVars>
          <dgm:chMax val="0"/>
          <dgm:chPref val="0"/>
          <dgm:bulletEnabled val="1"/>
        </dgm:presLayoutVars>
      </dgm:prSet>
      <dgm:spPr>
        <a:prstGeom prst="round2SameRect">
          <a:avLst/>
        </a:prstGeom>
      </dgm:spPr>
    </dgm:pt>
    <dgm:pt modelId="{56D58C46-5930-47E3-8D83-37863269F7EC}" type="pres">
      <dgm:prSet presAssocID="{0B66A132-A44F-44EF-8DC8-5B4D608A98A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63BF109-C188-46AF-8485-17D43A306F07}" type="presOf" srcId="{B50E3D0D-BA00-4A0B-BA58-9C1789297F7D}" destId="{56D58C46-5930-47E3-8D83-37863269F7EC}" srcOrd="0" destOrd="1" presId="urn:microsoft.com/office/officeart/2005/8/layout/hList1"/>
    <dgm:cxn modelId="{8ED4EF16-2BF9-4392-BA08-A95239112605}" srcId="{5EFE8FF9-248E-4595-B70B-B1D515E9C411}" destId="{6D9B4EAD-F96A-4240-A090-C07968C481B3}" srcOrd="0" destOrd="0" parTransId="{25E08F7C-700B-4B1F-AC2D-F1FB0C689224}" sibTransId="{C6A9C2C9-1C34-478A-AB70-81423C752479}"/>
    <dgm:cxn modelId="{B205EA28-CB82-4D76-BA21-05DD5061257C}" srcId="{5EFE8FF9-248E-4595-B70B-B1D515E9C411}" destId="{B909B35E-59D2-4C67-8150-7F1F1D25746C}" srcOrd="1" destOrd="0" parTransId="{54CDB7CD-3249-4067-90F6-144CAF5E5867}" sibTransId="{E7BDCB4D-6FAE-412A-B3C5-176B71C18291}"/>
    <dgm:cxn modelId="{536AD25B-E797-42FF-9BDA-A1A160F4CC64}" type="presOf" srcId="{CF54A506-68CD-4135-A8D4-1B8D9143F9AA}" destId="{56D58C46-5930-47E3-8D83-37863269F7EC}" srcOrd="0" destOrd="0" presId="urn:microsoft.com/office/officeart/2005/8/layout/hList1"/>
    <dgm:cxn modelId="{92755F61-4851-4CA8-A27A-2B8C199999AB}" type="presOf" srcId="{B909B35E-59D2-4C67-8150-7F1F1D25746C}" destId="{CFE8E2E9-1C58-46A0-B51A-BFDA7AFDACFD}" srcOrd="0" destOrd="0" presId="urn:microsoft.com/office/officeart/2005/8/layout/hList1"/>
    <dgm:cxn modelId="{2826D946-1B1E-4097-892A-DCE39ACBA1F1}" type="presOf" srcId="{0E8B2862-193A-4EFE-9072-85C98607B216}" destId="{5DE4CCA3-E19E-4A2E-A359-45A740073779}" srcOrd="0" destOrd="1" presId="urn:microsoft.com/office/officeart/2005/8/layout/hList1"/>
    <dgm:cxn modelId="{2286844A-18A9-4D05-A6FC-3F6735270EE3}" srcId="{6D9B4EAD-F96A-4240-A090-C07968C481B3}" destId="{571CC108-A2BE-43AE-97B2-BE37BFB61E2F}" srcOrd="1" destOrd="0" parTransId="{9E4A29B5-5BDA-48C6-87FC-42D7CF880AEA}" sibTransId="{A64EF8AC-2FB3-4F2F-B6EE-EA394D933762}"/>
    <dgm:cxn modelId="{B88F2650-1688-4431-A6C8-E8F20696EA38}" srcId="{0B66A132-A44F-44EF-8DC8-5B4D608A98AB}" destId="{B50E3D0D-BA00-4A0B-BA58-9C1789297F7D}" srcOrd="1" destOrd="0" parTransId="{9203CC2B-0E56-4059-A63C-ED80A79DB481}" sibTransId="{D6060E3A-C4FF-49F2-AAD1-0D5F0A8F5541}"/>
    <dgm:cxn modelId="{EAA24254-4060-4762-9694-2F7B29A1461A}" srcId="{6D9B4EAD-F96A-4240-A090-C07968C481B3}" destId="{47D1C034-C790-4A10-9227-46F4D3AE033A}" srcOrd="0" destOrd="0" parTransId="{9430186C-81EA-4E12-9A03-A5F409F0AB6C}" sibTransId="{18B2CC85-3ABD-4FDE-A1E5-3363C73FE14E}"/>
    <dgm:cxn modelId="{145B0077-C6AB-452C-86DD-0BD85093CC84}" srcId="{B909B35E-59D2-4C67-8150-7F1F1D25746C}" destId="{0E8B2862-193A-4EFE-9072-85C98607B216}" srcOrd="1" destOrd="0" parTransId="{663B9225-350C-49D0-92B7-290C0DB608CC}" sibTransId="{23759472-6566-4666-9D0D-90E325A0EAF6}"/>
    <dgm:cxn modelId="{5DD0A479-0A54-44C6-BE34-4B7494C96466}" srcId="{B909B35E-59D2-4C67-8150-7F1F1D25746C}" destId="{E7041E79-C5C5-442C-B873-7408DAF1DCD8}" srcOrd="0" destOrd="0" parTransId="{278D39A6-6010-4067-992D-284FF99E953E}" sibTransId="{4505457D-8C16-4173-9B65-A44EF46B38F8}"/>
    <dgm:cxn modelId="{B4996284-E33B-4B82-8BC8-115DCC4F9589}" srcId="{5EFE8FF9-248E-4595-B70B-B1D515E9C411}" destId="{0B66A132-A44F-44EF-8DC8-5B4D608A98AB}" srcOrd="2" destOrd="0" parTransId="{E9917EA4-5577-4806-8F00-1C29D0288B38}" sibTransId="{9B81349B-CCC5-4CBD-AE32-CE01A7B18418}"/>
    <dgm:cxn modelId="{A2B05A92-51F3-47F9-8CA7-2A95271F6A8A}" srcId="{0B66A132-A44F-44EF-8DC8-5B4D608A98AB}" destId="{CF54A506-68CD-4135-A8D4-1B8D9143F9AA}" srcOrd="0" destOrd="0" parTransId="{918DDD09-1070-41D0-9DA5-9E8348E93105}" sibTransId="{14FDB381-FB8E-4394-A8FA-11D0D26665E4}"/>
    <dgm:cxn modelId="{2D251796-0B4C-44BB-B5F2-A25901A136DF}" type="presOf" srcId="{5EFE8FF9-248E-4595-B70B-B1D515E9C411}" destId="{5F4FB812-2A39-4FDC-B8FB-33E1A0EB8A49}" srcOrd="0" destOrd="0" presId="urn:microsoft.com/office/officeart/2005/8/layout/hList1"/>
    <dgm:cxn modelId="{F5D7D0BB-7474-49D7-B792-DE6A0EE7B475}" type="presOf" srcId="{571CC108-A2BE-43AE-97B2-BE37BFB61E2F}" destId="{2F9B6E13-C8CE-4794-B504-683998CA2049}" srcOrd="0" destOrd="1" presId="urn:microsoft.com/office/officeart/2005/8/layout/hList1"/>
    <dgm:cxn modelId="{3EFD30C0-94C1-4D17-BEF3-1C245BBD31BD}" type="presOf" srcId="{6D9B4EAD-F96A-4240-A090-C07968C481B3}" destId="{F2478349-0C6E-443E-81A9-6D0C69F938E0}" srcOrd="0" destOrd="0" presId="urn:microsoft.com/office/officeart/2005/8/layout/hList1"/>
    <dgm:cxn modelId="{F37843D8-FCC8-4DC0-A2FE-F5CF7DF512D3}" type="presOf" srcId="{E7041E79-C5C5-442C-B873-7408DAF1DCD8}" destId="{5DE4CCA3-E19E-4A2E-A359-45A740073779}" srcOrd="0" destOrd="0" presId="urn:microsoft.com/office/officeart/2005/8/layout/hList1"/>
    <dgm:cxn modelId="{2B77ABE6-D82E-49DA-AFB5-5568848C91B7}" type="presOf" srcId="{0B66A132-A44F-44EF-8DC8-5B4D608A98AB}" destId="{23D01C25-C666-4442-9BAB-B6FDAF4FE6A4}" srcOrd="0" destOrd="0" presId="urn:microsoft.com/office/officeart/2005/8/layout/hList1"/>
    <dgm:cxn modelId="{FD3081F9-83A4-4311-9844-064931274CFC}" type="presOf" srcId="{47D1C034-C790-4A10-9227-46F4D3AE033A}" destId="{2F9B6E13-C8CE-4794-B504-683998CA2049}" srcOrd="0" destOrd="0" presId="urn:microsoft.com/office/officeart/2005/8/layout/hList1"/>
    <dgm:cxn modelId="{1EE88E98-013F-478D-A49C-0E7373DFA016}" type="presParOf" srcId="{5F4FB812-2A39-4FDC-B8FB-33E1A0EB8A49}" destId="{6956E9D3-8A74-4B78-A7E7-AE843E3BE354}" srcOrd="0" destOrd="0" presId="urn:microsoft.com/office/officeart/2005/8/layout/hList1"/>
    <dgm:cxn modelId="{56B63133-1D53-4A97-A136-8843652AF521}" type="presParOf" srcId="{6956E9D3-8A74-4B78-A7E7-AE843E3BE354}" destId="{F2478349-0C6E-443E-81A9-6D0C69F938E0}" srcOrd="0" destOrd="0" presId="urn:microsoft.com/office/officeart/2005/8/layout/hList1"/>
    <dgm:cxn modelId="{1F7830E4-F631-464A-8D09-549894E44247}" type="presParOf" srcId="{6956E9D3-8A74-4B78-A7E7-AE843E3BE354}" destId="{2F9B6E13-C8CE-4794-B504-683998CA2049}" srcOrd="1" destOrd="0" presId="urn:microsoft.com/office/officeart/2005/8/layout/hList1"/>
    <dgm:cxn modelId="{E3E67D34-3C6B-4349-A727-2348DFA18F2A}" type="presParOf" srcId="{5F4FB812-2A39-4FDC-B8FB-33E1A0EB8A49}" destId="{46EA1127-C5E7-402A-BEC3-4B410D0EEBF5}" srcOrd="1" destOrd="0" presId="urn:microsoft.com/office/officeart/2005/8/layout/hList1"/>
    <dgm:cxn modelId="{543C7787-FCC6-4FC2-996F-2DB2A8886B2E}" type="presParOf" srcId="{5F4FB812-2A39-4FDC-B8FB-33E1A0EB8A49}" destId="{EF07099E-CABE-4CAC-8227-EA2C08BCF295}" srcOrd="2" destOrd="0" presId="urn:microsoft.com/office/officeart/2005/8/layout/hList1"/>
    <dgm:cxn modelId="{EB7C3BCF-CDCA-43F1-8CDD-F446FA299B3D}" type="presParOf" srcId="{EF07099E-CABE-4CAC-8227-EA2C08BCF295}" destId="{CFE8E2E9-1C58-46A0-B51A-BFDA7AFDACFD}" srcOrd="0" destOrd="0" presId="urn:microsoft.com/office/officeart/2005/8/layout/hList1"/>
    <dgm:cxn modelId="{9887103B-6EA1-4383-BBFE-657C9853C34B}" type="presParOf" srcId="{EF07099E-CABE-4CAC-8227-EA2C08BCF295}" destId="{5DE4CCA3-E19E-4A2E-A359-45A740073779}" srcOrd="1" destOrd="0" presId="urn:microsoft.com/office/officeart/2005/8/layout/hList1"/>
    <dgm:cxn modelId="{48DE1E63-8EA6-4225-83B5-C0369BDBCB2F}" type="presParOf" srcId="{5F4FB812-2A39-4FDC-B8FB-33E1A0EB8A49}" destId="{C227E1B9-C261-48D7-976A-7B2923412BCF}" srcOrd="3" destOrd="0" presId="urn:microsoft.com/office/officeart/2005/8/layout/hList1"/>
    <dgm:cxn modelId="{AE7A3C81-C267-4A02-802E-E9C510AA5062}" type="presParOf" srcId="{5F4FB812-2A39-4FDC-B8FB-33E1A0EB8A49}" destId="{AF720F5E-4C9F-404C-B06A-A4AB24DDC20A}" srcOrd="4" destOrd="0" presId="urn:microsoft.com/office/officeart/2005/8/layout/hList1"/>
    <dgm:cxn modelId="{AABA7A33-2235-4265-84F9-E802A3B5E2EF}" type="presParOf" srcId="{AF720F5E-4C9F-404C-B06A-A4AB24DDC20A}" destId="{23D01C25-C666-4442-9BAB-B6FDAF4FE6A4}" srcOrd="0" destOrd="0" presId="urn:microsoft.com/office/officeart/2005/8/layout/hList1"/>
    <dgm:cxn modelId="{BA5CAC09-2E6F-4ECE-9A17-960DC30AE456}" type="presParOf" srcId="{AF720F5E-4C9F-404C-B06A-A4AB24DDC20A}" destId="{56D58C46-5930-47E3-8D83-37863269F7E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8349-0C6E-443E-81A9-6D0C69F938E0}">
      <dsp:nvSpPr>
        <dsp:cNvPr id="0" name=""/>
        <dsp:cNvSpPr/>
      </dsp:nvSpPr>
      <dsp:spPr>
        <a:xfrm>
          <a:off x="3258" y="260331"/>
          <a:ext cx="3177232" cy="518400"/>
        </a:xfrm>
        <a:prstGeom prst="round2Same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Aggregated Analysis:</a:t>
          </a:r>
          <a:endParaRPr lang="en-US" sz="1800" kern="1200" dirty="0"/>
        </a:p>
      </dsp:txBody>
      <dsp:txXfrm>
        <a:off x="28564" y="285637"/>
        <a:ext cx="3126620" cy="493094"/>
      </dsp:txXfrm>
    </dsp:sp>
    <dsp:sp modelId="{2F9B6E13-C8CE-4794-B504-683998CA2049}">
      <dsp:nvSpPr>
        <dsp:cNvPr id="0" name=""/>
        <dsp:cNvSpPr/>
      </dsp:nvSpPr>
      <dsp:spPr>
        <a:xfrm>
          <a:off x="3258" y="778731"/>
          <a:ext cx="3177232" cy="2864235"/>
        </a:xfrm>
        <a:prstGeom prst="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Statistics typically involves analyzing aggregate data, drawing conclusions about groups or populations.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Individual variations and unique characteristics may get masked in the process, limiting insights into the specific needs, behaviors, or experiences of individuals.</a:t>
          </a:r>
          <a:endParaRPr lang="en-US" sz="1800" kern="1200"/>
        </a:p>
      </dsp:txBody>
      <dsp:txXfrm>
        <a:off x="3258" y="778731"/>
        <a:ext cx="3177232" cy="2864235"/>
      </dsp:txXfrm>
    </dsp:sp>
    <dsp:sp modelId="{CFE8E2E9-1C58-46A0-B51A-BFDA7AFDACFD}">
      <dsp:nvSpPr>
        <dsp:cNvPr id="0" name=""/>
        <dsp:cNvSpPr/>
      </dsp:nvSpPr>
      <dsp:spPr>
        <a:xfrm>
          <a:off x="3625304" y="260331"/>
          <a:ext cx="3177232" cy="518400"/>
        </a:xfrm>
        <a:prstGeom prst="round2SameRect">
          <a:avLst/>
        </a:prstGeom>
        <a:gradFill rotWithShape="0">
          <a:gsLst>
            <a:gs pos="0">
              <a:schemeClr val="accent3">
                <a:shade val="50000"/>
                <a:hueOff val="87100"/>
                <a:satOff val="-35163"/>
                <a:lumOff val="336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87100"/>
                <a:satOff val="-35163"/>
                <a:lumOff val="336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87100"/>
                <a:satOff val="-35163"/>
                <a:lumOff val="336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50000"/>
              <a:hueOff val="87100"/>
              <a:satOff val="-35163"/>
              <a:lumOff val="3366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Generalization Challenges:</a:t>
          </a:r>
          <a:endParaRPr lang="en-US" sz="1800" kern="1200"/>
        </a:p>
      </dsp:txBody>
      <dsp:txXfrm>
        <a:off x="3650610" y="285637"/>
        <a:ext cx="3126620" cy="493094"/>
      </dsp:txXfrm>
    </dsp:sp>
    <dsp:sp modelId="{5DE4CCA3-E19E-4A2E-A359-45A740073779}">
      <dsp:nvSpPr>
        <dsp:cNvPr id="0" name=""/>
        <dsp:cNvSpPr/>
      </dsp:nvSpPr>
      <dsp:spPr>
        <a:xfrm>
          <a:off x="3625304" y="778731"/>
          <a:ext cx="3177232" cy="2864235"/>
        </a:xfrm>
        <a:prstGeom prst="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Statistical generalizations are made at the group level, and applying these findings to individuals may not always be accurate.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People within a group can vary significantly, and statistical results may not fully represent the diversity within the population.</a:t>
          </a:r>
          <a:endParaRPr lang="en-US" sz="1800" kern="1200"/>
        </a:p>
      </dsp:txBody>
      <dsp:txXfrm>
        <a:off x="3625304" y="778731"/>
        <a:ext cx="3177232" cy="2864235"/>
      </dsp:txXfrm>
    </dsp:sp>
    <dsp:sp modelId="{23D01C25-C666-4442-9BAB-B6FDAF4FE6A4}">
      <dsp:nvSpPr>
        <dsp:cNvPr id="0" name=""/>
        <dsp:cNvSpPr/>
      </dsp:nvSpPr>
      <dsp:spPr>
        <a:xfrm>
          <a:off x="7247349" y="260331"/>
          <a:ext cx="3177232" cy="518400"/>
        </a:xfrm>
        <a:prstGeom prst="round2SameRect">
          <a:avLst/>
        </a:prstGeom>
        <a:gradFill rotWithShape="0">
          <a:gsLst>
            <a:gs pos="0">
              <a:schemeClr val="accent3">
                <a:shade val="50000"/>
                <a:hueOff val="87100"/>
                <a:satOff val="-35163"/>
                <a:lumOff val="336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87100"/>
                <a:satOff val="-35163"/>
                <a:lumOff val="336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87100"/>
                <a:satOff val="-35163"/>
                <a:lumOff val="336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50000"/>
              <a:hueOff val="87100"/>
              <a:satOff val="-35163"/>
              <a:lumOff val="3366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Case-Specific Understanding:</a:t>
          </a:r>
          <a:endParaRPr lang="en-US" sz="1800" kern="1200"/>
        </a:p>
      </dsp:txBody>
      <dsp:txXfrm>
        <a:off x="7272655" y="285637"/>
        <a:ext cx="3126620" cy="493094"/>
      </dsp:txXfrm>
    </dsp:sp>
    <dsp:sp modelId="{56D58C46-5930-47E3-8D83-37863269F7EC}">
      <dsp:nvSpPr>
        <dsp:cNvPr id="0" name=""/>
        <dsp:cNvSpPr/>
      </dsp:nvSpPr>
      <dsp:spPr>
        <a:xfrm>
          <a:off x="7247349" y="778731"/>
          <a:ext cx="3177232" cy="2864235"/>
        </a:xfrm>
        <a:prstGeom prst="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Statistics may not provide a detailed understanding of individual cases.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It excels in revealing patterns and trends across large datasets but may lack the depth required for comprehending the unique circumstances or complexities of individual cases.</a:t>
          </a:r>
          <a:endParaRPr lang="en-US" sz="1800" kern="1200"/>
        </a:p>
      </dsp:txBody>
      <dsp:txXfrm>
        <a:off x="7247349" y="778731"/>
        <a:ext cx="3177232" cy="2864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6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7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2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9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6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0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5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0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1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61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34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797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43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7" Type="http://schemas.openxmlformats.org/officeDocument/2006/relationships/image" Target="../media/image51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7" Type="http://schemas.openxmlformats.org/officeDocument/2006/relationships/image" Target="../media/image59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1BC5A67-118C-4E4F-B36D-98915F747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24009FF4-1ECA-5A5F-422D-D81C7C8477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008" r="-2" b="26570"/>
          <a:stretch/>
        </p:blipFill>
        <p:spPr>
          <a:xfrm>
            <a:off x="-4199" y="10"/>
            <a:ext cx="12196199" cy="6857990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20F8B35-FE0B-427D-9196-5DB8CC697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6494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29281-7A43-E690-CE6C-B5F17829F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1849" y="1921623"/>
            <a:ext cx="6868301" cy="175073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AB1D6-0A4B-1F8C-D4A2-4CF2F45BD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8496" y="4936376"/>
            <a:ext cx="3295006" cy="847166"/>
          </a:xfrm>
        </p:spPr>
        <p:txBody>
          <a:bodyPr>
            <a:normAutofit/>
          </a:bodyPr>
          <a:lstStyle/>
          <a:p>
            <a:pPr algn="ctr"/>
            <a:r>
              <a:rPr lang="en-US" sz="2000" b="0" i="1" dirty="0">
                <a:solidFill>
                  <a:srgbClr val="D1D5DB"/>
                </a:solidFill>
                <a:effectLst/>
                <a:latin typeface="Söhne"/>
              </a:rPr>
              <a:t>“Unlocking Insights from Data”</a:t>
            </a:r>
            <a:endParaRPr lang="en-US" sz="2000" i="1" dirty="0">
              <a:solidFill>
                <a:srgbClr val="FFFFFF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59B18A-94FC-4D49-98EB-BEC65B321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76602" y="4316294"/>
            <a:ext cx="1458419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83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9F8BB-1C9B-4665-2121-2AF26719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393791"/>
            <a:ext cx="6833282" cy="1560083"/>
          </a:xfrm>
        </p:spPr>
        <p:txBody>
          <a:bodyPr>
            <a:normAutofit/>
          </a:bodyPr>
          <a:lstStyle/>
          <a:p>
            <a:pPr marL="857250" indent="-857250" algn="ctr">
              <a:buFont typeface="+mj-lt"/>
              <a:buAutoNum type="romanUcPeriod" startAt="4"/>
            </a:pPr>
            <a:r>
              <a:rPr lang="en-US" b="1" i="0" dirty="0">
                <a:effectLst/>
              </a:rPr>
              <a:t>Statistics in Business &amp; Management:</a:t>
            </a:r>
            <a:endParaRPr lang="en-US" dirty="0"/>
          </a:p>
        </p:txBody>
      </p:sp>
      <p:pic>
        <p:nvPicPr>
          <p:cNvPr id="14" name="Picture 13" descr="Desk with productivity items">
            <a:extLst>
              <a:ext uri="{FF2B5EF4-FFF2-40B4-BE49-F238E27FC236}">
                <a16:creationId xmlns:a16="http://schemas.microsoft.com/office/drawing/2014/main" id="{B52D8103-2E4A-0236-49EE-412331EFB7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42" r="19996" b="2"/>
          <a:stretch/>
        </p:blipFill>
        <p:spPr>
          <a:xfrm>
            <a:off x="-165369" y="-16591"/>
            <a:ext cx="4610100" cy="68745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B093A-4485-18EB-6CB3-5EDDCFCFE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144" y="2074596"/>
            <a:ext cx="6722154" cy="4549940"/>
          </a:xfrm>
        </p:spPr>
        <p:txBody>
          <a:bodyPr anchor="t">
            <a:normAutofit fontScale="85000" lnSpcReduction="10000"/>
          </a:bodyPr>
          <a:lstStyle/>
          <a:p>
            <a:pPr marL="457200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en-US" sz="1600" b="1" dirty="0"/>
              <a:t>Performance Metrics:</a:t>
            </a:r>
          </a:p>
          <a:p>
            <a:pPr marL="534988">
              <a:lnSpc>
                <a:spcPct val="110000"/>
              </a:lnSpc>
            </a:pPr>
            <a:r>
              <a:rPr lang="en-US" sz="1600" dirty="0"/>
              <a:t>Businesses use statistics to measure and analyze various performance metrics. </a:t>
            </a:r>
          </a:p>
          <a:p>
            <a:pPr marL="534988">
              <a:lnSpc>
                <a:spcPct val="110000"/>
              </a:lnSpc>
            </a:pPr>
            <a:r>
              <a:rPr lang="en-US" sz="1600" dirty="0"/>
              <a:t>Key performance indicators (KPIs) such as sales figures, customer satisfaction scores, and production efficiency are assessed statistically to guide strategic decisions.</a:t>
            </a:r>
          </a:p>
          <a:p>
            <a:pPr marL="457200" indent="-457200">
              <a:lnSpc>
                <a:spcPct val="110000"/>
              </a:lnSpc>
              <a:buSzPct val="100000"/>
              <a:buFont typeface="+mj-lt"/>
              <a:buAutoNum type="arabicPeriod" startAt="2"/>
            </a:pPr>
            <a:r>
              <a:rPr lang="en-US" sz="1600" b="1" dirty="0"/>
              <a:t>Market Research:</a:t>
            </a:r>
          </a:p>
          <a:p>
            <a:pPr marL="534988">
              <a:lnSpc>
                <a:spcPct val="110000"/>
              </a:lnSpc>
            </a:pPr>
            <a:r>
              <a:rPr lang="en-US" sz="1600" dirty="0"/>
              <a:t>Statistical methods are essential in market research for understanding consumer preferences, analyzing market trends, and identifying potential opportunities and threats. </a:t>
            </a:r>
          </a:p>
          <a:p>
            <a:pPr marL="534988">
              <a:lnSpc>
                <a:spcPct val="110000"/>
              </a:lnSpc>
            </a:pPr>
            <a:r>
              <a:rPr lang="en-US" sz="1600" dirty="0"/>
              <a:t>This information is crucial for developing effective marketing strategies.</a:t>
            </a:r>
          </a:p>
          <a:p>
            <a:pPr marL="457200" indent="-457200">
              <a:lnSpc>
                <a:spcPct val="110000"/>
              </a:lnSpc>
              <a:buSzPct val="100000"/>
              <a:buFont typeface="+mj-lt"/>
              <a:buAutoNum type="arabicPeriod" startAt="3"/>
            </a:pPr>
            <a:r>
              <a:rPr lang="en-US" sz="1600" b="1" dirty="0"/>
              <a:t>Quality Control:</a:t>
            </a:r>
          </a:p>
          <a:p>
            <a:pPr marL="534988">
              <a:lnSpc>
                <a:spcPct val="110000"/>
              </a:lnSpc>
            </a:pPr>
            <a:r>
              <a:rPr lang="en-US" sz="1600" dirty="0"/>
              <a:t>In business and management, statistics is applied to quality control processes. </a:t>
            </a:r>
          </a:p>
          <a:p>
            <a:pPr marL="534988">
              <a:lnSpc>
                <a:spcPct val="110000"/>
              </a:lnSpc>
            </a:pPr>
            <a:r>
              <a:rPr lang="en-US" sz="1600" dirty="0"/>
              <a:t>Whether manufacturing products or delivering services, statistical tools help ensure consistency, minimize defects, and maintain high-quality standards.</a:t>
            </a:r>
          </a:p>
        </p:txBody>
      </p:sp>
    </p:spTree>
    <p:extLst>
      <p:ext uri="{BB962C8B-B14F-4D97-AF65-F5344CB8AC3E}">
        <p14:creationId xmlns:p14="http://schemas.microsoft.com/office/powerpoint/2010/main" val="76180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FDB11-53B8-257C-4FFC-7222CD8E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791" y="422642"/>
            <a:ext cx="10444245" cy="1008285"/>
          </a:xfrm>
        </p:spPr>
        <p:txBody>
          <a:bodyPr anchor="b">
            <a:normAutofit/>
          </a:bodyPr>
          <a:lstStyle/>
          <a:p>
            <a:pPr marL="857250" indent="-857250">
              <a:buFont typeface="+mj-lt"/>
              <a:buAutoNum type="romanUcPeriod" startAt="5"/>
            </a:pPr>
            <a:r>
              <a:rPr lang="en-US" b="1" dirty="0"/>
              <a:t>Statistics in Accountancy and Auditing: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6400" y="2589817"/>
            <a:ext cx="0" cy="347002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86EEC4C2-32DE-75CE-9488-D4A3D3CBC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675080"/>
            <a:ext cx="10444245" cy="4760278"/>
          </a:xfrm>
        </p:spPr>
        <p:txBody>
          <a:bodyPr anchor="b">
            <a:normAutofit fontScale="92500"/>
          </a:bodyPr>
          <a:lstStyle/>
          <a:p>
            <a:pPr marL="457200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en-US" sz="1800" b="1" dirty="0"/>
              <a:t>Descriptive Statistics: </a:t>
            </a:r>
          </a:p>
          <a:p>
            <a:pPr marL="622300" indent="-349250">
              <a:lnSpc>
                <a:spcPct val="110000"/>
              </a:lnSpc>
            </a:pPr>
            <a:r>
              <a:rPr lang="en-US" sz="1700" dirty="0"/>
              <a:t>Accountants use descriptive statistics to summarize data related to revenue, expenses, and profit for companies. </a:t>
            </a:r>
          </a:p>
          <a:p>
            <a:pPr marL="622300" indent="-349250">
              <a:lnSpc>
                <a:spcPct val="110000"/>
              </a:lnSpc>
            </a:pPr>
            <a:r>
              <a:rPr lang="en-US" sz="1700" dirty="0"/>
              <a:t>This helps in understanding the financial state of the company and comparing these metrics to previous quarters to understand how the metrics are trending over time.</a:t>
            </a:r>
          </a:p>
          <a:p>
            <a:pPr marL="457200" indent="-457200">
              <a:lnSpc>
                <a:spcPct val="110000"/>
              </a:lnSpc>
              <a:buSzPct val="100000"/>
              <a:buFont typeface="+mj-lt"/>
              <a:buAutoNum type="arabicPeriod" startAt="2"/>
            </a:pPr>
            <a:r>
              <a:rPr lang="en-US" sz="1800" b="1" dirty="0"/>
              <a:t>Data Visualization: </a:t>
            </a:r>
          </a:p>
          <a:p>
            <a:pPr marL="622300" indent="-349250">
              <a:lnSpc>
                <a:spcPct val="110000"/>
              </a:lnSpc>
            </a:pPr>
            <a:r>
              <a:rPr lang="en-US" sz="1700" dirty="0"/>
              <a:t>Accountants use various charts like line charts, scatter plots, and box plots to visualize trends related to revenue and expenses for companies.</a:t>
            </a:r>
          </a:p>
          <a:p>
            <a:pPr marL="622300" indent="-349250">
              <a:lnSpc>
                <a:spcPct val="110000"/>
              </a:lnSpc>
            </a:pPr>
            <a:r>
              <a:rPr lang="en-US" sz="1700" dirty="0"/>
              <a:t>These visualizations help in understanding how different metrics are trending in a company over time.</a:t>
            </a:r>
          </a:p>
          <a:p>
            <a:pPr marL="457200" indent="-457200">
              <a:lnSpc>
                <a:spcPct val="110000"/>
              </a:lnSpc>
              <a:buSzPct val="100000"/>
              <a:buFont typeface="+mj-lt"/>
              <a:buAutoNum type="arabicPeriod" startAt="3"/>
            </a:pPr>
            <a:r>
              <a:rPr lang="en-US" sz="1700" b="1" dirty="0"/>
              <a:t>Time Series Forecasting: </a:t>
            </a:r>
          </a:p>
          <a:p>
            <a:pPr marL="622300" indent="-349250">
              <a:lnSpc>
                <a:spcPct val="110000"/>
              </a:lnSpc>
            </a:pPr>
            <a:r>
              <a:rPr lang="en-US" sz="1700" dirty="0"/>
              <a:t>Accountants use time series forecasting models to predict future revenue, expenses, and profits for companies. </a:t>
            </a:r>
          </a:p>
          <a:p>
            <a:pPr marL="622300" indent="-349250">
              <a:lnSpc>
                <a:spcPct val="110000"/>
              </a:lnSpc>
            </a:pPr>
            <a:r>
              <a:rPr lang="en-US" sz="1700" dirty="0"/>
              <a:t>This allows the company to plan and understand the best-case and worst-case scenarios for revenue and expenses.</a:t>
            </a:r>
          </a:p>
        </p:txBody>
      </p:sp>
    </p:spTree>
    <p:extLst>
      <p:ext uri="{BB962C8B-B14F-4D97-AF65-F5344CB8AC3E}">
        <p14:creationId xmlns:p14="http://schemas.microsoft.com/office/powerpoint/2010/main" val="334932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FDB11-53B8-257C-4FFC-7222CD8E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</p:spPr>
        <p:txBody>
          <a:bodyPr>
            <a:normAutofit/>
          </a:bodyPr>
          <a:lstStyle/>
          <a:p>
            <a:pPr marL="1439863" indent="-1265238">
              <a:buFont typeface="+mj-lt"/>
              <a:buAutoNum type="romanUcPeriod" startAt="6"/>
            </a:pPr>
            <a:r>
              <a:rPr lang="en-US" b="1"/>
              <a:t>Statistics in Industry: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 descr="Gears">
            <a:extLst>
              <a:ext uri="{FF2B5EF4-FFF2-40B4-BE49-F238E27FC236}">
                <a16:creationId xmlns:a16="http://schemas.microsoft.com/office/drawing/2014/main" id="{1A0170DB-C176-2190-6F92-5CD5736E6802}"/>
              </a:ext>
            </a:extLst>
          </p:cNvPr>
          <p:cNvSpPr/>
          <p:nvPr/>
        </p:nvSpPr>
        <p:spPr>
          <a:xfrm>
            <a:off x="1961532" y="2668944"/>
            <a:ext cx="1076837" cy="99755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CB4327E-A1A0-5CAA-CADC-089E217E9BD5}"/>
              </a:ext>
            </a:extLst>
          </p:cNvPr>
          <p:cNvSpPr/>
          <p:nvPr/>
        </p:nvSpPr>
        <p:spPr>
          <a:xfrm>
            <a:off x="534407" y="3809561"/>
            <a:ext cx="3076679" cy="427522"/>
          </a:xfrm>
          <a:custGeom>
            <a:avLst/>
            <a:gdLst>
              <a:gd name="connsiteX0" fmla="*/ 0 w 3076679"/>
              <a:gd name="connsiteY0" fmla="*/ 0 h 427522"/>
              <a:gd name="connsiteX1" fmla="*/ 3076679 w 3076679"/>
              <a:gd name="connsiteY1" fmla="*/ 0 h 427522"/>
              <a:gd name="connsiteX2" fmla="*/ 3076679 w 3076679"/>
              <a:gd name="connsiteY2" fmla="*/ 427522 h 427522"/>
              <a:gd name="connsiteX3" fmla="*/ 0 w 3076679"/>
              <a:gd name="connsiteY3" fmla="*/ 427522 h 427522"/>
              <a:gd name="connsiteX4" fmla="*/ 0 w 3076679"/>
              <a:gd name="connsiteY4" fmla="*/ 0 h 42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427522">
                <a:moveTo>
                  <a:pt x="0" y="0"/>
                </a:moveTo>
                <a:lnTo>
                  <a:pt x="3076679" y="0"/>
                </a:lnTo>
                <a:lnTo>
                  <a:pt x="3076679" y="427522"/>
                </a:lnTo>
                <a:lnTo>
                  <a:pt x="0" y="42752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2400" b="1" i="0" kern="1200" dirty="0"/>
              <a:t>Quality Control:</a:t>
            </a:r>
            <a:endParaRPr lang="en-US" sz="2400" kern="1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08E8CE-3C31-752B-4D5F-AD960BAE2108}"/>
              </a:ext>
            </a:extLst>
          </p:cNvPr>
          <p:cNvSpPr/>
          <p:nvPr/>
        </p:nvSpPr>
        <p:spPr>
          <a:xfrm>
            <a:off x="544749" y="4303626"/>
            <a:ext cx="3493541" cy="1692434"/>
          </a:xfrm>
          <a:custGeom>
            <a:avLst/>
            <a:gdLst>
              <a:gd name="connsiteX0" fmla="*/ 0 w 3076679"/>
              <a:gd name="connsiteY0" fmla="*/ 0 h 1692434"/>
              <a:gd name="connsiteX1" fmla="*/ 3076679 w 3076679"/>
              <a:gd name="connsiteY1" fmla="*/ 0 h 1692434"/>
              <a:gd name="connsiteX2" fmla="*/ 3076679 w 3076679"/>
              <a:gd name="connsiteY2" fmla="*/ 1692434 h 1692434"/>
              <a:gd name="connsiteX3" fmla="*/ 0 w 3076679"/>
              <a:gd name="connsiteY3" fmla="*/ 1692434 h 1692434"/>
              <a:gd name="connsiteX4" fmla="*/ 0 w 3076679"/>
              <a:gd name="connsiteY4" fmla="*/ 0 h 1692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1692434">
                <a:moveTo>
                  <a:pt x="0" y="0"/>
                </a:moveTo>
                <a:lnTo>
                  <a:pt x="3076679" y="0"/>
                </a:lnTo>
                <a:lnTo>
                  <a:pt x="3076679" y="1692434"/>
                </a:lnTo>
                <a:lnTo>
                  <a:pt x="0" y="16924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85750" lvl="0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700" b="0" i="0" kern="1200" dirty="0"/>
              <a:t>Statistics is used in industry for quality control processes. </a:t>
            </a:r>
            <a:endParaRPr lang="en-US" sz="1700" kern="1200" dirty="0"/>
          </a:p>
          <a:p>
            <a:pPr marL="285750" lvl="0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700" b="0" i="0" kern="1200" dirty="0"/>
              <a:t>Statistical methods help monitor and control manufacturing processes, ensuring consistency and minimizing defects in the production of goods.</a:t>
            </a:r>
            <a:endParaRPr lang="en-US" sz="1700" kern="1200" dirty="0"/>
          </a:p>
        </p:txBody>
      </p:sp>
      <p:sp>
        <p:nvSpPr>
          <p:cNvPr id="12" name="Rectangle 11" descr="Bar chart">
            <a:extLst>
              <a:ext uri="{FF2B5EF4-FFF2-40B4-BE49-F238E27FC236}">
                <a16:creationId xmlns:a16="http://schemas.microsoft.com/office/drawing/2014/main" id="{425746EA-CA45-F9C1-97CD-0DAF20E9F985}"/>
              </a:ext>
            </a:extLst>
          </p:cNvPr>
          <p:cNvSpPr/>
          <p:nvPr/>
        </p:nvSpPr>
        <p:spPr>
          <a:xfrm>
            <a:off x="5576631" y="2668944"/>
            <a:ext cx="1076837" cy="997551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43BAF61-1464-506D-55DF-B780B96BB17E}"/>
              </a:ext>
            </a:extLst>
          </p:cNvPr>
          <p:cNvSpPr/>
          <p:nvPr/>
        </p:nvSpPr>
        <p:spPr>
          <a:xfrm>
            <a:off x="4260717" y="3809561"/>
            <a:ext cx="3076679" cy="427522"/>
          </a:xfrm>
          <a:custGeom>
            <a:avLst/>
            <a:gdLst>
              <a:gd name="connsiteX0" fmla="*/ 0 w 3076679"/>
              <a:gd name="connsiteY0" fmla="*/ 0 h 427522"/>
              <a:gd name="connsiteX1" fmla="*/ 3076679 w 3076679"/>
              <a:gd name="connsiteY1" fmla="*/ 0 h 427522"/>
              <a:gd name="connsiteX2" fmla="*/ 3076679 w 3076679"/>
              <a:gd name="connsiteY2" fmla="*/ 427522 h 427522"/>
              <a:gd name="connsiteX3" fmla="*/ 0 w 3076679"/>
              <a:gd name="connsiteY3" fmla="*/ 427522 h 427522"/>
              <a:gd name="connsiteX4" fmla="*/ 0 w 3076679"/>
              <a:gd name="connsiteY4" fmla="*/ 0 h 42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427522">
                <a:moveTo>
                  <a:pt x="0" y="0"/>
                </a:moveTo>
                <a:lnTo>
                  <a:pt x="3076679" y="0"/>
                </a:lnTo>
                <a:lnTo>
                  <a:pt x="3076679" y="427522"/>
                </a:lnTo>
                <a:lnTo>
                  <a:pt x="0" y="42752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2400" b="1" i="0" kern="1200" dirty="0"/>
              <a:t>Process Optimization:</a:t>
            </a:r>
            <a:endParaRPr lang="en-US" sz="2400" kern="12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C12040F-EAF5-2A37-B436-AD27282C464E}"/>
              </a:ext>
            </a:extLst>
          </p:cNvPr>
          <p:cNvSpPr/>
          <p:nvPr/>
        </p:nvSpPr>
        <p:spPr>
          <a:xfrm>
            <a:off x="4289898" y="4303626"/>
            <a:ext cx="3493541" cy="1692434"/>
          </a:xfrm>
          <a:custGeom>
            <a:avLst/>
            <a:gdLst>
              <a:gd name="connsiteX0" fmla="*/ 0 w 3076679"/>
              <a:gd name="connsiteY0" fmla="*/ 0 h 1692434"/>
              <a:gd name="connsiteX1" fmla="*/ 3076679 w 3076679"/>
              <a:gd name="connsiteY1" fmla="*/ 0 h 1692434"/>
              <a:gd name="connsiteX2" fmla="*/ 3076679 w 3076679"/>
              <a:gd name="connsiteY2" fmla="*/ 1692434 h 1692434"/>
              <a:gd name="connsiteX3" fmla="*/ 0 w 3076679"/>
              <a:gd name="connsiteY3" fmla="*/ 1692434 h 1692434"/>
              <a:gd name="connsiteX4" fmla="*/ 0 w 3076679"/>
              <a:gd name="connsiteY4" fmla="*/ 0 h 1692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1692434">
                <a:moveTo>
                  <a:pt x="0" y="0"/>
                </a:moveTo>
                <a:lnTo>
                  <a:pt x="3076679" y="0"/>
                </a:lnTo>
                <a:lnTo>
                  <a:pt x="3076679" y="1692434"/>
                </a:lnTo>
                <a:lnTo>
                  <a:pt x="0" y="16924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85750" lvl="0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700" b="0" i="0" kern="1200" dirty="0"/>
              <a:t>Statistical techniques are applied to optimize industrial processes. </a:t>
            </a:r>
            <a:endParaRPr lang="en-US" sz="1700" kern="1200" dirty="0"/>
          </a:p>
          <a:p>
            <a:pPr marL="285750" lvl="0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700" b="0" i="0" kern="1200" dirty="0"/>
              <a:t>By analyzing data, identifying key factors, and conducting experiments, industries can improve efficiency, reduce costs, and enhance overall productivity.</a:t>
            </a:r>
            <a:endParaRPr lang="en-US" sz="1700" kern="1200" dirty="0"/>
          </a:p>
        </p:txBody>
      </p:sp>
      <p:sp>
        <p:nvSpPr>
          <p:cNvPr id="18" name="Rectangle 17" descr="Processor">
            <a:extLst>
              <a:ext uri="{FF2B5EF4-FFF2-40B4-BE49-F238E27FC236}">
                <a16:creationId xmlns:a16="http://schemas.microsoft.com/office/drawing/2014/main" id="{5B61F1B3-DFD5-5CEA-07A2-61775777C6EB}"/>
              </a:ext>
            </a:extLst>
          </p:cNvPr>
          <p:cNvSpPr/>
          <p:nvPr/>
        </p:nvSpPr>
        <p:spPr>
          <a:xfrm>
            <a:off x="9191729" y="2668944"/>
            <a:ext cx="1076837" cy="997551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ADE81BA-A7D2-1C8A-3666-33C554B6F27B}"/>
              </a:ext>
            </a:extLst>
          </p:cNvPr>
          <p:cNvSpPr/>
          <p:nvPr/>
        </p:nvSpPr>
        <p:spPr>
          <a:xfrm>
            <a:off x="8112868" y="3809561"/>
            <a:ext cx="3076679" cy="427522"/>
          </a:xfrm>
          <a:custGeom>
            <a:avLst/>
            <a:gdLst>
              <a:gd name="connsiteX0" fmla="*/ 0 w 3076679"/>
              <a:gd name="connsiteY0" fmla="*/ 0 h 427522"/>
              <a:gd name="connsiteX1" fmla="*/ 3076679 w 3076679"/>
              <a:gd name="connsiteY1" fmla="*/ 0 h 427522"/>
              <a:gd name="connsiteX2" fmla="*/ 3076679 w 3076679"/>
              <a:gd name="connsiteY2" fmla="*/ 427522 h 427522"/>
              <a:gd name="connsiteX3" fmla="*/ 0 w 3076679"/>
              <a:gd name="connsiteY3" fmla="*/ 427522 h 427522"/>
              <a:gd name="connsiteX4" fmla="*/ 0 w 3076679"/>
              <a:gd name="connsiteY4" fmla="*/ 0 h 42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427522">
                <a:moveTo>
                  <a:pt x="0" y="0"/>
                </a:moveTo>
                <a:lnTo>
                  <a:pt x="3076679" y="0"/>
                </a:lnTo>
                <a:lnTo>
                  <a:pt x="3076679" y="427522"/>
                </a:lnTo>
                <a:lnTo>
                  <a:pt x="0" y="42752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2400" b="1" i="0" kern="1200" dirty="0"/>
              <a:t>Reliability Engineering:</a:t>
            </a:r>
            <a:endParaRPr lang="en-US" sz="2400" kern="1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EAE1A-C381-D9F5-455C-3E2DBDE0C2DD}"/>
              </a:ext>
            </a:extLst>
          </p:cNvPr>
          <p:cNvSpPr/>
          <p:nvPr/>
        </p:nvSpPr>
        <p:spPr>
          <a:xfrm>
            <a:off x="8112868" y="4303625"/>
            <a:ext cx="3572481" cy="1960987"/>
          </a:xfrm>
          <a:custGeom>
            <a:avLst/>
            <a:gdLst>
              <a:gd name="connsiteX0" fmla="*/ 0 w 3076679"/>
              <a:gd name="connsiteY0" fmla="*/ 0 h 1692434"/>
              <a:gd name="connsiteX1" fmla="*/ 3076679 w 3076679"/>
              <a:gd name="connsiteY1" fmla="*/ 0 h 1692434"/>
              <a:gd name="connsiteX2" fmla="*/ 3076679 w 3076679"/>
              <a:gd name="connsiteY2" fmla="*/ 1692434 h 1692434"/>
              <a:gd name="connsiteX3" fmla="*/ 0 w 3076679"/>
              <a:gd name="connsiteY3" fmla="*/ 1692434 h 1692434"/>
              <a:gd name="connsiteX4" fmla="*/ 0 w 3076679"/>
              <a:gd name="connsiteY4" fmla="*/ 0 h 1692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1692434">
                <a:moveTo>
                  <a:pt x="0" y="0"/>
                </a:moveTo>
                <a:lnTo>
                  <a:pt x="3076679" y="0"/>
                </a:lnTo>
                <a:lnTo>
                  <a:pt x="3076679" y="1692434"/>
                </a:lnTo>
                <a:lnTo>
                  <a:pt x="0" y="16924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85750" lvl="0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700" b="0" i="0" kern="1200" dirty="0"/>
              <a:t>In industries such as manufacturing and engineering, statistics is employed in reliability engineering. </a:t>
            </a:r>
            <a:endParaRPr lang="en-US" sz="1700" kern="1200" dirty="0"/>
          </a:p>
          <a:p>
            <a:pPr marL="285750" lvl="0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700" b="0" i="0" kern="1200" dirty="0"/>
              <a:t>It helps analyze and predict the reliability of products and systems, guiding decisions related to maintenance and design improvements.</a:t>
            </a:r>
            <a:endParaRPr lang="en-US" sz="1700" kern="12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5D1AD7-B18B-D66F-28DD-18CA306B8CB2}"/>
              </a:ext>
            </a:extLst>
          </p:cNvPr>
          <p:cNvCxnSpPr>
            <a:cxnSpLocks/>
          </p:cNvCxnSpPr>
          <p:nvPr/>
        </p:nvCxnSpPr>
        <p:spPr>
          <a:xfrm>
            <a:off x="4038277" y="3115714"/>
            <a:ext cx="0" cy="29670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56FD3B-B08C-9773-B87D-452598925228}"/>
              </a:ext>
            </a:extLst>
          </p:cNvPr>
          <p:cNvCxnSpPr>
            <a:cxnSpLocks/>
          </p:cNvCxnSpPr>
          <p:nvPr/>
        </p:nvCxnSpPr>
        <p:spPr>
          <a:xfrm>
            <a:off x="7890428" y="3115714"/>
            <a:ext cx="0" cy="29670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801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FDB11-53B8-257C-4FFC-7222CD8E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548375"/>
            <a:ext cx="10023987" cy="889525"/>
          </a:xfrm>
        </p:spPr>
        <p:txBody>
          <a:bodyPr>
            <a:normAutofit/>
          </a:bodyPr>
          <a:lstStyle/>
          <a:p>
            <a:pPr marL="1343025" indent="-1265238" algn="ctr">
              <a:buFont typeface="+mj-lt"/>
              <a:buAutoNum type="romanUcPeriod" startAt="7"/>
            </a:pPr>
            <a:r>
              <a:rPr lang="en-US" b="1" dirty="0"/>
              <a:t>Statistics in Physical Sciences:</a:t>
            </a:r>
          </a:p>
        </p:txBody>
      </p:sp>
      <p:pic>
        <p:nvPicPr>
          <p:cNvPr id="39" name="Graphic 38" descr="Scientist">
            <a:extLst>
              <a:ext uri="{FF2B5EF4-FFF2-40B4-BE49-F238E27FC236}">
                <a16:creationId xmlns:a16="http://schemas.microsoft.com/office/drawing/2014/main" id="{20E1EB3B-099E-7765-0970-E1BBBDED3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0" y="1986274"/>
            <a:ext cx="2962082" cy="2962082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1830" y="2710543"/>
            <a:ext cx="0" cy="3347785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86EEC4C2-32DE-75CE-9488-D4A3D3CBC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732" y="1575881"/>
            <a:ext cx="7227640" cy="4788973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Experimental Design: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Statistics plays a fundamental role in the design and analysis of experiments in the physical sciences. 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It helps scientists plan experiments, choose appropriate sample sizes, and analyze data to draw meaningful conclusions.</a:t>
            </a:r>
          </a:p>
          <a:p>
            <a:pPr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Data Modeling: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Statistical methods are used to model and analyze data in physics, chemistry, and other physical sciences. 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This includes fitting mathematical models to experimental data, determining parameters, and assessing the reliability of models.</a:t>
            </a:r>
          </a:p>
          <a:p>
            <a:pPr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Quantifying Uncertainty: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Physical sciences often deal with measurements and observations that involve uncertainty. 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Statistics provides tools for quantifying and expressing uncertainty, allowing scientists to communicate the reliability of their findings.</a:t>
            </a:r>
          </a:p>
        </p:txBody>
      </p:sp>
    </p:spTree>
    <p:extLst>
      <p:ext uri="{BB962C8B-B14F-4D97-AF65-F5344CB8AC3E}">
        <p14:creationId xmlns:p14="http://schemas.microsoft.com/office/powerpoint/2010/main" val="10200095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FDB11-53B8-257C-4FFC-7222CD8E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687" y="447472"/>
            <a:ext cx="8917576" cy="1041522"/>
          </a:xfrm>
        </p:spPr>
        <p:txBody>
          <a:bodyPr anchor="b">
            <a:normAutofit/>
          </a:bodyPr>
          <a:lstStyle/>
          <a:p>
            <a:pPr marL="1343025" indent="-1343025">
              <a:lnSpc>
                <a:spcPct val="90000"/>
              </a:lnSpc>
              <a:buFont typeface="+mj-lt"/>
              <a:buAutoNum type="romanUcPeriod" startAt="8"/>
            </a:pPr>
            <a:r>
              <a:rPr lang="en-US" b="1" dirty="0"/>
              <a:t>Statistics in Social Sciences: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64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 descr="Statistics">
            <a:extLst>
              <a:ext uri="{FF2B5EF4-FFF2-40B4-BE49-F238E27FC236}">
                <a16:creationId xmlns:a16="http://schemas.microsoft.com/office/drawing/2014/main" id="{9AC48B2D-47BA-6A4A-AC16-5423E6A61EAC}"/>
              </a:ext>
            </a:extLst>
          </p:cNvPr>
          <p:cNvSpPr/>
          <p:nvPr/>
        </p:nvSpPr>
        <p:spPr>
          <a:xfrm>
            <a:off x="2846996" y="2701501"/>
            <a:ext cx="929325" cy="92932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3DE697F-BBE4-56A4-E230-7C63463CB1BF}"/>
              </a:ext>
            </a:extLst>
          </p:cNvPr>
          <p:cNvSpPr/>
          <p:nvPr/>
        </p:nvSpPr>
        <p:spPr>
          <a:xfrm>
            <a:off x="1736116" y="3770349"/>
            <a:ext cx="2655216" cy="398282"/>
          </a:xfrm>
          <a:custGeom>
            <a:avLst/>
            <a:gdLst>
              <a:gd name="connsiteX0" fmla="*/ 0 w 2655216"/>
              <a:gd name="connsiteY0" fmla="*/ 0 h 398282"/>
              <a:gd name="connsiteX1" fmla="*/ 2655216 w 2655216"/>
              <a:gd name="connsiteY1" fmla="*/ 0 h 398282"/>
              <a:gd name="connsiteX2" fmla="*/ 2655216 w 2655216"/>
              <a:gd name="connsiteY2" fmla="*/ 398282 h 398282"/>
              <a:gd name="connsiteX3" fmla="*/ 0 w 2655216"/>
              <a:gd name="connsiteY3" fmla="*/ 398282 h 398282"/>
              <a:gd name="connsiteX4" fmla="*/ 0 w 2655216"/>
              <a:gd name="connsiteY4" fmla="*/ 0 h 398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5216" h="398282">
                <a:moveTo>
                  <a:pt x="0" y="0"/>
                </a:moveTo>
                <a:lnTo>
                  <a:pt x="2655216" y="0"/>
                </a:lnTo>
                <a:lnTo>
                  <a:pt x="2655216" y="398282"/>
                </a:lnTo>
                <a:lnTo>
                  <a:pt x="0" y="39828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1800" b="1" i="0" kern="1200" dirty="0"/>
              <a:t>Survey Research:</a:t>
            </a:r>
            <a:endParaRPr lang="en-US" sz="18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EB7CE0-A98F-C6F6-684B-BE47D54EFBDB}"/>
              </a:ext>
            </a:extLst>
          </p:cNvPr>
          <p:cNvSpPr/>
          <p:nvPr/>
        </p:nvSpPr>
        <p:spPr>
          <a:xfrm>
            <a:off x="1736116" y="4233526"/>
            <a:ext cx="3151086" cy="1712688"/>
          </a:xfrm>
          <a:custGeom>
            <a:avLst/>
            <a:gdLst>
              <a:gd name="connsiteX0" fmla="*/ 0 w 2655216"/>
              <a:gd name="connsiteY0" fmla="*/ 0 h 1712688"/>
              <a:gd name="connsiteX1" fmla="*/ 2655216 w 2655216"/>
              <a:gd name="connsiteY1" fmla="*/ 0 h 1712688"/>
              <a:gd name="connsiteX2" fmla="*/ 2655216 w 2655216"/>
              <a:gd name="connsiteY2" fmla="*/ 1712688 h 1712688"/>
              <a:gd name="connsiteX3" fmla="*/ 0 w 2655216"/>
              <a:gd name="connsiteY3" fmla="*/ 1712688 h 1712688"/>
              <a:gd name="connsiteX4" fmla="*/ 0 w 2655216"/>
              <a:gd name="connsiteY4" fmla="*/ 0 h 171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5216" h="1712688">
                <a:moveTo>
                  <a:pt x="0" y="0"/>
                </a:moveTo>
                <a:lnTo>
                  <a:pt x="2655216" y="0"/>
                </a:lnTo>
                <a:lnTo>
                  <a:pt x="2655216" y="1712688"/>
                </a:lnTo>
                <a:lnTo>
                  <a:pt x="0" y="171268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85750" lvl="0" indent="-28575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b="0" i="0" kern="1200" dirty="0"/>
              <a:t>Statistics is crucial in survey research within the social sciences. </a:t>
            </a:r>
            <a:endParaRPr lang="en-US" sz="1400" kern="1200" dirty="0"/>
          </a:p>
          <a:p>
            <a:pPr marL="285750" lvl="0" indent="-28575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b="0" i="0" kern="1200" dirty="0"/>
              <a:t>It helps design surveys, analyze responses, and draw conclusions about populations based on sample data, contributing to the understanding of social phenomena.</a:t>
            </a:r>
            <a:endParaRPr lang="en-US" sz="1400" kern="1200" dirty="0"/>
          </a:p>
        </p:txBody>
      </p:sp>
      <p:sp>
        <p:nvSpPr>
          <p:cNvPr id="13" name="Rectangle 12" descr="Bar chart">
            <a:extLst>
              <a:ext uri="{FF2B5EF4-FFF2-40B4-BE49-F238E27FC236}">
                <a16:creationId xmlns:a16="http://schemas.microsoft.com/office/drawing/2014/main" id="{23E92E47-EF95-5384-F6FC-1DD2E40B5EA9}"/>
              </a:ext>
            </a:extLst>
          </p:cNvPr>
          <p:cNvSpPr/>
          <p:nvPr/>
        </p:nvSpPr>
        <p:spPr>
          <a:xfrm>
            <a:off x="6228305" y="2701501"/>
            <a:ext cx="929325" cy="92932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E340E63-313E-756F-B0A9-5D83F2B035E1}"/>
              </a:ext>
            </a:extLst>
          </p:cNvPr>
          <p:cNvSpPr/>
          <p:nvPr/>
        </p:nvSpPr>
        <p:spPr>
          <a:xfrm>
            <a:off x="5117425" y="3770349"/>
            <a:ext cx="2655216" cy="398282"/>
          </a:xfrm>
          <a:custGeom>
            <a:avLst/>
            <a:gdLst>
              <a:gd name="connsiteX0" fmla="*/ 0 w 2655216"/>
              <a:gd name="connsiteY0" fmla="*/ 0 h 398282"/>
              <a:gd name="connsiteX1" fmla="*/ 2655216 w 2655216"/>
              <a:gd name="connsiteY1" fmla="*/ 0 h 398282"/>
              <a:gd name="connsiteX2" fmla="*/ 2655216 w 2655216"/>
              <a:gd name="connsiteY2" fmla="*/ 398282 h 398282"/>
              <a:gd name="connsiteX3" fmla="*/ 0 w 2655216"/>
              <a:gd name="connsiteY3" fmla="*/ 398282 h 398282"/>
              <a:gd name="connsiteX4" fmla="*/ 0 w 2655216"/>
              <a:gd name="connsiteY4" fmla="*/ 0 h 398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5216" h="398282">
                <a:moveTo>
                  <a:pt x="0" y="0"/>
                </a:moveTo>
                <a:lnTo>
                  <a:pt x="2655216" y="0"/>
                </a:lnTo>
                <a:lnTo>
                  <a:pt x="2655216" y="398282"/>
                </a:lnTo>
                <a:lnTo>
                  <a:pt x="0" y="39828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1800" b="1" i="0" kern="1200" dirty="0"/>
              <a:t>Correlation and Causation:</a:t>
            </a:r>
            <a:endParaRPr lang="en-US" sz="18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265D15A-A1C3-2CD0-B8CC-50628F3350C9}"/>
              </a:ext>
            </a:extLst>
          </p:cNvPr>
          <p:cNvSpPr/>
          <p:nvPr/>
        </p:nvSpPr>
        <p:spPr>
          <a:xfrm>
            <a:off x="5117425" y="4233526"/>
            <a:ext cx="3151086" cy="1712688"/>
          </a:xfrm>
          <a:custGeom>
            <a:avLst/>
            <a:gdLst>
              <a:gd name="connsiteX0" fmla="*/ 0 w 2655216"/>
              <a:gd name="connsiteY0" fmla="*/ 0 h 1712688"/>
              <a:gd name="connsiteX1" fmla="*/ 2655216 w 2655216"/>
              <a:gd name="connsiteY1" fmla="*/ 0 h 1712688"/>
              <a:gd name="connsiteX2" fmla="*/ 2655216 w 2655216"/>
              <a:gd name="connsiteY2" fmla="*/ 1712688 h 1712688"/>
              <a:gd name="connsiteX3" fmla="*/ 0 w 2655216"/>
              <a:gd name="connsiteY3" fmla="*/ 1712688 h 1712688"/>
              <a:gd name="connsiteX4" fmla="*/ 0 w 2655216"/>
              <a:gd name="connsiteY4" fmla="*/ 0 h 171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5216" h="1712688">
                <a:moveTo>
                  <a:pt x="0" y="0"/>
                </a:moveTo>
                <a:lnTo>
                  <a:pt x="2655216" y="0"/>
                </a:lnTo>
                <a:lnTo>
                  <a:pt x="2655216" y="1712688"/>
                </a:lnTo>
                <a:lnTo>
                  <a:pt x="0" y="171268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85750" lvl="0" indent="-28575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b="0" i="0" kern="1200" dirty="0"/>
              <a:t>Social scientists use statistical methods to examine correlations between variables. </a:t>
            </a:r>
            <a:endParaRPr lang="en-US" sz="1400" kern="1200" dirty="0"/>
          </a:p>
          <a:p>
            <a:pPr marL="285750" lvl="0" indent="-28575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b="0" i="0" kern="1200" dirty="0"/>
              <a:t>While statistics can identify relationships, it is essential in social sciences to be cautious about inferring causation, and statistical methods provide tools for assessing these relationships.</a:t>
            </a:r>
            <a:endParaRPr lang="en-US" sz="1400" kern="1200" dirty="0"/>
          </a:p>
        </p:txBody>
      </p:sp>
      <p:sp>
        <p:nvSpPr>
          <p:cNvPr id="16" name="Rectangle 15" descr="Playing Cards">
            <a:extLst>
              <a:ext uri="{FF2B5EF4-FFF2-40B4-BE49-F238E27FC236}">
                <a16:creationId xmlns:a16="http://schemas.microsoft.com/office/drawing/2014/main" id="{DF1AB96B-A6FD-3C88-F2D0-9D87FECF1D8F}"/>
              </a:ext>
            </a:extLst>
          </p:cNvPr>
          <p:cNvSpPr/>
          <p:nvPr/>
        </p:nvSpPr>
        <p:spPr>
          <a:xfrm>
            <a:off x="9586275" y="2701501"/>
            <a:ext cx="929325" cy="929325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2857E04-9A61-9AEF-4669-251898A3F257}"/>
              </a:ext>
            </a:extLst>
          </p:cNvPr>
          <p:cNvSpPr/>
          <p:nvPr/>
        </p:nvSpPr>
        <p:spPr>
          <a:xfrm>
            <a:off x="8483047" y="3770349"/>
            <a:ext cx="2655216" cy="398282"/>
          </a:xfrm>
          <a:custGeom>
            <a:avLst/>
            <a:gdLst>
              <a:gd name="connsiteX0" fmla="*/ 0 w 2655216"/>
              <a:gd name="connsiteY0" fmla="*/ 0 h 398282"/>
              <a:gd name="connsiteX1" fmla="*/ 2655216 w 2655216"/>
              <a:gd name="connsiteY1" fmla="*/ 0 h 398282"/>
              <a:gd name="connsiteX2" fmla="*/ 2655216 w 2655216"/>
              <a:gd name="connsiteY2" fmla="*/ 398282 h 398282"/>
              <a:gd name="connsiteX3" fmla="*/ 0 w 2655216"/>
              <a:gd name="connsiteY3" fmla="*/ 398282 h 398282"/>
              <a:gd name="connsiteX4" fmla="*/ 0 w 2655216"/>
              <a:gd name="connsiteY4" fmla="*/ 0 h 398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5216" h="398282">
                <a:moveTo>
                  <a:pt x="0" y="0"/>
                </a:moveTo>
                <a:lnTo>
                  <a:pt x="2655216" y="0"/>
                </a:lnTo>
                <a:lnTo>
                  <a:pt x="2655216" y="398282"/>
                </a:lnTo>
                <a:lnTo>
                  <a:pt x="0" y="39828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1800" b="1" i="0" kern="1200" dirty="0"/>
              <a:t>Predictive Modeling:</a:t>
            </a:r>
            <a:endParaRPr lang="en-US" sz="1800" kern="12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A24C88E-A8F7-28C6-905E-8E3F5E63FBA7}"/>
              </a:ext>
            </a:extLst>
          </p:cNvPr>
          <p:cNvSpPr/>
          <p:nvPr/>
        </p:nvSpPr>
        <p:spPr>
          <a:xfrm>
            <a:off x="8471746" y="4233526"/>
            <a:ext cx="3151086" cy="1712688"/>
          </a:xfrm>
          <a:custGeom>
            <a:avLst/>
            <a:gdLst>
              <a:gd name="connsiteX0" fmla="*/ 0 w 2655216"/>
              <a:gd name="connsiteY0" fmla="*/ 0 h 1712688"/>
              <a:gd name="connsiteX1" fmla="*/ 2655216 w 2655216"/>
              <a:gd name="connsiteY1" fmla="*/ 0 h 1712688"/>
              <a:gd name="connsiteX2" fmla="*/ 2655216 w 2655216"/>
              <a:gd name="connsiteY2" fmla="*/ 1712688 h 1712688"/>
              <a:gd name="connsiteX3" fmla="*/ 0 w 2655216"/>
              <a:gd name="connsiteY3" fmla="*/ 1712688 h 1712688"/>
              <a:gd name="connsiteX4" fmla="*/ 0 w 2655216"/>
              <a:gd name="connsiteY4" fmla="*/ 0 h 171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5216" h="1712688">
                <a:moveTo>
                  <a:pt x="0" y="0"/>
                </a:moveTo>
                <a:lnTo>
                  <a:pt x="2655216" y="0"/>
                </a:lnTo>
                <a:lnTo>
                  <a:pt x="2655216" y="1712688"/>
                </a:lnTo>
                <a:lnTo>
                  <a:pt x="0" y="171268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85750" lvl="0" indent="-28575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b="0" i="0" kern="1200" dirty="0"/>
              <a:t>Statistical techniques are applied for predictive modeling in social sciences. </a:t>
            </a:r>
            <a:endParaRPr lang="en-US" sz="1400" kern="1200" dirty="0"/>
          </a:p>
          <a:p>
            <a:pPr marL="285750" lvl="0" indent="-28575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b="0" i="0" kern="1200" dirty="0"/>
              <a:t>This includes predicting trends, behaviors, and outcomes based on historical data, allowing researchers to make informed projections.</a:t>
            </a:r>
            <a:endParaRPr lang="en-US" sz="1400" kern="1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90C71F-8D35-CC5F-1AFD-9096F1462B67}"/>
              </a:ext>
            </a:extLst>
          </p:cNvPr>
          <p:cNvCxnSpPr>
            <a:cxnSpLocks/>
          </p:cNvCxnSpPr>
          <p:nvPr/>
        </p:nvCxnSpPr>
        <p:spPr>
          <a:xfrm>
            <a:off x="4894313" y="2872517"/>
            <a:ext cx="0" cy="29670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90DA3E-1C5C-FA32-00F1-0B29D793388F}"/>
              </a:ext>
            </a:extLst>
          </p:cNvPr>
          <p:cNvCxnSpPr>
            <a:cxnSpLocks/>
          </p:cNvCxnSpPr>
          <p:nvPr/>
        </p:nvCxnSpPr>
        <p:spPr>
          <a:xfrm>
            <a:off x="8376813" y="2872517"/>
            <a:ext cx="0" cy="29670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976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FDB11-53B8-257C-4FFC-7222CD8E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78" y="535288"/>
            <a:ext cx="11515043" cy="877014"/>
          </a:xfrm>
        </p:spPr>
        <p:txBody>
          <a:bodyPr anchor="b">
            <a:normAutofit/>
          </a:bodyPr>
          <a:lstStyle/>
          <a:p>
            <a:pPr marL="1254125" indent="-1254125">
              <a:lnSpc>
                <a:spcPct val="90000"/>
              </a:lnSpc>
              <a:buFont typeface="+mj-lt"/>
              <a:buAutoNum type="romanUcPeriod" startAt="9"/>
            </a:pPr>
            <a:r>
              <a:rPr lang="en-US" b="1" dirty="0"/>
              <a:t>Statistics in Biology and Medical Sciences: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42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86EEC4C2-32DE-75CE-9488-D4A3D3CBC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006" y="1623126"/>
            <a:ext cx="8806509" cy="4925158"/>
          </a:xfrm>
        </p:spPr>
        <p:txBody>
          <a:bodyPr anchor="b">
            <a:normAutofit lnSpcReduction="10000"/>
          </a:bodyPr>
          <a:lstStyle/>
          <a:p>
            <a:pPr marL="457200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en-US" b="1" dirty="0"/>
              <a:t>Clinical Trials:</a:t>
            </a:r>
          </a:p>
          <a:p>
            <a:pPr marL="622300">
              <a:lnSpc>
                <a:spcPct val="110000"/>
              </a:lnSpc>
            </a:pPr>
            <a:r>
              <a:rPr lang="en-US" sz="1800" dirty="0"/>
              <a:t>Statistics is crucial in the design and analysis of clinical trials. </a:t>
            </a:r>
          </a:p>
          <a:p>
            <a:pPr marL="622300">
              <a:lnSpc>
                <a:spcPct val="110000"/>
              </a:lnSpc>
            </a:pPr>
            <a:r>
              <a:rPr lang="en-US" sz="1800" dirty="0"/>
              <a:t>It helps determine sample sizes, randomize participants, and assess the efficacy of treatments, ensuring robust and reliable results in medical research.</a:t>
            </a:r>
          </a:p>
          <a:p>
            <a:pPr marL="457200" indent="-457200">
              <a:lnSpc>
                <a:spcPct val="110000"/>
              </a:lnSpc>
              <a:buSzPct val="100000"/>
              <a:buFont typeface="+mj-lt"/>
              <a:buAutoNum type="arabicPeriod" startAt="2"/>
            </a:pPr>
            <a:r>
              <a:rPr lang="en-US" b="1" dirty="0"/>
              <a:t>Epidemiological Studies:</a:t>
            </a:r>
          </a:p>
          <a:p>
            <a:pPr marL="622300">
              <a:lnSpc>
                <a:spcPct val="110000"/>
              </a:lnSpc>
            </a:pPr>
            <a:r>
              <a:rPr lang="en-US" sz="1800" dirty="0"/>
              <a:t>Statistics plays a key role in epidemiology, where it is used to analyze patterns of disease, identify risk factors, and make predictions about the spread of diseases within populations.</a:t>
            </a:r>
          </a:p>
          <a:p>
            <a:pPr marL="457200" indent="-457200">
              <a:lnSpc>
                <a:spcPct val="110000"/>
              </a:lnSpc>
              <a:buSzPct val="100000"/>
              <a:buFont typeface="+mj-lt"/>
              <a:buAutoNum type="arabicPeriod" startAt="3"/>
            </a:pPr>
            <a:r>
              <a:rPr lang="en-US" b="1" dirty="0"/>
              <a:t>Genomic Data Analysis:</a:t>
            </a:r>
          </a:p>
          <a:p>
            <a:pPr marL="622300">
              <a:lnSpc>
                <a:spcPct val="110000"/>
              </a:lnSpc>
            </a:pPr>
            <a:r>
              <a:rPr lang="en-US" sz="1800" dirty="0"/>
              <a:t>In biology, particularly in genomics, statistics is employed to analyze large datasets. </a:t>
            </a:r>
          </a:p>
          <a:p>
            <a:pPr marL="622300">
              <a:lnSpc>
                <a:spcPct val="110000"/>
              </a:lnSpc>
            </a:pPr>
            <a:r>
              <a:rPr lang="en-US" sz="1800" dirty="0"/>
              <a:t>This includes identifying genetic markers, assessing gene expression patterns, and understanding the variability within populations.</a:t>
            </a:r>
          </a:p>
        </p:txBody>
      </p:sp>
      <p:pic>
        <p:nvPicPr>
          <p:cNvPr id="9" name="Graphic 8" descr="Stethoscope">
            <a:extLst>
              <a:ext uri="{FF2B5EF4-FFF2-40B4-BE49-F238E27FC236}">
                <a16:creationId xmlns:a16="http://schemas.microsoft.com/office/drawing/2014/main" id="{191669D9-0838-8C03-0995-EE8E51A51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160" y="3146480"/>
            <a:ext cx="2095498" cy="209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9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FDB11-53B8-257C-4FFC-7222CD8E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</p:spPr>
        <p:txBody>
          <a:bodyPr>
            <a:normAutofit/>
          </a:bodyPr>
          <a:lstStyle/>
          <a:p>
            <a:pPr marL="1028700" indent="-1028700">
              <a:buFont typeface="+mj-lt"/>
              <a:buAutoNum type="romanUcPeriod" startAt="10"/>
            </a:pPr>
            <a:r>
              <a:rPr lang="en-US" sz="4100" b="1"/>
              <a:t>Statistics in Psychology and Education: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 descr="Brain in head">
            <a:extLst>
              <a:ext uri="{FF2B5EF4-FFF2-40B4-BE49-F238E27FC236}">
                <a16:creationId xmlns:a16="http://schemas.microsoft.com/office/drawing/2014/main" id="{B19BFD10-DD83-09E2-D6B5-52654CDDB2BD}"/>
              </a:ext>
            </a:extLst>
          </p:cNvPr>
          <p:cNvSpPr/>
          <p:nvPr/>
        </p:nvSpPr>
        <p:spPr>
          <a:xfrm>
            <a:off x="1840649" y="2970564"/>
            <a:ext cx="1076837" cy="10768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7092345-4960-214D-72CF-F7BBCE7822BD}"/>
              </a:ext>
            </a:extLst>
          </p:cNvPr>
          <p:cNvSpPr/>
          <p:nvPr/>
        </p:nvSpPr>
        <p:spPr>
          <a:xfrm>
            <a:off x="719847" y="4163477"/>
            <a:ext cx="3151258" cy="461501"/>
          </a:xfrm>
          <a:custGeom>
            <a:avLst/>
            <a:gdLst>
              <a:gd name="connsiteX0" fmla="*/ 0 w 3076679"/>
              <a:gd name="connsiteY0" fmla="*/ 0 h 461501"/>
              <a:gd name="connsiteX1" fmla="*/ 3076679 w 3076679"/>
              <a:gd name="connsiteY1" fmla="*/ 0 h 461501"/>
              <a:gd name="connsiteX2" fmla="*/ 3076679 w 3076679"/>
              <a:gd name="connsiteY2" fmla="*/ 461501 h 461501"/>
              <a:gd name="connsiteX3" fmla="*/ 0 w 3076679"/>
              <a:gd name="connsiteY3" fmla="*/ 461501 h 461501"/>
              <a:gd name="connsiteX4" fmla="*/ 0 w 3076679"/>
              <a:gd name="connsiteY4" fmla="*/ 0 h 46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461501">
                <a:moveTo>
                  <a:pt x="0" y="0"/>
                </a:moveTo>
                <a:lnTo>
                  <a:pt x="3076679" y="0"/>
                </a:lnTo>
                <a:lnTo>
                  <a:pt x="3076679" y="461501"/>
                </a:lnTo>
                <a:lnTo>
                  <a:pt x="0" y="4615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1600" b="1" i="0" kern="1200" dirty="0"/>
              <a:t>Experimental Design in Psychology:</a:t>
            </a:r>
            <a:endParaRPr lang="en-US" sz="1600" kern="12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E5A4EDC-1741-5CD1-8BBE-845043A25E8D}"/>
              </a:ext>
            </a:extLst>
          </p:cNvPr>
          <p:cNvSpPr/>
          <p:nvPr/>
        </p:nvSpPr>
        <p:spPr>
          <a:xfrm>
            <a:off x="719847" y="4680508"/>
            <a:ext cx="3318443" cy="1301190"/>
          </a:xfrm>
          <a:custGeom>
            <a:avLst/>
            <a:gdLst>
              <a:gd name="connsiteX0" fmla="*/ 0 w 3076679"/>
              <a:gd name="connsiteY0" fmla="*/ 0 h 1013932"/>
              <a:gd name="connsiteX1" fmla="*/ 3076679 w 3076679"/>
              <a:gd name="connsiteY1" fmla="*/ 0 h 1013932"/>
              <a:gd name="connsiteX2" fmla="*/ 3076679 w 3076679"/>
              <a:gd name="connsiteY2" fmla="*/ 1013932 h 1013932"/>
              <a:gd name="connsiteX3" fmla="*/ 0 w 3076679"/>
              <a:gd name="connsiteY3" fmla="*/ 1013932 h 1013932"/>
              <a:gd name="connsiteX4" fmla="*/ 0 w 3076679"/>
              <a:gd name="connsiteY4" fmla="*/ 0 h 10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1013932">
                <a:moveTo>
                  <a:pt x="0" y="0"/>
                </a:moveTo>
                <a:lnTo>
                  <a:pt x="3076679" y="0"/>
                </a:lnTo>
                <a:lnTo>
                  <a:pt x="3076679" y="1013932"/>
                </a:lnTo>
                <a:lnTo>
                  <a:pt x="0" y="101393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0" indent="-17145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b="0" i="0" kern="1200" dirty="0"/>
              <a:t>Statistics is integral to the experimental design in psychological research. </a:t>
            </a:r>
            <a:endParaRPr lang="en-US" sz="1400" kern="1200" dirty="0"/>
          </a:p>
          <a:p>
            <a:pPr marL="171450" lvl="0" indent="-17145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b="0" i="0" kern="1200" dirty="0"/>
              <a:t>It helps psychologists plan experiments, control variables, and analyze data to draw conclusions about human behavior.</a:t>
            </a:r>
            <a:endParaRPr lang="en-US" sz="1400" kern="1200" dirty="0"/>
          </a:p>
        </p:txBody>
      </p:sp>
      <p:sp>
        <p:nvSpPr>
          <p:cNvPr id="24" name="Rectangle 23" descr="Classroom">
            <a:extLst>
              <a:ext uri="{FF2B5EF4-FFF2-40B4-BE49-F238E27FC236}">
                <a16:creationId xmlns:a16="http://schemas.microsoft.com/office/drawing/2014/main" id="{62C64084-4FA0-1C2E-6167-3348DC7B88EA}"/>
              </a:ext>
            </a:extLst>
          </p:cNvPr>
          <p:cNvSpPr/>
          <p:nvPr/>
        </p:nvSpPr>
        <p:spPr>
          <a:xfrm>
            <a:off x="5557581" y="2970563"/>
            <a:ext cx="1076837" cy="107683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47F5CC5-C361-E1BC-26DD-DD1AD99C8D61}"/>
              </a:ext>
            </a:extLst>
          </p:cNvPr>
          <p:cNvSpPr/>
          <p:nvPr/>
        </p:nvSpPr>
        <p:spPr>
          <a:xfrm>
            <a:off x="4484451" y="4163477"/>
            <a:ext cx="3076679" cy="461501"/>
          </a:xfrm>
          <a:custGeom>
            <a:avLst/>
            <a:gdLst>
              <a:gd name="connsiteX0" fmla="*/ 0 w 3076679"/>
              <a:gd name="connsiteY0" fmla="*/ 0 h 461501"/>
              <a:gd name="connsiteX1" fmla="*/ 3076679 w 3076679"/>
              <a:gd name="connsiteY1" fmla="*/ 0 h 461501"/>
              <a:gd name="connsiteX2" fmla="*/ 3076679 w 3076679"/>
              <a:gd name="connsiteY2" fmla="*/ 461501 h 461501"/>
              <a:gd name="connsiteX3" fmla="*/ 0 w 3076679"/>
              <a:gd name="connsiteY3" fmla="*/ 461501 h 461501"/>
              <a:gd name="connsiteX4" fmla="*/ 0 w 3076679"/>
              <a:gd name="connsiteY4" fmla="*/ 0 h 46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461501">
                <a:moveTo>
                  <a:pt x="0" y="0"/>
                </a:moveTo>
                <a:lnTo>
                  <a:pt x="3076679" y="0"/>
                </a:lnTo>
                <a:lnTo>
                  <a:pt x="3076679" y="461501"/>
                </a:lnTo>
                <a:lnTo>
                  <a:pt x="0" y="4615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1600" b="1" i="0" kern="1200" dirty="0"/>
              <a:t>Educational Research:</a:t>
            </a:r>
            <a:endParaRPr lang="en-US" sz="1600" kern="12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0504FB-63AF-D239-66D9-CA5478BE1434}"/>
              </a:ext>
            </a:extLst>
          </p:cNvPr>
          <p:cNvSpPr/>
          <p:nvPr/>
        </p:nvSpPr>
        <p:spPr>
          <a:xfrm>
            <a:off x="4378565" y="4680507"/>
            <a:ext cx="3424330" cy="1427985"/>
          </a:xfrm>
          <a:custGeom>
            <a:avLst/>
            <a:gdLst>
              <a:gd name="connsiteX0" fmla="*/ 0 w 3076679"/>
              <a:gd name="connsiteY0" fmla="*/ 0 h 1013932"/>
              <a:gd name="connsiteX1" fmla="*/ 3076679 w 3076679"/>
              <a:gd name="connsiteY1" fmla="*/ 0 h 1013932"/>
              <a:gd name="connsiteX2" fmla="*/ 3076679 w 3076679"/>
              <a:gd name="connsiteY2" fmla="*/ 1013932 h 1013932"/>
              <a:gd name="connsiteX3" fmla="*/ 0 w 3076679"/>
              <a:gd name="connsiteY3" fmla="*/ 1013932 h 1013932"/>
              <a:gd name="connsiteX4" fmla="*/ 0 w 3076679"/>
              <a:gd name="connsiteY4" fmla="*/ 0 h 10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1013932">
                <a:moveTo>
                  <a:pt x="0" y="0"/>
                </a:moveTo>
                <a:lnTo>
                  <a:pt x="3076679" y="0"/>
                </a:lnTo>
                <a:lnTo>
                  <a:pt x="3076679" y="1013932"/>
                </a:lnTo>
                <a:lnTo>
                  <a:pt x="0" y="101393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0" indent="-17145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b="0" i="0" kern="1200" dirty="0"/>
              <a:t>Statistics is extensively used in educational research. </a:t>
            </a:r>
            <a:endParaRPr lang="en-US" sz="1400" kern="1200" dirty="0"/>
          </a:p>
          <a:p>
            <a:pPr marL="171450" lvl="0" indent="-17145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b="0" i="0" kern="1200" dirty="0"/>
              <a:t>It assists in analyzing student performance, evaluating the effectiveness of teaching methods, and making data-driven decisions to improve educational outcomes.</a:t>
            </a:r>
            <a:endParaRPr lang="en-US" sz="1400" kern="1200" dirty="0"/>
          </a:p>
        </p:txBody>
      </p:sp>
      <p:sp>
        <p:nvSpPr>
          <p:cNvPr id="29" name="Rectangle 28" descr="Person with Idea">
            <a:extLst>
              <a:ext uri="{FF2B5EF4-FFF2-40B4-BE49-F238E27FC236}">
                <a16:creationId xmlns:a16="http://schemas.microsoft.com/office/drawing/2014/main" id="{A7B224F8-A5E1-5B40-95E7-0C2F623D7ADE}"/>
              </a:ext>
            </a:extLst>
          </p:cNvPr>
          <p:cNvSpPr/>
          <p:nvPr/>
        </p:nvSpPr>
        <p:spPr>
          <a:xfrm>
            <a:off x="9398943" y="2970564"/>
            <a:ext cx="1076837" cy="107683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B9747AD-880A-FBB7-E740-BC081BF11D36}"/>
              </a:ext>
            </a:extLst>
          </p:cNvPr>
          <p:cNvSpPr/>
          <p:nvPr/>
        </p:nvSpPr>
        <p:spPr>
          <a:xfrm>
            <a:off x="8191807" y="4163477"/>
            <a:ext cx="3491109" cy="461501"/>
          </a:xfrm>
          <a:custGeom>
            <a:avLst/>
            <a:gdLst>
              <a:gd name="connsiteX0" fmla="*/ 0 w 3076679"/>
              <a:gd name="connsiteY0" fmla="*/ 0 h 461501"/>
              <a:gd name="connsiteX1" fmla="*/ 3076679 w 3076679"/>
              <a:gd name="connsiteY1" fmla="*/ 0 h 461501"/>
              <a:gd name="connsiteX2" fmla="*/ 3076679 w 3076679"/>
              <a:gd name="connsiteY2" fmla="*/ 461501 h 461501"/>
              <a:gd name="connsiteX3" fmla="*/ 0 w 3076679"/>
              <a:gd name="connsiteY3" fmla="*/ 461501 h 461501"/>
              <a:gd name="connsiteX4" fmla="*/ 0 w 3076679"/>
              <a:gd name="connsiteY4" fmla="*/ 0 h 46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461501">
                <a:moveTo>
                  <a:pt x="0" y="0"/>
                </a:moveTo>
                <a:lnTo>
                  <a:pt x="3076679" y="0"/>
                </a:lnTo>
                <a:lnTo>
                  <a:pt x="3076679" y="461501"/>
                </a:lnTo>
                <a:lnTo>
                  <a:pt x="0" y="4615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1600" b="1" i="0" kern="1200" dirty="0"/>
              <a:t>Psychological Testing and Assessment:</a:t>
            </a:r>
            <a:endParaRPr lang="en-US" sz="1600" kern="12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1DFD2BD-51FA-ED5B-73BF-FC366EFF61EC}"/>
              </a:ext>
            </a:extLst>
          </p:cNvPr>
          <p:cNvSpPr/>
          <p:nvPr/>
        </p:nvSpPr>
        <p:spPr>
          <a:xfrm>
            <a:off x="8191807" y="4680508"/>
            <a:ext cx="3724576" cy="1427984"/>
          </a:xfrm>
          <a:custGeom>
            <a:avLst/>
            <a:gdLst>
              <a:gd name="connsiteX0" fmla="*/ 0 w 3076679"/>
              <a:gd name="connsiteY0" fmla="*/ 0 h 1013932"/>
              <a:gd name="connsiteX1" fmla="*/ 3076679 w 3076679"/>
              <a:gd name="connsiteY1" fmla="*/ 0 h 1013932"/>
              <a:gd name="connsiteX2" fmla="*/ 3076679 w 3076679"/>
              <a:gd name="connsiteY2" fmla="*/ 1013932 h 1013932"/>
              <a:gd name="connsiteX3" fmla="*/ 0 w 3076679"/>
              <a:gd name="connsiteY3" fmla="*/ 1013932 h 1013932"/>
              <a:gd name="connsiteX4" fmla="*/ 0 w 3076679"/>
              <a:gd name="connsiteY4" fmla="*/ 0 h 10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1013932">
                <a:moveTo>
                  <a:pt x="0" y="0"/>
                </a:moveTo>
                <a:lnTo>
                  <a:pt x="3076679" y="0"/>
                </a:lnTo>
                <a:lnTo>
                  <a:pt x="3076679" y="1013932"/>
                </a:lnTo>
                <a:lnTo>
                  <a:pt x="0" y="101393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0" indent="-17145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b="0" i="0" kern="1200" dirty="0"/>
              <a:t>In psychology and education, statistical methods are applied to develop and validate psychological tests and assessments. </a:t>
            </a:r>
            <a:endParaRPr lang="en-US" sz="1400" kern="1200" dirty="0"/>
          </a:p>
          <a:p>
            <a:pPr marL="171450" lvl="0" indent="-17145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b="0" i="0" kern="1200" dirty="0"/>
              <a:t>This includes assessing reliability, validity, and the overall effectiveness of measurement instruments.</a:t>
            </a:r>
            <a:endParaRPr lang="en-US" sz="1400" kern="12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3234E94-5F82-C739-327B-8236D5FAA84B}"/>
              </a:ext>
            </a:extLst>
          </p:cNvPr>
          <p:cNvCxnSpPr>
            <a:cxnSpLocks/>
          </p:cNvCxnSpPr>
          <p:nvPr/>
        </p:nvCxnSpPr>
        <p:spPr>
          <a:xfrm>
            <a:off x="4213377" y="3019126"/>
            <a:ext cx="0" cy="29670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DB1E87-48CE-4427-8D47-D6C446F756E1}"/>
              </a:ext>
            </a:extLst>
          </p:cNvPr>
          <p:cNvCxnSpPr>
            <a:cxnSpLocks/>
          </p:cNvCxnSpPr>
          <p:nvPr/>
        </p:nvCxnSpPr>
        <p:spPr>
          <a:xfrm>
            <a:off x="8026620" y="3141459"/>
            <a:ext cx="0" cy="29670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293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3D988-FDB2-D389-7D1D-3EE74A616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663" y="155187"/>
            <a:ext cx="6125361" cy="908825"/>
          </a:xfrm>
        </p:spPr>
        <p:txBody>
          <a:bodyPr>
            <a:normAutofit/>
          </a:bodyPr>
          <a:lstStyle/>
          <a:p>
            <a:r>
              <a:rPr lang="en-US" dirty="0"/>
              <a:t>Limitations of Statistics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F92352CB-4939-4CCA-480D-AF14FC736C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11" r="34676" b="-1"/>
          <a:stretch/>
        </p:blipFill>
        <p:spPr>
          <a:xfrm>
            <a:off x="-130747" y="-16591"/>
            <a:ext cx="4610100" cy="68745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F24E3-B5C2-9069-A46B-0D7EAE51A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144" y="1901809"/>
            <a:ext cx="6741605" cy="4703272"/>
          </a:xfrm>
        </p:spPr>
        <p:txBody>
          <a:bodyPr anchor="t">
            <a:normAutofit lnSpcReduction="10000"/>
          </a:bodyPr>
          <a:lstStyle/>
          <a:p>
            <a:pPr marL="457200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Quantitative Focus: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Statistics primarily deals with quantitative data, focusing on measurable and numerical variables. 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It is not well-suited for capturing the rich nuances and complexities associated with qualitative phenomena, such as emotions, attitudes, or subjective experiences.</a:t>
            </a:r>
          </a:p>
          <a:p>
            <a:pPr marL="447675" indent="-447675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Loss of Context: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When applied to qualitative data, statistics may lead to a loss of context and depth. 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The reduction of qualitative information to quantitative measures might oversimplify the intricate nature of qualitative phenomena, diminishing the accuracy and richness of the findings.</a:t>
            </a:r>
          </a:p>
          <a:p>
            <a:pPr marL="447675" indent="-447675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Limited Insight into Human Behavior: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Qualitative aspects of human behavior, cultural dynamics, and social interactions are challenging to capture through statistical methods alone. 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Statistics may provide numerical trends but may not fully encapsulate the depth and meaning of human experiences.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DCE9-FF0E-DA36-FE7D-DEE4F3E9F9FB}"/>
              </a:ext>
            </a:extLst>
          </p:cNvPr>
          <p:cNvSpPr txBox="1"/>
          <p:nvPr/>
        </p:nvSpPr>
        <p:spPr>
          <a:xfrm>
            <a:off x="4844375" y="1248327"/>
            <a:ext cx="7159558" cy="469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lnSpc>
                <a:spcPct val="110000"/>
              </a:lnSpc>
              <a:buSzPct val="100000"/>
              <a:buFont typeface="+mj-lt"/>
              <a:buAutoNum type="romanUcPeriod"/>
            </a:pPr>
            <a:r>
              <a:rPr lang="en-US" sz="2400" b="1" u="none" strike="noStrike" baseline="0" dirty="0">
                <a:latin typeface="Times-Italic"/>
              </a:rPr>
              <a:t>Statistics does not study qualitative phenomenon:</a:t>
            </a:r>
          </a:p>
        </p:txBody>
      </p:sp>
    </p:spTree>
    <p:extLst>
      <p:ext uri="{BB962C8B-B14F-4D97-AF65-F5344CB8AC3E}">
        <p14:creationId xmlns:p14="http://schemas.microsoft.com/office/powerpoint/2010/main" val="382588134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D988-FDB2-D389-7D1D-3EE74A61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en-US" sz="4400" b="1" u="none" strike="noStrike" baseline="0">
                <a:latin typeface="Times-Italic"/>
              </a:rPr>
              <a:t>Statistics does not study individuals.</a:t>
            </a:r>
            <a:endParaRPr lang="en-US" sz="4400" b="1" dirty="0">
              <a:latin typeface="Times-Italic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396509-CB5F-6731-91BC-4FA48E3D31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187734"/>
              </p:ext>
            </p:extLst>
          </p:nvPr>
        </p:nvGraphicFramePr>
        <p:xfrm>
          <a:off x="849758" y="2065984"/>
          <a:ext cx="10427841" cy="3903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5793324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3D988-FDB2-D389-7D1D-3EE74A616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81" y="418289"/>
            <a:ext cx="7150372" cy="686406"/>
          </a:xfrm>
        </p:spPr>
        <p:txBody>
          <a:bodyPr>
            <a:normAutofit/>
          </a:bodyPr>
          <a:lstStyle/>
          <a:p>
            <a:pPr marL="1079500" indent="-1079500">
              <a:lnSpc>
                <a:spcPct val="90000"/>
              </a:lnSpc>
              <a:buFont typeface="+mj-lt"/>
              <a:buAutoNum type="romanUcPeriod" startAt="3"/>
            </a:pPr>
            <a:r>
              <a:rPr lang="en-US" sz="3700" b="1" u="none" strike="noStrike" baseline="0" dirty="0">
                <a:latin typeface="Times-Italic"/>
              </a:rPr>
              <a:t>Statistical laws are not exact.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F24E3-B5C2-9069-A46B-0D7EAE51A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1245759"/>
            <a:ext cx="6670094" cy="5193952"/>
          </a:xfrm>
        </p:spPr>
        <p:txBody>
          <a:bodyPr anchor="t">
            <a:normAutofit fontScale="92500"/>
          </a:bodyPr>
          <a:lstStyle/>
          <a:p>
            <a:pPr marL="342900" indent="-3429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en-US" sz="1600" b="1" u="none" strike="noStrike" baseline="0" dirty="0">
                <a:latin typeface="Times-Italic"/>
              </a:rPr>
              <a:t>Probabilistic Nature:</a:t>
            </a:r>
          </a:p>
          <a:p>
            <a:pPr marL="534988">
              <a:lnSpc>
                <a:spcPct val="110000"/>
              </a:lnSpc>
            </a:pPr>
            <a:r>
              <a:rPr lang="en-US" sz="1600" u="none" strike="noStrike" baseline="0" dirty="0">
                <a:latin typeface="Times-Italic"/>
              </a:rPr>
              <a:t>Statistical laws are probabilistic rather than deterministic. They deal with likelihoods and probabilities, making predictions based on the probability of events occurring. </a:t>
            </a:r>
          </a:p>
          <a:p>
            <a:pPr marL="534988">
              <a:lnSpc>
                <a:spcPct val="110000"/>
              </a:lnSpc>
            </a:pPr>
            <a:r>
              <a:rPr lang="en-US" sz="1600" u="none" strike="noStrike" baseline="0" dirty="0">
                <a:latin typeface="Times-Italic"/>
              </a:rPr>
              <a:t>The inherent uncertainty challenges the notion of exactness associated with traditional laws in other scientific disciplines.</a:t>
            </a:r>
          </a:p>
          <a:p>
            <a:pPr marL="342900" indent="-342900">
              <a:lnSpc>
                <a:spcPct val="110000"/>
              </a:lnSpc>
              <a:buSzPct val="100000"/>
              <a:buFont typeface="+mj-lt"/>
              <a:buAutoNum type="arabicPeriod" startAt="2"/>
            </a:pPr>
            <a:r>
              <a:rPr lang="en-US" sz="1600" b="1" u="none" strike="noStrike" baseline="0" dirty="0">
                <a:latin typeface="Times-Italic"/>
              </a:rPr>
              <a:t>Margin of Error:</a:t>
            </a:r>
          </a:p>
          <a:p>
            <a:pPr marL="534988">
              <a:lnSpc>
                <a:spcPct val="110000"/>
              </a:lnSpc>
            </a:pPr>
            <a:r>
              <a:rPr lang="en-US" sz="1600" u="none" strike="noStrike" baseline="0" dirty="0">
                <a:latin typeface="Times-Italic"/>
              </a:rPr>
              <a:t>Statistical results often come with a margin of error or confidence interval. </a:t>
            </a:r>
          </a:p>
          <a:p>
            <a:pPr marL="534988">
              <a:lnSpc>
                <a:spcPct val="110000"/>
              </a:lnSpc>
            </a:pPr>
            <a:r>
              <a:rPr lang="en-US" sz="1600" u="none" strike="noStrike" baseline="0" dirty="0">
                <a:latin typeface="Times-Italic"/>
              </a:rPr>
              <a:t>This acknowledgment of uncertainty reflects the probabilistic nature of statistical laws. The precision associated with these laws is constrained by the limitations of sample sizes and variations within data.</a:t>
            </a:r>
          </a:p>
          <a:p>
            <a:pPr marL="342900" indent="-342900">
              <a:lnSpc>
                <a:spcPct val="110000"/>
              </a:lnSpc>
              <a:buSzPct val="100000"/>
              <a:buFont typeface="+mj-lt"/>
              <a:buAutoNum type="arabicPeriod" startAt="3"/>
            </a:pPr>
            <a:r>
              <a:rPr lang="en-US" sz="1600" b="1" u="none" strike="noStrike" baseline="0" dirty="0">
                <a:latin typeface="Times-Italic"/>
              </a:rPr>
              <a:t>Subject to Change with New Data:</a:t>
            </a:r>
          </a:p>
          <a:p>
            <a:pPr marL="534988">
              <a:lnSpc>
                <a:spcPct val="110000"/>
              </a:lnSpc>
            </a:pPr>
            <a:r>
              <a:rPr lang="en-US" sz="1600" u="none" strike="noStrike" baseline="0" dirty="0">
                <a:latin typeface="Times-Italic"/>
              </a:rPr>
              <a:t>Statistical laws are subject to modification as new data becomes available. </a:t>
            </a:r>
          </a:p>
          <a:p>
            <a:pPr marL="534988">
              <a:lnSpc>
                <a:spcPct val="110000"/>
              </a:lnSpc>
            </a:pPr>
            <a:r>
              <a:rPr lang="en-US" sz="1600" u="none" strike="noStrike" baseline="0" dirty="0">
                <a:latin typeface="Times-Italic"/>
              </a:rPr>
              <a:t>Unlike fixed laws in some scientific fields, statistical relationships can evolve with additional observations, leading to revised conclusions and insights.</a:t>
            </a:r>
          </a:p>
        </p:txBody>
      </p:sp>
      <p:pic>
        <p:nvPicPr>
          <p:cNvPr id="15" name="Picture 14" descr="Magnifying glass showing decling performance">
            <a:extLst>
              <a:ext uri="{FF2B5EF4-FFF2-40B4-BE49-F238E27FC236}">
                <a16:creationId xmlns:a16="http://schemas.microsoft.com/office/drawing/2014/main" id="{06975F17-4292-CD8D-3B0C-B30B1A56B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99" r="35634" b="2"/>
          <a:stretch/>
        </p:blipFill>
        <p:spPr>
          <a:xfrm>
            <a:off x="7633666" y="-16591"/>
            <a:ext cx="4569407" cy="68745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8455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2EAB77D5-AAD2-5FE4-E66C-3139AED7B8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 t="8611" b="7119"/>
          <a:stretch/>
        </p:blipFill>
        <p:spPr>
          <a:xfrm>
            <a:off x="20" y="-1"/>
            <a:ext cx="12191979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80C6B76-4D7E-4FE2-84E4-C4734B2B4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2" y="1"/>
            <a:ext cx="12191999" cy="377945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5203D-0C59-6681-C42B-5A14FDAD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76" y="640027"/>
            <a:ext cx="10447724" cy="1030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What is Statistics?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1808741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983DE2F-74E1-C295-9B1E-1FEAACDE3D49}"/>
              </a:ext>
            </a:extLst>
          </p:cNvPr>
          <p:cNvGrpSpPr/>
          <p:nvPr/>
        </p:nvGrpSpPr>
        <p:grpSpPr>
          <a:xfrm>
            <a:off x="1012720" y="2292270"/>
            <a:ext cx="10166554" cy="753610"/>
            <a:chOff x="1012720" y="2292270"/>
            <a:chExt cx="10166554" cy="75361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EC52A1D-7292-05A9-E9A9-C2EE6BAF11CF}"/>
                </a:ext>
              </a:extLst>
            </p:cNvPr>
            <p:cNvSpPr/>
            <p:nvPr/>
          </p:nvSpPr>
          <p:spPr>
            <a:xfrm>
              <a:off x="1012720" y="2292270"/>
              <a:ext cx="10166554" cy="75361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 5" descr="Statistics">
              <a:extLst>
                <a:ext uri="{FF2B5EF4-FFF2-40B4-BE49-F238E27FC236}">
                  <a16:creationId xmlns:a16="http://schemas.microsoft.com/office/drawing/2014/main" id="{9B59E20C-F3F0-59AB-7F9C-DBDC774899CC}"/>
                </a:ext>
              </a:extLst>
            </p:cNvPr>
            <p:cNvSpPr/>
            <p:nvPr/>
          </p:nvSpPr>
          <p:spPr>
            <a:xfrm>
              <a:off x="1240687" y="2461833"/>
              <a:ext cx="414485" cy="414485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23A4B83-6BBE-77D5-1B91-F46AF3E18FFB}"/>
                </a:ext>
              </a:extLst>
            </p:cNvPr>
            <p:cNvSpPr/>
            <p:nvPr/>
          </p:nvSpPr>
          <p:spPr>
            <a:xfrm>
              <a:off x="1883140" y="2292270"/>
              <a:ext cx="9296133" cy="753610"/>
            </a:xfrm>
            <a:custGeom>
              <a:avLst/>
              <a:gdLst>
                <a:gd name="connsiteX0" fmla="*/ 0 w 9296133"/>
                <a:gd name="connsiteY0" fmla="*/ 0 h 753610"/>
                <a:gd name="connsiteX1" fmla="*/ 9296133 w 9296133"/>
                <a:gd name="connsiteY1" fmla="*/ 0 h 753610"/>
                <a:gd name="connsiteX2" fmla="*/ 9296133 w 9296133"/>
                <a:gd name="connsiteY2" fmla="*/ 753610 h 753610"/>
                <a:gd name="connsiteX3" fmla="*/ 0 w 9296133"/>
                <a:gd name="connsiteY3" fmla="*/ 753610 h 753610"/>
                <a:gd name="connsiteX4" fmla="*/ 0 w 9296133"/>
                <a:gd name="connsiteY4" fmla="*/ 0 h 7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6133" h="753610">
                  <a:moveTo>
                    <a:pt x="0" y="0"/>
                  </a:moveTo>
                  <a:lnTo>
                    <a:pt x="9296133" y="0"/>
                  </a:lnTo>
                  <a:lnTo>
                    <a:pt x="9296133" y="753610"/>
                  </a:lnTo>
                  <a:lnTo>
                    <a:pt x="0" y="7536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9757" tIns="79757" rIns="79757" bIns="79757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chemeClr val="bg1"/>
                  </a:solidFill>
                </a:rPr>
                <a:t>It is a science which helps us to collect, analyze and present data systematically.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B10C75-A05F-4F05-29A2-7F9B09BBC052}"/>
              </a:ext>
            </a:extLst>
          </p:cNvPr>
          <p:cNvGrpSpPr/>
          <p:nvPr/>
        </p:nvGrpSpPr>
        <p:grpSpPr>
          <a:xfrm>
            <a:off x="1012720" y="3234284"/>
            <a:ext cx="10166554" cy="753610"/>
            <a:chOff x="1012720" y="3234284"/>
            <a:chExt cx="10166554" cy="75361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710BBD3-EEEB-C209-EC4D-AF1A73BA77A4}"/>
                </a:ext>
              </a:extLst>
            </p:cNvPr>
            <p:cNvSpPr/>
            <p:nvPr/>
          </p:nvSpPr>
          <p:spPr>
            <a:xfrm>
              <a:off x="1012720" y="3234284"/>
              <a:ext cx="10166554" cy="75361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ectangle 8" descr="Research">
              <a:extLst>
                <a:ext uri="{FF2B5EF4-FFF2-40B4-BE49-F238E27FC236}">
                  <a16:creationId xmlns:a16="http://schemas.microsoft.com/office/drawing/2014/main" id="{C5B3E120-00D7-EF9B-220C-39D99070B367}"/>
                </a:ext>
              </a:extLst>
            </p:cNvPr>
            <p:cNvSpPr/>
            <p:nvPr/>
          </p:nvSpPr>
          <p:spPr>
            <a:xfrm>
              <a:off x="1240687" y="3403846"/>
              <a:ext cx="414485" cy="414485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E5B201-4B5F-9963-AEAC-1D9B9D917577}"/>
                </a:ext>
              </a:extLst>
            </p:cNvPr>
            <p:cNvSpPr/>
            <p:nvPr/>
          </p:nvSpPr>
          <p:spPr>
            <a:xfrm>
              <a:off x="1883140" y="3234284"/>
              <a:ext cx="9296133" cy="753610"/>
            </a:xfrm>
            <a:custGeom>
              <a:avLst/>
              <a:gdLst>
                <a:gd name="connsiteX0" fmla="*/ 0 w 9296133"/>
                <a:gd name="connsiteY0" fmla="*/ 0 h 753610"/>
                <a:gd name="connsiteX1" fmla="*/ 9296133 w 9296133"/>
                <a:gd name="connsiteY1" fmla="*/ 0 h 753610"/>
                <a:gd name="connsiteX2" fmla="*/ 9296133 w 9296133"/>
                <a:gd name="connsiteY2" fmla="*/ 753610 h 753610"/>
                <a:gd name="connsiteX3" fmla="*/ 0 w 9296133"/>
                <a:gd name="connsiteY3" fmla="*/ 753610 h 753610"/>
                <a:gd name="connsiteX4" fmla="*/ 0 w 9296133"/>
                <a:gd name="connsiteY4" fmla="*/ 0 h 7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6133" h="753610">
                  <a:moveTo>
                    <a:pt x="0" y="0"/>
                  </a:moveTo>
                  <a:lnTo>
                    <a:pt x="9296133" y="0"/>
                  </a:lnTo>
                  <a:lnTo>
                    <a:pt x="9296133" y="753610"/>
                  </a:lnTo>
                  <a:lnTo>
                    <a:pt x="0" y="7536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9757" tIns="79757" rIns="79757" bIns="79757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chemeClr val="bg1"/>
                  </a:solidFill>
                </a:rPr>
                <a:t>It is the process of collecting, processing, summarizing, presenting, analyzing and interpreting of data to study and describe a given problem.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DEFD1D5-6AFA-31CC-C868-63FEA5924F90}"/>
              </a:ext>
            </a:extLst>
          </p:cNvPr>
          <p:cNvGrpSpPr/>
          <p:nvPr/>
        </p:nvGrpSpPr>
        <p:grpSpPr>
          <a:xfrm>
            <a:off x="1012720" y="4176297"/>
            <a:ext cx="10166554" cy="753610"/>
            <a:chOff x="1012720" y="4176297"/>
            <a:chExt cx="10166554" cy="75361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2C4D2A0-C15F-0851-7962-280E9AA065B8}"/>
                </a:ext>
              </a:extLst>
            </p:cNvPr>
            <p:cNvSpPr/>
            <p:nvPr/>
          </p:nvSpPr>
          <p:spPr>
            <a:xfrm>
              <a:off x="1012720" y="4176297"/>
              <a:ext cx="10166554" cy="75361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11" descr="Artist">
              <a:extLst>
                <a:ext uri="{FF2B5EF4-FFF2-40B4-BE49-F238E27FC236}">
                  <a16:creationId xmlns:a16="http://schemas.microsoft.com/office/drawing/2014/main" id="{175E0965-5690-6462-FF6A-80AA534109AB}"/>
                </a:ext>
              </a:extLst>
            </p:cNvPr>
            <p:cNvSpPr/>
            <p:nvPr/>
          </p:nvSpPr>
          <p:spPr>
            <a:xfrm>
              <a:off x="1240687" y="4345859"/>
              <a:ext cx="414485" cy="414485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AA2B638-092A-E8E5-7BEF-83904AAE5073}"/>
                </a:ext>
              </a:extLst>
            </p:cNvPr>
            <p:cNvSpPr/>
            <p:nvPr/>
          </p:nvSpPr>
          <p:spPr>
            <a:xfrm>
              <a:off x="1883140" y="4176297"/>
              <a:ext cx="9296133" cy="753610"/>
            </a:xfrm>
            <a:custGeom>
              <a:avLst/>
              <a:gdLst>
                <a:gd name="connsiteX0" fmla="*/ 0 w 9296133"/>
                <a:gd name="connsiteY0" fmla="*/ 0 h 753610"/>
                <a:gd name="connsiteX1" fmla="*/ 9296133 w 9296133"/>
                <a:gd name="connsiteY1" fmla="*/ 0 h 753610"/>
                <a:gd name="connsiteX2" fmla="*/ 9296133 w 9296133"/>
                <a:gd name="connsiteY2" fmla="*/ 753610 h 753610"/>
                <a:gd name="connsiteX3" fmla="*/ 0 w 9296133"/>
                <a:gd name="connsiteY3" fmla="*/ 753610 h 753610"/>
                <a:gd name="connsiteX4" fmla="*/ 0 w 9296133"/>
                <a:gd name="connsiteY4" fmla="*/ 0 h 7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6133" h="753610">
                  <a:moveTo>
                    <a:pt x="0" y="0"/>
                  </a:moveTo>
                  <a:lnTo>
                    <a:pt x="9296133" y="0"/>
                  </a:lnTo>
                  <a:lnTo>
                    <a:pt x="9296133" y="753610"/>
                  </a:lnTo>
                  <a:lnTo>
                    <a:pt x="0" y="7536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9757" tIns="79757" rIns="79757" bIns="79757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chemeClr val="bg1"/>
                  </a:solidFill>
                </a:rPr>
                <a:t>Statistics is the art of learning from data.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C5D32-3E31-B78F-A468-740C54EBE3C1}"/>
              </a:ext>
            </a:extLst>
          </p:cNvPr>
          <p:cNvGrpSpPr/>
          <p:nvPr/>
        </p:nvGrpSpPr>
        <p:grpSpPr>
          <a:xfrm>
            <a:off x="1012720" y="5118310"/>
            <a:ext cx="10166554" cy="753610"/>
            <a:chOff x="1012720" y="5118310"/>
            <a:chExt cx="10166554" cy="75361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43AAD19-1B8D-5710-F23D-574447FB0135}"/>
                </a:ext>
              </a:extLst>
            </p:cNvPr>
            <p:cNvSpPr/>
            <p:nvPr/>
          </p:nvSpPr>
          <p:spPr>
            <a:xfrm>
              <a:off x="1012720" y="5118310"/>
              <a:ext cx="10166554" cy="75361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14" descr="Presentation with Bar Chart">
              <a:extLst>
                <a:ext uri="{FF2B5EF4-FFF2-40B4-BE49-F238E27FC236}">
                  <a16:creationId xmlns:a16="http://schemas.microsoft.com/office/drawing/2014/main" id="{C08FD52E-DAEE-9B05-073F-66243D9F3C34}"/>
                </a:ext>
              </a:extLst>
            </p:cNvPr>
            <p:cNvSpPr/>
            <p:nvPr/>
          </p:nvSpPr>
          <p:spPr>
            <a:xfrm>
              <a:off x="1240687" y="5287872"/>
              <a:ext cx="414485" cy="414485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FCF6603-BAE3-35F4-4B71-3A9DF75EC71B}"/>
                </a:ext>
              </a:extLst>
            </p:cNvPr>
            <p:cNvSpPr/>
            <p:nvPr/>
          </p:nvSpPr>
          <p:spPr>
            <a:xfrm>
              <a:off x="1883140" y="5118310"/>
              <a:ext cx="9296133" cy="753610"/>
            </a:xfrm>
            <a:custGeom>
              <a:avLst/>
              <a:gdLst>
                <a:gd name="connsiteX0" fmla="*/ 0 w 9296133"/>
                <a:gd name="connsiteY0" fmla="*/ 0 h 753610"/>
                <a:gd name="connsiteX1" fmla="*/ 9296133 w 9296133"/>
                <a:gd name="connsiteY1" fmla="*/ 0 h 753610"/>
                <a:gd name="connsiteX2" fmla="*/ 9296133 w 9296133"/>
                <a:gd name="connsiteY2" fmla="*/ 753610 h 753610"/>
                <a:gd name="connsiteX3" fmla="*/ 0 w 9296133"/>
                <a:gd name="connsiteY3" fmla="*/ 753610 h 753610"/>
                <a:gd name="connsiteX4" fmla="*/ 0 w 9296133"/>
                <a:gd name="connsiteY4" fmla="*/ 0 h 7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6133" h="753610">
                  <a:moveTo>
                    <a:pt x="0" y="0"/>
                  </a:moveTo>
                  <a:lnTo>
                    <a:pt x="9296133" y="0"/>
                  </a:lnTo>
                  <a:lnTo>
                    <a:pt x="9296133" y="753610"/>
                  </a:lnTo>
                  <a:lnTo>
                    <a:pt x="0" y="7536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9757" tIns="79757" rIns="79757" bIns="79757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chemeClr val="bg1"/>
                  </a:solidFill>
                </a:rPr>
                <a:t>Statistics may be regarded as (i) the study of populations, (ii) the study of variation, and (iii) the study of methods of the reduction of data.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666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3D988-FDB2-D389-7D1D-3EE74A616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</p:spPr>
        <p:txBody>
          <a:bodyPr>
            <a:normAutofit/>
          </a:bodyPr>
          <a:lstStyle/>
          <a:p>
            <a:pPr marL="1079500" indent="-1079500">
              <a:buFont typeface="+mj-lt"/>
              <a:buAutoNum type="romanUcPeriod" startAt="4"/>
            </a:pPr>
            <a:r>
              <a:rPr lang="en-US" b="1" u="none" strike="noStrike" baseline="0">
                <a:latin typeface="Times-Italic"/>
              </a:rPr>
              <a:t>Statistics is liable to be misused.</a:t>
            </a:r>
            <a:endParaRPr lang="en-US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 descr="Irritant">
            <a:extLst>
              <a:ext uri="{FF2B5EF4-FFF2-40B4-BE49-F238E27FC236}">
                <a16:creationId xmlns:a16="http://schemas.microsoft.com/office/drawing/2014/main" id="{C1A536A5-1847-4C63-9718-E7830F367223}"/>
              </a:ext>
            </a:extLst>
          </p:cNvPr>
          <p:cNvSpPr/>
          <p:nvPr/>
        </p:nvSpPr>
        <p:spPr>
          <a:xfrm>
            <a:off x="1961532" y="2750308"/>
            <a:ext cx="1076837" cy="10768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F0A3634-8850-EF47-9463-F22EBE8E2664}"/>
              </a:ext>
            </a:extLst>
          </p:cNvPr>
          <p:cNvSpPr/>
          <p:nvPr/>
        </p:nvSpPr>
        <p:spPr>
          <a:xfrm>
            <a:off x="590165" y="3963215"/>
            <a:ext cx="3396381" cy="461501"/>
          </a:xfrm>
          <a:custGeom>
            <a:avLst/>
            <a:gdLst>
              <a:gd name="connsiteX0" fmla="*/ 0 w 3076679"/>
              <a:gd name="connsiteY0" fmla="*/ 0 h 461501"/>
              <a:gd name="connsiteX1" fmla="*/ 3076679 w 3076679"/>
              <a:gd name="connsiteY1" fmla="*/ 0 h 461501"/>
              <a:gd name="connsiteX2" fmla="*/ 3076679 w 3076679"/>
              <a:gd name="connsiteY2" fmla="*/ 461501 h 461501"/>
              <a:gd name="connsiteX3" fmla="*/ 0 w 3076679"/>
              <a:gd name="connsiteY3" fmla="*/ 461501 h 461501"/>
              <a:gd name="connsiteX4" fmla="*/ 0 w 3076679"/>
              <a:gd name="connsiteY4" fmla="*/ 0 h 46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461501">
                <a:moveTo>
                  <a:pt x="0" y="0"/>
                </a:moveTo>
                <a:lnTo>
                  <a:pt x="3076679" y="0"/>
                </a:lnTo>
                <a:lnTo>
                  <a:pt x="3076679" y="461501"/>
                </a:lnTo>
                <a:lnTo>
                  <a:pt x="0" y="4615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1700" b="1" i="0" kern="1200" dirty="0"/>
              <a:t>Misinterpretation and Manipulation:</a:t>
            </a:r>
            <a:endParaRPr lang="en-US" sz="17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B96D01B-6FDC-60FC-95B8-50618EE1CF97}"/>
              </a:ext>
            </a:extLst>
          </p:cNvPr>
          <p:cNvSpPr/>
          <p:nvPr/>
        </p:nvSpPr>
        <p:spPr>
          <a:xfrm>
            <a:off x="616085" y="4488005"/>
            <a:ext cx="3422206" cy="1426690"/>
          </a:xfrm>
          <a:custGeom>
            <a:avLst/>
            <a:gdLst>
              <a:gd name="connsiteX0" fmla="*/ 0 w 3076679"/>
              <a:gd name="connsiteY0" fmla="*/ 0 h 1426690"/>
              <a:gd name="connsiteX1" fmla="*/ 3076679 w 3076679"/>
              <a:gd name="connsiteY1" fmla="*/ 0 h 1426690"/>
              <a:gd name="connsiteX2" fmla="*/ 3076679 w 3076679"/>
              <a:gd name="connsiteY2" fmla="*/ 1426690 h 1426690"/>
              <a:gd name="connsiteX3" fmla="*/ 0 w 3076679"/>
              <a:gd name="connsiteY3" fmla="*/ 1426690 h 1426690"/>
              <a:gd name="connsiteX4" fmla="*/ 0 w 3076679"/>
              <a:gd name="connsiteY4" fmla="*/ 0 h 142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1426690">
                <a:moveTo>
                  <a:pt x="0" y="0"/>
                </a:moveTo>
                <a:lnTo>
                  <a:pt x="3076679" y="0"/>
                </a:lnTo>
                <a:lnTo>
                  <a:pt x="3076679" y="1426690"/>
                </a:lnTo>
                <a:lnTo>
                  <a:pt x="0" y="142669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85750" lvl="0" indent="-28575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b="0" i="0" kern="1200" dirty="0"/>
              <a:t>Statistics can be misinterpreted or manipulated to support agendas or perspectives. </a:t>
            </a:r>
            <a:endParaRPr lang="en-US" sz="1400" kern="1200" dirty="0"/>
          </a:p>
          <a:p>
            <a:pPr marL="285750" lvl="0" indent="-28575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b="0" i="0" kern="1200" dirty="0"/>
              <a:t>Whether intentionally or due to lack of statistical literacy, the misuse of statistics can lead to misleading conclusions, reinforcing misconceptions or biases.</a:t>
            </a:r>
            <a:endParaRPr lang="en-US" sz="1400" kern="1200" dirty="0"/>
          </a:p>
        </p:txBody>
      </p:sp>
      <p:sp>
        <p:nvSpPr>
          <p:cNvPr id="10" name="Rectangle 9" descr="Cherries">
            <a:extLst>
              <a:ext uri="{FF2B5EF4-FFF2-40B4-BE49-F238E27FC236}">
                <a16:creationId xmlns:a16="http://schemas.microsoft.com/office/drawing/2014/main" id="{5076A71D-C3D4-55C4-B8EA-3116A4C09151}"/>
              </a:ext>
            </a:extLst>
          </p:cNvPr>
          <p:cNvSpPr/>
          <p:nvPr/>
        </p:nvSpPr>
        <p:spPr>
          <a:xfrm>
            <a:off x="5576631" y="2750308"/>
            <a:ext cx="1076837" cy="107683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E6AB03-DE98-1D8B-7CEE-CF6156A24EC8}"/>
              </a:ext>
            </a:extLst>
          </p:cNvPr>
          <p:cNvSpPr/>
          <p:nvPr/>
        </p:nvSpPr>
        <p:spPr>
          <a:xfrm>
            <a:off x="4357992" y="3963215"/>
            <a:ext cx="3076679" cy="461501"/>
          </a:xfrm>
          <a:custGeom>
            <a:avLst/>
            <a:gdLst>
              <a:gd name="connsiteX0" fmla="*/ 0 w 3076679"/>
              <a:gd name="connsiteY0" fmla="*/ 0 h 461501"/>
              <a:gd name="connsiteX1" fmla="*/ 3076679 w 3076679"/>
              <a:gd name="connsiteY1" fmla="*/ 0 h 461501"/>
              <a:gd name="connsiteX2" fmla="*/ 3076679 w 3076679"/>
              <a:gd name="connsiteY2" fmla="*/ 461501 h 461501"/>
              <a:gd name="connsiteX3" fmla="*/ 0 w 3076679"/>
              <a:gd name="connsiteY3" fmla="*/ 461501 h 461501"/>
              <a:gd name="connsiteX4" fmla="*/ 0 w 3076679"/>
              <a:gd name="connsiteY4" fmla="*/ 0 h 46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461501">
                <a:moveTo>
                  <a:pt x="0" y="0"/>
                </a:moveTo>
                <a:lnTo>
                  <a:pt x="3076679" y="0"/>
                </a:lnTo>
                <a:lnTo>
                  <a:pt x="3076679" y="461501"/>
                </a:lnTo>
                <a:lnTo>
                  <a:pt x="0" y="4615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1700" b="1" i="0" kern="1200" dirty="0"/>
              <a:t>Cherry-Picking Data:</a:t>
            </a:r>
            <a:endParaRPr lang="en-US" sz="17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D835866-050E-7B4F-BB01-4F43A9A1A8DC}"/>
              </a:ext>
            </a:extLst>
          </p:cNvPr>
          <p:cNvSpPr/>
          <p:nvPr/>
        </p:nvSpPr>
        <p:spPr>
          <a:xfrm>
            <a:off x="4357992" y="4488005"/>
            <a:ext cx="3647872" cy="1426690"/>
          </a:xfrm>
          <a:custGeom>
            <a:avLst/>
            <a:gdLst>
              <a:gd name="connsiteX0" fmla="*/ 0 w 3076679"/>
              <a:gd name="connsiteY0" fmla="*/ 0 h 1426690"/>
              <a:gd name="connsiteX1" fmla="*/ 3076679 w 3076679"/>
              <a:gd name="connsiteY1" fmla="*/ 0 h 1426690"/>
              <a:gd name="connsiteX2" fmla="*/ 3076679 w 3076679"/>
              <a:gd name="connsiteY2" fmla="*/ 1426690 h 1426690"/>
              <a:gd name="connsiteX3" fmla="*/ 0 w 3076679"/>
              <a:gd name="connsiteY3" fmla="*/ 1426690 h 1426690"/>
              <a:gd name="connsiteX4" fmla="*/ 0 w 3076679"/>
              <a:gd name="connsiteY4" fmla="*/ 0 h 142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1426690">
                <a:moveTo>
                  <a:pt x="0" y="0"/>
                </a:moveTo>
                <a:lnTo>
                  <a:pt x="3076679" y="0"/>
                </a:lnTo>
                <a:lnTo>
                  <a:pt x="3076679" y="1426690"/>
                </a:lnTo>
                <a:lnTo>
                  <a:pt x="0" y="142669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85750" lvl="0" indent="-28575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b="0" i="0" kern="1200" dirty="0"/>
              <a:t>Selectively presenting or emphasizing certain statistics while ignoring others (cherry-picking) can distort the overall picture. </a:t>
            </a:r>
            <a:endParaRPr lang="en-US" sz="1400" kern="1200" dirty="0"/>
          </a:p>
          <a:p>
            <a:pPr marL="285750" lvl="0" indent="-28575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b="0" i="0" kern="1200" dirty="0"/>
              <a:t>This misuse undermines the integrity of statistical analyses, contributing to misinformation and miscommunication of findings.</a:t>
            </a:r>
            <a:endParaRPr lang="en-US" sz="1400" kern="1200" dirty="0"/>
          </a:p>
        </p:txBody>
      </p:sp>
      <p:sp>
        <p:nvSpPr>
          <p:cNvPr id="14" name="Rectangle 13" descr="Statistics">
            <a:extLst>
              <a:ext uri="{FF2B5EF4-FFF2-40B4-BE49-F238E27FC236}">
                <a16:creationId xmlns:a16="http://schemas.microsoft.com/office/drawing/2014/main" id="{2E38F638-FC24-D7C0-E267-0124378F04A0}"/>
              </a:ext>
            </a:extLst>
          </p:cNvPr>
          <p:cNvSpPr/>
          <p:nvPr/>
        </p:nvSpPr>
        <p:spPr>
          <a:xfrm>
            <a:off x="9191729" y="2750308"/>
            <a:ext cx="1076837" cy="107683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98AEE4-1DC5-78F2-DF6D-406E8D4E44BA}"/>
              </a:ext>
            </a:extLst>
          </p:cNvPr>
          <p:cNvSpPr/>
          <p:nvPr/>
        </p:nvSpPr>
        <p:spPr>
          <a:xfrm>
            <a:off x="8191807" y="3963215"/>
            <a:ext cx="3076679" cy="461501"/>
          </a:xfrm>
          <a:custGeom>
            <a:avLst/>
            <a:gdLst>
              <a:gd name="connsiteX0" fmla="*/ 0 w 3076679"/>
              <a:gd name="connsiteY0" fmla="*/ 0 h 461501"/>
              <a:gd name="connsiteX1" fmla="*/ 3076679 w 3076679"/>
              <a:gd name="connsiteY1" fmla="*/ 0 h 461501"/>
              <a:gd name="connsiteX2" fmla="*/ 3076679 w 3076679"/>
              <a:gd name="connsiteY2" fmla="*/ 461501 h 461501"/>
              <a:gd name="connsiteX3" fmla="*/ 0 w 3076679"/>
              <a:gd name="connsiteY3" fmla="*/ 461501 h 461501"/>
              <a:gd name="connsiteX4" fmla="*/ 0 w 3076679"/>
              <a:gd name="connsiteY4" fmla="*/ 0 h 46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461501">
                <a:moveTo>
                  <a:pt x="0" y="0"/>
                </a:moveTo>
                <a:lnTo>
                  <a:pt x="3076679" y="0"/>
                </a:lnTo>
                <a:lnTo>
                  <a:pt x="3076679" y="461501"/>
                </a:lnTo>
                <a:lnTo>
                  <a:pt x="0" y="4615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1700" b="1" i="0" kern="1200" dirty="0"/>
              <a:t>Inappropriate Inferences:</a:t>
            </a:r>
            <a:endParaRPr lang="en-US" sz="17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1541491-E6F3-6300-88B2-8071B81C158F}"/>
              </a:ext>
            </a:extLst>
          </p:cNvPr>
          <p:cNvSpPr/>
          <p:nvPr/>
        </p:nvSpPr>
        <p:spPr>
          <a:xfrm>
            <a:off x="8191808" y="4488005"/>
            <a:ext cx="3500839" cy="1426690"/>
          </a:xfrm>
          <a:custGeom>
            <a:avLst/>
            <a:gdLst>
              <a:gd name="connsiteX0" fmla="*/ 0 w 3076679"/>
              <a:gd name="connsiteY0" fmla="*/ 0 h 1426690"/>
              <a:gd name="connsiteX1" fmla="*/ 3076679 w 3076679"/>
              <a:gd name="connsiteY1" fmla="*/ 0 h 1426690"/>
              <a:gd name="connsiteX2" fmla="*/ 3076679 w 3076679"/>
              <a:gd name="connsiteY2" fmla="*/ 1426690 h 1426690"/>
              <a:gd name="connsiteX3" fmla="*/ 0 w 3076679"/>
              <a:gd name="connsiteY3" fmla="*/ 1426690 h 1426690"/>
              <a:gd name="connsiteX4" fmla="*/ 0 w 3076679"/>
              <a:gd name="connsiteY4" fmla="*/ 0 h 142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1426690">
                <a:moveTo>
                  <a:pt x="0" y="0"/>
                </a:moveTo>
                <a:lnTo>
                  <a:pt x="3076679" y="0"/>
                </a:lnTo>
                <a:lnTo>
                  <a:pt x="3076679" y="1426690"/>
                </a:lnTo>
                <a:lnTo>
                  <a:pt x="0" y="142669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85750" lvl="0" indent="-28575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b="0" i="0" kern="1200" dirty="0"/>
              <a:t>Statistics may be inappropriately applied or misused when individuals lack a clear understanding of statistical principles. </a:t>
            </a:r>
            <a:endParaRPr lang="en-US" sz="1400" kern="1200" dirty="0"/>
          </a:p>
          <a:p>
            <a:pPr marL="285750" lvl="0" indent="-28575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b="0" i="0" kern="1200" dirty="0"/>
              <a:t>Inaccurate inferences or conclusions drawn from statistical analyses can have significant consequences, particularly when used as a basis for decision-making.</a:t>
            </a:r>
            <a:endParaRPr lang="en-US" sz="1400" kern="1200" dirty="0"/>
          </a:p>
        </p:txBody>
      </p:sp>
    </p:spTree>
    <p:extLst>
      <p:ext uri="{BB962C8B-B14F-4D97-AF65-F5344CB8AC3E}">
        <p14:creationId xmlns:p14="http://schemas.microsoft.com/office/powerpoint/2010/main" val="14879020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52008-3170-9813-0FB1-240C8E08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9404"/>
            <a:ext cx="3888293" cy="2190192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Scope of Statistics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88298" y="0"/>
            <a:ext cx="0" cy="34290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 descr="Statistics">
            <a:extLst>
              <a:ext uri="{FF2B5EF4-FFF2-40B4-BE49-F238E27FC236}">
                <a16:creationId xmlns:a16="http://schemas.microsoft.com/office/drawing/2014/main" id="{03E04D42-7DDD-9367-F612-7B1F0A4F1B50}"/>
              </a:ext>
            </a:extLst>
          </p:cNvPr>
          <p:cNvSpPr/>
          <p:nvPr/>
        </p:nvSpPr>
        <p:spPr>
          <a:xfrm>
            <a:off x="5490659" y="1081226"/>
            <a:ext cx="1071984" cy="107198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567D7ED-2B4C-BA34-20D0-DEA0EBB46E90}"/>
              </a:ext>
            </a:extLst>
          </p:cNvPr>
          <p:cNvSpPr/>
          <p:nvPr/>
        </p:nvSpPr>
        <p:spPr>
          <a:xfrm>
            <a:off x="4613040" y="2358395"/>
            <a:ext cx="3062812" cy="459421"/>
          </a:xfrm>
          <a:custGeom>
            <a:avLst/>
            <a:gdLst>
              <a:gd name="connsiteX0" fmla="*/ 0 w 3062812"/>
              <a:gd name="connsiteY0" fmla="*/ 0 h 459421"/>
              <a:gd name="connsiteX1" fmla="*/ 3062812 w 3062812"/>
              <a:gd name="connsiteY1" fmla="*/ 0 h 459421"/>
              <a:gd name="connsiteX2" fmla="*/ 3062812 w 3062812"/>
              <a:gd name="connsiteY2" fmla="*/ 459421 h 459421"/>
              <a:gd name="connsiteX3" fmla="*/ 0 w 3062812"/>
              <a:gd name="connsiteY3" fmla="*/ 459421 h 459421"/>
              <a:gd name="connsiteX4" fmla="*/ 0 w 3062812"/>
              <a:gd name="connsiteY4" fmla="*/ 0 h 459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2812" h="459421">
                <a:moveTo>
                  <a:pt x="0" y="0"/>
                </a:moveTo>
                <a:lnTo>
                  <a:pt x="3062812" y="0"/>
                </a:lnTo>
                <a:lnTo>
                  <a:pt x="3062812" y="459421"/>
                </a:lnTo>
                <a:lnTo>
                  <a:pt x="0" y="45942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1377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3100" b="1" i="0" kern="1200"/>
              <a:t>Data Collection:</a:t>
            </a:r>
            <a:endParaRPr lang="en-US" sz="3100" kern="12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F5D97C4-78D3-30BE-FD01-53520D24F82F}"/>
              </a:ext>
            </a:extLst>
          </p:cNvPr>
          <p:cNvSpPr/>
          <p:nvPr/>
        </p:nvSpPr>
        <p:spPr>
          <a:xfrm>
            <a:off x="4377450" y="2913252"/>
            <a:ext cx="3298402" cy="2939721"/>
          </a:xfrm>
          <a:custGeom>
            <a:avLst/>
            <a:gdLst>
              <a:gd name="connsiteX0" fmla="*/ 0 w 3062812"/>
              <a:gd name="connsiteY0" fmla="*/ 0 h 2939721"/>
              <a:gd name="connsiteX1" fmla="*/ 3062812 w 3062812"/>
              <a:gd name="connsiteY1" fmla="*/ 0 h 2939721"/>
              <a:gd name="connsiteX2" fmla="*/ 3062812 w 3062812"/>
              <a:gd name="connsiteY2" fmla="*/ 2939721 h 2939721"/>
              <a:gd name="connsiteX3" fmla="*/ 0 w 3062812"/>
              <a:gd name="connsiteY3" fmla="*/ 2939721 h 2939721"/>
              <a:gd name="connsiteX4" fmla="*/ 0 w 3062812"/>
              <a:gd name="connsiteY4" fmla="*/ 0 h 293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2812" h="2939721">
                <a:moveTo>
                  <a:pt x="0" y="0"/>
                </a:moveTo>
                <a:lnTo>
                  <a:pt x="3062812" y="0"/>
                </a:lnTo>
                <a:lnTo>
                  <a:pt x="3062812" y="2939721"/>
                </a:lnTo>
                <a:lnTo>
                  <a:pt x="0" y="293972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85750" lvl="0" indent="-285750" algn="l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700" b="0" i="0" kern="1200" dirty="0"/>
              <a:t>Statistics involves the systematic collection of data from different sources. </a:t>
            </a:r>
            <a:endParaRPr lang="en-US" sz="1700" kern="1200" dirty="0"/>
          </a:p>
          <a:p>
            <a:pPr marL="285750" lvl="0" indent="-285750" algn="l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700" b="0" i="0" kern="1200" dirty="0"/>
              <a:t>This can include surveys, experiments, observations, and more. </a:t>
            </a:r>
            <a:endParaRPr lang="en-US" sz="1700" kern="1200" dirty="0"/>
          </a:p>
          <a:p>
            <a:pPr marL="285750" lvl="0" indent="-285750" algn="l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700" b="0" i="0" kern="1200" dirty="0"/>
              <a:t>The scope extends to understanding how to design effective data collection methods and ensuring the reliability and validity of the collected data.</a:t>
            </a:r>
            <a:endParaRPr lang="en-US" sz="1700" kern="1200" dirty="0"/>
          </a:p>
        </p:txBody>
      </p:sp>
      <p:sp>
        <p:nvSpPr>
          <p:cNvPr id="10" name="Rectangle 9" descr="Presentation with Pie Chart">
            <a:extLst>
              <a:ext uri="{FF2B5EF4-FFF2-40B4-BE49-F238E27FC236}">
                <a16:creationId xmlns:a16="http://schemas.microsoft.com/office/drawing/2014/main" id="{E15C7A6F-92F1-AF81-46CB-9D2EB81F7B51}"/>
              </a:ext>
            </a:extLst>
          </p:cNvPr>
          <p:cNvSpPr/>
          <p:nvPr/>
        </p:nvSpPr>
        <p:spPr>
          <a:xfrm>
            <a:off x="9207259" y="1081226"/>
            <a:ext cx="1071984" cy="107198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A3465D-1B64-B0BD-E070-CBA4D454DFD0}"/>
              </a:ext>
            </a:extLst>
          </p:cNvPr>
          <p:cNvSpPr/>
          <p:nvPr/>
        </p:nvSpPr>
        <p:spPr>
          <a:xfrm>
            <a:off x="8211845" y="2358395"/>
            <a:ext cx="3062812" cy="459421"/>
          </a:xfrm>
          <a:custGeom>
            <a:avLst/>
            <a:gdLst>
              <a:gd name="connsiteX0" fmla="*/ 0 w 3062812"/>
              <a:gd name="connsiteY0" fmla="*/ 0 h 459421"/>
              <a:gd name="connsiteX1" fmla="*/ 3062812 w 3062812"/>
              <a:gd name="connsiteY1" fmla="*/ 0 h 459421"/>
              <a:gd name="connsiteX2" fmla="*/ 3062812 w 3062812"/>
              <a:gd name="connsiteY2" fmla="*/ 459421 h 459421"/>
              <a:gd name="connsiteX3" fmla="*/ 0 w 3062812"/>
              <a:gd name="connsiteY3" fmla="*/ 459421 h 459421"/>
              <a:gd name="connsiteX4" fmla="*/ 0 w 3062812"/>
              <a:gd name="connsiteY4" fmla="*/ 0 h 459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2812" h="459421">
                <a:moveTo>
                  <a:pt x="0" y="0"/>
                </a:moveTo>
                <a:lnTo>
                  <a:pt x="3062812" y="0"/>
                </a:lnTo>
                <a:lnTo>
                  <a:pt x="3062812" y="459421"/>
                </a:lnTo>
                <a:lnTo>
                  <a:pt x="0" y="45942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1377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3100" b="1" i="0" kern="1200"/>
              <a:t>Data Analysis:</a:t>
            </a:r>
            <a:endParaRPr lang="en-US" sz="3100" kern="12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BFDE732-7C55-FB3E-F23D-15DE04B16455}"/>
              </a:ext>
            </a:extLst>
          </p:cNvPr>
          <p:cNvSpPr/>
          <p:nvPr/>
        </p:nvSpPr>
        <p:spPr>
          <a:xfrm>
            <a:off x="8211844" y="2913252"/>
            <a:ext cx="3298401" cy="2939721"/>
          </a:xfrm>
          <a:custGeom>
            <a:avLst/>
            <a:gdLst>
              <a:gd name="connsiteX0" fmla="*/ 0 w 3062812"/>
              <a:gd name="connsiteY0" fmla="*/ 0 h 2939721"/>
              <a:gd name="connsiteX1" fmla="*/ 3062812 w 3062812"/>
              <a:gd name="connsiteY1" fmla="*/ 0 h 2939721"/>
              <a:gd name="connsiteX2" fmla="*/ 3062812 w 3062812"/>
              <a:gd name="connsiteY2" fmla="*/ 2939721 h 2939721"/>
              <a:gd name="connsiteX3" fmla="*/ 0 w 3062812"/>
              <a:gd name="connsiteY3" fmla="*/ 2939721 h 2939721"/>
              <a:gd name="connsiteX4" fmla="*/ 0 w 3062812"/>
              <a:gd name="connsiteY4" fmla="*/ 0 h 293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2812" h="2939721">
                <a:moveTo>
                  <a:pt x="0" y="0"/>
                </a:moveTo>
                <a:lnTo>
                  <a:pt x="3062812" y="0"/>
                </a:lnTo>
                <a:lnTo>
                  <a:pt x="3062812" y="2939721"/>
                </a:lnTo>
                <a:lnTo>
                  <a:pt x="0" y="293972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85750" lvl="0" indent="-285750" algn="l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700" b="0" i="0" kern="1200" dirty="0"/>
              <a:t>Statistical analysis is a core aspect of the field. </a:t>
            </a:r>
          </a:p>
          <a:p>
            <a:pPr marL="285750" lvl="0" indent="-285750" algn="l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700" b="0" i="0" kern="1200" dirty="0"/>
              <a:t>It includes techniques for summarizing and describing data, identifying patterns, and making inferences. </a:t>
            </a:r>
          </a:p>
          <a:p>
            <a:pPr marL="285750" lvl="0" indent="-285750" algn="l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700" b="0" i="0" kern="1200" dirty="0"/>
              <a:t>The scope of data analysis covers both descriptive statistics (such as measures of central tendency and dispersion) and inferential statistics (including hypothesis testing and regression analysis).</a:t>
            </a:r>
            <a:endParaRPr lang="en-US" sz="1700" kern="12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90B8F0-4D96-00AF-0A92-EEB990C9BD31}"/>
              </a:ext>
            </a:extLst>
          </p:cNvPr>
          <p:cNvCxnSpPr/>
          <p:nvPr/>
        </p:nvCxnSpPr>
        <p:spPr>
          <a:xfrm>
            <a:off x="7889132" y="2358395"/>
            <a:ext cx="0" cy="38283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08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 descr="Head with Gears">
            <a:extLst>
              <a:ext uri="{FF2B5EF4-FFF2-40B4-BE49-F238E27FC236}">
                <a16:creationId xmlns:a16="http://schemas.microsoft.com/office/drawing/2014/main" id="{F3B5A9D6-963A-3BA9-EEED-E24AA75246B6}"/>
              </a:ext>
            </a:extLst>
          </p:cNvPr>
          <p:cNvSpPr/>
          <p:nvPr/>
        </p:nvSpPr>
        <p:spPr>
          <a:xfrm>
            <a:off x="1757964" y="2536723"/>
            <a:ext cx="1076837" cy="96901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4AB7C1-E442-A89B-7F28-19CDD4CB7549}"/>
              </a:ext>
            </a:extLst>
          </p:cNvPr>
          <p:cNvSpPr/>
          <p:nvPr/>
        </p:nvSpPr>
        <p:spPr>
          <a:xfrm>
            <a:off x="576518" y="3644708"/>
            <a:ext cx="3076679" cy="415291"/>
          </a:xfrm>
          <a:custGeom>
            <a:avLst/>
            <a:gdLst>
              <a:gd name="connsiteX0" fmla="*/ 0 w 3076679"/>
              <a:gd name="connsiteY0" fmla="*/ 0 h 415291"/>
              <a:gd name="connsiteX1" fmla="*/ 3076679 w 3076679"/>
              <a:gd name="connsiteY1" fmla="*/ 0 h 415291"/>
              <a:gd name="connsiteX2" fmla="*/ 3076679 w 3076679"/>
              <a:gd name="connsiteY2" fmla="*/ 415291 h 415291"/>
              <a:gd name="connsiteX3" fmla="*/ 0 w 3076679"/>
              <a:gd name="connsiteY3" fmla="*/ 415291 h 415291"/>
              <a:gd name="connsiteX4" fmla="*/ 0 w 3076679"/>
              <a:gd name="connsiteY4" fmla="*/ 0 h 41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415291">
                <a:moveTo>
                  <a:pt x="0" y="0"/>
                </a:moveTo>
                <a:lnTo>
                  <a:pt x="3076679" y="0"/>
                </a:lnTo>
                <a:lnTo>
                  <a:pt x="3076679" y="415291"/>
                </a:lnTo>
                <a:lnTo>
                  <a:pt x="0" y="4152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2700" b="1" i="0" kern="1200" dirty="0"/>
              <a:t>Probability:</a:t>
            </a:r>
            <a:endParaRPr lang="en-US" sz="27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43CD489-A29B-4138-A510-93528260C012}"/>
              </a:ext>
            </a:extLst>
          </p:cNvPr>
          <p:cNvSpPr/>
          <p:nvPr/>
        </p:nvSpPr>
        <p:spPr>
          <a:xfrm>
            <a:off x="554477" y="4124638"/>
            <a:ext cx="3483813" cy="2003643"/>
          </a:xfrm>
          <a:custGeom>
            <a:avLst/>
            <a:gdLst>
              <a:gd name="connsiteX0" fmla="*/ 0 w 3076679"/>
              <a:gd name="connsiteY0" fmla="*/ 0 h 2003643"/>
              <a:gd name="connsiteX1" fmla="*/ 3076679 w 3076679"/>
              <a:gd name="connsiteY1" fmla="*/ 0 h 2003643"/>
              <a:gd name="connsiteX2" fmla="*/ 3076679 w 3076679"/>
              <a:gd name="connsiteY2" fmla="*/ 2003643 h 2003643"/>
              <a:gd name="connsiteX3" fmla="*/ 0 w 3076679"/>
              <a:gd name="connsiteY3" fmla="*/ 2003643 h 2003643"/>
              <a:gd name="connsiteX4" fmla="*/ 0 w 3076679"/>
              <a:gd name="connsiteY4" fmla="*/ 0 h 200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2003643">
                <a:moveTo>
                  <a:pt x="0" y="0"/>
                </a:moveTo>
                <a:lnTo>
                  <a:pt x="3076679" y="0"/>
                </a:lnTo>
                <a:lnTo>
                  <a:pt x="3076679" y="2003643"/>
                </a:lnTo>
                <a:lnTo>
                  <a:pt x="0" y="20036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85750" lvl="0" indent="-28575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700" b="0" i="0" kern="1200" dirty="0"/>
              <a:t>Probability theory is an integral part of statistics. </a:t>
            </a:r>
          </a:p>
          <a:p>
            <a:pPr marL="285750" lvl="0" indent="-28575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700" b="0" i="0" kern="1200" dirty="0"/>
              <a:t>The scope includes understanding the likelihood of events and the mathematical principles governing randomness. </a:t>
            </a:r>
          </a:p>
          <a:p>
            <a:pPr marL="285750" lvl="0" indent="-28575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700" b="0" i="0" kern="1200" dirty="0"/>
              <a:t>Probability is fundamental to many statistical methods, such as inferential statistics and modeling.</a:t>
            </a:r>
            <a:endParaRPr lang="en-US" sz="1700" kern="1200" dirty="0"/>
          </a:p>
        </p:txBody>
      </p:sp>
      <p:sp>
        <p:nvSpPr>
          <p:cNvPr id="14" name="Rectangle 13" descr="Statistics">
            <a:extLst>
              <a:ext uri="{FF2B5EF4-FFF2-40B4-BE49-F238E27FC236}">
                <a16:creationId xmlns:a16="http://schemas.microsoft.com/office/drawing/2014/main" id="{B62C343C-2F61-5151-0966-BE4A2A43FA03}"/>
              </a:ext>
            </a:extLst>
          </p:cNvPr>
          <p:cNvSpPr/>
          <p:nvPr/>
        </p:nvSpPr>
        <p:spPr>
          <a:xfrm>
            <a:off x="5576629" y="2536723"/>
            <a:ext cx="1076837" cy="96901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6FCEC77-FD53-FCEA-3ABA-A45DC82EE4D8}"/>
              </a:ext>
            </a:extLst>
          </p:cNvPr>
          <p:cNvSpPr/>
          <p:nvPr/>
        </p:nvSpPr>
        <p:spPr>
          <a:xfrm>
            <a:off x="4345833" y="3644708"/>
            <a:ext cx="3076679" cy="415291"/>
          </a:xfrm>
          <a:custGeom>
            <a:avLst/>
            <a:gdLst>
              <a:gd name="connsiteX0" fmla="*/ 0 w 3076679"/>
              <a:gd name="connsiteY0" fmla="*/ 0 h 415291"/>
              <a:gd name="connsiteX1" fmla="*/ 3076679 w 3076679"/>
              <a:gd name="connsiteY1" fmla="*/ 0 h 415291"/>
              <a:gd name="connsiteX2" fmla="*/ 3076679 w 3076679"/>
              <a:gd name="connsiteY2" fmla="*/ 415291 h 415291"/>
              <a:gd name="connsiteX3" fmla="*/ 0 w 3076679"/>
              <a:gd name="connsiteY3" fmla="*/ 415291 h 415291"/>
              <a:gd name="connsiteX4" fmla="*/ 0 w 3076679"/>
              <a:gd name="connsiteY4" fmla="*/ 0 h 41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415291">
                <a:moveTo>
                  <a:pt x="0" y="0"/>
                </a:moveTo>
                <a:lnTo>
                  <a:pt x="3076679" y="0"/>
                </a:lnTo>
                <a:lnTo>
                  <a:pt x="3076679" y="415291"/>
                </a:lnTo>
                <a:lnTo>
                  <a:pt x="0" y="4152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2700" b="1" i="0" kern="1200" dirty="0"/>
              <a:t>Inferential Statistics:</a:t>
            </a:r>
            <a:endParaRPr lang="en-US" sz="2700" kern="12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CFD238C-671D-F448-6325-B46DF8784928}"/>
              </a:ext>
            </a:extLst>
          </p:cNvPr>
          <p:cNvSpPr/>
          <p:nvPr/>
        </p:nvSpPr>
        <p:spPr>
          <a:xfrm>
            <a:off x="4405319" y="4124638"/>
            <a:ext cx="3483813" cy="2003643"/>
          </a:xfrm>
          <a:custGeom>
            <a:avLst/>
            <a:gdLst>
              <a:gd name="connsiteX0" fmla="*/ 0 w 3076679"/>
              <a:gd name="connsiteY0" fmla="*/ 0 h 2003643"/>
              <a:gd name="connsiteX1" fmla="*/ 3076679 w 3076679"/>
              <a:gd name="connsiteY1" fmla="*/ 0 h 2003643"/>
              <a:gd name="connsiteX2" fmla="*/ 3076679 w 3076679"/>
              <a:gd name="connsiteY2" fmla="*/ 2003643 h 2003643"/>
              <a:gd name="connsiteX3" fmla="*/ 0 w 3076679"/>
              <a:gd name="connsiteY3" fmla="*/ 2003643 h 2003643"/>
              <a:gd name="connsiteX4" fmla="*/ 0 w 3076679"/>
              <a:gd name="connsiteY4" fmla="*/ 0 h 200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2003643">
                <a:moveTo>
                  <a:pt x="0" y="0"/>
                </a:moveTo>
                <a:lnTo>
                  <a:pt x="3076679" y="0"/>
                </a:lnTo>
                <a:lnTo>
                  <a:pt x="3076679" y="2003643"/>
                </a:lnTo>
                <a:lnTo>
                  <a:pt x="0" y="20036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85750" lvl="0" indent="-28575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700" b="0" i="0" kern="1200" dirty="0"/>
              <a:t>The scope extends to making predictions and inferences about populations based on sample data. </a:t>
            </a:r>
          </a:p>
          <a:p>
            <a:pPr marL="285750" lvl="0" indent="-28575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700" b="0" i="0" kern="1200" dirty="0"/>
              <a:t>This includes confidence intervals, hypothesis testing, and understanding the limitations and uncertainties associated with such predictions.</a:t>
            </a:r>
            <a:endParaRPr lang="en-US" sz="1700" kern="1200" dirty="0"/>
          </a:p>
        </p:txBody>
      </p:sp>
      <p:sp>
        <p:nvSpPr>
          <p:cNvPr id="18" name="Rectangle 17" descr="Presentation with Pie Chart">
            <a:extLst>
              <a:ext uri="{FF2B5EF4-FFF2-40B4-BE49-F238E27FC236}">
                <a16:creationId xmlns:a16="http://schemas.microsoft.com/office/drawing/2014/main" id="{669B3C54-92DE-5962-7670-81BD66DFD0BD}"/>
              </a:ext>
            </a:extLst>
          </p:cNvPr>
          <p:cNvSpPr/>
          <p:nvPr/>
        </p:nvSpPr>
        <p:spPr>
          <a:xfrm>
            <a:off x="9191728" y="2536723"/>
            <a:ext cx="1076837" cy="969012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E6D516-C8C9-C696-A046-FB4AEED7A545}"/>
              </a:ext>
            </a:extLst>
          </p:cNvPr>
          <p:cNvSpPr/>
          <p:nvPr/>
        </p:nvSpPr>
        <p:spPr>
          <a:xfrm>
            <a:off x="8149359" y="3644708"/>
            <a:ext cx="3076679" cy="415291"/>
          </a:xfrm>
          <a:custGeom>
            <a:avLst/>
            <a:gdLst>
              <a:gd name="connsiteX0" fmla="*/ 0 w 3076679"/>
              <a:gd name="connsiteY0" fmla="*/ 0 h 415291"/>
              <a:gd name="connsiteX1" fmla="*/ 3076679 w 3076679"/>
              <a:gd name="connsiteY1" fmla="*/ 0 h 415291"/>
              <a:gd name="connsiteX2" fmla="*/ 3076679 w 3076679"/>
              <a:gd name="connsiteY2" fmla="*/ 415291 h 415291"/>
              <a:gd name="connsiteX3" fmla="*/ 0 w 3076679"/>
              <a:gd name="connsiteY3" fmla="*/ 415291 h 415291"/>
              <a:gd name="connsiteX4" fmla="*/ 0 w 3076679"/>
              <a:gd name="connsiteY4" fmla="*/ 0 h 41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415291">
                <a:moveTo>
                  <a:pt x="0" y="0"/>
                </a:moveTo>
                <a:lnTo>
                  <a:pt x="3076679" y="0"/>
                </a:lnTo>
                <a:lnTo>
                  <a:pt x="3076679" y="415291"/>
                </a:lnTo>
                <a:lnTo>
                  <a:pt x="0" y="4152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2700" b="1" i="0" kern="1200"/>
              <a:t>Statistical Modeling:</a:t>
            </a:r>
            <a:endParaRPr lang="en-US" sz="2700" kern="12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F00FB95-2360-31E1-117E-CAD214F71EA9}"/>
              </a:ext>
            </a:extLst>
          </p:cNvPr>
          <p:cNvSpPr/>
          <p:nvPr/>
        </p:nvSpPr>
        <p:spPr>
          <a:xfrm>
            <a:off x="8191808" y="4124638"/>
            <a:ext cx="3445714" cy="2299382"/>
          </a:xfrm>
          <a:custGeom>
            <a:avLst/>
            <a:gdLst>
              <a:gd name="connsiteX0" fmla="*/ 0 w 3076679"/>
              <a:gd name="connsiteY0" fmla="*/ 0 h 2003643"/>
              <a:gd name="connsiteX1" fmla="*/ 3076679 w 3076679"/>
              <a:gd name="connsiteY1" fmla="*/ 0 h 2003643"/>
              <a:gd name="connsiteX2" fmla="*/ 3076679 w 3076679"/>
              <a:gd name="connsiteY2" fmla="*/ 2003643 h 2003643"/>
              <a:gd name="connsiteX3" fmla="*/ 0 w 3076679"/>
              <a:gd name="connsiteY3" fmla="*/ 2003643 h 2003643"/>
              <a:gd name="connsiteX4" fmla="*/ 0 w 3076679"/>
              <a:gd name="connsiteY4" fmla="*/ 0 h 200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2003643">
                <a:moveTo>
                  <a:pt x="0" y="0"/>
                </a:moveTo>
                <a:lnTo>
                  <a:pt x="3076679" y="0"/>
                </a:lnTo>
                <a:lnTo>
                  <a:pt x="3076679" y="2003643"/>
                </a:lnTo>
                <a:lnTo>
                  <a:pt x="0" y="20036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85750" lvl="0" indent="-28575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700" b="0" i="0" kern="1200" dirty="0"/>
              <a:t>Statistics is used to create models that represent relationships within data. </a:t>
            </a:r>
          </a:p>
          <a:p>
            <a:pPr marL="285750" lvl="0" indent="-28575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700" b="0" i="0" kern="1200" dirty="0"/>
              <a:t>This can involve simple linear regression models to complex machine learning algorithms. </a:t>
            </a:r>
          </a:p>
          <a:p>
            <a:pPr marL="285750" lvl="0" indent="-28575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700" b="0" i="0" kern="1200" dirty="0"/>
              <a:t>The scope covers understanding how to develop, evaluate, and interpret statistical models.</a:t>
            </a:r>
            <a:endParaRPr lang="en-US" sz="1700" kern="12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4E06FE-098D-8C68-E9C5-8F2612B79B6F}"/>
              </a:ext>
            </a:extLst>
          </p:cNvPr>
          <p:cNvCxnSpPr/>
          <p:nvPr/>
        </p:nvCxnSpPr>
        <p:spPr>
          <a:xfrm>
            <a:off x="7986408" y="2536723"/>
            <a:ext cx="0" cy="38283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F934C0-CA1E-23AC-9FD6-14B19BA8CBAD}"/>
              </a:ext>
            </a:extLst>
          </p:cNvPr>
          <p:cNvCxnSpPr/>
          <p:nvPr/>
        </p:nvCxnSpPr>
        <p:spPr>
          <a:xfrm>
            <a:off x="4182881" y="2595624"/>
            <a:ext cx="0" cy="38283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63DEDE0-61B9-0D9B-8D1C-D4571ED62DDB}"/>
              </a:ext>
            </a:extLst>
          </p:cNvPr>
          <p:cNvSpPr/>
          <p:nvPr/>
        </p:nvSpPr>
        <p:spPr>
          <a:xfrm>
            <a:off x="3404214" y="757243"/>
            <a:ext cx="5421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Scope of Statistics</a:t>
            </a:r>
          </a:p>
        </p:txBody>
      </p:sp>
    </p:spTree>
    <p:extLst>
      <p:ext uri="{BB962C8B-B14F-4D97-AF65-F5344CB8AC3E}">
        <p14:creationId xmlns:p14="http://schemas.microsoft.com/office/powerpoint/2010/main" val="38265593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B0058211-5A33-8215-654A-2B4ECEF26140}"/>
              </a:ext>
            </a:extLst>
          </p:cNvPr>
          <p:cNvSpPr/>
          <p:nvPr/>
        </p:nvSpPr>
        <p:spPr>
          <a:xfrm>
            <a:off x="955726" y="2634272"/>
            <a:ext cx="3145928" cy="735703"/>
          </a:xfrm>
          <a:prstGeom prst="round2Same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128" tIns="77216" rIns="135128" bIns="77216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1" i="0" kern="1200" dirty="0"/>
              <a:t>Quality Control and Assurance:</a:t>
            </a:r>
            <a:endParaRPr lang="en-US" sz="19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75DCE58-837D-A95E-E23D-FF4A83865262}"/>
              </a:ext>
            </a:extLst>
          </p:cNvPr>
          <p:cNvSpPr/>
          <p:nvPr/>
        </p:nvSpPr>
        <p:spPr>
          <a:xfrm>
            <a:off x="955726" y="3369976"/>
            <a:ext cx="3145928" cy="3059995"/>
          </a:xfrm>
          <a:custGeom>
            <a:avLst/>
            <a:gdLst>
              <a:gd name="connsiteX0" fmla="*/ 0 w 3145928"/>
              <a:gd name="connsiteY0" fmla="*/ 0 h 2738137"/>
              <a:gd name="connsiteX1" fmla="*/ 3145928 w 3145928"/>
              <a:gd name="connsiteY1" fmla="*/ 0 h 2738137"/>
              <a:gd name="connsiteX2" fmla="*/ 3145928 w 3145928"/>
              <a:gd name="connsiteY2" fmla="*/ 2738137 h 2738137"/>
              <a:gd name="connsiteX3" fmla="*/ 0 w 3145928"/>
              <a:gd name="connsiteY3" fmla="*/ 2738137 h 2738137"/>
              <a:gd name="connsiteX4" fmla="*/ 0 w 3145928"/>
              <a:gd name="connsiteY4" fmla="*/ 0 h 273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5928" h="2738137">
                <a:moveTo>
                  <a:pt x="0" y="0"/>
                </a:moveTo>
                <a:lnTo>
                  <a:pt x="3145928" y="0"/>
                </a:lnTo>
                <a:lnTo>
                  <a:pt x="3145928" y="2738137"/>
                </a:lnTo>
                <a:lnTo>
                  <a:pt x="0" y="27381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346" tIns="101346" rIns="135128" bIns="152019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b="0" i="0" kern="1200" dirty="0"/>
              <a:t>In manufacturing and industry, statistics play a crucial role in quality control. 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b="0" i="0" kern="1200" dirty="0"/>
              <a:t>The scope involves using statistical methods to monitor and improve processes, ensuring consistency and minimizing defects.</a:t>
            </a:r>
            <a:endParaRPr lang="en-US" sz="1900" kern="1200" dirty="0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23C7E2A-B46B-B93E-1EC3-81E383CF7C8E}"/>
              </a:ext>
            </a:extLst>
          </p:cNvPr>
          <p:cNvSpPr/>
          <p:nvPr/>
        </p:nvSpPr>
        <p:spPr>
          <a:xfrm>
            <a:off x="4542085" y="2634272"/>
            <a:ext cx="3145928" cy="735704"/>
          </a:xfrm>
          <a:prstGeom prst="round2SameRect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128" tIns="77216" rIns="135128" bIns="77216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1" i="0" kern="1200" dirty="0"/>
              <a:t>Business and Economics:</a:t>
            </a:r>
            <a:endParaRPr lang="en-US" sz="1900" kern="1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196442-E6AB-E8FA-1B4E-964C052EC6EF}"/>
              </a:ext>
            </a:extLst>
          </p:cNvPr>
          <p:cNvSpPr/>
          <p:nvPr/>
        </p:nvSpPr>
        <p:spPr>
          <a:xfrm>
            <a:off x="4542085" y="3369977"/>
            <a:ext cx="3145928" cy="3059998"/>
          </a:xfrm>
          <a:custGeom>
            <a:avLst/>
            <a:gdLst>
              <a:gd name="connsiteX0" fmla="*/ 0 w 3145928"/>
              <a:gd name="connsiteY0" fmla="*/ 0 h 2738137"/>
              <a:gd name="connsiteX1" fmla="*/ 3145928 w 3145928"/>
              <a:gd name="connsiteY1" fmla="*/ 0 h 2738137"/>
              <a:gd name="connsiteX2" fmla="*/ 3145928 w 3145928"/>
              <a:gd name="connsiteY2" fmla="*/ 2738137 h 2738137"/>
              <a:gd name="connsiteX3" fmla="*/ 0 w 3145928"/>
              <a:gd name="connsiteY3" fmla="*/ 2738137 h 2738137"/>
              <a:gd name="connsiteX4" fmla="*/ 0 w 3145928"/>
              <a:gd name="connsiteY4" fmla="*/ 0 h 273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5928" h="2738137">
                <a:moveTo>
                  <a:pt x="0" y="0"/>
                </a:moveTo>
                <a:lnTo>
                  <a:pt x="3145928" y="0"/>
                </a:lnTo>
                <a:lnTo>
                  <a:pt x="3145928" y="2738137"/>
                </a:lnTo>
                <a:lnTo>
                  <a:pt x="0" y="27381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346" tIns="101346" rIns="135128" bIns="152019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b="0" i="0" kern="1200" dirty="0"/>
              <a:t>Statistics is widely applied in business and economics for market research, financial analysis, and decision-making. 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b="0" i="0" kern="1200" dirty="0"/>
              <a:t>The scope includes understanding consumer behavior, forecasting trends, and evaluating business strategies.</a:t>
            </a:r>
            <a:endParaRPr lang="en-US" sz="1900" kern="1200" dirty="0"/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7D77B5C8-EFF8-F290-89E5-7B57DDEAA1D1}"/>
              </a:ext>
            </a:extLst>
          </p:cNvPr>
          <p:cNvSpPr/>
          <p:nvPr/>
        </p:nvSpPr>
        <p:spPr>
          <a:xfrm>
            <a:off x="8128444" y="2634272"/>
            <a:ext cx="3145928" cy="735705"/>
          </a:xfrm>
          <a:prstGeom prst="round2SameRect">
            <a:avLst/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128" tIns="77216" rIns="135128" bIns="77216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1" i="0" kern="1200"/>
              <a:t>Biostatistics and Healthcare:</a:t>
            </a:r>
            <a:endParaRPr lang="en-US" sz="1900" kern="12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143D42B-266F-DA16-385D-6E4F9769D179}"/>
              </a:ext>
            </a:extLst>
          </p:cNvPr>
          <p:cNvSpPr/>
          <p:nvPr/>
        </p:nvSpPr>
        <p:spPr>
          <a:xfrm>
            <a:off x="8128444" y="3369978"/>
            <a:ext cx="3145928" cy="3060003"/>
          </a:xfrm>
          <a:custGeom>
            <a:avLst/>
            <a:gdLst>
              <a:gd name="connsiteX0" fmla="*/ 0 w 3145928"/>
              <a:gd name="connsiteY0" fmla="*/ 0 h 2738137"/>
              <a:gd name="connsiteX1" fmla="*/ 3145928 w 3145928"/>
              <a:gd name="connsiteY1" fmla="*/ 0 h 2738137"/>
              <a:gd name="connsiteX2" fmla="*/ 3145928 w 3145928"/>
              <a:gd name="connsiteY2" fmla="*/ 2738137 h 2738137"/>
              <a:gd name="connsiteX3" fmla="*/ 0 w 3145928"/>
              <a:gd name="connsiteY3" fmla="*/ 2738137 h 2738137"/>
              <a:gd name="connsiteX4" fmla="*/ 0 w 3145928"/>
              <a:gd name="connsiteY4" fmla="*/ 0 h 273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5928" h="2738137">
                <a:moveTo>
                  <a:pt x="0" y="0"/>
                </a:moveTo>
                <a:lnTo>
                  <a:pt x="3145928" y="0"/>
                </a:lnTo>
                <a:lnTo>
                  <a:pt x="3145928" y="2738137"/>
                </a:lnTo>
                <a:lnTo>
                  <a:pt x="0" y="27381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346" tIns="101346" rIns="135128" bIns="152019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b="0" i="0" kern="1200" dirty="0"/>
              <a:t>In healthcare, statistics is employed for clinical trials, epidemiological studies, and analyzing health-related data. 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900" b="0" i="0" kern="1200" dirty="0"/>
              <a:t>The scope includes ensuring the validity of medical research and drawing meaningful conclusions from health-related data.</a:t>
            </a:r>
            <a:endParaRPr lang="en-US" sz="1900" kern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4C11A2-CBA2-5176-8A38-5DA0C27BAC70}"/>
              </a:ext>
            </a:extLst>
          </p:cNvPr>
          <p:cNvSpPr/>
          <p:nvPr/>
        </p:nvSpPr>
        <p:spPr>
          <a:xfrm>
            <a:off x="3404214" y="757243"/>
            <a:ext cx="5421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Scope of Statistics</a:t>
            </a:r>
          </a:p>
        </p:txBody>
      </p:sp>
    </p:spTree>
    <p:extLst>
      <p:ext uri="{BB962C8B-B14F-4D97-AF65-F5344CB8AC3E}">
        <p14:creationId xmlns:p14="http://schemas.microsoft.com/office/powerpoint/2010/main" val="1261775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 descr="Person with Idea">
            <a:extLst>
              <a:ext uri="{FF2B5EF4-FFF2-40B4-BE49-F238E27FC236}">
                <a16:creationId xmlns:a16="http://schemas.microsoft.com/office/drawing/2014/main" id="{90EB5181-29C8-AC1C-17DE-3A775EE10F66}"/>
              </a:ext>
            </a:extLst>
          </p:cNvPr>
          <p:cNvSpPr/>
          <p:nvPr/>
        </p:nvSpPr>
        <p:spPr>
          <a:xfrm>
            <a:off x="1905607" y="2565302"/>
            <a:ext cx="1076837" cy="10768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CD84848-D736-A12F-9A37-93367BC720F5}"/>
              </a:ext>
            </a:extLst>
          </p:cNvPr>
          <p:cNvSpPr/>
          <p:nvPr/>
        </p:nvSpPr>
        <p:spPr>
          <a:xfrm>
            <a:off x="849760" y="3794119"/>
            <a:ext cx="3076679" cy="461501"/>
          </a:xfrm>
          <a:custGeom>
            <a:avLst/>
            <a:gdLst>
              <a:gd name="connsiteX0" fmla="*/ 0 w 3076679"/>
              <a:gd name="connsiteY0" fmla="*/ 0 h 461501"/>
              <a:gd name="connsiteX1" fmla="*/ 3076679 w 3076679"/>
              <a:gd name="connsiteY1" fmla="*/ 0 h 461501"/>
              <a:gd name="connsiteX2" fmla="*/ 3076679 w 3076679"/>
              <a:gd name="connsiteY2" fmla="*/ 461501 h 461501"/>
              <a:gd name="connsiteX3" fmla="*/ 0 w 3076679"/>
              <a:gd name="connsiteY3" fmla="*/ 461501 h 461501"/>
              <a:gd name="connsiteX4" fmla="*/ 0 w 3076679"/>
              <a:gd name="connsiteY4" fmla="*/ 0 h 46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461501">
                <a:moveTo>
                  <a:pt x="0" y="0"/>
                </a:moveTo>
                <a:lnTo>
                  <a:pt x="3076679" y="0"/>
                </a:lnTo>
                <a:lnTo>
                  <a:pt x="3076679" y="461501"/>
                </a:lnTo>
                <a:lnTo>
                  <a:pt x="0" y="4615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2200" b="1" i="0" kern="1200" dirty="0"/>
              <a:t>Social Sciences:</a:t>
            </a:r>
            <a:endParaRPr lang="en-US" sz="22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16751F-239F-0A05-CBAD-E0814F8EF3DD}"/>
              </a:ext>
            </a:extLst>
          </p:cNvPr>
          <p:cNvSpPr/>
          <p:nvPr/>
        </p:nvSpPr>
        <p:spPr>
          <a:xfrm>
            <a:off x="849761" y="4326308"/>
            <a:ext cx="3188530" cy="2064749"/>
          </a:xfrm>
          <a:custGeom>
            <a:avLst/>
            <a:gdLst>
              <a:gd name="connsiteX0" fmla="*/ 0 w 3076679"/>
              <a:gd name="connsiteY0" fmla="*/ 0 h 1773392"/>
              <a:gd name="connsiteX1" fmla="*/ 3076679 w 3076679"/>
              <a:gd name="connsiteY1" fmla="*/ 0 h 1773392"/>
              <a:gd name="connsiteX2" fmla="*/ 3076679 w 3076679"/>
              <a:gd name="connsiteY2" fmla="*/ 1773392 h 1773392"/>
              <a:gd name="connsiteX3" fmla="*/ 0 w 3076679"/>
              <a:gd name="connsiteY3" fmla="*/ 1773392 h 1773392"/>
              <a:gd name="connsiteX4" fmla="*/ 0 w 3076679"/>
              <a:gd name="connsiteY4" fmla="*/ 0 h 1773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1773392">
                <a:moveTo>
                  <a:pt x="0" y="0"/>
                </a:moveTo>
                <a:lnTo>
                  <a:pt x="3076679" y="0"/>
                </a:lnTo>
                <a:lnTo>
                  <a:pt x="3076679" y="1773392"/>
                </a:lnTo>
                <a:lnTo>
                  <a:pt x="0" y="177339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85750" lvl="0" indent="-28575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700" b="0" i="0" kern="1200" dirty="0"/>
              <a:t>Statistics is used in sociology, psychology, and other social sciences to analyze and interpret social phenomena. </a:t>
            </a:r>
          </a:p>
          <a:p>
            <a:pPr marL="285750" lvl="0" indent="-28575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700" b="0" i="0" kern="1200" dirty="0"/>
              <a:t>The scope extends to studying patterns, relationships, and trends within human behavior and society.</a:t>
            </a:r>
            <a:endParaRPr lang="en-US" sz="1700" kern="1200" dirty="0"/>
          </a:p>
        </p:txBody>
      </p:sp>
      <p:sp>
        <p:nvSpPr>
          <p:cNvPr id="10" name="Rectangle 9" descr="Sustainability">
            <a:extLst>
              <a:ext uri="{FF2B5EF4-FFF2-40B4-BE49-F238E27FC236}">
                <a16:creationId xmlns:a16="http://schemas.microsoft.com/office/drawing/2014/main" id="{BF48CEBA-A8C2-6005-93BE-302422BF7B9E}"/>
              </a:ext>
            </a:extLst>
          </p:cNvPr>
          <p:cNvSpPr/>
          <p:nvPr/>
        </p:nvSpPr>
        <p:spPr>
          <a:xfrm>
            <a:off x="5514360" y="2565302"/>
            <a:ext cx="1076837" cy="107683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B284FE-BAA1-FB3D-09BA-8D9EB1A7BEA2}"/>
              </a:ext>
            </a:extLst>
          </p:cNvPr>
          <p:cNvSpPr/>
          <p:nvPr/>
        </p:nvSpPr>
        <p:spPr>
          <a:xfrm>
            <a:off x="4352615" y="3794119"/>
            <a:ext cx="3076679" cy="461501"/>
          </a:xfrm>
          <a:custGeom>
            <a:avLst/>
            <a:gdLst>
              <a:gd name="connsiteX0" fmla="*/ 0 w 3076679"/>
              <a:gd name="connsiteY0" fmla="*/ 0 h 461501"/>
              <a:gd name="connsiteX1" fmla="*/ 3076679 w 3076679"/>
              <a:gd name="connsiteY1" fmla="*/ 0 h 461501"/>
              <a:gd name="connsiteX2" fmla="*/ 3076679 w 3076679"/>
              <a:gd name="connsiteY2" fmla="*/ 461501 h 461501"/>
              <a:gd name="connsiteX3" fmla="*/ 0 w 3076679"/>
              <a:gd name="connsiteY3" fmla="*/ 461501 h 461501"/>
              <a:gd name="connsiteX4" fmla="*/ 0 w 3076679"/>
              <a:gd name="connsiteY4" fmla="*/ 0 h 46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461501">
                <a:moveTo>
                  <a:pt x="0" y="0"/>
                </a:moveTo>
                <a:lnTo>
                  <a:pt x="3076679" y="0"/>
                </a:lnTo>
                <a:lnTo>
                  <a:pt x="3076679" y="461501"/>
                </a:lnTo>
                <a:lnTo>
                  <a:pt x="0" y="4615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2200" b="1" i="0" kern="1200" dirty="0"/>
              <a:t>Environmental Statistics:</a:t>
            </a:r>
            <a:endParaRPr lang="en-US" sz="22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3585CD-0427-7A4F-2305-21F933AD69E1}"/>
              </a:ext>
            </a:extLst>
          </p:cNvPr>
          <p:cNvSpPr/>
          <p:nvPr/>
        </p:nvSpPr>
        <p:spPr>
          <a:xfrm>
            <a:off x="4352615" y="4229960"/>
            <a:ext cx="3400329" cy="2161103"/>
          </a:xfrm>
          <a:custGeom>
            <a:avLst/>
            <a:gdLst>
              <a:gd name="connsiteX0" fmla="*/ 0 w 3076679"/>
              <a:gd name="connsiteY0" fmla="*/ 0 h 1773392"/>
              <a:gd name="connsiteX1" fmla="*/ 3076679 w 3076679"/>
              <a:gd name="connsiteY1" fmla="*/ 0 h 1773392"/>
              <a:gd name="connsiteX2" fmla="*/ 3076679 w 3076679"/>
              <a:gd name="connsiteY2" fmla="*/ 1773392 h 1773392"/>
              <a:gd name="connsiteX3" fmla="*/ 0 w 3076679"/>
              <a:gd name="connsiteY3" fmla="*/ 1773392 h 1773392"/>
              <a:gd name="connsiteX4" fmla="*/ 0 w 3076679"/>
              <a:gd name="connsiteY4" fmla="*/ 0 h 1773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1773392">
                <a:moveTo>
                  <a:pt x="0" y="0"/>
                </a:moveTo>
                <a:lnTo>
                  <a:pt x="3076679" y="0"/>
                </a:lnTo>
                <a:lnTo>
                  <a:pt x="3076679" y="1773392"/>
                </a:lnTo>
                <a:lnTo>
                  <a:pt x="0" y="177339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85750" lvl="0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700" b="0" i="0" kern="1200" dirty="0"/>
              <a:t>In environmental science, statistics is applied to analyze data related to climate, ecology, and environmental impact assessments. </a:t>
            </a:r>
          </a:p>
          <a:p>
            <a:pPr marL="285750" lvl="0" indent="-28575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700" b="0" i="0" kern="1200" dirty="0"/>
              <a:t>The scope includes using statistical methods to understand environmental patterns and trends.</a:t>
            </a:r>
            <a:endParaRPr lang="en-US" sz="1700" kern="1200" dirty="0"/>
          </a:p>
        </p:txBody>
      </p:sp>
      <p:sp>
        <p:nvSpPr>
          <p:cNvPr id="14" name="Rectangle 13" descr="Diploma Roll">
            <a:extLst>
              <a:ext uri="{FF2B5EF4-FFF2-40B4-BE49-F238E27FC236}">
                <a16:creationId xmlns:a16="http://schemas.microsoft.com/office/drawing/2014/main" id="{530852A9-6DE1-C847-BD52-256004E604DF}"/>
              </a:ext>
            </a:extLst>
          </p:cNvPr>
          <p:cNvSpPr/>
          <p:nvPr/>
        </p:nvSpPr>
        <p:spPr>
          <a:xfrm>
            <a:off x="9191728" y="2574698"/>
            <a:ext cx="1076837" cy="107683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D800CD7-3CF2-E8F7-3CA1-7C288C226D19}"/>
              </a:ext>
            </a:extLst>
          </p:cNvPr>
          <p:cNvSpPr/>
          <p:nvPr/>
        </p:nvSpPr>
        <p:spPr>
          <a:xfrm>
            <a:off x="8191808" y="3794119"/>
            <a:ext cx="3076679" cy="461501"/>
          </a:xfrm>
          <a:custGeom>
            <a:avLst/>
            <a:gdLst>
              <a:gd name="connsiteX0" fmla="*/ 0 w 3076679"/>
              <a:gd name="connsiteY0" fmla="*/ 0 h 461501"/>
              <a:gd name="connsiteX1" fmla="*/ 3076679 w 3076679"/>
              <a:gd name="connsiteY1" fmla="*/ 0 h 461501"/>
              <a:gd name="connsiteX2" fmla="*/ 3076679 w 3076679"/>
              <a:gd name="connsiteY2" fmla="*/ 461501 h 461501"/>
              <a:gd name="connsiteX3" fmla="*/ 0 w 3076679"/>
              <a:gd name="connsiteY3" fmla="*/ 461501 h 461501"/>
              <a:gd name="connsiteX4" fmla="*/ 0 w 3076679"/>
              <a:gd name="connsiteY4" fmla="*/ 0 h 46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461501">
                <a:moveTo>
                  <a:pt x="0" y="0"/>
                </a:moveTo>
                <a:lnTo>
                  <a:pt x="3076679" y="0"/>
                </a:lnTo>
                <a:lnTo>
                  <a:pt x="3076679" y="461501"/>
                </a:lnTo>
                <a:lnTo>
                  <a:pt x="0" y="4615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2200" b="1" i="0" kern="1200" dirty="0"/>
              <a:t>Educational Research:</a:t>
            </a:r>
            <a:endParaRPr lang="en-US" sz="22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580F559-B24E-8364-6A8E-A9F02AD27A1C}"/>
              </a:ext>
            </a:extLst>
          </p:cNvPr>
          <p:cNvSpPr/>
          <p:nvPr/>
        </p:nvSpPr>
        <p:spPr>
          <a:xfrm>
            <a:off x="8191808" y="4326309"/>
            <a:ext cx="3076679" cy="1773392"/>
          </a:xfrm>
          <a:custGeom>
            <a:avLst/>
            <a:gdLst>
              <a:gd name="connsiteX0" fmla="*/ 0 w 3076679"/>
              <a:gd name="connsiteY0" fmla="*/ 0 h 1773392"/>
              <a:gd name="connsiteX1" fmla="*/ 3076679 w 3076679"/>
              <a:gd name="connsiteY1" fmla="*/ 0 h 1773392"/>
              <a:gd name="connsiteX2" fmla="*/ 3076679 w 3076679"/>
              <a:gd name="connsiteY2" fmla="*/ 1773392 h 1773392"/>
              <a:gd name="connsiteX3" fmla="*/ 0 w 3076679"/>
              <a:gd name="connsiteY3" fmla="*/ 1773392 h 1773392"/>
              <a:gd name="connsiteX4" fmla="*/ 0 w 3076679"/>
              <a:gd name="connsiteY4" fmla="*/ 0 h 1773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1773392">
                <a:moveTo>
                  <a:pt x="0" y="0"/>
                </a:moveTo>
                <a:lnTo>
                  <a:pt x="3076679" y="0"/>
                </a:lnTo>
                <a:lnTo>
                  <a:pt x="3076679" y="1773392"/>
                </a:lnTo>
                <a:lnTo>
                  <a:pt x="0" y="177339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85750" lvl="0" indent="-28575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700" b="0" i="0" kern="1200" dirty="0"/>
              <a:t>Statistics is employed in educational research to analyze student performance, evaluate teaching methods, and assess the effectiveness of educational interventions.</a:t>
            </a:r>
            <a:endParaRPr lang="en-US" sz="1700" kern="1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9E9F21-44D0-2A31-27D1-294F8A24ED61}"/>
              </a:ext>
            </a:extLst>
          </p:cNvPr>
          <p:cNvCxnSpPr>
            <a:cxnSpLocks/>
          </p:cNvCxnSpPr>
          <p:nvPr/>
        </p:nvCxnSpPr>
        <p:spPr>
          <a:xfrm>
            <a:off x="4143969" y="3424498"/>
            <a:ext cx="0" cy="29670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57097E-FEC4-4662-D4A7-A9C79DAA58B9}"/>
              </a:ext>
            </a:extLst>
          </p:cNvPr>
          <p:cNvCxnSpPr>
            <a:cxnSpLocks/>
          </p:cNvCxnSpPr>
          <p:nvPr/>
        </p:nvCxnSpPr>
        <p:spPr>
          <a:xfrm>
            <a:off x="7973435" y="3424019"/>
            <a:ext cx="0" cy="29670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4F315F3-E75C-CB2F-AA4F-0B0AD6F7BC72}"/>
              </a:ext>
            </a:extLst>
          </p:cNvPr>
          <p:cNvSpPr/>
          <p:nvPr/>
        </p:nvSpPr>
        <p:spPr>
          <a:xfrm>
            <a:off x="3404214" y="757243"/>
            <a:ext cx="5421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Scope of Statistics</a:t>
            </a:r>
          </a:p>
        </p:txBody>
      </p:sp>
    </p:spTree>
    <p:extLst>
      <p:ext uri="{BB962C8B-B14F-4D97-AF65-F5344CB8AC3E}">
        <p14:creationId xmlns:p14="http://schemas.microsoft.com/office/powerpoint/2010/main" val="33331542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FDB11-53B8-257C-4FFC-7222CD8E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293" y="437559"/>
            <a:ext cx="9053794" cy="857350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Importance of Statistics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6400" y="2589817"/>
            <a:ext cx="0" cy="347002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34">
            <a:extLst>
              <a:ext uri="{FF2B5EF4-FFF2-40B4-BE49-F238E27FC236}">
                <a16:creationId xmlns:a16="http://schemas.microsoft.com/office/drawing/2014/main" id="{86EEC4C2-32DE-75CE-9488-D4A3D3CBC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566" y="1468877"/>
            <a:ext cx="9912808" cy="4951563"/>
          </a:xfrm>
        </p:spPr>
        <p:txBody>
          <a:bodyPr anchor="b">
            <a:normAutofit/>
          </a:bodyPr>
          <a:lstStyle/>
          <a:p>
            <a:pPr marL="514350" indent="-514350">
              <a:lnSpc>
                <a:spcPct val="110000"/>
              </a:lnSpc>
              <a:buSzPct val="100000"/>
              <a:buFont typeface="+mj-lt"/>
              <a:buAutoNum type="romanUcPeriod"/>
            </a:pPr>
            <a:r>
              <a:rPr lang="en-US" sz="2400" b="1" dirty="0"/>
              <a:t>Statistics in Planning:</a:t>
            </a:r>
          </a:p>
          <a:p>
            <a:pPr marL="604838" indent="-3429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en-US" sz="1800" b="1" i="0" dirty="0">
                <a:effectLst/>
                <a:latin typeface="Söhne"/>
              </a:rPr>
              <a:t>Data-Driven Decision-Making: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Söhne"/>
              </a:rPr>
              <a:t>Statistics provides planners with the tools to analyze historical data, trends, and patterns. 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Söhne"/>
              </a:rPr>
              <a:t>This information aids in making informed decisions about resource allocation, infrastructure development, and long-term strategic planning.</a:t>
            </a:r>
          </a:p>
          <a:p>
            <a:pPr marL="604838" indent="-3429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en-US" sz="1800" b="1" i="0" dirty="0">
                <a:effectLst/>
                <a:latin typeface="Söhne"/>
              </a:rPr>
              <a:t>Risk Assessment:</a:t>
            </a:r>
            <a:endParaRPr lang="en-US" sz="1800" b="0" i="0" dirty="0">
              <a:effectLst/>
              <a:latin typeface="Söhne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Planning involves anticipating potential challenges and uncertainties. 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Statistics enables planners to assess risks by analyzing probabilities, helping them develop contingency plans and make decisions that consider various potential outcomes.</a:t>
            </a:r>
          </a:p>
          <a:p>
            <a:pPr marL="604838" indent="-3429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en-US" sz="1800" b="1" i="0" dirty="0">
                <a:effectLst/>
                <a:latin typeface="Söhne"/>
              </a:rPr>
              <a:t>Performance Evaluation:</a:t>
            </a:r>
            <a:endParaRPr lang="en-US" sz="1800" b="0" i="0" dirty="0">
              <a:effectLst/>
              <a:latin typeface="Söhne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Statistics allows planners to evaluate the performance of past plans and projects. 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By analyzing key performance indicators and outcomes, they can identify areas for improvement and refine future plans.</a:t>
            </a:r>
          </a:p>
        </p:txBody>
      </p:sp>
    </p:spTree>
    <p:extLst>
      <p:ext uri="{BB962C8B-B14F-4D97-AF65-F5344CB8AC3E}">
        <p14:creationId xmlns:p14="http://schemas.microsoft.com/office/powerpoint/2010/main" val="565293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itle 43">
            <a:extLst>
              <a:ext uri="{FF2B5EF4-FFF2-40B4-BE49-F238E27FC236}">
                <a16:creationId xmlns:a16="http://schemas.microsoft.com/office/drawing/2014/main" id="{A3F94DB7-7573-847F-BABB-A287B479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86" y="800100"/>
            <a:ext cx="4402060" cy="1443597"/>
          </a:xfrm>
        </p:spPr>
        <p:txBody>
          <a:bodyPr anchor="b">
            <a:normAutofit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en-US" b="1" dirty="0"/>
              <a:t>Statistics in State:</a:t>
            </a:r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01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35">
            <a:extLst>
              <a:ext uri="{FF2B5EF4-FFF2-40B4-BE49-F238E27FC236}">
                <a16:creationId xmlns:a16="http://schemas.microsoft.com/office/drawing/2014/main" id="{D045FC5B-2F3E-E808-DEF5-FF7376937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046" y="800100"/>
            <a:ext cx="7121969" cy="5257800"/>
          </a:xfrm>
        </p:spPr>
        <p:txBody>
          <a:bodyPr anchor="b">
            <a:normAutofit/>
          </a:bodyPr>
          <a:lstStyle/>
          <a:p>
            <a:pPr marL="342900" indent="-3429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Data-Driven Decision-Making: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Söhne"/>
              </a:rPr>
              <a:t>Statistics provides planners with the tools to analyze historical data, trends, and patterns. 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Söhne"/>
              </a:rPr>
              <a:t>This information aids in making informed decisions about resource allocation, infrastructure development, and long-term strategic planning.</a:t>
            </a:r>
          </a:p>
          <a:p>
            <a:pPr marL="342900" indent="-3429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Risk Assessment: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Söhne"/>
              </a:rPr>
              <a:t>Planning involves anticipating potential challenges and uncertainties. 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Söhne"/>
              </a:rPr>
              <a:t>Statistics enables planners to assess risks by analyzing probabilities, helping them develop contingency plans and make decisions that consider various potential outcomes.</a:t>
            </a:r>
          </a:p>
          <a:p>
            <a:pPr marL="342900" indent="-3429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Performance Evaluation: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Söhne"/>
              </a:rPr>
              <a:t>Statistics allows planners to evaluate the performance of past plans and projects. 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Söhne"/>
              </a:rPr>
              <a:t>By analyzing key performance indicators and outcomes, they can identify areas for improvement and refine future plans.</a:t>
            </a:r>
          </a:p>
          <a:p>
            <a:pPr>
              <a:lnSpc>
                <a:spcPct val="110000"/>
              </a:lnSpc>
            </a:pP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9776400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FDB11-53B8-257C-4FFC-7222CD8E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en-US" b="1" dirty="0"/>
              <a:t>Statistics in Economics: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 descr="Statistics">
            <a:extLst>
              <a:ext uri="{FF2B5EF4-FFF2-40B4-BE49-F238E27FC236}">
                <a16:creationId xmlns:a16="http://schemas.microsoft.com/office/drawing/2014/main" id="{9A805676-4D7F-C449-01B8-95B9B309EC29}"/>
              </a:ext>
            </a:extLst>
          </p:cNvPr>
          <p:cNvSpPr/>
          <p:nvPr/>
        </p:nvSpPr>
        <p:spPr>
          <a:xfrm>
            <a:off x="1576438" y="2564822"/>
            <a:ext cx="1076837" cy="1059988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6C457F9-EA60-3505-4C78-94A1DCFC0C48}"/>
              </a:ext>
            </a:extLst>
          </p:cNvPr>
          <p:cNvSpPr/>
          <p:nvPr/>
        </p:nvSpPr>
        <p:spPr>
          <a:xfrm>
            <a:off x="576518" y="3776831"/>
            <a:ext cx="3076679" cy="454280"/>
          </a:xfrm>
          <a:custGeom>
            <a:avLst/>
            <a:gdLst>
              <a:gd name="connsiteX0" fmla="*/ 0 w 3076679"/>
              <a:gd name="connsiteY0" fmla="*/ 0 h 454280"/>
              <a:gd name="connsiteX1" fmla="*/ 3076679 w 3076679"/>
              <a:gd name="connsiteY1" fmla="*/ 0 h 454280"/>
              <a:gd name="connsiteX2" fmla="*/ 3076679 w 3076679"/>
              <a:gd name="connsiteY2" fmla="*/ 454280 h 454280"/>
              <a:gd name="connsiteX3" fmla="*/ 0 w 3076679"/>
              <a:gd name="connsiteY3" fmla="*/ 454280 h 454280"/>
              <a:gd name="connsiteX4" fmla="*/ 0 w 3076679"/>
              <a:gd name="connsiteY4" fmla="*/ 0 h 45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454280">
                <a:moveTo>
                  <a:pt x="0" y="0"/>
                </a:moveTo>
                <a:lnTo>
                  <a:pt x="3076679" y="0"/>
                </a:lnTo>
                <a:lnTo>
                  <a:pt x="3076679" y="454280"/>
                </a:lnTo>
                <a:lnTo>
                  <a:pt x="0" y="4542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2000" b="1" i="0" kern="1200"/>
              <a:t>Market Analysis:</a:t>
            </a:r>
            <a:endParaRPr lang="en-US" sz="2000" kern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A4BD05-37F1-E545-A09E-5D340DA2D382}"/>
              </a:ext>
            </a:extLst>
          </p:cNvPr>
          <p:cNvSpPr/>
          <p:nvPr/>
        </p:nvSpPr>
        <p:spPr>
          <a:xfrm>
            <a:off x="564205" y="4301818"/>
            <a:ext cx="3359951" cy="2069797"/>
          </a:xfrm>
          <a:custGeom>
            <a:avLst/>
            <a:gdLst>
              <a:gd name="connsiteX0" fmla="*/ 0 w 3076679"/>
              <a:gd name="connsiteY0" fmla="*/ 0 h 1798363"/>
              <a:gd name="connsiteX1" fmla="*/ 3076679 w 3076679"/>
              <a:gd name="connsiteY1" fmla="*/ 0 h 1798363"/>
              <a:gd name="connsiteX2" fmla="*/ 3076679 w 3076679"/>
              <a:gd name="connsiteY2" fmla="*/ 1798363 h 1798363"/>
              <a:gd name="connsiteX3" fmla="*/ 0 w 3076679"/>
              <a:gd name="connsiteY3" fmla="*/ 1798363 h 1798363"/>
              <a:gd name="connsiteX4" fmla="*/ 0 w 3076679"/>
              <a:gd name="connsiteY4" fmla="*/ 0 h 179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1798363">
                <a:moveTo>
                  <a:pt x="0" y="0"/>
                </a:moveTo>
                <a:lnTo>
                  <a:pt x="3076679" y="0"/>
                </a:lnTo>
                <a:lnTo>
                  <a:pt x="3076679" y="1798363"/>
                </a:lnTo>
                <a:lnTo>
                  <a:pt x="0" y="17983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85750" lvl="0" indent="-28575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0" i="0" kern="1200" dirty="0"/>
              <a:t>Economists use statistical methods to analyze market trends, consumer behavior, and economic indicators.</a:t>
            </a:r>
            <a:endParaRPr lang="en-US" sz="1600" kern="1200" dirty="0"/>
          </a:p>
          <a:p>
            <a:pPr marL="285750" lvl="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0" i="0" kern="1200" dirty="0"/>
              <a:t>This information is vital for understanding market dynamics, forecasting demand, and making informed economic policy recommendations.</a:t>
            </a:r>
            <a:endParaRPr lang="en-US" sz="1600" kern="1200" dirty="0"/>
          </a:p>
        </p:txBody>
      </p:sp>
      <p:sp>
        <p:nvSpPr>
          <p:cNvPr id="13" name="Rectangle 12" descr="Upward trend">
            <a:extLst>
              <a:ext uri="{FF2B5EF4-FFF2-40B4-BE49-F238E27FC236}">
                <a16:creationId xmlns:a16="http://schemas.microsoft.com/office/drawing/2014/main" id="{B5DF42C3-E19C-9CAB-6CB9-D8B32F24D606}"/>
              </a:ext>
            </a:extLst>
          </p:cNvPr>
          <p:cNvSpPr/>
          <p:nvPr/>
        </p:nvSpPr>
        <p:spPr>
          <a:xfrm>
            <a:off x="5179224" y="2564822"/>
            <a:ext cx="1076837" cy="105998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10DE97E-10BF-9973-8A27-70E037BF0CA8}"/>
              </a:ext>
            </a:extLst>
          </p:cNvPr>
          <p:cNvSpPr/>
          <p:nvPr/>
        </p:nvSpPr>
        <p:spPr>
          <a:xfrm>
            <a:off x="4179304" y="3776831"/>
            <a:ext cx="3076679" cy="454280"/>
          </a:xfrm>
          <a:custGeom>
            <a:avLst/>
            <a:gdLst>
              <a:gd name="connsiteX0" fmla="*/ 0 w 3076679"/>
              <a:gd name="connsiteY0" fmla="*/ 0 h 454280"/>
              <a:gd name="connsiteX1" fmla="*/ 3076679 w 3076679"/>
              <a:gd name="connsiteY1" fmla="*/ 0 h 454280"/>
              <a:gd name="connsiteX2" fmla="*/ 3076679 w 3076679"/>
              <a:gd name="connsiteY2" fmla="*/ 454280 h 454280"/>
              <a:gd name="connsiteX3" fmla="*/ 0 w 3076679"/>
              <a:gd name="connsiteY3" fmla="*/ 454280 h 454280"/>
              <a:gd name="connsiteX4" fmla="*/ 0 w 3076679"/>
              <a:gd name="connsiteY4" fmla="*/ 0 h 45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454280">
                <a:moveTo>
                  <a:pt x="0" y="0"/>
                </a:moveTo>
                <a:lnTo>
                  <a:pt x="3076679" y="0"/>
                </a:lnTo>
                <a:lnTo>
                  <a:pt x="3076679" y="454280"/>
                </a:lnTo>
                <a:lnTo>
                  <a:pt x="0" y="4542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2000" b="1" i="0" kern="1200" dirty="0"/>
              <a:t>Macroeconomic Indicators:</a:t>
            </a:r>
            <a:endParaRPr lang="en-US" sz="20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7042239-8E25-3230-861F-4031E4DF5952}"/>
              </a:ext>
            </a:extLst>
          </p:cNvPr>
          <p:cNvSpPr/>
          <p:nvPr/>
        </p:nvSpPr>
        <p:spPr>
          <a:xfrm>
            <a:off x="4179304" y="4301818"/>
            <a:ext cx="3474085" cy="1798363"/>
          </a:xfrm>
          <a:custGeom>
            <a:avLst/>
            <a:gdLst>
              <a:gd name="connsiteX0" fmla="*/ 0 w 3076679"/>
              <a:gd name="connsiteY0" fmla="*/ 0 h 1798363"/>
              <a:gd name="connsiteX1" fmla="*/ 3076679 w 3076679"/>
              <a:gd name="connsiteY1" fmla="*/ 0 h 1798363"/>
              <a:gd name="connsiteX2" fmla="*/ 3076679 w 3076679"/>
              <a:gd name="connsiteY2" fmla="*/ 1798363 h 1798363"/>
              <a:gd name="connsiteX3" fmla="*/ 0 w 3076679"/>
              <a:gd name="connsiteY3" fmla="*/ 1798363 h 1798363"/>
              <a:gd name="connsiteX4" fmla="*/ 0 w 3076679"/>
              <a:gd name="connsiteY4" fmla="*/ 0 h 179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1798363">
                <a:moveTo>
                  <a:pt x="0" y="0"/>
                </a:moveTo>
                <a:lnTo>
                  <a:pt x="3076679" y="0"/>
                </a:lnTo>
                <a:lnTo>
                  <a:pt x="3076679" y="1798363"/>
                </a:lnTo>
                <a:lnTo>
                  <a:pt x="0" y="17983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85750" lvl="0" indent="-28575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500" b="0" i="0" kern="1200" dirty="0"/>
              <a:t>Statistics plays a key role in measuring and analyzing macroeconomic indicators such as GDP, inflation, and unemployment rates. </a:t>
            </a:r>
            <a:endParaRPr lang="en-US" sz="1500" kern="1200" dirty="0"/>
          </a:p>
          <a:p>
            <a:pPr marL="285750" lvl="0" indent="-28575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500" b="0" i="0" kern="1200" dirty="0"/>
              <a:t>These indicators provide a comprehensive view of an economy's health and guide economic policy decisions.</a:t>
            </a:r>
            <a:endParaRPr lang="en-US" sz="1500" kern="1200" dirty="0"/>
          </a:p>
        </p:txBody>
      </p:sp>
      <p:sp>
        <p:nvSpPr>
          <p:cNvPr id="17" name="Rectangle 16" descr="Bar Graph with Upward Trend">
            <a:extLst>
              <a:ext uri="{FF2B5EF4-FFF2-40B4-BE49-F238E27FC236}">
                <a16:creationId xmlns:a16="http://schemas.microsoft.com/office/drawing/2014/main" id="{6F078583-4EAD-CB5B-3191-A2D13AC4C98E}"/>
              </a:ext>
            </a:extLst>
          </p:cNvPr>
          <p:cNvSpPr/>
          <p:nvPr/>
        </p:nvSpPr>
        <p:spPr>
          <a:xfrm>
            <a:off x="9163026" y="2564822"/>
            <a:ext cx="1076837" cy="1059988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04E075-4E0D-B922-D6FE-F5A06DCBF3D0}"/>
              </a:ext>
            </a:extLst>
          </p:cNvPr>
          <p:cNvSpPr/>
          <p:nvPr/>
        </p:nvSpPr>
        <p:spPr>
          <a:xfrm>
            <a:off x="8163106" y="3776831"/>
            <a:ext cx="3076679" cy="454280"/>
          </a:xfrm>
          <a:custGeom>
            <a:avLst/>
            <a:gdLst>
              <a:gd name="connsiteX0" fmla="*/ 0 w 3076679"/>
              <a:gd name="connsiteY0" fmla="*/ 0 h 454280"/>
              <a:gd name="connsiteX1" fmla="*/ 3076679 w 3076679"/>
              <a:gd name="connsiteY1" fmla="*/ 0 h 454280"/>
              <a:gd name="connsiteX2" fmla="*/ 3076679 w 3076679"/>
              <a:gd name="connsiteY2" fmla="*/ 454280 h 454280"/>
              <a:gd name="connsiteX3" fmla="*/ 0 w 3076679"/>
              <a:gd name="connsiteY3" fmla="*/ 454280 h 454280"/>
              <a:gd name="connsiteX4" fmla="*/ 0 w 3076679"/>
              <a:gd name="connsiteY4" fmla="*/ 0 h 45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454280">
                <a:moveTo>
                  <a:pt x="0" y="0"/>
                </a:moveTo>
                <a:lnTo>
                  <a:pt x="3076679" y="0"/>
                </a:lnTo>
                <a:lnTo>
                  <a:pt x="3076679" y="454280"/>
                </a:lnTo>
                <a:lnTo>
                  <a:pt x="0" y="4542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2000" b="1" i="0" kern="1200" dirty="0"/>
              <a:t>Forecasting and Planning:</a:t>
            </a:r>
            <a:endParaRPr lang="en-US" sz="2000" kern="1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DBCCAF-6A32-DE46-169D-EC75E6F55EAC}"/>
              </a:ext>
            </a:extLst>
          </p:cNvPr>
          <p:cNvSpPr/>
          <p:nvPr/>
        </p:nvSpPr>
        <p:spPr>
          <a:xfrm>
            <a:off x="8191808" y="4301818"/>
            <a:ext cx="3474085" cy="1798363"/>
          </a:xfrm>
          <a:custGeom>
            <a:avLst/>
            <a:gdLst>
              <a:gd name="connsiteX0" fmla="*/ 0 w 3076679"/>
              <a:gd name="connsiteY0" fmla="*/ 0 h 1798363"/>
              <a:gd name="connsiteX1" fmla="*/ 3076679 w 3076679"/>
              <a:gd name="connsiteY1" fmla="*/ 0 h 1798363"/>
              <a:gd name="connsiteX2" fmla="*/ 3076679 w 3076679"/>
              <a:gd name="connsiteY2" fmla="*/ 1798363 h 1798363"/>
              <a:gd name="connsiteX3" fmla="*/ 0 w 3076679"/>
              <a:gd name="connsiteY3" fmla="*/ 1798363 h 1798363"/>
              <a:gd name="connsiteX4" fmla="*/ 0 w 3076679"/>
              <a:gd name="connsiteY4" fmla="*/ 0 h 179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679" h="1798363">
                <a:moveTo>
                  <a:pt x="0" y="0"/>
                </a:moveTo>
                <a:lnTo>
                  <a:pt x="3076679" y="0"/>
                </a:lnTo>
                <a:lnTo>
                  <a:pt x="3076679" y="1798363"/>
                </a:lnTo>
                <a:lnTo>
                  <a:pt x="0" y="17983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342900" lvl="0" indent="-34290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500" b="0" i="0" kern="1200" dirty="0"/>
              <a:t>Economists use statistical models for economic forecasting and planning. </a:t>
            </a:r>
            <a:endParaRPr lang="en-US" sz="1500" kern="1200" dirty="0"/>
          </a:p>
          <a:p>
            <a:pPr marL="342900" lvl="0" indent="-34290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500" b="0" i="0" kern="1200" dirty="0"/>
              <a:t>Whether predicting future economic conditions or assessing the impact of policy changes, statistics provides a quantitative basis for decision-making in the field of economics.</a:t>
            </a:r>
            <a:endParaRPr lang="en-US" sz="1500" kern="1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9A0F88-2D60-B0CB-F15C-9FE8A6A2498A}"/>
              </a:ext>
            </a:extLst>
          </p:cNvPr>
          <p:cNvCxnSpPr>
            <a:cxnSpLocks/>
          </p:cNvCxnSpPr>
          <p:nvPr/>
        </p:nvCxnSpPr>
        <p:spPr>
          <a:xfrm>
            <a:off x="4038277" y="3057346"/>
            <a:ext cx="0" cy="29670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AC40FA-86C0-0C42-D0C3-9353A0355779}"/>
              </a:ext>
            </a:extLst>
          </p:cNvPr>
          <p:cNvCxnSpPr>
            <a:cxnSpLocks/>
          </p:cNvCxnSpPr>
          <p:nvPr/>
        </p:nvCxnSpPr>
        <p:spPr>
          <a:xfrm>
            <a:off x="7907957" y="3057346"/>
            <a:ext cx="0" cy="29670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3097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ult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2297</Words>
  <Application>Microsoft Office PowerPoint</Application>
  <PresentationFormat>Widescreen</PresentationFormat>
  <Paragraphs>188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ADLaM Display</vt:lpstr>
      <vt:lpstr>Arial</vt:lpstr>
      <vt:lpstr>Georgia Pro Light</vt:lpstr>
      <vt:lpstr>Söhne</vt:lpstr>
      <vt:lpstr>Times-Italic</vt:lpstr>
      <vt:lpstr>VaultVTI</vt:lpstr>
      <vt:lpstr>Statistics</vt:lpstr>
      <vt:lpstr>What is Statistics?</vt:lpstr>
      <vt:lpstr>Scope of Statistics</vt:lpstr>
      <vt:lpstr>PowerPoint Presentation</vt:lpstr>
      <vt:lpstr>PowerPoint Presentation</vt:lpstr>
      <vt:lpstr>PowerPoint Presentation</vt:lpstr>
      <vt:lpstr>Importance of Statistics</vt:lpstr>
      <vt:lpstr>Statistics in State:</vt:lpstr>
      <vt:lpstr>Statistics in Economics:</vt:lpstr>
      <vt:lpstr>Statistics in Business &amp; Management:</vt:lpstr>
      <vt:lpstr>Statistics in Accountancy and Auditing:</vt:lpstr>
      <vt:lpstr>Statistics in Industry:</vt:lpstr>
      <vt:lpstr>Statistics in Physical Sciences:</vt:lpstr>
      <vt:lpstr>Statistics in Social Sciences:</vt:lpstr>
      <vt:lpstr>Statistics in Biology and Medical Sciences:</vt:lpstr>
      <vt:lpstr>Statistics in Psychology and Education:</vt:lpstr>
      <vt:lpstr>Limitations of Statistics</vt:lpstr>
      <vt:lpstr>Statistics does not study individuals.</vt:lpstr>
      <vt:lpstr>Statistical laws are not exact.</vt:lpstr>
      <vt:lpstr>Statistics is liable to be misused.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Brahamjot brahamjot</dc:creator>
  <cp:lastModifiedBy>Brahamjot brahamjot</cp:lastModifiedBy>
  <cp:revision>53</cp:revision>
  <dcterms:created xsi:type="dcterms:W3CDTF">2024-01-07T17:07:41Z</dcterms:created>
  <dcterms:modified xsi:type="dcterms:W3CDTF">2024-01-11T06:55:37Z</dcterms:modified>
</cp:coreProperties>
</file>