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69" r:id="rId8"/>
    <p:sldId id="261" r:id="rId9"/>
    <p:sldId id="259" r:id="rId10"/>
    <p:sldId id="262" r:id="rId11"/>
    <p:sldId id="264" r:id="rId12"/>
    <p:sldId id="265" r:id="rId13"/>
    <p:sldId id="266" r:id="rId14"/>
    <p:sldId id="267"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WORDPRESS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Web Content Management System</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1026" name="Picture 2" descr="WordPress logo PNG transparent image download, size: 1024x1024px">
            <a:extLst>
              <a:ext uri="{FF2B5EF4-FFF2-40B4-BE49-F238E27FC236}">
                <a16:creationId xmlns:a16="http://schemas.microsoft.com/office/drawing/2014/main" id="{925BB83A-4ABF-A2BC-BE8B-4F4359C29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0245" y="82055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5C05-05C1-D147-81C3-5F5C9B222D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46DADE-55CA-A3A0-CD5F-E7EBB1CCDD20}"/>
              </a:ext>
            </a:extLst>
          </p:cNvPr>
          <p:cNvSpPr>
            <a:spLocks noGrp="1"/>
          </p:cNvSpPr>
          <p:nvPr>
            <p:ph idx="1"/>
          </p:nvPr>
        </p:nvSpPr>
        <p:spPr/>
        <p:txBody>
          <a:bodyPr/>
          <a:lstStyle/>
          <a:p>
            <a:r>
              <a:rPr lang="en-IN" dirty="0"/>
              <a:t>Click on “</a:t>
            </a:r>
            <a:r>
              <a:rPr lang="en-IN" i="1" u="sng" dirty="0"/>
              <a:t>Install</a:t>
            </a:r>
            <a:r>
              <a:rPr lang="en-IN" dirty="0"/>
              <a:t>” for</a:t>
            </a:r>
          </a:p>
          <a:p>
            <a:pPr marL="0" indent="0">
              <a:buNone/>
            </a:pPr>
            <a:r>
              <a:rPr lang="en-IN" dirty="0"/>
              <a:t>       further steps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FDD487DE-385D-57F4-D365-E4DD54FB4A5E}"/>
              </a:ext>
            </a:extLst>
          </p:cNvPr>
          <p:cNvPicPr>
            <a:picLocks noChangeAspect="1"/>
          </p:cNvPicPr>
          <p:nvPr/>
        </p:nvPicPr>
        <p:blipFill>
          <a:blip r:embed="rId2"/>
          <a:stretch>
            <a:fillRect/>
          </a:stretch>
        </p:blipFill>
        <p:spPr>
          <a:xfrm>
            <a:off x="3573625" y="615819"/>
            <a:ext cx="7249885" cy="6158205"/>
          </a:xfrm>
          <a:prstGeom prst="rect">
            <a:avLst/>
          </a:prstGeom>
        </p:spPr>
      </p:pic>
      <p:sp>
        <p:nvSpPr>
          <p:cNvPr id="5" name="Arrow: Right 4">
            <a:extLst>
              <a:ext uri="{FF2B5EF4-FFF2-40B4-BE49-F238E27FC236}">
                <a16:creationId xmlns:a16="http://schemas.microsoft.com/office/drawing/2014/main" id="{890756AB-65A4-67DD-CC3B-2C4BF090F300}"/>
              </a:ext>
            </a:extLst>
          </p:cNvPr>
          <p:cNvSpPr/>
          <p:nvPr/>
        </p:nvSpPr>
        <p:spPr>
          <a:xfrm rot="10800000">
            <a:off x="5505061" y="6183837"/>
            <a:ext cx="503853" cy="2146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711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a:extLst>
              <a:ext uri="{FF2B5EF4-FFF2-40B4-BE49-F238E27FC236}">
                <a16:creationId xmlns:a16="http://schemas.microsoft.com/office/drawing/2014/main" id="{ED99838C-833C-970A-CFAE-C582AB7A84AA}"/>
              </a:ext>
            </a:extLst>
          </p:cNvPr>
          <p:cNvPicPr>
            <a:picLocks noChangeAspect="1"/>
          </p:cNvPicPr>
          <p:nvPr/>
        </p:nvPicPr>
        <p:blipFill>
          <a:blip r:embed="rId2"/>
          <a:stretch>
            <a:fillRect/>
          </a:stretch>
        </p:blipFill>
        <p:spPr>
          <a:xfrm>
            <a:off x="5374433" y="702156"/>
            <a:ext cx="3638938" cy="2667276"/>
          </a:xfrm>
          <a:prstGeom prst="rect">
            <a:avLst/>
          </a:prstGeom>
        </p:spPr>
      </p:pic>
      <p:sp>
        <p:nvSpPr>
          <p:cNvPr id="2" name="Title 1">
            <a:extLst>
              <a:ext uri="{FF2B5EF4-FFF2-40B4-BE49-F238E27FC236}">
                <a16:creationId xmlns:a16="http://schemas.microsoft.com/office/drawing/2014/main" id="{A8D08458-8501-50E6-E9E6-117457FFC9F1}"/>
              </a:ext>
            </a:extLst>
          </p:cNvPr>
          <p:cNvSpPr>
            <a:spLocks noGrp="1"/>
          </p:cNvSpPr>
          <p:nvPr>
            <p:ph type="title"/>
          </p:nvPr>
        </p:nvSpPr>
        <p:spPr/>
        <p:txBody>
          <a:bodyPr/>
          <a:lstStyle/>
          <a:p>
            <a:endParaRPr lang="en-IN" dirty="0"/>
          </a:p>
        </p:txBody>
      </p:sp>
      <p:sp>
        <p:nvSpPr>
          <p:cNvPr id="5" name="Arrow: Right 4">
            <a:extLst>
              <a:ext uri="{FF2B5EF4-FFF2-40B4-BE49-F238E27FC236}">
                <a16:creationId xmlns:a16="http://schemas.microsoft.com/office/drawing/2014/main" id="{B912AE71-FD77-D97D-4584-FB35B37213FA}"/>
              </a:ext>
            </a:extLst>
          </p:cNvPr>
          <p:cNvSpPr/>
          <p:nvPr/>
        </p:nvSpPr>
        <p:spPr>
          <a:xfrm flipV="1">
            <a:off x="5210758" y="3006136"/>
            <a:ext cx="327349" cy="1569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Content Placeholder 6">
            <a:extLst>
              <a:ext uri="{FF2B5EF4-FFF2-40B4-BE49-F238E27FC236}">
                <a16:creationId xmlns:a16="http://schemas.microsoft.com/office/drawing/2014/main" id="{211D4B12-75D8-3E75-F046-B849999EAB14}"/>
              </a:ext>
            </a:extLst>
          </p:cNvPr>
          <p:cNvSpPr>
            <a:spLocks noGrp="1"/>
          </p:cNvSpPr>
          <p:nvPr>
            <p:ph idx="1"/>
          </p:nvPr>
        </p:nvSpPr>
        <p:spPr>
          <a:xfrm>
            <a:off x="581192" y="2417908"/>
            <a:ext cx="11029615" cy="3634486"/>
          </a:xfrm>
        </p:spPr>
        <p:txBody>
          <a:bodyPr/>
          <a:lstStyle/>
          <a:p>
            <a:r>
              <a:rPr lang="en-IN" dirty="0"/>
              <a:t>Log in to the official site </a:t>
            </a:r>
          </a:p>
          <a:p>
            <a:pPr marL="0" indent="0">
              <a:buNone/>
            </a:pPr>
            <a:r>
              <a:rPr lang="en-IN" dirty="0"/>
              <a:t>      and experience the features.</a:t>
            </a:r>
          </a:p>
        </p:txBody>
      </p:sp>
      <p:pic>
        <p:nvPicPr>
          <p:cNvPr id="9" name="Picture 8">
            <a:extLst>
              <a:ext uri="{FF2B5EF4-FFF2-40B4-BE49-F238E27FC236}">
                <a16:creationId xmlns:a16="http://schemas.microsoft.com/office/drawing/2014/main" id="{7DB5422A-02EC-37A5-24B7-B4744F700F02}"/>
              </a:ext>
            </a:extLst>
          </p:cNvPr>
          <p:cNvPicPr>
            <a:picLocks noChangeAspect="1"/>
          </p:cNvPicPr>
          <p:nvPr/>
        </p:nvPicPr>
        <p:blipFill rotWithShape="1">
          <a:blip r:embed="rId3"/>
          <a:srcRect l="30879" t="15372" r="30739"/>
          <a:stretch/>
        </p:blipFill>
        <p:spPr>
          <a:xfrm>
            <a:off x="5374433" y="3392662"/>
            <a:ext cx="3638938" cy="3362701"/>
          </a:xfrm>
          <a:prstGeom prst="rect">
            <a:avLst/>
          </a:prstGeom>
        </p:spPr>
      </p:pic>
      <p:sp>
        <p:nvSpPr>
          <p:cNvPr id="10" name="Arrow: Right 9">
            <a:extLst>
              <a:ext uri="{FF2B5EF4-FFF2-40B4-BE49-F238E27FC236}">
                <a16:creationId xmlns:a16="http://schemas.microsoft.com/office/drawing/2014/main" id="{6D56B223-D1CF-36C7-ED14-06A36C094556}"/>
              </a:ext>
            </a:extLst>
          </p:cNvPr>
          <p:cNvSpPr/>
          <p:nvPr/>
        </p:nvSpPr>
        <p:spPr>
          <a:xfrm rot="10800000">
            <a:off x="8761444" y="5493372"/>
            <a:ext cx="503853" cy="2146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727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17DBEF-52C3-3389-C831-2DAF7F36ECD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3055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B2BF-3BC8-8382-5285-0A3571D32482}"/>
              </a:ext>
            </a:extLst>
          </p:cNvPr>
          <p:cNvSpPr>
            <a:spLocks noGrp="1"/>
          </p:cNvSpPr>
          <p:nvPr>
            <p:ph type="title"/>
          </p:nvPr>
        </p:nvSpPr>
        <p:spPr>
          <a:xfrm>
            <a:off x="581192" y="1918089"/>
            <a:ext cx="11029615" cy="2147467"/>
          </a:xfrm>
        </p:spPr>
        <p:txBody>
          <a:bodyPr/>
          <a:lstStyle/>
          <a:p>
            <a:endParaRPr lang="en-IN" dirty="0"/>
          </a:p>
        </p:txBody>
      </p:sp>
      <p:sp>
        <p:nvSpPr>
          <p:cNvPr id="3" name="Text Placeholder 2">
            <a:extLst>
              <a:ext uri="{FF2B5EF4-FFF2-40B4-BE49-F238E27FC236}">
                <a16:creationId xmlns:a16="http://schemas.microsoft.com/office/drawing/2014/main" id="{04D4E996-E9EA-F78E-C830-79025A13EA2F}"/>
              </a:ext>
            </a:extLst>
          </p:cNvPr>
          <p:cNvSpPr>
            <a:spLocks noGrp="1"/>
          </p:cNvSpPr>
          <p:nvPr>
            <p:ph type="body" idx="1"/>
          </p:nvPr>
        </p:nvSpPr>
        <p:spPr>
          <a:xfrm>
            <a:off x="581191" y="5062233"/>
            <a:ext cx="11029615" cy="600556"/>
          </a:xfrm>
        </p:spPr>
        <p:txBody>
          <a:bodyPr>
            <a:noAutofit/>
          </a:bodyPr>
          <a:lstStyle/>
          <a:p>
            <a:r>
              <a:rPr lang="en-IN" sz="2000" b="1" dirty="0">
                <a:solidFill>
                  <a:schemeClr val="accent2">
                    <a:lumMod val="40000"/>
                    <a:lumOff val="60000"/>
                  </a:schemeClr>
                </a:solidFill>
                <a:effectLst>
                  <a:outerShdw blurRad="38100" dist="38100" dir="2700000" algn="tl">
                    <a:srgbClr val="000000">
                      <a:alpha val="43137"/>
                    </a:srgbClr>
                  </a:outerShdw>
                </a:effectLst>
                <a:latin typeface="Bahnschrift Light Condensed" panose="020B0502040204020203" pitchFamily="34" charset="0"/>
              </a:rPr>
              <a:t>Submitted by :- </a:t>
            </a:r>
            <a:r>
              <a:rPr lang="en-IN" sz="2000" b="1" dirty="0" err="1">
                <a:solidFill>
                  <a:schemeClr val="accent2">
                    <a:lumMod val="40000"/>
                    <a:lumOff val="60000"/>
                  </a:schemeClr>
                </a:solidFill>
                <a:effectLst>
                  <a:outerShdw blurRad="38100" dist="38100" dir="2700000" algn="tl">
                    <a:srgbClr val="000000">
                      <a:alpha val="43137"/>
                    </a:srgbClr>
                  </a:outerShdw>
                </a:effectLst>
                <a:latin typeface="Bahnschrift Light Condensed" panose="020B0502040204020203" pitchFamily="34" charset="0"/>
              </a:rPr>
              <a:t>armaan</a:t>
            </a:r>
            <a:r>
              <a:rPr lang="en-IN" sz="2000" b="1" dirty="0">
                <a:solidFill>
                  <a:schemeClr val="accent2">
                    <a:lumMod val="40000"/>
                    <a:lumOff val="60000"/>
                  </a:schemeClr>
                </a:solidFill>
                <a:effectLst>
                  <a:outerShdw blurRad="38100" dist="38100" dir="2700000" algn="tl">
                    <a:srgbClr val="000000">
                      <a:alpha val="43137"/>
                    </a:srgbClr>
                  </a:outerShdw>
                </a:effectLst>
                <a:latin typeface="Bahnschrift Light Condensed" panose="020B0502040204020203" pitchFamily="34" charset="0"/>
              </a:rPr>
              <a:t> Wadhwa</a:t>
            </a:r>
          </a:p>
          <a:p>
            <a:r>
              <a:rPr lang="en-IN" sz="2000" b="1" dirty="0" err="1">
                <a:solidFill>
                  <a:schemeClr val="accent2">
                    <a:lumMod val="40000"/>
                    <a:lumOff val="60000"/>
                  </a:schemeClr>
                </a:solidFill>
                <a:effectLst>
                  <a:outerShdw blurRad="38100" dist="38100" dir="2700000" algn="tl">
                    <a:srgbClr val="000000">
                      <a:alpha val="43137"/>
                    </a:srgbClr>
                  </a:outerShdw>
                </a:effectLst>
                <a:latin typeface="Bahnschrift Light Condensed" panose="020B0502040204020203" pitchFamily="34" charset="0"/>
              </a:rPr>
              <a:t>Crn</a:t>
            </a:r>
            <a:r>
              <a:rPr lang="en-IN" sz="2000" b="1" dirty="0">
                <a:solidFill>
                  <a:schemeClr val="accent2">
                    <a:lumMod val="40000"/>
                    <a:lumOff val="60000"/>
                  </a:schemeClr>
                </a:solidFill>
                <a:effectLst>
                  <a:outerShdw blurRad="38100" dist="38100" dir="2700000" algn="tl">
                    <a:srgbClr val="000000">
                      <a:alpha val="43137"/>
                    </a:srgbClr>
                  </a:outerShdw>
                </a:effectLst>
                <a:latin typeface="Bahnschrift Light Condensed" panose="020B0502040204020203" pitchFamily="34" charset="0"/>
              </a:rPr>
              <a:t> :- 2221145</a:t>
            </a:r>
          </a:p>
          <a:p>
            <a:r>
              <a:rPr lang="en-IN" sz="2000" b="1" dirty="0">
                <a:solidFill>
                  <a:schemeClr val="accent2">
                    <a:lumMod val="40000"/>
                    <a:lumOff val="60000"/>
                  </a:schemeClr>
                </a:solidFill>
                <a:effectLst>
                  <a:outerShdw blurRad="38100" dist="38100" dir="2700000" algn="tl">
                    <a:srgbClr val="000000">
                      <a:alpha val="43137"/>
                    </a:srgbClr>
                  </a:outerShdw>
                </a:effectLst>
                <a:latin typeface="Bahnschrift Light Condensed" panose="020B0502040204020203" pitchFamily="34" charset="0"/>
              </a:rPr>
              <a:t>URN :- 2303079</a:t>
            </a:r>
          </a:p>
        </p:txBody>
      </p:sp>
      <p:pic>
        <p:nvPicPr>
          <p:cNvPr id="5" name="Picture 4">
            <a:extLst>
              <a:ext uri="{FF2B5EF4-FFF2-40B4-BE49-F238E27FC236}">
                <a16:creationId xmlns:a16="http://schemas.microsoft.com/office/drawing/2014/main" id="{055DE66F-CDE1-1A07-CA0B-AA9E6392553A}"/>
              </a:ext>
            </a:extLst>
          </p:cNvPr>
          <p:cNvPicPr>
            <a:picLocks noChangeAspect="1"/>
          </p:cNvPicPr>
          <p:nvPr/>
        </p:nvPicPr>
        <p:blipFill>
          <a:blip r:embed="rId2"/>
          <a:stretch>
            <a:fillRect/>
          </a:stretch>
        </p:blipFill>
        <p:spPr>
          <a:xfrm>
            <a:off x="1855722" y="1001545"/>
            <a:ext cx="8379960" cy="4698808"/>
          </a:xfrm>
          <a:prstGeom prst="rect">
            <a:avLst/>
          </a:prstGeom>
        </p:spPr>
      </p:pic>
    </p:spTree>
    <p:extLst>
      <p:ext uri="{BB962C8B-B14F-4D97-AF65-F5344CB8AC3E}">
        <p14:creationId xmlns:p14="http://schemas.microsoft.com/office/powerpoint/2010/main" val="117992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F0F7-C488-D5C5-5A3B-2903BC88AD80}"/>
              </a:ext>
            </a:extLst>
          </p:cNvPr>
          <p:cNvSpPr>
            <a:spLocks noGrp="1"/>
          </p:cNvSpPr>
          <p:nvPr>
            <p:ph type="title"/>
          </p:nvPr>
        </p:nvSpPr>
        <p:spPr/>
        <p:txBody>
          <a:bodyPr>
            <a:normAutofit/>
          </a:bodyPr>
          <a:lstStyle/>
          <a:p>
            <a:r>
              <a:rPr lang="en-IN" sz="4000" dirty="0"/>
              <a:t>What Is WordPress ?</a:t>
            </a:r>
          </a:p>
        </p:txBody>
      </p:sp>
      <p:sp>
        <p:nvSpPr>
          <p:cNvPr id="3" name="Content Placeholder 2">
            <a:extLst>
              <a:ext uri="{FF2B5EF4-FFF2-40B4-BE49-F238E27FC236}">
                <a16:creationId xmlns:a16="http://schemas.microsoft.com/office/drawing/2014/main" id="{504F7FA0-8EEA-D778-4397-CF3C96530FFF}"/>
              </a:ext>
            </a:extLst>
          </p:cNvPr>
          <p:cNvSpPr>
            <a:spLocks noGrp="1"/>
          </p:cNvSpPr>
          <p:nvPr>
            <p:ph idx="1"/>
          </p:nvPr>
        </p:nvSpPr>
        <p:spPr>
          <a:xfrm>
            <a:off x="581192" y="1212980"/>
            <a:ext cx="11029615" cy="4762370"/>
          </a:xfrm>
        </p:spPr>
        <p:txBody>
          <a:bodyPr>
            <a:normAutofit/>
          </a:bodyPr>
          <a:lstStyle/>
          <a:p>
            <a:pPr marL="0" indent="0" algn="just">
              <a:buNone/>
            </a:pPr>
            <a:r>
              <a:rPr lang="en-US" sz="2000" dirty="0"/>
              <a:t>WordPress is a content management system (CMS) that allows you to host and build websites. WordPress contains plugin architecture and a template system, so you can customize any website to fit your business, blog, portfolio, or online store.</a:t>
            </a:r>
          </a:p>
          <a:p>
            <a:pPr marL="0" indent="0" algn="just">
              <a:buNone/>
            </a:pPr>
            <a:endParaRPr lang="en-US" sz="2000" dirty="0"/>
          </a:p>
          <a:p>
            <a:pPr marL="0" indent="0" algn="just">
              <a:buNone/>
            </a:pPr>
            <a:r>
              <a:rPr lang="en-US" sz="2000" dirty="0"/>
              <a:t>WordPress is the simplest, most popular way to create your own website or blog. In fact, WordPress powers over 43.3% of all the websites on the Internet. More than one in four websites that you visit are likely powered by WordPress.</a:t>
            </a:r>
            <a:endParaRPr lang="en-IN" sz="2000" dirty="0"/>
          </a:p>
        </p:txBody>
      </p:sp>
    </p:spTree>
    <p:extLst>
      <p:ext uri="{BB962C8B-B14F-4D97-AF65-F5344CB8AC3E}">
        <p14:creationId xmlns:p14="http://schemas.microsoft.com/office/powerpoint/2010/main" val="352109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9DBE-80F5-F3C7-623B-4014B393998D}"/>
              </a:ext>
            </a:extLst>
          </p:cNvPr>
          <p:cNvSpPr>
            <a:spLocks noGrp="1"/>
          </p:cNvSpPr>
          <p:nvPr>
            <p:ph type="title"/>
          </p:nvPr>
        </p:nvSpPr>
        <p:spPr/>
        <p:txBody>
          <a:bodyPr/>
          <a:lstStyle/>
          <a:p>
            <a:r>
              <a:rPr lang="en-IN" dirty="0"/>
              <a:t>Who Made WordPress ?</a:t>
            </a:r>
          </a:p>
        </p:txBody>
      </p:sp>
      <p:sp>
        <p:nvSpPr>
          <p:cNvPr id="3" name="Content Placeholder 2">
            <a:extLst>
              <a:ext uri="{FF2B5EF4-FFF2-40B4-BE49-F238E27FC236}">
                <a16:creationId xmlns:a16="http://schemas.microsoft.com/office/drawing/2014/main" id="{A6B7EC44-CEC4-8C5A-CC3F-7AC06249EA6F}"/>
              </a:ext>
            </a:extLst>
          </p:cNvPr>
          <p:cNvSpPr>
            <a:spLocks noGrp="1"/>
          </p:cNvSpPr>
          <p:nvPr>
            <p:ph idx="1"/>
          </p:nvPr>
        </p:nvSpPr>
        <p:spPr/>
        <p:txBody>
          <a:bodyPr/>
          <a:lstStyle/>
          <a:p>
            <a:pPr marL="0" indent="0">
              <a:buNone/>
            </a:pPr>
            <a:r>
              <a:rPr lang="en-US" dirty="0"/>
              <a:t>WordPress was created as a standalone project all the way back in 2003, originating as an offshoot of a previous project called b2/cafe log.</a:t>
            </a:r>
          </a:p>
          <a:p>
            <a:pPr marL="0" indent="0">
              <a:buNone/>
            </a:pPr>
            <a:r>
              <a:rPr lang="en-US" dirty="0"/>
              <a:t>WordPress is open-source software, so nowadays it’s made by a huge community of contributors. But if we were to trace WordPress’ origins back to its roots, its original creation was a collaboration between Matt Mullenweg and Mike Little.</a:t>
            </a:r>
          </a:p>
          <a:p>
            <a:pPr marL="0" indent="0">
              <a:buNone/>
            </a:pPr>
            <a:r>
              <a:rPr lang="en-US" dirty="0"/>
              <a:t>Since then, Matt Mullenweg has largely become the face of WordPress. And he’s also the founder of </a:t>
            </a:r>
            <a:r>
              <a:rPr lang="en-US" dirty="0" err="1"/>
              <a:t>Automattic</a:t>
            </a:r>
            <a:r>
              <a:rPr lang="en-US" dirty="0"/>
              <a:t>, which is the company behind the for-profit WordPress.com service. WordPress has pushed forward and, thanks to its contributors and huge community, developed into the most popular solution to create any type of website.</a:t>
            </a:r>
            <a:endParaRPr lang="en-IN" dirty="0"/>
          </a:p>
        </p:txBody>
      </p:sp>
    </p:spTree>
    <p:extLst>
      <p:ext uri="{BB962C8B-B14F-4D97-AF65-F5344CB8AC3E}">
        <p14:creationId xmlns:p14="http://schemas.microsoft.com/office/powerpoint/2010/main" val="312184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0296-2754-7233-6C80-C9DAF6F126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A8260E-6142-80EA-34EC-D97516CA0F38}"/>
              </a:ext>
            </a:extLst>
          </p:cNvPr>
          <p:cNvSpPr>
            <a:spLocks noGrp="1"/>
          </p:cNvSpPr>
          <p:nvPr>
            <p:ph idx="1"/>
          </p:nvPr>
        </p:nvSpPr>
        <p:spPr/>
        <p:txBody>
          <a:bodyPr>
            <a:normAutofit lnSpcReduction="10000"/>
          </a:bodyPr>
          <a:lstStyle/>
          <a:p>
            <a:pPr algn="just"/>
            <a:r>
              <a:rPr lang="en-US" dirty="0"/>
              <a:t>WordPress allows users to create and edit websites through a central administrative dashboard, which includes a text editor for modifying content, menus and various design elements.</a:t>
            </a:r>
          </a:p>
          <a:p>
            <a:pPr marL="0" indent="0" algn="just">
              <a:buNone/>
            </a:pPr>
            <a:endParaRPr lang="en-US" dirty="0"/>
          </a:p>
          <a:p>
            <a:pPr algn="just"/>
            <a:r>
              <a:rPr lang="en-US" dirty="0"/>
              <a:t>WordPress provides plugins which provide additional functionality through WordPress Plugin Directory. There are over 54,000+ Plugins available in WordPress repository, and they can be installed through either upload or by one-click installation through the WordPress Plugin Library.</a:t>
            </a:r>
          </a:p>
          <a:p>
            <a:pPr marL="0" indent="0" algn="just">
              <a:buNone/>
            </a:pPr>
            <a:endParaRPr lang="en-US" dirty="0"/>
          </a:p>
          <a:p>
            <a:pPr algn="just"/>
            <a:r>
              <a:rPr lang="en-US" dirty="0"/>
              <a:t>WordPress can be downloaded and installed on any server with PHP installed. However, WordPress has a service for users to host blogs, called wordpress.com. It has a limit of 3 GB of free space, with an option to upgrade for more. Users cannot add their own domain to the blog when using free option. But when user will buy one of the packages of WordPress.com, then user can use custom domain name.</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230250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A3DD-73E5-E189-6037-B99C7DB4A6E5}"/>
              </a:ext>
            </a:extLst>
          </p:cNvPr>
          <p:cNvSpPr>
            <a:spLocks noGrp="1"/>
          </p:cNvSpPr>
          <p:nvPr>
            <p:ph type="title"/>
          </p:nvPr>
        </p:nvSpPr>
        <p:spPr/>
        <p:txBody>
          <a:bodyPr/>
          <a:lstStyle/>
          <a:p>
            <a:r>
              <a:rPr lang="en-IN" dirty="0"/>
              <a:t>Features of </a:t>
            </a:r>
            <a:r>
              <a:rPr lang="en-IN" dirty="0" err="1"/>
              <a:t>Wordpress</a:t>
            </a:r>
            <a:r>
              <a:rPr lang="en-IN" dirty="0"/>
              <a:t> :</a:t>
            </a:r>
          </a:p>
        </p:txBody>
      </p:sp>
      <p:sp>
        <p:nvSpPr>
          <p:cNvPr id="3" name="Content Placeholder 2">
            <a:extLst>
              <a:ext uri="{FF2B5EF4-FFF2-40B4-BE49-F238E27FC236}">
                <a16:creationId xmlns:a16="http://schemas.microsoft.com/office/drawing/2014/main" id="{789F4AC7-8C8A-0D5E-D7A7-AB987CFE76E2}"/>
              </a:ext>
            </a:extLst>
          </p:cNvPr>
          <p:cNvSpPr>
            <a:spLocks noGrp="1"/>
          </p:cNvSpPr>
          <p:nvPr>
            <p:ph idx="1"/>
          </p:nvPr>
        </p:nvSpPr>
        <p:spPr/>
        <p:txBody>
          <a:bodyPr/>
          <a:lstStyle/>
          <a:p>
            <a:r>
              <a:rPr lang="en-IN" dirty="0"/>
              <a:t>Flexibility</a:t>
            </a:r>
          </a:p>
          <a:p>
            <a:r>
              <a:rPr lang="en-IN" dirty="0"/>
              <a:t>User-friendliness</a:t>
            </a:r>
          </a:p>
          <a:p>
            <a:r>
              <a:rPr lang="en-IN" dirty="0"/>
              <a:t>Media management</a:t>
            </a:r>
          </a:p>
          <a:p>
            <a:r>
              <a:rPr lang="en-IN" dirty="0"/>
              <a:t> Quick installation and upgrade</a:t>
            </a:r>
          </a:p>
          <a:p>
            <a:r>
              <a:rPr lang="en-IN" dirty="0"/>
              <a:t>User management</a:t>
            </a:r>
          </a:p>
          <a:p>
            <a:r>
              <a:rPr lang="en-IN" dirty="0"/>
              <a:t>Easy theme system</a:t>
            </a:r>
          </a:p>
          <a:p>
            <a:r>
              <a:rPr lang="en-IN" dirty="0"/>
              <a:t>SEO friendliness</a:t>
            </a:r>
          </a:p>
          <a:p>
            <a:r>
              <a:rPr lang="en-IN" dirty="0"/>
              <a:t>Easy social media integration</a:t>
            </a:r>
          </a:p>
        </p:txBody>
      </p:sp>
      <p:pic>
        <p:nvPicPr>
          <p:cNvPr id="4" name="Picture 3">
            <a:extLst>
              <a:ext uri="{FF2B5EF4-FFF2-40B4-BE49-F238E27FC236}">
                <a16:creationId xmlns:a16="http://schemas.microsoft.com/office/drawing/2014/main" id="{D6069ACB-134F-2B06-E2A1-B46EE1D5C4D4}"/>
              </a:ext>
            </a:extLst>
          </p:cNvPr>
          <p:cNvPicPr>
            <a:picLocks noChangeAspect="1"/>
          </p:cNvPicPr>
          <p:nvPr/>
        </p:nvPicPr>
        <p:blipFill>
          <a:blip r:embed="rId2"/>
          <a:stretch>
            <a:fillRect/>
          </a:stretch>
        </p:blipFill>
        <p:spPr>
          <a:xfrm>
            <a:off x="6227795" y="2445494"/>
            <a:ext cx="4628500" cy="3068897"/>
          </a:xfrm>
          <a:prstGeom prst="rect">
            <a:avLst/>
          </a:prstGeom>
        </p:spPr>
      </p:pic>
    </p:spTree>
    <p:extLst>
      <p:ext uri="{BB962C8B-B14F-4D97-AF65-F5344CB8AC3E}">
        <p14:creationId xmlns:p14="http://schemas.microsoft.com/office/powerpoint/2010/main" val="269005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8129-88BB-BBE0-A120-D199062AE280}"/>
              </a:ext>
            </a:extLst>
          </p:cNvPr>
          <p:cNvSpPr>
            <a:spLocks noGrp="1"/>
          </p:cNvSpPr>
          <p:nvPr>
            <p:ph type="title"/>
          </p:nvPr>
        </p:nvSpPr>
        <p:spPr/>
        <p:txBody>
          <a:bodyPr/>
          <a:lstStyle/>
          <a:p>
            <a:pPr algn="ctr"/>
            <a:r>
              <a:rPr lang="en-US" dirty="0"/>
              <a:t>What Kinds Of Websites Can WordPress Make?</a:t>
            </a:r>
            <a:endParaRPr lang="en-IN" dirty="0"/>
          </a:p>
        </p:txBody>
      </p:sp>
      <p:sp>
        <p:nvSpPr>
          <p:cNvPr id="3" name="Content Placeholder 2">
            <a:extLst>
              <a:ext uri="{FF2B5EF4-FFF2-40B4-BE49-F238E27FC236}">
                <a16:creationId xmlns:a16="http://schemas.microsoft.com/office/drawing/2014/main" id="{220E6B82-895F-0E1E-996E-F7D1C7372BC0}"/>
              </a:ext>
            </a:extLst>
          </p:cNvPr>
          <p:cNvSpPr>
            <a:spLocks noGrp="1"/>
          </p:cNvSpPr>
          <p:nvPr>
            <p:ph idx="1"/>
          </p:nvPr>
        </p:nvSpPr>
        <p:spPr>
          <a:xfrm>
            <a:off x="653143" y="2659224"/>
            <a:ext cx="10957664" cy="3316126"/>
          </a:xfrm>
        </p:spPr>
        <p:txBody>
          <a:bodyPr>
            <a:noAutofit/>
          </a:bodyPr>
          <a:lstStyle/>
          <a:p>
            <a:pPr marL="0" indent="0" algn="just">
              <a:buNone/>
            </a:pPr>
            <a:r>
              <a:rPr lang="en-US" sz="1400" dirty="0"/>
              <a:t>With the help of WordPress’ massive ecosystem of plugins and themes, you can create any type of website with WordPress.</a:t>
            </a:r>
          </a:p>
          <a:p>
            <a:pPr marL="0" indent="0" algn="just">
              <a:buNone/>
            </a:pPr>
            <a:r>
              <a:rPr lang="en-US" sz="1400" dirty="0"/>
              <a:t>For example, not only does WordPress power a huge number of business sites and blogs, it’s also the most popular way to create an eCommerce store as well! With WordPress, you can create:</a:t>
            </a:r>
          </a:p>
          <a:p>
            <a:r>
              <a:rPr lang="en-US" sz="1400" dirty="0"/>
              <a:t>Business websites</a:t>
            </a:r>
          </a:p>
          <a:p>
            <a:r>
              <a:rPr lang="en-US" sz="1400" dirty="0"/>
              <a:t>eCommerce stores</a:t>
            </a:r>
          </a:p>
          <a:p>
            <a:r>
              <a:rPr lang="en-US" sz="1400" dirty="0"/>
              <a:t>Blogs</a:t>
            </a:r>
          </a:p>
          <a:p>
            <a:r>
              <a:rPr lang="en-US" sz="1400" dirty="0"/>
              <a:t>Portfolios</a:t>
            </a:r>
          </a:p>
          <a:p>
            <a:r>
              <a:rPr lang="en-US" sz="1400" dirty="0"/>
              <a:t>Resumes</a:t>
            </a:r>
          </a:p>
          <a:p>
            <a:r>
              <a:rPr lang="en-US" sz="1400" dirty="0"/>
              <a:t>Forums</a:t>
            </a:r>
          </a:p>
          <a:p>
            <a:r>
              <a:rPr lang="en-US" sz="1400" dirty="0"/>
              <a:t>Social networks</a:t>
            </a:r>
          </a:p>
          <a:p>
            <a:r>
              <a:rPr lang="en-US" sz="1400" dirty="0"/>
              <a:t>Membership sites</a:t>
            </a:r>
          </a:p>
          <a:p>
            <a:r>
              <a:rPr lang="en-US" sz="1400" dirty="0"/>
              <a:t>…pretty much anything else you can dream up</a:t>
            </a:r>
            <a:endParaRPr lang="en-IN" sz="1400" dirty="0"/>
          </a:p>
        </p:txBody>
      </p:sp>
    </p:spTree>
    <p:extLst>
      <p:ext uri="{BB962C8B-B14F-4D97-AF65-F5344CB8AC3E}">
        <p14:creationId xmlns:p14="http://schemas.microsoft.com/office/powerpoint/2010/main" val="150565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BF0C-45C9-0D35-3259-1DF7EC13BFE2}"/>
              </a:ext>
            </a:extLst>
          </p:cNvPr>
          <p:cNvSpPr>
            <a:spLocks noGrp="1"/>
          </p:cNvSpPr>
          <p:nvPr>
            <p:ph type="title"/>
          </p:nvPr>
        </p:nvSpPr>
        <p:spPr>
          <a:xfrm>
            <a:off x="506547" y="104997"/>
            <a:ext cx="11029616" cy="1188720"/>
          </a:xfrm>
        </p:spPr>
        <p:txBody>
          <a:bodyPr/>
          <a:lstStyle/>
          <a:p>
            <a:r>
              <a:rPr lang="en-IN" dirty="0"/>
              <a:t>Installation and account establishment :</a:t>
            </a:r>
          </a:p>
        </p:txBody>
      </p:sp>
      <p:sp>
        <p:nvSpPr>
          <p:cNvPr id="3" name="Content Placeholder 2">
            <a:extLst>
              <a:ext uri="{FF2B5EF4-FFF2-40B4-BE49-F238E27FC236}">
                <a16:creationId xmlns:a16="http://schemas.microsoft.com/office/drawing/2014/main" id="{E4415767-682E-881F-A411-901F17710B35}"/>
              </a:ext>
            </a:extLst>
          </p:cNvPr>
          <p:cNvSpPr>
            <a:spLocks noGrp="1"/>
          </p:cNvSpPr>
          <p:nvPr>
            <p:ph idx="1"/>
          </p:nvPr>
        </p:nvSpPr>
        <p:spPr/>
        <p:txBody>
          <a:bodyPr/>
          <a:lstStyle/>
          <a:p>
            <a:r>
              <a:rPr lang="en-IN" dirty="0"/>
              <a:t>After visiting official site</a:t>
            </a:r>
          </a:p>
          <a:p>
            <a:pPr marL="0" indent="0">
              <a:buNone/>
            </a:pPr>
            <a:r>
              <a:rPr lang="en-IN" dirty="0"/>
              <a:t>      ” https://wordpress.org/download/”</a:t>
            </a:r>
          </a:p>
          <a:p>
            <a:r>
              <a:rPr lang="en-IN" dirty="0"/>
              <a:t>Create the account for starting the </a:t>
            </a:r>
          </a:p>
          <a:p>
            <a:pPr marL="0" indent="0">
              <a:buNone/>
            </a:pPr>
            <a:r>
              <a:rPr lang="en-IN" dirty="0"/>
              <a:t>      experience on </a:t>
            </a:r>
            <a:r>
              <a:rPr lang="en-IN" dirty="0" err="1"/>
              <a:t>wordpress</a:t>
            </a:r>
            <a:r>
              <a:rPr lang="en-IN" dirty="0"/>
              <a:t>.</a:t>
            </a:r>
          </a:p>
          <a:p>
            <a:r>
              <a:rPr lang="en-IN" dirty="0"/>
              <a:t>Click on continue</a:t>
            </a:r>
          </a:p>
          <a:p>
            <a:pPr marL="0" indent="0">
              <a:buNone/>
            </a:pPr>
            <a:endParaRPr lang="en-IN" dirty="0"/>
          </a:p>
          <a:p>
            <a:endParaRPr lang="en-IN"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55E81BBC-E531-79E8-50CF-C7095D446AE2}"/>
              </a:ext>
            </a:extLst>
          </p:cNvPr>
          <p:cNvPicPr>
            <a:picLocks noChangeAspect="1"/>
          </p:cNvPicPr>
          <p:nvPr/>
        </p:nvPicPr>
        <p:blipFill>
          <a:blip r:embed="rId2"/>
          <a:stretch>
            <a:fillRect/>
          </a:stretch>
        </p:blipFill>
        <p:spPr>
          <a:xfrm>
            <a:off x="6457658" y="1293717"/>
            <a:ext cx="3367477" cy="5368340"/>
          </a:xfrm>
          <a:prstGeom prst="rect">
            <a:avLst/>
          </a:prstGeom>
        </p:spPr>
      </p:pic>
      <p:sp>
        <p:nvSpPr>
          <p:cNvPr id="7" name="Arrow: Right 6">
            <a:extLst>
              <a:ext uri="{FF2B5EF4-FFF2-40B4-BE49-F238E27FC236}">
                <a16:creationId xmlns:a16="http://schemas.microsoft.com/office/drawing/2014/main" id="{7A0CA294-DFDA-6723-7394-26B90252DFE2}"/>
              </a:ext>
            </a:extLst>
          </p:cNvPr>
          <p:cNvSpPr/>
          <p:nvPr/>
        </p:nvSpPr>
        <p:spPr>
          <a:xfrm rot="10800000">
            <a:off x="9638522" y="6104099"/>
            <a:ext cx="503853" cy="2146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748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AC32-FB7E-4542-A6B9-3FF6E0047E0D}"/>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88D9FD91-DBB6-3FFD-27A1-0111EB86F860}"/>
              </a:ext>
            </a:extLst>
          </p:cNvPr>
          <p:cNvPicPr>
            <a:picLocks noGrp="1" noChangeAspect="1"/>
          </p:cNvPicPr>
          <p:nvPr>
            <p:ph idx="1"/>
          </p:nvPr>
        </p:nvPicPr>
        <p:blipFill>
          <a:blip r:embed="rId2"/>
          <a:stretch>
            <a:fillRect/>
          </a:stretch>
        </p:blipFill>
        <p:spPr>
          <a:xfrm>
            <a:off x="2792963" y="817671"/>
            <a:ext cx="6606074" cy="5490624"/>
          </a:xfrm>
          <a:prstGeom prst="rect">
            <a:avLst/>
          </a:prstGeom>
        </p:spPr>
      </p:pic>
      <p:sp>
        <p:nvSpPr>
          <p:cNvPr id="5" name="Arrow: Right 4">
            <a:extLst>
              <a:ext uri="{FF2B5EF4-FFF2-40B4-BE49-F238E27FC236}">
                <a16:creationId xmlns:a16="http://schemas.microsoft.com/office/drawing/2014/main" id="{5240D9E2-5A05-571E-2B78-E47852B2C474}"/>
              </a:ext>
            </a:extLst>
          </p:cNvPr>
          <p:cNvSpPr/>
          <p:nvPr/>
        </p:nvSpPr>
        <p:spPr>
          <a:xfrm>
            <a:off x="2541036" y="5825725"/>
            <a:ext cx="503853" cy="2146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52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D9C4-02AB-BAF2-1F30-39BF23DB77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5A2F6-BCCE-4D12-628F-0ED1D11362C9}"/>
              </a:ext>
            </a:extLst>
          </p:cNvPr>
          <p:cNvSpPr>
            <a:spLocks noGrp="1"/>
          </p:cNvSpPr>
          <p:nvPr>
            <p:ph idx="1"/>
          </p:nvPr>
        </p:nvSpPr>
        <p:spPr/>
        <p:txBody>
          <a:bodyPr/>
          <a:lstStyle/>
          <a:p>
            <a:r>
              <a:rPr lang="en-IN" b="1" i="1" u="sng" dirty="0"/>
              <a:t>Click</a:t>
            </a:r>
            <a:r>
              <a:rPr lang="en-IN" i="1" u="sng" dirty="0"/>
              <a:t> </a:t>
            </a:r>
            <a:r>
              <a:rPr lang="en-IN" b="1" i="1" u="sng" dirty="0"/>
              <a:t>on</a:t>
            </a:r>
            <a:r>
              <a:rPr lang="en-IN" i="1" u="sng" dirty="0"/>
              <a:t> </a:t>
            </a:r>
            <a:r>
              <a:rPr lang="en-IN" b="1" i="1" u="sng" dirty="0"/>
              <a:t>Submit</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55D54E7A-CC73-19C6-48FA-B0A26435A82A}"/>
              </a:ext>
            </a:extLst>
          </p:cNvPr>
          <p:cNvPicPr>
            <a:picLocks noChangeAspect="1"/>
          </p:cNvPicPr>
          <p:nvPr/>
        </p:nvPicPr>
        <p:blipFill>
          <a:blip r:embed="rId2"/>
          <a:stretch>
            <a:fillRect/>
          </a:stretch>
        </p:blipFill>
        <p:spPr>
          <a:xfrm>
            <a:off x="3211285" y="1476819"/>
            <a:ext cx="7467600" cy="5362575"/>
          </a:xfrm>
          <a:prstGeom prst="rect">
            <a:avLst/>
          </a:prstGeom>
        </p:spPr>
      </p:pic>
      <p:sp>
        <p:nvSpPr>
          <p:cNvPr id="5" name="Oval 4">
            <a:extLst>
              <a:ext uri="{FF2B5EF4-FFF2-40B4-BE49-F238E27FC236}">
                <a16:creationId xmlns:a16="http://schemas.microsoft.com/office/drawing/2014/main" id="{2E232227-8ED1-5275-A5E6-FD3930CD2530}"/>
              </a:ext>
            </a:extLst>
          </p:cNvPr>
          <p:cNvSpPr/>
          <p:nvPr/>
        </p:nvSpPr>
        <p:spPr>
          <a:xfrm>
            <a:off x="3452327" y="5868955"/>
            <a:ext cx="933061" cy="63448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4FDD1C40-6CD3-67DB-5F6B-DDB1AF9318CF}"/>
              </a:ext>
            </a:extLst>
          </p:cNvPr>
          <p:cNvSpPr/>
          <p:nvPr/>
        </p:nvSpPr>
        <p:spPr>
          <a:xfrm rot="10800000">
            <a:off x="4385388" y="6085466"/>
            <a:ext cx="503853" cy="2146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49486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{F777A7B0-7002-49F1-82AD-92ECD73B5AE5}tf33552983_win32</Template>
  <TotalTime>51</TotalTime>
  <Words>574</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 Condensed</vt:lpstr>
      <vt:lpstr>Franklin Gothic Book</vt:lpstr>
      <vt:lpstr>Franklin Gothic Demi</vt:lpstr>
      <vt:lpstr>Wingdings 2</vt:lpstr>
      <vt:lpstr>DividendVTI</vt:lpstr>
      <vt:lpstr>WORDPRESS</vt:lpstr>
      <vt:lpstr>What Is WordPress ?</vt:lpstr>
      <vt:lpstr>Who Made WordPress ?</vt:lpstr>
      <vt:lpstr>PowerPoint Presentation</vt:lpstr>
      <vt:lpstr>Features of Wordpress :</vt:lpstr>
      <vt:lpstr>What Kinds Of Websites Can WordPress Make?</vt:lpstr>
      <vt:lpstr>Installation and account establishment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dc:title>
  <dc:creator>prabhneetkaur18@gmail.com</dc:creator>
  <cp:lastModifiedBy>prabhneetkaur18@gmail.com</cp:lastModifiedBy>
  <cp:revision>1</cp:revision>
  <dcterms:created xsi:type="dcterms:W3CDTF">2023-11-01T16:47:30Z</dcterms:created>
  <dcterms:modified xsi:type="dcterms:W3CDTF">2023-11-01T17:38:50Z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