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7" r:id="rId1"/>
  </p:sldMasterIdLst>
  <p:sldIdLst>
    <p:sldId id="256" r:id="rId2"/>
    <p:sldId id="257" r:id="rId3"/>
    <p:sldId id="258" r:id="rId4"/>
    <p:sldId id="271" r:id="rId5"/>
    <p:sldId id="259" r:id="rId6"/>
    <p:sldId id="270" r:id="rId7"/>
    <p:sldId id="272" r:id="rId8"/>
    <p:sldId id="260" r:id="rId9"/>
    <p:sldId id="261" r:id="rId10"/>
    <p:sldId id="274" r:id="rId11"/>
    <p:sldId id="262" r:id="rId12"/>
    <p:sldId id="263" r:id="rId13"/>
    <p:sldId id="275" r:id="rId14"/>
    <p:sldId id="264" r:id="rId15"/>
    <p:sldId id="276" r:id="rId16"/>
    <p:sldId id="265" r:id="rId17"/>
    <p:sldId id="277" r:id="rId18"/>
    <p:sldId id="266" r:id="rId19"/>
    <p:sldId id="278" r:id="rId20"/>
    <p:sldId id="267" r:id="rId21"/>
    <p:sldId id="279" r:id="rId22"/>
    <p:sldId id="268"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2CBBB2-919A-4468-806E-A3DCC0CBB8B1}" type="datetimeFigureOut">
              <a:rPr lang="en-IN" smtClean="0"/>
              <a:t>03-09-2023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40D0DD65-959E-44A4-B25B-FE08E9D3C58E}"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2834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2CBBB2-919A-4468-806E-A3DCC0CBB8B1}" type="datetimeFigureOut">
              <a:rPr lang="en-IN" smtClean="0"/>
              <a:t>03-09-2023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D0DD65-959E-44A4-B25B-FE08E9D3C58E}"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2817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2CBBB2-919A-4468-806E-A3DCC0CBB8B1}" type="datetimeFigureOut">
              <a:rPr lang="en-IN" smtClean="0"/>
              <a:t>03-09-2023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D0DD65-959E-44A4-B25B-FE08E9D3C58E}"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1644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2CBBB2-919A-4468-806E-A3DCC0CBB8B1}" type="datetimeFigureOut">
              <a:rPr lang="en-IN" smtClean="0"/>
              <a:t>03-09-2023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D0DD65-959E-44A4-B25B-FE08E9D3C58E}"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0539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2CBBB2-919A-4468-806E-A3DCC0CBB8B1}" type="datetimeFigureOut">
              <a:rPr lang="en-IN" smtClean="0"/>
              <a:t>03-09-2023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D0DD65-959E-44A4-B25B-FE08E9D3C58E}"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5985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2CBBB2-919A-4468-806E-A3DCC0CBB8B1}" type="datetimeFigureOut">
              <a:rPr lang="en-IN" smtClean="0"/>
              <a:t>03-09-2023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D0DD65-959E-44A4-B25B-FE08E9D3C58E}"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7133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2CBBB2-919A-4468-806E-A3DCC0CBB8B1}" type="datetimeFigureOut">
              <a:rPr lang="en-IN" smtClean="0"/>
              <a:t>03-09-2023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D0DD65-959E-44A4-B25B-FE08E9D3C58E}"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103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2CBBB2-919A-4468-806E-A3DCC0CBB8B1}" type="datetimeFigureOut">
              <a:rPr lang="en-IN" smtClean="0"/>
              <a:t>03-09-2023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D0DD65-959E-44A4-B25B-FE08E9D3C58E}"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9263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2CBBB2-919A-4468-806E-A3DCC0CBB8B1}" type="datetimeFigureOut">
              <a:rPr lang="en-IN" smtClean="0"/>
              <a:t>03-09-2023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D0DD65-959E-44A4-B25B-FE08E9D3C58E}" type="slidenum">
              <a:rPr lang="en-IN" smtClean="0"/>
              <a:t>‹#›</a:t>
            </a:fld>
            <a:endParaRPr lang="en-IN"/>
          </a:p>
        </p:txBody>
      </p:sp>
    </p:spTree>
    <p:extLst>
      <p:ext uri="{BB962C8B-B14F-4D97-AF65-F5344CB8AC3E}">
        <p14:creationId xmlns:p14="http://schemas.microsoft.com/office/powerpoint/2010/main" val="39227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2CBBB2-919A-4468-806E-A3DCC0CBB8B1}" type="datetimeFigureOut">
              <a:rPr lang="en-IN" smtClean="0"/>
              <a:t>03-09-2023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D0DD65-959E-44A4-B25B-FE08E9D3C58E}"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3914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22CBBB2-919A-4468-806E-A3DCC0CBB8B1}" type="datetimeFigureOut">
              <a:rPr lang="en-IN" smtClean="0"/>
              <a:t>03-09-2023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40D0DD65-959E-44A4-B25B-FE08E9D3C58E}"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7444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22CBBB2-919A-4468-806E-A3DCC0CBB8B1}" type="datetimeFigureOut">
              <a:rPr lang="en-IN" smtClean="0"/>
              <a:t>03-09-2023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0D0DD65-959E-44A4-B25B-FE08E9D3C58E}"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17769"/>
      </p:ext>
    </p:extLst>
  </p:cSld>
  <p:clrMap bg1="lt1" tx1="dk1" bg2="lt2" tx2="dk2" accent1="accent1" accent2="accent2" accent3="accent3" accent4="accent4" accent5="accent5" accent6="accent6" hlink="hlink" folHlink="folHlink"/>
  <p:sldLayoutIdLst>
    <p:sldLayoutId id="2147484178" r:id="rId1"/>
    <p:sldLayoutId id="2147484179" r:id="rId2"/>
    <p:sldLayoutId id="2147484180" r:id="rId3"/>
    <p:sldLayoutId id="2147484181" r:id="rId4"/>
    <p:sldLayoutId id="2147484182" r:id="rId5"/>
    <p:sldLayoutId id="2147484183" r:id="rId6"/>
    <p:sldLayoutId id="2147484184" r:id="rId7"/>
    <p:sldLayoutId id="2147484185" r:id="rId8"/>
    <p:sldLayoutId id="2147484186" r:id="rId9"/>
    <p:sldLayoutId id="2147484187" r:id="rId10"/>
    <p:sldLayoutId id="21474841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2340A-40E3-A5D7-EE6E-712B09855106}"/>
              </a:ext>
            </a:extLst>
          </p:cNvPr>
          <p:cNvSpPr>
            <a:spLocks noGrp="1"/>
          </p:cNvSpPr>
          <p:nvPr>
            <p:ph type="ctrTitle"/>
          </p:nvPr>
        </p:nvSpPr>
        <p:spPr/>
        <p:txBody>
          <a:bodyPr>
            <a:normAutofit fontScale="90000"/>
          </a:bodyPr>
          <a:lstStyle/>
          <a:p>
            <a:r>
              <a:rPr lang="en-IN" dirty="0">
                <a:latin typeface="Calibri" panose="020F0502020204030204" pitchFamily="34" charset="0"/>
                <a:ea typeface="Calibri" panose="020F0502020204030204" pitchFamily="34" charset="0"/>
                <a:cs typeface="Calibri" panose="020F0502020204030204" pitchFamily="34" charset="0"/>
              </a:rPr>
              <a:t>"ChatGPT: Revolutionizing Conversational AI"</a:t>
            </a:r>
          </a:p>
        </p:txBody>
      </p:sp>
      <p:sp>
        <p:nvSpPr>
          <p:cNvPr id="3" name="Subtitle 2">
            <a:extLst>
              <a:ext uri="{FF2B5EF4-FFF2-40B4-BE49-F238E27FC236}">
                <a16:creationId xmlns:a16="http://schemas.microsoft.com/office/drawing/2014/main" id="{33EDDA15-8DD5-7AF0-76FF-274D0CF5627A}"/>
              </a:ext>
            </a:extLst>
          </p:cNvPr>
          <p:cNvSpPr>
            <a:spLocks noGrp="1"/>
          </p:cNvSpPr>
          <p:nvPr>
            <p:ph type="subTitle" idx="1"/>
          </p:nvPr>
        </p:nvSpPr>
        <p:spPr/>
        <p:txBody>
          <a:bodyPr/>
          <a:lstStyle/>
          <a:p>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An Overview of ChatGPT and its Applications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9824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7322-27E8-CE72-E9F2-852192A5F919}"/>
              </a:ext>
            </a:extLst>
          </p:cNvPr>
          <p:cNvSpPr>
            <a:spLocks noGrp="1"/>
          </p:cNvSpPr>
          <p:nvPr>
            <p:ph type="title"/>
          </p:nvPr>
        </p:nvSpPr>
        <p:spPr/>
        <p:txBody>
          <a:bodyPr/>
          <a:lstStyle/>
          <a:p>
            <a:pPr algn="ctr"/>
            <a:r>
              <a:rPr lang="en-IN" b="1" dirty="0">
                <a:latin typeface="Calibri" panose="020F0502020204030204" pitchFamily="34" charset="0"/>
                <a:ea typeface="Calibri" panose="020F0502020204030204" pitchFamily="34" charset="0"/>
                <a:cs typeface="Calibri" panose="020F0502020204030204" pitchFamily="34" charset="0"/>
              </a:rPr>
              <a:t>How ChatGPT Works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5B9EF43-0ECC-EA81-D372-2A92185A7423}"/>
              </a:ext>
            </a:extLst>
          </p:cNvPr>
          <p:cNvSpPr>
            <a:spLocks noGrp="1"/>
          </p:cNvSpPr>
          <p:nvPr>
            <p:ph idx="1"/>
          </p:nvPr>
        </p:nvSpPr>
        <p:spPr/>
        <p:txBody>
          <a:bodyPr/>
          <a:lstStyle/>
          <a:p>
            <a:pPr algn="just">
              <a:buFont typeface="Courier New" panose="02070309020205020404" pitchFamily="49" charset="0"/>
              <a:buChar char="o"/>
            </a:pPr>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During this process, reinforcement learning and other techniques are used to optimize the model's responses for the intended application.</a:t>
            </a:r>
          </a:p>
          <a:p>
            <a:pPr algn="just">
              <a:buFont typeface="Courier New" panose="02070309020205020404" pitchFamily="49" charset="0"/>
              <a:buChar char="o"/>
            </a:pPr>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Fine-tuning allows ChatGPT to excel in specific tasks, making it a versatile tool for a wide range of conversational AI applications.</a:t>
            </a:r>
          </a:p>
          <a:p>
            <a:endParaRPr lang="en-IN" dirty="0"/>
          </a:p>
        </p:txBody>
      </p:sp>
    </p:spTree>
    <p:extLst>
      <p:ext uri="{BB962C8B-B14F-4D97-AF65-F5344CB8AC3E}">
        <p14:creationId xmlns:p14="http://schemas.microsoft.com/office/powerpoint/2010/main" val="425764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A79B1-0FAE-B80B-4030-05935A446124}"/>
              </a:ext>
            </a:extLst>
          </p:cNvPr>
          <p:cNvSpPr>
            <a:spLocks noGrp="1"/>
          </p:cNvSpPr>
          <p:nvPr>
            <p:ph type="title"/>
          </p:nvPr>
        </p:nvSpPr>
        <p:spPr/>
        <p:txBody>
          <a:bodyPr/>
          <a:lstStyle/>
          <a:p>
            <a:pPr algn="ctr"/>
            <a:r>
              <a:rPr lang="en-IN" b="1" dirty="0">
                <a:latin typeface="Calibri" panose="020F0502020204030204" pitchFamily="34" charset="0"/>
                <a:ea typeface="Calibri" panose="020F0502020204030204" pitchFamily="34" charset="0"/>
                <a:cs typeface="Calibri" panose="020F0502020204030204" pitchFamily="34" charset="0"/>
              </a:rPr>
              <a:t>Key Features of ChatGPT</a:t>
            </a:r>
          </a:p>
        </p:txBody>
      </p:sp>
      <p:sp>
        <p:nvSpPr>
          <p:cNvPr id="3" name="Content Placeholder 2">
            <a:extLst>
              <a:ext uri="{FF2B5EF4-FFF2-40B4-BE49-F238E27FC236}">
                <a16:creationId xmlns:a16="http://schemas.microsoft.com/office/drawing/2014/main" id="{9C928445-0BC9-321C-C232-DCA00A8569C5}"/>
              </a:ext>
            </a:extLst>
          </p:cNvPr>
          <p:cNvSpPr>
            <a:spLocks noGrp="1"/>
          </p:cNvSpPr>
          <p:nvPr>
            <p:ph idx="1"/>
          </p:nvPr>
        </p:nvSpPr>
        <p:spPr/>
        <p:txBody>
          <a:bodyPr>
            <a:normAutofit fontScale="92500"/>
          </a:bodyPr>
          <a:lstStyle/>
          <a:p>
            <a:pPr algn="just"/>
            <a:r>
              <a:rPr lang="en-US" sz="2400" b="1" dirty="0">
                <a:latin typeface="Calibri" panose="020F0502020204030204" pitchFamily="34" charset="0"/>
                <a:ea typeface="Calibri" panose="020F0502020204030204" pitchFamily="34" charset="0"/>
                <a:cs typeface="Calibri" panose="020F0502020204030204" pitchFamily="34" charset="0"/>
              </a:rPr>
              <a:t>Natural Language Understanding:-</a:t>
            </a:r>
            <a:r>
              <a:rPr lang="en-US" sz="2200" dirty="0">
                <a:latin typeface="Calibri" panose="020F0502020204030204" pitchFamily="34" charset="0"/>
                <a:ea typeface="Calibri" panose="020F0502020204030204" pitchFamily="34" charset="0"/>
                <a:cs typeface="Calibri" panose="020F0502020204030204" pitchFamily="34" charset="0"/>
              </a:rPr>
              <a:t>Absolutely, ChatGPT possesses robust natural language understanding and generation capabilities, summarized briefly as:</a:t>
            </a:r>
          </a:p>
          <a:p>
            <a:pPr algn="just">
              <a:buFont typeface="Courier New" panose="02070309020205020404" pitchFamily="49" charset="0"/>
              <a:buChar char="o"/>
            </a:pPr>
            <a:r>
              <a:rPr lang="en-US" sz="2200" dirty="0">
                <a:latin typeface="Calibri" panose="020F0502020204030204" pitchFamily="34" charset="0"/>
                <a:ea typeface="Calibri" panose="020F0502020204030204" pitchFamily="34" charset="0"/>
                <a:cs typeface="Calibri" panose="020F0502020204030204" pitchFamily="34" charset="0"/>
              </a:rPr>
              <a:t>ChatGPT excels in comprehending human language, enabling it to accurately interpret user inputs and context.</a:t>
            </a:r>
          </a:p>
          <a:p>
            <a:pPr algn="just">
              <a:buFont typeface="Courier New" panose="02070309020205020404" pitchFamily="49" charset="0"/>
              <a:buChar char="o"/>
            </a:pPr>
            <a:r>
              <a:rPr lang="en-US" sz="2200" dirty="0">
                <a:latin typeface="Calibri" panose="020F0502020204030204" pitchFamily="34" charset="0"/>
                <a:ea typeface="Calibri" panose="020F0502020204030204" pitchFamily="34" charset="0"/>
                <a:cs typeface="Calibri" panose="020F0502020204030204" pitchFamily="34" charset="0"/>
              </a:rPr>
              <a:t>It generates human-like text responses that are contextually relevant, coherent, and contextually appropriate, enhancing the quality of interactions.</a:t>
            </a:r>
          </a:p>
          <a:p>
            <a:pPr algn="just">
              <a:buFont typeface="Courier New" panose="02070309020205020404" pitchFamily="49" charset="0"/>
              <a:buChar char="o"/>
            </a:pPr>
            <a:r>
              <a:rPr lang="en-US" sz="2200" dirty="0">
                <a:latin typeface="Calibri" panose="020F0502020204030204" pitchFamily="34" charset="0"/>
                <a:ea typeface="Calibri" panose="020F0502020204030204" pitchFamily="34" charset="0"/>
                <a:cs typeface="Calibri" panose="020F0502020204030204" pitchFamily="34" charset="0"/>
              </a:rPr>
              <a:t>These capabilities make ChatGPT a valuable tool for facilitating meaningful and engaging text-based conversations across various applications.</a:t>
            </a:r>
          </a:p>
        </p:txBody>
      </p:sp>
    </p:spTree>
    <p:extLst>
      <p:ext uri="{BB962C8B-B14F-4D97-AF65-F5344CB8AC3E}">
        <p14:creationId xmlns:p14="http://schemas.microsoft.com/office/powerpoint/2010/main" val="175366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2B9CB-1F1B-C1A0-D738-738397C5496F}"/>
              </a:ext>
            </a:extLst>
          </p:cNvPr>
          <p:cNvSpPr>
            <a:spLocks noGrp="1"/>
          </p:cNvSpPr>
          <p:nvPr>
            <p:ph type="title"/>
          </p:nvPr>
        </p:nvSpPr>
        <p:spPr/>
        <p:txBody>
          <a:bodyPr/>
          <a:lstStyle/>
          <a:p>
            <a:pPr algn="ctr"/>
            <a:r>
              <a:rPr lang="en-IN" b="1" dirty="0">
                <a:latin typeface="Calibri" panose="020F0502020204030204" pitchFamily="34" charset="0"/>
                <a:ea typeface="Calibri" panose="020F0502020204030204" pitchFamily="34" charset="0"/>
                <a:cs typeface="Calibri" panose="020F0502020204030204" pitchFamily="34" charset="0"/>
              </a:rPr>
              <a:t>Key Features of ChatGPT</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99B787B-6D7D-0D43-AA68-49C68AF71501}"/>
              </a:ext>
            </a:extLst>
          </p:cNvPr>
          <p:cNvSpPr>
            <a:spLocks noGrp="1"/>
          </p:cNvSpPr>
          <p:nvPr>
            <p:ph idx="1"/>
          </p:nvPr>
        </p:nvSpPr>
        <p:spPr/>
        <p:txBody>
          <a:bodyPr>
            <a:normAutofit lnSpcReduction="10000"/>
          </a:bodyPr>
          <a:lstStyle/>
          <a:p>
            <a:pPr algn="just"/>
            <a:r>
              <a:rPr lang="en-IN" sz="2400" b="1" dirty="0">
                <a:latin typeface="Calibri" panose="020F0502020204030204" pitchFamily="34" charset="0"/>
                <a:ea typeface="Calibri" panose="020F0502020204030204" pitchFamily="34" charset="0"/>
                <a:cs typeface="Calibri" panose="020F0502020204030204" pitchFamily="34" charset="0"/>
              </a:rPr>
              <a:t>Multilingual Capabilities:- </a:t>
            </a:r>
            <a:r>
              <a:rPr lang="en-US" sz="2000" dirty="0">
                <a:latin typeface="Calibri" panose="020F0502020204030204" pitchFamily="34" charset="0"/>
                <a:ea typeface="Calibri" panose="020F0502020204030204" pitchFamily="34" charset="0"/>
                <a:cs typeface="Calibri" panose="020F0502020204030204" pitchFamily="34" charset="0"/>
              </a:rPr>
              <a:t>ChatGPT showcases impressive multilingual capabilities, succinctly described as:</a:t>
            </a:r>
          </a:p>
          <a:p>
            <a:pPr algn="just">
              <a:buFont typeface="Courier New" panose="02070309020205020404" pitchFamily="49" charset="0"/>
              <a:buChar char="o"/>
            </a:pPr>
            <a:r>
              <a:rPr lang="en-US" sz="2000" dirty="0">
                <a:latin typeface="Calibri" panose="020F0502020204030204" pitchFamily="34" charset="0"/>
                <a:ea typeface="Calibri" panose="020F0502020204030204" pitchFamily="34" charset="0"/>
                <a:cs typeface="Calibri" panose="020F0502020204030204" pitchFamily="34" charset="0"/>
              </a:rPr>
              <a:t>ChatGPT is proficient in understanding and generating text in multiple languages, breaking down language barriers.</a:t>
            </a:r>
          </a:p>
          <a:p>
            <a:pPr algn="just">
              <a:buFont typeface="Courier New" panose="02070309020205020404" pitchFamily="49" charset="0"/>
              <a:buChar char="o"/>
            </a:pPr>
            <a:r>
              <a:rPr lang="en-US" sz="2000" dirty="0">
                <a:latin typeface="Calibri" panose="020F0502020204030204" pitchFamily="34" charset="0"/>
                <a:ea typeface="Calibri" panose="020F0502020204030204" pitchFamily="34" charset="0"/>
                <a:cs typeface="Calibri" panose="020F0502020204030204" pitchFamily="34" charset="0"/>
              </a:rPr>
              <a:t>Its versatility enables seamless communication with users around the world in their preferred language, enhancing accessibility and global reach.</a:t>
            </a:r>
            <a:endParaRPr lang="en-IN" sz="2000" dirty="0">
              <a:latin typeface="Calibri" panose="020F0502020204030204" pitchFamily="34" charset="0"/>
              <a:ea typeface="Calibri" panose="020F0502020204030204" pitchFamily="34" charset="0"/>
              <a:cs typeface="Calibri" panose="020F0502020204030204" pitchFamily="34" charset="0"/>
            </a:endParaRPr>
          </a:p>
          <a:p>
            <a:pPr algn="just"/>
            <a:r>
              <a:rPr lang="en-US" sz="24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Contextual Awareness:-</a:t>
            </a:r>
            <a:r>
              <a:rPr lang="en-US" sz="20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ChatGPT's contextual awareness can be concisely summarized as:</a:t>
            </a:r>
          </a:p>
        </p:txBody>
      </p:sp>
    </p:spTree>
    <p:extLst>
      <p:ext uri="{BB962C8B-B14F-4D97-AF65-F5344CB8AC3E}">
        <p14:creationId xmlns:p14="http://schemas.microsoft.com/office/powerpoint/2010/main" val="1079012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35EDA-BE2E-B20C-A67B-831A5E282F51}"/>
              </a:ext>
            </a:extLst>
          </p:cNvPr>
          <p:cNvSpPr>
            <a:spLocks noGrp="1"/>
          </p:cNvSpPr>
          <p:nvPr>
            <p:ph type="title"/>
          </p:nvPr>
        </p:nvSpPr>
        <p:spPr/>
        <p:txBody>
          <a:bodyPr/>
          <a:lstStyle/>
          <a:p>
            <a:pPr algn="ctr"/>
            <a:r>
              <a:rPr lang="en-IN" b="1" dirty="0">
                <a:latin typeface="Calibri" panose="020F0502020204030204" pitchFamily="34" charset="0"/>
                <a:ea typeface="Calibri" panose="020F0502020204030204" pitchFamily="34" charset="0"/>
                <a:cs typeface="Calibri" panose="020F0502020204030204" pitchFamily="34" charset="0"/>
              </a:rPr>
              <a:t>Key Features of ChatGPT</a:t>
            </a:r>
            <a:endParaRPr lang="en-IN" dirty="0"/>
          </a:p>
        </p:txBody>
      </p:sp>
      <p:sp>
        <p:nvSpPr>
          <p:cNvPr id="3" name="Content Placeholder 2">
            <a:extLst>
              <a:ext uri="{FF2B5EF4-FFF2-40B4-BE49-F238E27FC236}">
                <a16:creationId xmlns:a16="http://schemas.microsoft.com/office/drawing/2014/main" id="{1AF93927-C60E-9A59-BE0A-55ADB7FCE28D}"/>
              </a:ext>
            </a:extLst>
          </p:cNvPr>
          <p:cNvSpPr>
            <a:spLocks noGrp="1"/>
          </p:cNvSpPr>
          <p:nvPr>
            <p:ph idx="1"/>
          </p:nvPr>
        </p:nvSpPr>
        <p:spPr/>
        <p:txBody>
          <a:bodyPr>
            <a:normAutofit fontScale="92500" lnSpcReduction="20000"/>
          </a:bodyPr>
          <a:lstStyle/>
          <a:p>
            <a:pPr algn="just">
              <a:buFont typeface="Courier New" panose="02070309020205020404" pitchFamily="49" charset="0"/>
              <a:buChar char="o"/>
            </a:pPr>
            <a:r>
              <a:rPr lang="en-US" sz="22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ChatGPT adeptly maintains context during conversations, ensuring that responses are relevant and coherent based on the ongoing discussion.</a:t>
            </a:r>
          </a:p>
          <a:p>
            <a:pPr algn="just">
              <a:buFont typeface="Courier New" panose="02070309020205020404" pitchFamily="49" charset="0"/>
              <a:buChar char="o"/>
            </a:pPr>
            <a:r>
              <a:rPr lang="en-US" sz="22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This ability enhances the fluidity and quality of interactions, making it suitable for dynamic and meaningful text-based conversations.</a:t>
            </a:r>
          </a:p>
          <a:p>
            <a:pPr algn="just"/>
            <a:r>
              <a:rPr lang="en-US" sz="2600" b="1" dirty="0">
                <a:latin typeface="Calibri" panose="020F0502020204030204" pitchFamily="34" charset="0"/>
                <a:ea typeface="Calibri" panose="020F0502020204030204" pitchFamily="34" charset="0"/>
                <a:cs typeface="Calibri" panose="020F0502020204030204" pitchFamily="34" charset="0"/>
              </a:rPr>
              <a:t>Scalability:- </a:t>
            </a:r>
            <a:r>
              <a:rPr lang="en-US" sz="2200" dirty="0">
                <a:latin typeface="Calibri" panose="020F0502020204030204" pitchFamily="34" charset="0"/>
                <a:ea typeface="Calibri" panose="020F0502020204030204" pitchFamily="34" charset="0"/>
                <a:cs typeface="Calibri" panose="020F0502020204030204" pitchFamily="34" charset="0"/>
              </a:rPr>
              <a:t>Scalability in the context of ChatGPT can be briefly explained as:</a:t>
            </a:r>
          </a:p>
          <a:p>
            <a:pPr algn="just">
              <a:buFont typeface="Courier New" panose="02070309020205020404" pitchFamily="49" charset="0"/>
              <a:buChar char="o"/>
            </a:pPr>
            <a:r>
              <a:rPr lang="en-US" sz="2200" dirty="0">
                <a:latin typeface="Calibri" panose="020F0502020204030204" pitchFamily="34" charset="0"/>
                <a:ea typeface="Calibri" panose="020F0502020204030204" pitchFamily="34" charset="0"/>
                <a:cs typeface="Calibri" panose="020F0502020204030204" pitchFamily="34" charset="0"/>
              </a:rPr>
              <a:t>ChatGPT's flexibility allows it to be seamlessly integrated into a wide range of applications and industries.</a:t>
            </a:r>
          </a:p>
          <a:p>
            <a:pPr algn="just">
              <a:buFont typeface="Courier New" panose="02070309020205020404" pitchFamily="49" charset="0"/>
              <a:buChar char="o"/>
            </a:pPr>
            <a:r>
              <a:rPr lang="en-US" sz="2200" dirty="0">
                <a:latin typeface="Calibri" panose="020F0502020204030204" pitchFamily="34" charset="0"/>
                <a:ea typeface="Calibri" panose="020F0502020204030204" pitchFamily="34" charset="0"/>
                <a:cs typeface="Calibri" panose="020F0502020204030204" pitchFamily="34" charset="0"/>
              </a:rPr>
              <a:t>Its adaptability makes it a versatile AI tool capable of addressing diverse use cases, from customer support to content generation and beyond.</a:t>
            </a:r>
            <a:endParaRPr lang="en-IN" sz="22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085295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D48AF-6650-F525-6C62-0673077909E6}"/>
              </a:ext>
            </a:extLst>
          </p:cNvPr>
          <p:cNvSpPr>
            <a:spLocks noGrp="1"/>
          </p:cNvSpPr>
          <p:nvPr>
            <p:ph type="title"/>
          </p:nvPr>
        </p:nvSpPr>
        <p:spPr/>
        <p:txBody>
          <a:bodyPr/>
          <a:lstStyle/>
          <a:p>
            <a:pPr algn="ctr"/>
            <a:r>
              <a:rPr lang="en-IN" b="1" dirty="0">
                <a:latin typeface="Calibri" panose="020F0502020204030204" pitchFamily="34" charset="0"/>
                <a:ea typeface="Calibri" panose="020F0502020204030204" pitchFamily="34" charset="0"/>
                <a:cs typeface="Calibri" panose="020F0502020204030204" pitchFamily="34" charset="0"/>
              </a:rPr>
              <a:t>Applications of ChatGPT</a:t>
            </a:r>
          </a:p>
        </p:txBody>
      </p:sp>
      <p:sp>
        <p:nvSpPr>
          <p:cNvPr id="3" name="Content Placeholder 2">
            <a:extLst>
              <a:ext uri="{FF2B5EF4-FFF2-40B4-BE49-F238E27FC236}">
                <a16:creationId xmlns:a16="http://schemas.microsoft.com/office/drawing/2014/main" id="{683E5514-D3FD-12A8-D68C-A5E3A161725D}"/>
              </a:ext>
            </a:extLst>
          </p:cNvPr>
          <p:cNvSpPr>
            <a:spLocks noGrp="1"/>
          </p:cNvSpPr>
          <p:nvPr>
            <p:ph idx="1"/>
          </p:nvPr>
        </p:nvSpPr>
        <p:spPr/>
        <p:txBody>
          <a:bodyPr>
            <a:normAutofit fontScale="32500" lnSpcReduction="20000"/>
          </a:bodyPr>
          <a:lstStyle/>
          <a:p>
            <a:pPr marL="514350" indent="-514350" algn="just">
              <a:buFont typeface="+mj-lt"/>
              <a:buAutoNum type="arabicPeriod"/>
            </a:pPr>
            <a:r>
              <a:rPr lang="en-US" sz="6200" b="1" dirty="0">
                <a:latin typeface="Calibri" panose="020F0502020204030204" pitchFamily="34" charset="0"/>
                <a:ea typeface="Calibri" panose="020F0502020204030204" pitchFamily="34" charset="0"/>
                <a:cs typeface="Calibri" panose="020F0502020204030204" pitchFamily="34" charset="0"/>
              </a:rPr>
              <a:t>Customer Support: </a:t>
            </a:r>
            <a:r>
              <a:rPr lang="en-US" sz="6200" dirty="0">
                <a:latin typeface="Calibri" panose="020F0502020204030204" pitchFamily="34" charset="0"/>
                <a:ea typeface="Calibri" panose="020F0502020204030204" pitchFamily="34" charset="0"/>
                <a:cs typeface="Calibri" panose="020F0502020204030204" pitchFamily="34" charset="0"/>
              </a:rPr>
              <a:t>ChatGPT can provide instant responses to customer queries, improving response times and reducing the workload on human support agents.</a:t>
            </a:r>
          </a:p>
          <a:p>
            <a:pPr marL="514350" indent="-514350" algn="just">
              <a:buFont typeface="+mj-lt"/>
              <a:buAutoNum type="arabicPeriod"/>
            </a:pPr>
            <a:r>
              <a:rPr lang="en-US" sz="6200" b="1" dirty="0">
                <a:latin typeface="Calibri" panose="020F0502020204030204" pitchFamily="34" charset="0"/>
                <a:ea typeface="Calibri" panose="020F0502020204030204" pitchFamily="34" charset="0"/>
                <a:cs typeface="Calibri" panose="020F0502020204030204" pitchFamily="34" charset="0"/>
              </a:rPr>
              <a:t>Content Generation: </a:t>
            </a:r>
            <a:r>
              <a:rPr lang="en-US" sz="6200" dirty="0">
                <a:latin typeface="Calibri" panose="020F0502020204030204" pitchFamily="34" charset="0"/>
                <a:ea typeface="Calibri" panose="020F0502020204030204" pitchFamily="34" charset="0"/>
                <a:cs typeface="Calibri" panose="020F0502020204030204" pitchFamily="34" charset="0"/>
              </a:rPr>
              <a:t>It excels in generating articles, reports, marketing content, and creative writing, assisting content creators and marketers.</a:t>
            </a:r>
          </a:p>
          <a:p>
            <a:pPr marL="514350" indent="-514350" algn="just">
              <a:buFont typeface="+mj-lt"/>
              <a:buAutoNum type="arabicPeriod"/>
            </a:pPr>
            <a:r>
              <a:rPr lang="en-US" sz="6200" b="1" dirty="0">
                <a:latin typeface="Calibri" panose="020F0502020204030204" pitchFamily="34" charset="0"/>
                <a:ea typeface="Calibri" panose="020F0502020204030204" pitchFamily="34" charset="0"/>
                <a:cs typeface="Calibri" panose="020F0502020204030204" pitchFamily="34" charset="0"/>
              </a:rPr>
              <a:t>Education: </a:t>
            </a:r>
            <a:r>
              <a:rPr lang="en-US" sz="6200" dirty="0">
                <a:latin typeface="Calibri" panose="020F0502020204030204" pitchFamily="34" charset="0"/>
                <a:ea typeface="Calibri" panose="020F0502020204030204" pitchFamily="34" charset="0"/>
                <a:cs typeface="Calibri" panose="020F0502020204030204" pitchFamily="34" charset="0"/>
              </a:rPr>
              <a:t>ChatGPT can serve as a virtual tutor, helping students with explanations, practice questions, and personalized learning resources.</a:t>
            </a:r>
          </a:p>
          <a:p>
            <a:pPr marL="514350" indent="-514350" algn="just">
              <a:buFont typeface="+mj-lt"/>
              <a:buAutoNum type="arabicPeriod"/>
            </a:pPr>
            <a:r>
              <a:rPr lang="en-US" sz="6600" b="1" dirty="0">
                <a:latin typeface="Calibri" panose="020F0502020204030204" pitchFamily="34" charset="0"/>
                <a:ea typeface="Calibri" panose="020F0502020204030204" pitchFamily="34" charset="0"/>
                <a:cs typeface="Calibri" panose="020F0502020204030204" pitchFamily="34" charset="0"/>
              </a:rPr>
              <a:t>Healthcare</a:t>
            </a:r>
            <a:r>
              <a:rPr lang="en-US" sz="6200" b="1" dirty="0">
                <a:latin typeface="Calibri" panose="020F0502020204030204" pitchFamily="34" charset="0"/>
                <a:ea typeface="Calibri" panose="020F0502020204030204" pitchFamily="34" charset="0"/>
                <a:cs typeface="Calibri" panose="020F0502020204030204" pitchFamily="34" charset="0"/>
              </a:rPr>
              <a:t>: </a:t>
            </a:r>
            <a:r>
              <a:rPr lang="en-US" sz="6200" dirty="0">
                <a:latin typeface="Calibri" panose="020F0502020204030204" pitchFamily="34" charset="0"/>
                <a:ea typeface="Calibri" panose="020F0502020204030204" pitchFamily="34" charset="0"/>
                <a:cs typeface="Calibri" panose="020F0502020204030204" pitchFamily="34" charset="0"/>
              </a:rPr>
              <a:t>It assists healthcare professionals in research, documentation, and patient interaction, streamlining administrative tasks.</a:t>
            </a:r>
          </a:p>
          <a:p>
            <a:pPr marL="514350" indent="-514350" algn="just">
              <a:buFont typeface="+mj-lt"/>
              <a:buAutoNum type="arabicPeriod"/>
            </a:pPr>
            <a:endParaRPr lang="en-US" sz="6200" dirty="0">
              <a:latin typeface="Calibri" panose="020F0502020204030204" pitchFamily="34" charset="0"/>
              <a:ea typeface="Calibri" panose="020F0502020204030204" pitchFamily="34" charset="0"/>
              <a:cs typeface="Calibri" panose="020F0502020204030204" pitchFamily="34" charset="0"/>
            </a:endParaRPr>
          </a:p>
          <a:p>
            <a:pPr marL="514350" indent="-514350">
              <a:buFont typeface="+mj-lt"/>
              <a:buAutoNum type="arabicPeriod"/>
            </a:pPr>
            <a:endParaRPr lang="en-US" sz="2000" dirty="0"/>
          </a:p>
        </p:txBody>
      </p:sp>
    </p:spTree>
    <p:extLst>
      <p:ext uri="{BB962C8B-B14F-4D97-AF65-F5344CB8AC3E}">
        <p14:creationId xmlns:p14="http://schemas.microsoft.com/office/powerpoint/2010/main" val="361660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8BC04-3D8C-5A43-9F42-6919BE4084D7}"/>
              </a:ext>
            </a:extLst>
          </p:cNvPr>
          <p:cNvSpPr>
            <a:spLocks noGrp="1"/>
          </p:cNvSpPr>
          <p:nvPr>
            <p:ph type="title"/>
          </p:nvPr>
        </p:nvSpPr>
        <p:spPr/>
        <p:txBody>
          <a:bodyPr/>
          <a:lstStyle/>
          <a:p>
            <a:pPr algn="ctr"/>
            <a:r>
              <a:rPr lang="en-IN" b="1" dirty="0">
                <a:latin typeface="Calibri" panose="020F0502020204030204" pitchFamily="34" charset="0"/>
                <a:ea typeface="Calibri" panose="020F0502020204030204" pitchFamily="34" charset="0"/>
                <a:cs typeface="Calibri" panose="020F0502020204030204" pitchFamily="34" charset="0"/>
              </a:rPr>
              <a:t>Applications of ChatGPT</a:t>
            </a:r>
            <a:endParaRPr lang="en-IN" dirty="0"/>
          </a:p>
        </p:txBody>
      </p:sp>
      <p:sp>
        <p:nvSpPr>
          <p:cNvPr id="3" name="Content Placeholder 2">
            <a:extLst>
              <a:ext uri="{FF2B5EF4-FFF2-40B4-BE49-F238E27FC236}">
                <a16:creationId xmlns:a16="http://schemas.microsoft.com/office/drawing/2014/main" id="{AC0285E8-7908-D8A9-FDBA-4F6AC26F650E}"/>
              </a:ext>
            </a:extLst>
          </p:cNvPr>
          <p:cNvSpPr>
            <a:spLocks noGrp="1"/>
          </p:cNvSpPr>
          <p:nvPr>
            <p:ph idx="1"/>
          </p:nvPr>
        </p:nvSpPr>
        <p:spPr/>
        <p:txBody>
          <a:bodyPr>
            <a:normAutofit/>
          </a:bodyPr>
          <a:lstStyle/>
          <a:p>
            <a:pPr marL="0" indent="0" algn="just">
              <a:buNone/>
            </a:pPr>
            <a:r>
              <a:rPr lang="en-US" b="1" dirty="0">
                <a:latin typeface="Calibri" panose="020F0502020204030204" pitchFamily="34" charset="0"/>
                <a:ea typeface="Calibri" panose="020F0502020204030204" pitchFamily="34" charset="0"/>
                <a:cs typeface="Calibri" panose="020F0502020204030204" pitchFamily="34" charset="0"/>
              </a:rPr>
              <a:t>5.</a:t>
            </a:r>
            <a:r>
              <a:rPr lang="en-US" sz="2000" b="1" dirty="0">
                <a:latin typeface="Calibri" panose="020F0502020204030204" pitchFamily="34" charset="0"/>
                <a:ea typeface="Calibri" panose="020F0502020204030204" pitchFamily="34" charset="0"/>
                <a:cs typeface="Calibri" panose="020F0502020204030204" pitchFamily="34" charset="0"/>
              </a:rPr>
              <a:t>Programming and Coding: </a:t>
            </a:r>
            <a:r>
              <a:rPr lang="en-US" sz="2000" dirty="0">
                <a:latin typeface="Calibri" panose="020F0502020204030204" pitchFamily="34" charset="0"/>
                <a:ea typeface="Calibri" panose="020F0502020204030204" pitchFamily="34" charset="0"/>
                <a:cs typeface="Calibri" panose="020F0502020204030204" pitchFamily="34" charset="0"/>
              </a:rPr>
              <a:t>ChatGPT can generate code snippets, debug errors, and offer programming guidance to developers.</a:t>
            </a:r>
          </a:p>
          <a:p>
            <a:pPr marL="0" indent="0" algn="just">
              <a:buNone/>
            </a:pPr>
            <a:r>
              <a:rPr lang="en-US" sz="2000" b="1" dirty="0">
                <a:latin typeface="Calibri" panose="020F0502020204030204" pitchFamily="34" charset="0"/>
                <a:ea typeface="Calibri" panose="020F0502020204030204" pitchFamily="34" charset="0"/>
                <a:cs typeface="Calibri" panose="020F0502020204030204" pitchFamily="34" charset="0"/>
              </a:rPr>
              <a:t>6. Language Translation:- </a:t>
            </a:r>
            <a:r>
              <a:rPr lang="en-US" sz="2000" dirty="0">
                <a:latin typeface="Calibri" panose="020F0502020204030204" pitchFamily="34" charset="0"/>
                <a:ea typeface="Calibri" panose="020F0502020204030204" pitchFamily="34" charset="0"/>
                <a:cs typeface="Calibri" panose="020F0502020204030204" pitchFamily="34" charset="0"/>
              </a:rPr>
              <a:t>Its multilingual capabilities make it valuable for real-time translation services.</a:t>
            </a:r>
          </a:p>
          <a:p>
            <a:pPr marL="0" indent="0" algn="just">
              <a:buNone/>
            </a:pPr>
            <a:r>
              <a:rPr lang="en-US" sz="2200" b="1" dirty="0">
                <a:latin typeface="Calibri" panose="020F0502020204030204" pitchFamily="34" charset="0"/>
                <a:ea typeface="Calibri" panose="020F0502020204030204" pitchFamily="34" charset="0"/>
                <a:cs typeface="Calibri" panose="020F0502020204030204" pitchFamily="34" charset="0"/>
              </a:rPr>
              <a:t>7. Programming and Coding: </a:t>
            </a:r>
            <a:r>
              <a:rPr lang="en-US" sz="2000" dirty="0">
                <a:latin typeface="Calibri" panose="020F0502020204030204" pitchFamily="34" charset="0"/>
                <a:ea typeface="Calibri" panose="020F0502020204030204" pitchFamily="34" charset="0"/>
                <a:cs typeface="Calibri" panose="020F0502020204030204" pitchFamily="34" charset="0"/>
              </a:rPr>
              <a:t>ChatGPT can generate code snippets, debug errors, and offer programming guidance to developers.</a:t>
            </a:r>
          </a:p>
          <a:p>
            <a:pPr marL="0" indent="0" algn="just">
              <a:buNone/>
            </a:pPr>
            <a:r>
              <a:rPr lang="en-US" b="1" dirty="0">
                <a:latin typeface="Calibri" panose="020F0502020204030204" pitchFamily="34" charset="0"/>
                <a:ea typeface="Calibri" panose="020F0502020204030204" pitchFamily="34" charset="0"/>
                <a:cs typeface="Calibri" panose="020F0502020204030204" pitchFamily="34" charset="0"/>
              </a:rPr>
              <a:t>8.</a:t>
            </a:r>
            <a:r>
              <a:rPr lang="en-US" sz="2000" b="1" dirty="0">
                <a:latin typeface="Calibri" panose="020F0502020204030204" pitchFamily="34" charset="0"/>
                <a:ea typeface="Calibri" panose="020F0502020204030204" pitchFamily="34" charset="0"/>
                <a:cs typeface="Calibri" panose="020F0502020204030204" pitchFamily="34" charset="0"/>
              </a:rPr>
              <a:t>Language </a:t>
            </a:r>
            <a:r>
              <a:rPr lang="en-US" sz="2000" b="1" dirty="0" err="1">
                <a:latin typeface="Calibri" panose="020F0502020204030204" pitchFamily="34" charset="0"/>
                <a:ea typeface="Calibri" panose="020F0502020204030204" pitchFamily="34" charset="0"/>
                <a:cs typeface="Calibri" panose="020F0502020204030204" pitchFamily="34" charset="0"/>
              </a:rPr>
              <a:t>Translation:</a:t>
            </a:r>
            <a:r>
              <a:rPr lang="en-US" sz="2000" dirty="0" err="1">
                <a:latin typeface="Calibri" panose="020F0502020204030204" pitchFamily="34" charset="0"/>
                <a:ea typeface="Calibri" panose="020F0502020204030204" pitchFamily="34" charset="0"/>
                <a:cs typeface="Calibri" panose="020F0502020204030204" pitchFamily="34" charset="0"/>
              </a:rPr>
              <a:t>Its</a:t>
            </a:r>
            <a:r>
              <a:rPr lang="en-US" sz="2000" dirty="0">
                <a:latin typeface="Calibri" panose="020F0502020204030204" pitchFamily="34" charset="0"/>
                <a:ea typeface="Calibri" panose="020F0502020204030204" pitchFamily="34" charset="0"/>
                <a:cs typeface="Calibri" panose="020F0502020204030204" pitchFamily="34" charset="0"/>
              </a:rPr>
              <a:t> multilingual capabilities make it valuable for real-time translation services.</a:t>
            </a:r>
          </a:p>
          <a:p>
            <a:endParaRPr lang="en-IN" dirty="0"/>
          </a:p>
        </p:txBody>
      </p:sp>
    </p:spTree>
    <p:extLst>
      <p:ext uri="{BB962C8B-B14F-4D97-AF65-F5344CB8AC3E}">
        <p14:creationId xmlns:p14="http://schemas.microsoft.com/office/powerpoint/2010/main" val="637144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heel(1)">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heel(1)">
                                      <p:cBhvr>
                                        <p:cTn id="2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33F35-9883-9810-7D32-6B1C5B5069F5}"/>
              </a:ext>
            </a:extLst>
          </p:cNvPr>
          <p:cNvSpPr>
            <a:spLocks noGrp="1"/>
          </p:cNvSpPr>
          <p:nvPr>
            <p:ph type="title"/>
          </p:nvPr>
        </p:nvSpPr>
        <p:spPr/>
        <p:txBody>
          <a:bodyPr/>
          <a:lstStyle/>
          <a:p>
            <a:pPr algn="ctr"/>
            <a:r>
              <a:rPr lang="en-IN" b="1" dirty="0">
                <a:latin typeface="Calibri" panose="020F0502020204030204" pitchFamily="34" charset="0"/>
                <a:ea typeface="Calibri" panose="020F0502020204030204" pitchFamily="34" charset="0"/>
                <a:cs typeface="Calibri" panose="020F0502020204030204" pitchFamily="34" charset="0"/>
              </a:rPr>
              <a:t>Ethical Considerations</a:t>
            </a:r>
          </a:p>
        </p:txBody>
      </p:sp>
      <p:sp>
        <p:nvSpPr>
          <p:cNvPr id="3" name="Content Placeholder 2">
            <a:extLst>
              <a:ext uri="{FF2B5EF4-FFF2-40B4-BE49-F238E27FC236}">
                <a16:creationId xmlns:a16="http://schemas.microsoft.com/office/drawing/2014/main" id="{70BD6940-91BD-46BD-B4CC-4F639538A5D1}"/>
              </a:ext>
            </a:extLst>
          </p:cNvPr>
          <p:cNvSpPr>
            <a:spLocks noGrp="1"/>
          </p:cNvSpPr>
          <p:nvPr>
            <p:ph idx="1"/>
          </p:nvPr>
        </p:nvSpPr>
        <p:spPr/>
        <p:txBody>
          <a:bodyPr>
            <a:normAutofit/>
          </a:bodyPr>
          <a:lstStyle/>
          <a:p>
            <a:pPr marL="514350" indent="-514350" algn="just">
              <a:buFont typeface="+mj-lt"/>
              <a:buAutoNum type="arabicPeriod"/>
            </a:pPr>
            <a:r>
              <a:rPr lang="en-US" b="1" dirty="0"/>
              <a:t>Bias and Fairness: </a:t>
            </a:r>
            <a:r>
              <a:rPr lang="en-US" dirty="0"/>
              <a:t>AI models like ChatGPT can inadvertently learn biases present in their training data. It's essential to continuously evaluate and mitigate biases to ensure fair and unbiased responses.</a:t>
            </a:r>
          </a:p>
          <a:p>
            <a:pPr marL="514350" indent="-514350" algn="just">
              <a:buFont typeface="+mj-lt"/>
              <a:buAutoNum type="arabicPeriod"/>
            </a:pPr>
            <a:r>
              <a:rPr lang="en-US" b="1" dirty="0"/>
              <a:t>Privacy and Data Security: </a:t>
            </a:r>
            <a:r>
              <a:rPr lang="en-US" dirty="0"/>
              <a:t>The data used to train and fine-tune AI models may contain sensitive information. Protecting user privacy and securing data is paramount.</a:t>
            </a:r>
          </a:p>
          <a:p>
            <a:pPr marL="514350" indent="-514350" algn="just">
              <a:buFont typeface="+mj-lt"/>
              <a:buAutoNum type="arabicPeriod"/>
            </a:pPr>
            <a:r>
              <a:rPr lang="en-US" b="1" dirty="0"/>
              <a:t>Transparency: </a:t>
            </a:r>
            <a:r>
              <a:rPr lang="en-US" dirty="0"/>
              <a:t>AI systems should be transparent about their nature as artificial entities. Users should be aware they are interacting with a machine, not a human.</a:t>
            </a:r>
          </a:p>
        </p:txBody>
      </p:sp>
    </p:spTree>
    <p:extLst>
      <p:ext uri="{BB962C8B-B14F-4D97-AF65-F5344CB8AC3E}">
        <p14:creationId xmlns:p14="http://schemas.microsoft.com/office/powerpoint/2010/main" val="3351253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4C311-E17A-3D20-8B03-A61BF54B676B}"/>
              </a:ext>
            </a:extLst>
          </p:cNvPr>
          <p:cNvSpPr>
            <a:spLocks noGrp="1"/>
          </p:cNvSpPr>
          <p:nvPr>
            <p:ph type="title"/>
          </p:nvPr>
        </p:nvSpPr>
        <p:spPr/>
        <p:txBody>
          <a:bodyPr/>
          <a:lstStyle/>
          <a:p>
            <a:pPr algn="ctr"/>
            <a:r>
              <a:rPr lang="en-IN" b="1" dirty="0">
                <a:latin typeface="Calibri" panose="020F0502020204030204" pitchFamily="34" charset="0"/>
                <a:ea typeface="Calibri" panose="020F0502020204030204" pitchFamily="34" charset="0"/>
                <a:cs typeface="Calibri" panose="020F0502020204030204" pitchFamily="34" charset="0"/>
              </a:rPr>
              <a:t>Ethical Considerations</a:t>
            </a:r>
            <a:endParaRPr lang="en-IN" dirty="0"/>
          </a:p>
        </p:txBody>
      </p:sp>
      <p:sp>
        <p:nvSpPr>
          <p:cNvPr id="3" name="Content Placeholder 2">
            <a:extLst>
              <a:ext uri="{FF2B5EF4-FFF2-40B4-BE49-F238E27FC236}">
                <a16:creationId xmlns:a16="http://schemas.microsoft.com/office/drawing/2014/main" id="{63404353-925F-A4CC-449C-DF1BFEA6E7B2}"/>
              </a:ext>
            </a:extLst>
          </p:cNvPr>
          <p:cNvSpPr>
            <a:spLocks noGrp="1"/>
          </p:cNvSpPr>
          <p:nvPr>
            <p:ph idx="1"/>
          </p:nvPr>
        </p:nvSpPr>
        <p:spPr/>
        <p:txBody>
          <a:bodyPr>
            <a:normAutofit/>
          </a:bodyPr>
          <a:lstStyle/>
          <a:p>
            <a:pPr marL="0" indent="0" algn="just">
              <a:buNone/>
            </a:pPr>
            <a:r>
              <a:rPr lang="en-US" b="1" dirty="0">
                <a:latin typeface="Calibri" panose="020F0502020204030204" pitchFamily="34" charset="0"/>
                <a:ea typeface="Calibri" panose="020F0502020204030204" pitchFamily="34" charset="0"/>
                <a:cs typeface="Calibri" panose="020F0502020204030204" pitchFamily="34" charset="0"/>
              </a:rPr>
              <a:t>4. Misinformation: </a:t>
            </a:r>
            <a:r>
              <a:rPr lang="en-US" sz="2000" dirty="0">
                <a:latin typeface="Calibri" panose="020F0502020204030204" pitchFamily="34" charset="0"/>
                <a:ea typeface="Calibri" panose="020F0502020204030204" pitchFamily="34" charset="0"/>
                <a:cs typeface="Calibri" panose="020F0502020204030204" pitchFamily="34" charset="0"/>
              </a:rPr>
              <a:t>AI models can generate false or misleading information. Developers and users must take steps to verify and fact-check information generated by these models.</a:t>
            </a:r>
          </a:p>
          <a:p>
            <a:pPr marL="0" indent="0" algn="just">
              <a:buNone/>
            </a:pPr>
            <a:r>
              <a:rPr lang="en-US" b="1" dirty="0">
                <a:latin typeface="Calibri" panose="020F0502020204030204" pitchFamily="34" charset="0"/>
                <a:ea typeface="Calibri" panose="020F0502020204030204" pitchFamily="34" charset="0"/>
                <a:cs typeface="Calibri" panose="020F0502020204030204" pitchFamily="34" charset="0"/>
              </a:rPr>
              <a:t>5. User Consent: </a:t>
            </a:r>
            <a:r>
              <a:rPr lang="en-US" sz="2000" dirty="0">
                <a:latin typeface="Calibri" panose="020F0502020204030204" pitchFamily="34" charset="0"/>
                <a:ea typeface="Calibri" panose="020F0502020204030204" pitchFamily="34" charset="0"/>
                <a:cs typeface="Calibri" panose="020F0502020204030204" pitchFamily="34" charset="0"/>
              </a:rPr>
              <a:t>Users should be informed about how their data is used and should provide informed consent when interacting with AI systems.</a:t>
            </a:r>
          </a:p>
          <a:p>
            <a:pPr marL="0" indent="0" algn="just">
              <a:buNone/>
            </a:pPr>
            <a:r>
              <a:rPr lang="en-US" b="1" dirty="0">
                <a:latin typeface="Calibri" panose="020F0502020204030204" pitchFamily="34" charset="0"/>
                <a:ea typeface="Calibri" panose="020F0502020204030204" pitchFamily="34" charset="0"/>
                <a:cs typeface="Calibri" panose="020F0502020204030204" pitchFamily="34" charset="0"/>
              </a:rPr>
              <a:t>6.</a:t>
            </a:r>
            <a:r>
              <a:rPr lang="en-US" sz="2000" b="1" dirty="0">
                <a:latin typeface="Calibri" panose="020F0502020204030204" pitchFamily="34" charset="0"/>
                <a:ea typeface="Calibri" panose="020F0502020204030204" pitchFamily="34" charset="0"/>
                <a:cs typeface="Calibri" panose="020F0502020204030204" pitchFamily="34" charset="0"/>
              </a:rPr>
              <a:t>Content Generation: </a:t>
            </a:r>
            <a:r>
              <a:rPr lang="en-US" sz="2000" dirty="0">
                <a:latin typeface="Calibri" panose="020F0502020204030204" pitchFamily="34" charset="0"/>
                <a:ea typeface="Calibri" panose="020F0502020204030204" pitchFamily="34" charset="0"/>
                <a:cs typeface="Calibri" panose="020F0502020204030204" pitchFamily="34" charset="0"/>
              </a:rPr>
              <a:t>AI-generated content may raise copyright and intellectual property concerns, requiring proper attribution and compliance with legal standards.</a:t>
            </a:r>
          </a:p>
          <a:p>
            <a:pPr marL="0" indent="0" algn="just">
              <a:buNone/>
            </a:pPr>
            <a:r>
              <a:rPr lang="en-US" b="1" dirty="0">
                <a:latin typeface="Calibri" panose="020F0502020204030204" pitchFamily="34" charset="0"/>
                <a:ea typeface="Calibri" panose="020F0502020204030204" pitchFamily="34" charset="0"/>
                <a:cs typeface="Calibri" panose="020F0502020204030204" pitchFamily="34" charset="0"/>
              </a:rPr>
              <a:t>7.</a:t>
            </a:r>
            <a:r>
              <a:rPr lang="en-US" sz="2000" b="1" dirty="0">
                <a:latin typeface="Calibri" panose="020F0502020204030204" pitchFamily="34" charset="0"/>
                <a:ea typeface="Calibri" panose="020F0502020204030204" pitchFamily="34" charset="0"/>
                <a:cs typeface="Calibri" panose="020F0502020204030204" pitchFamily="34" charset="0"/>
              </a:rPr>
              <a:t>Accountability: </a:t>
            </a:r>
            <a:r>
              <a:rPr lang="en-US" sz="2000" dirty="0">
                <a:latin typeface="Calibri" panose="020F0502020204030204" pitchFamily="34" charset="0"/>
                <a:ea typeface="Calibri" panose="020F0502020204030204" pitchFamily="34" charset="0"/>
                <a:cs typeface="Calibri" panose="020F0502020204030204" pitchFamily="34" charset="0"/>
              </a:rPr>
              <a:t>Determining responsibility in cases of AI-generated harm or errors can be challenging. Establishing accountability mechanisms is essential.</a:t>
            </a:r>
            <a:endParaRPr lang="en-IN" sz="20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88764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12D5F-7623-F037-A516-5189A6BE2030}"/>
              </a:ext>
            </a:extLst>
          </p:cNvPr>
          <p:cNvSpPr>
            <a:spLocks noGrp="1"/>
          </p:cNvSpPr>
          <p:nvPr>
            <p:ph type="title"/>
          </p:nvPr>
        </p:nvSpPr>
        <p:spPr/>
        <p:txBody>
          <a:bodyPr/>
          <a:lstStyle/>
          <a:p>
            <a:pPr algn="ctr"/>
            <a:r>
              <a:rPr lang="en-IN" b="1" dirty="0">
                <a:latin typeface="Calibri" panose="020F0502020204030204" pitchFamily="34" charset="0"/>
                <a:ea typeface="Calibri" panose="020F0502020204030204" pitchFamily="34" charset="0"/>
                <a:cs typeface="Calibri" panose="020F0502020204030204" pitchFamily="34" charset="0"/>
              </a:rPr>
              <a:t>Future Developments</a:t>
            </a:r>
          </a:p>
        </p:txBody>
      </p:sp>
      <p:sp>
        <p:nvSpPr>
          <p:cNvPr id="3" name="Content Placeholder 2">
            <a:extLst>
              <a:ext uri="{FF2B5EF4-FFF2-40B4-BE49-F238E27FC236}">
                <a16:creationId xmlns:a16="http://schemas.microsoft.com/office/drawing/2014/main" id="{9777B9FA-E9DB-E7A8-2D94-FCBC2196E4DD}"/>
              </a:ext>
            </a:extLst>
          </p:cNvPr>
          <p:cNvSpPr>
            <a:spLocks noGrp="1"/>
          </p:cNvSpPr>
          <p:nvPr>
            <p:ph idx="1"/>
          </p:nvPr>
        </p:nvSpPr>
        <p:spPr/>
        <p:txBody>
          <a:bodyPr>
            <a:normAutofit/>
          </a:bodyPr>
          <a:lstStyle/>
          <a:p>
            <a:pPr marL="514350" indent="-514350" algn="jus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Human-AI Collaboration: </a:t>
            </a:r>
            <a:r>
              <a:rPr lang="en-US" dirty="0">
                <a:latin typeface="Calibri" panose="020F0502020204030204" pitchFamily="34" charset="0"/>
                <a:ea typeface="Calibri" panose="020F0502020204030204" pitchFamily="34" charset="0"/>
                <a:cs typeface="Calibri" panose="020F0502020204030204" pitchFamily="34" charset="0"/>
              </a:rPr>
              <a:t>AI models will increasingly serve as collaborative tools, assisting humans in various tasks, rather than being standalone solutions.</a:t>
            </a:r>
          </a:p>
          <a:p>
            <a:pPr marL="514350" indent="-514350" algn="jus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Real-time Learning: </a:t>
            </a:r>
            <a:r>
              <a:rPr lang="en-US" dirty="0">
                <a:latin typeface="Calibri" panose="020F0502020204030204" pitchFamily="34" charset="0"/>
                <a:ea typeface="Calibri" panose="020F0502020204030204" pitchFamily="34" charset="0"/>
                <a:cs typeface="Calibri" panose="020F0502020204030204" pitchFamily="34" charset="0"/>
              </a:rPr>
              <a:t>Models may evolve to incorporate real-time learning, adapting and improving their responses based on ongoing interactions and feedback.</a:t>
            </a:r>
          </a:p>
          <a:p>
            <a:pPr marL="514350" indent="-514350" algn="jus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Education and Research: </a:t>
            </a:r>
            <a:r>
              <a:rPr lang="en-US" dirty="0">
                <a:latin typeface="Calibri" panose="020F0502020204030204" pitchFamily="34" charset="0"/>
                <a:ea typeface="Calibri" panose="020F0502020204030204" pitchFamily="34" charset="0"/>
                <a:cs typeface="Calibri" panose="020F0502020204030204" pitchFamily="34" charset="0"/>
              </a:rPr>
              <a:t>AI models will play a more significant role in education and research, assisting students, scientists, and researchers in their work.</a:t>
            </a:r>
          </a:p>
        </p:txBody>
      </p:sp>
    </p:spTree>
    <p:extLst>
      <p:ext uri="{BB962C8B-B14F-4D97-AF65-F5344CB8AC3E}">
        <p14:creationId xmlns:p14="http://schemas.microsoft.com/office/powerpoint/2010/main" val="301852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2270A-C786-BDDC-543E-B706C5930204}"/>
              </a:ext>
            </a:extLst>
          </p:cNvPr>
          <p:cNvSpPr>
            <a:spLocks noGrp="1"/>
          </p:cNvSpPr>
          <p:nvPr>
            <p:ph type="title"/>
          </p:nvPr>
        </p:nvSpPr>
        <p:spPr/>
        <p:txBody>
          <a:bodyPr/>
          <a:lstStyle/>
          <a:p>
            <a:pPr algn="ctr"/>
            <a:r>
              <a:rPr lang="en-IN" b="1" dirty="0">
                <a:latin typeface="Calibri" panose="020F0502020204030204" pitchFamily="34" charset="0"/>
                <a:ea typeface="Calibri" panose="020F0502020204030204" pitchFamily="34" charset="0"/>
                <a:cs typeface="Calibri" panose="020F0502020204030204" pitchFamily="34" charset="0"/>
              </a:rPr>
              <a:t>Future Developments</a:t>
            </a:r>
            <a:endParaRPr lang="en-IN" dirty="0"/>
          </a:p>
        </p:txBody>
      </p:sp>
      <p:sp>
        <p:nvSpPr>
          <p:cNvPr id="3" name="Content Placeholder 2">
            <a:extLst>
              <a:ext uri="{FF2B5EF4-FFF2-40B4-BE49-F238E27FC236}">
                <a16:creationId xmlns:a16="http://schemas.microsoft.com/office/drawing/2014/main" id="{DE2C24A1-7E80-4659-BCCD-7192A20F0E6A}"/>
              </a:ext>
            </a:extLst>
          </p:cNvPr>
          <p:cNvSpPr>
            <a:spLocks noGrp="1"/>
          </p:cNvSpPr>
          <p:nvPr>
            <p:ph idx="1"/>
          </p:nvPr>
        </p:nvSpPr>
        <p:spPr/>
        <p:txBody>
          <a:bodyPr>
            <a:normAutofit/>
          </a:bodyPr>
          <a:lstStyle/>
          <a:p>
            <a:pPr marL="0" indent="0" algn="just">
              <a:buNone/>
            </a:pPr>
            <a:r>
              <a:rPr lang="en-US" b="1" dirty="0">
                <a:latin typeface="Calibri" panose="020F0502020204030204" pitchFamily="34" charset="0"/>
                <a:ea typeface="Calibri" panose="020F0502020204030204" pitchFamily="34" charset="0"/>
                <a:cs typeface="Calibri" panose="020F0502020204030204" pitchFamily="34" charset="0"/>
              </a:rPr>
              <a:t>4. Global Applications: </a:t>
            </a:r>
            <a:r>
              <a:rPr lang="en-US" dirty="0">
                <a:latin typeface="Calibri" panose="020F0502020204030204" pitchFamily="34" charset="0"/>
                <a:ea typeface="Calibri" panose="020F0502020204030204" pitchFamily="34" charset="0"/>
                <a:cs typeface="Calibri" panose="020F0502020204030204" pitchFamily="34" charset="0"/>
              </a:rPr>
              <a:t>AI models will continue to break language barriers and be applied globally, promoting cross-cultural communication and understanding.</a:t>
            </a:r>
          </a:p>
          <a:p>
            <a:pPr marL="0" indent="0" algn="just">
              <a:buNone/>
            </a:pPr>
            <a:r>
              <a:rPr lang="en-US" b="1" dirty="0">
                <a:latin typeface="Calibri" panose="020F0502020204030204" pitchFamily="34" charset="0"/>
                <a:ea typeface="Calibri" panose="020F0502020204030204" pitchFamily="34" charset="0"/>
                <a:cs typeface="Calibri" panose="020F0502020204030204" pitchFamily="34" charset="0"/>
              </a:rPr>
              <a:t>5. </a:t>
            </a:r>
            <a:r>
              <a:rPr lang="en-US" b="1" dirty="0" err="1">
                <a:latin typeface="Calibri" panose="020F0502020204030204" pitchFamily="34" charset="0"/>
                <a:ea typeface="Calibri" panose="020F0502020204030204" pitchFamily="34" charset="0"/>
                <a:cs typeface="Calibri" panose="020F0502020204030204" pitchFamily="34" charset="0"/>
              </a:rPr>
              <a:t>Customization:</a:t>
            </a:r>
            <a:r>
              <a:rPr lang="en-US" dirty="0" err="1">
                <a:latin typeface="Calibri" panose="020F0502020204030204" pitchFamily="34" charset="0"/>
                <a:ea typeface="Calibri" panose="020F0502020204030204" pitchFamily="34" charset="0"/>
                <a:cs typeface="Calibri" panose="020F0502020204030204" pitchFamily="34" charset="0"/>
              </a:rPr>
              <a:t>Users</a:t>
            </a:r>
            <a:r>
              <a:rPr lang="en-US" dirty="0">
                <a:latin typeface="Calibri" panose="020F0502020204030204" pitchFamily="34" charset="0"/>
                <a:ea typeface="Calibri" panose="020F0502020204030204" pitchFamily="34" charset="0"/>
                <a:cs typeface="Calibri" panose="020F0502020204030204" pitchFamily="34" charset="0"/>
              </a:rPr>
              <a:t> and organizations may have the ability to customize AI models to suit specific domains or applications, making them more tailored and effective.</a:t>
            </a:r>
          </a:p>
          <a:p>
            <a:pPr marL="0" indent="0" algn="just">
              <a:buNone/>
            </a:pPr>
            <a:r>
              <a:rPr lang="en-US" b="1" dirty="0">
                <a:latin typeface="Calibri" panose="020F0502020204030204" pitchFamily="34" charset="0"/>
                <a:ea typeface="Calibri" panose="020F0502020204030204" pitchFamily="34" charset="0"/>
                <a:cs typeface="Calibri" panose="020F0502020204030204" pitchFamily="34" charset="0"/>
              </a:rPr>
              <a:t>6. Smaller Models: </a:t>
            </a:r>
            <a:r>
              <a:rPr lang="en-US" dirty="0">
                <a:latin typeface="Calibri" panose="020F0502020204030204" pitchFamily="34" charset="0"/>
                <a:ea typeface="Calibri" panose="020F0502020204030204" pitchFamily="34" charset="0"/>
                <a:cs typeface="Calibri" panose="020F0502020204030204" pitchFamily="34" charset="0"/>
              </a:rPr>
              <a:t>Efforts to develop smaller, more efficient versions of AI models like ChatGPT will make them more accessible for a broader range of applications and devices.</a:t>
            </a: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23347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AC105-83AF-B9EA-5482-B76F1A7E1AD2}"/>
              </a:ext>
            </a:extLst>
          </p:cNvPr>
          <p:cNvSpPr>
            <a:spLocks noGrp="1"/>
          </p:cNvSpPr>
          <p:nvPr>
            <p:ph type="title"/>
          </p:nvPr>
        </p:nvSpPr>
        <p:spPr/>
        <p:txBody>
          <a:bodyPr/>
          <a:lstStyle/>
          <a:p>
            <a:pPr algn="ctr"/>
            <a:r>
              <a:rPr lang="en-IN" b="1" dirty="0">
                <a:latin typeface="Calibri" panose="020F0502020204030204" pitchFamily="34" charset="0"/>
                <a:ea typeface="Calibri" panose="020F0502020204030204" pitchFamily="34" charset="0"/>
                <a:cs typeface="Calibri" panose="020F0502020204030204" pitchFamily="34" charset="0"/>
              </a:rPr>
              <a:t>Agenda</a:t>
            </a:r>
          </a:p>
        </p:txBody>
      </p:sp>
      <p:sp>
        <p:nvSpPr>
          <p:cNvPr id="3" name="Content Placeholder 2">
            <a:extLst>
              <a:ext uri="{FF2B5EF4-FFF2-40B4-BE49-F238E27FC236}">
                <a16:creationId xmlns:a16="http://schemas.microsoft.com/office/drawing/2014/main" id="{42EF7294-6BFB-D892-E778-11EEE73FDCA0}"/>
              </a:ext>
            </a:extLst>
          </p:cNvPr>
          <p:cNvSpPr>
            <a:spLocks noGrp="1"/>
          </p:cNvSpPr>
          <p:nvPr>
            <p:ph idx="1"/>
          </p:nvPr>
        </p:nvSpPr>
        <p:spPr/>
        <p:txBody>
          <a:bodyPr>
            <a:norm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Introduction to ChatGPT</a:t>
            </a:r>
          </a:p>
          <a:p>
            <a:pPr algn="just"/>
            <a:r>
              <a:rPr lang="en-US" dirty="0">
                <a:latin typeface="Calibri" panose="020F0502020204030204" pitchFamily="34" charset="0"/>
                <a:ea typeface="Calibri" panose="020F0502020204030204" pitchFamily="34" charset="0"/>
                <a:cs typeface="Calibri" panose="020F0502020204030204" pitchFamily="34" charset="0"/>
              </a:rPr>
              <a:t>How ChatGPT Works</a:t>
            </a:r>
          </a:p>
          <a:p>
            <a:pPr algn="just"/>
            <a:r>
              <a:rPr lang="en-US" dirty="0">
                <a:latin typeface="Calibri" panose="020F0502020204030204" pitchFamily="34" charset="0"/>
                <a:ea typeface="Calibri" panose="020F0502020204030204" pitchFamily="34" charset="0"/>
                <a:cs typeface="Calibri" panose="020F0502020204030204" pitchFamily="34" charset="0"/>
              </a:rPr>
              <a:t>Key Features of ChatGPT</a:t>
            </a:r>
          </a:p>
          <a:p>
            <a:pPr algn="just"/>
            <a:r>
              <a:rPr lang="en-US" dirty="0">
                <a:latin typeface="Calibri" panose="020F0502020204030204" pitchFamily="34" charset="0"/>
                <a:ea typeface="Calibri" panose="020F0502020204030204" pitchFamily="34" charset="0"/>
                <a:cs typeface="Calibri" panose="020F0502020204030204" pitchFamily="34" charset="0"/>
              </a:rPr>
              <a:t>Applications of ChatGPT</a:t>
            </a:r>
          </a:p>
          <a:p>
            <a:pPr algn="just"/>
            <a:r>
              <a:rPr lang="en-US" dirty="0">
                <a:latin typeface="Calibri" panose="020F0502020204030204" pitchFamily="34" charset="0"/>
                <a:ea typeface="Calibri" panose="020F0502020204030204" pitchFamily="34" charset="0"/>
                <a:cs typeface="Calibri" panose="020F0502020204030204" pitchFamily="34" charset="0"/>
              </a:rPr>
              <a:t>Ethical Considerations</a:t>
            </a:r>
          </a:p>
          <a:p>
            <a:pPr algn="just"/>
            <a:r>
              <a:rPr lang="en-US" dirty="0">
                <a:latin typeface="Calibri" panose="020F0502020204030204" pitchFamily="34" charset="0"/>
                <a:ea typeface="Calibri" panose="020F0502020204030204" pitchFamily="34" charset="0"/>
                <a:cs typeface="Calibri" panose="020F0502020204030204" pitchFamily="34" charset="0"/>
              </a:rPr>
              <a:t>Future Developments</a:t>
            </a:r>
          </a:p>
          <a:p>
            <a:pPr algn="just"/>
            <a:r>
              <a:rPr lang="en-US" dirty="0">
                <a:latin typeface="Calibri" panose="020F0502020204030204" pitchFamily="34" charset="0"/>
                <a:ea typeface="Calibri" panose="020F0502020204030204" pitchFamily="34" charset="0"/>
                <a:cs typeface="Calibri" panose="020F0502020204030204" pitchFamily="34" charset="0"/>
              </a:rPr>
              <a:t>Q&amp;A</a:t>
            </a:r>
          </a:p>
          <a:p>
            <a:pPr marL="0" indent="0">
              <a:buNone/>
            </a:pPr>
            <a:endParaRPr lang="en-IN" dirty="0"/>
          </a:p>
        </p:txBody>
      </p:sp>
    </p:spTree>
    <p:extLst>
      <p:ext uri="{BB962C8B-B14F-4D97-AF65-F5344CB8AC3E}">
        <p14:creationId xmlns:p14="http://schemas.microsoft.com/office/powerpoint/2010/main" val="1535121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26EC6-D079-F7E6-3A5E-ABD88B40B0A6}"/>
              </a:ext>
            </a:extLst>
          </p:cNvPr>
          <p:cNvSpPr>
            <a:spLocks noGrp="1"/>
          </p:cNvSpPr>
          <p:nvPr>
            <p:ph type="title"/>
          </p:nvPr>
        </p:nvSpPr>
        <p:spPr/>
        <p:txBody>
          <a:bodyPr/>
          <a:lstStyle/>
          <a:p>
            <a:pPr algn="ctr"/>
            <a:r>
              <a:rPr lang="en-IN" b="1" dirty="0">
                <a:latin typeface="Calibri" panose="020F0502020204030204" pitchFamily="34" charset="0"/>
                <a:ea typeface="Calibri" panose="020F0502020204030204" pitchFamily="34" charset="0"/>
                <a:cs typeface="Calibri" panose="020F0502020204030204" pitchFamily="34" charset="0"/>
              </a:rPr>
              <a:t> Q&amp;A</a:t>
            </a:r>
          </a:p>
        </p:txBody>
      </p:sp>
      <p:sp>
        <p:nvSpPr>
          <p:cNvPr id="3" name="Content Placeholder 2">
            <a:extLst>
              <a:ext uri="{FF2B5EF4-FFF2-40B4-BE49-F238E27FC236}">
                <a16:creationId xmlns:a16="http://schemas.microsoft.com/office/drawing/2014/main" id="{7090FAAD-B1F2-9802-086E-345B86C99F9A}"/>
              </a:ext>
            </a:extLst>
          </p:cNvPr>
          <p:cNvSpPr>
            <a:spLocks noGrp="1"/>
          </p:cNvSpPr>
          <p:nvPr>
            <p:ph idx="1"/>
          </p:nvPr>
        </p:nvSpPr>
        <p:spPr>
          <a:xfrm>
            <a:off x="1268506" y="1753991"/>
            <a:ext cx="10515600" cy="4351338"/>
          </a:xfrm>
        </p:spPr>
        <p:txBody>
          <a:bodyPr>
            <a:normAutofit/>
          </a:bodyPr>
          <a:lstStyle/>
          <a:p>
            <a:pPr marL="0" indent="0" algn="just">
              <a:buNone/>
            </a:pPr>
            <a:r>
              <a:rPr lang="en-US" b="1" dirty="0">
                <a:latin typeface="Calibri" panose="020F0502020204030204" pitchFamily="34" charset="0"/>
                <a:ea typeface="Calibri" panose="020F0502020204030204" pitchFamily="34" charset="0"/>
                <a:cs typeface="Calibri" panose="020F0502020204030204" pitchFamily="34" charset="0"/>
              </a:rPr>
              <a:t>Q1: What is ChatGPT?</a:t>
            </a:r>
          </a:p>
          <a:p>
            <a:pPr marL="0" indent="0" algn="just">
              <a:buNone/>
            </a:pPr>
            <a:r>
              <a:rPr lang="en-US" b="1" dirty="0">
                <a:latin typeface="Calibri" panose="020F0502020204030204" pitchFamily="34" charset="0"/>
                <a:ea typeface="Calibri" panose="020F0502020204030204" pitchFamily="34" charset="0"/>
                <a:cs typeface="Calibri" panose="020F0502020204030204" pitchFamily="34" charset="0"/>
              </a:rPr>
              <a:t>A1: </a:t>
            </a:r>
            <a:r>
              <a:rPr lang="en-US" dirty="0">
                <a:latin typeface="Calibri" panose="020F0502020204030204" pitchFamily="34" charset="0"/>
                <a:ea typeface="Calibri" panose="020F0502020204030204" pitchFamily="34" charset="0"/>
                <a:cs typeface="Calibri" panose="020F0502020204030204" pitchFamily="34" charset="0"/>
              </a:rPr>
              <a:t>ChatGPT is an AI-powered conversational model developed by OpenAI. It's designed to engage in natural language text-based conversations with users, providing human-like responses.</a:t>
            </a:r>
          </a:p>
          <a:p>
            <a:pPr marL="0" indent="0" algn="just">
              <a:buNone/>
            </a:pPr>
            <a:r>
              <a:rPr lang="en-US" b="1" dirty="0">
                <a:latin typeface="Calibri" panose="020F0502020204030204" pitchFamily="34" charset="0"/>
                <a:ea typeface="Calibri" panose="020F0502020204030204" pitchFamily="34" charset="0"/>
                <a:cs typeface="Calibri" panose="020F0502020204030204" pitchFamily="34" charset="0"/>
              </a:rPr>
              <a:t>Q2: What are the key features of ChatGPT?</a:t>
            </a:r>
          </a:p>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A2: ChatGPT boasts natural </a:t>
            </a:r>
            <a:r>
              <a:rPr lang="en-US" u="sng" dirty="0">
                <a:latin typeface="Calibri" panose="020F0502020204030204" pitchFamily="34" charset="0"/>
                <a:ea typeface="Calibri" panose="020F0502020204030204" pitchFamily="34" charset="0"/>
                <a:cs typeface="Calibri" panose="020F0502020204030204" pitchFamily="34" charset="0"/>
              </a:rPr>
              <a:t>language understanding, contextual awareness, multilingual capabilities, scalability, and adaptability</a:t>
            </a:r>
            <a:r>
              <a:rPr lang="en-US" dirty="0">
                <a:latin typeface="Calibri" panose="020F0502020204030204" pitchFamily="34" charset="0"/>
                <a:ea typeface="Calibri" panose="020F0502020204030204" pitchFamily="34" charset="0"/>
                <a:cs typeface="Calibri" panose="020F0502020204030204" pitchFamily="34" charset="0"/>
              </a:rPr>
              <a:t> to various applications.</a:t>
            </a:r>
          </a:p>
          <a:p>
            <a:pPr marL="0" indent="0" algn="just">
              <a:buNone/>
            </a:pPr>
            <a:r>
              <a:rPr lang="en-US" b="1" dirty="0">
                <a:latin typeface="Calibri" panose="020F0502020204030204" pitchFamily="34" charset="0"/>
                <a:ea typeface="Calibri" panose="020F0502020204030204" pitchFamily="34" charset="0"/>
                <a:cs typeface="Calibri" panose="020F0502020204030204" pitchFamily="34" charset="0"/>
              </a:rPr>
              <a:t>Q3: What are the applications of ChatGPT?</a:t>
            </a:r>
          </a:p>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A3: ChatGPT can be used for </a:t>
            </a:r>
            <a:r>
              <a:rPr lang="en-US" u="sng" dirty="0">
                <a:latin typeface="Calibri" panose="020F0502020204030204" pitchFamily="34" charset="0"/>
                <a:ea typeface="Calibri" panose="020F0502020204030204" pitchFamily="34" charset="0"/>
                <a:cs typeface="Calibri" panose="020F0502020204030204" pitchFamily="34" charset="0"/>
              </a:rPr>
              <a:t>customer support, content generation, education, healthcare, programming assistance, and more, across numerous industries.</a:t>
            </a:r>
          </a:p>
        </p:txBody>
      </p:sp>
    </p:spTree>
    <p:extLst>
      <p:ext uri="{BB962C8B-B14F-4D97-AF65-F5344CB8AC3E}">
        <p14:creationId xmlns:p14="http://schemas.microsoft.com/office/powerpoint/2010/main" val="310528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ircle(in)">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circle(in)">
                                      <p:cBhvr>
                                        <p:cTn id="3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8B314-02C4-4735-C639-2B2265A3E8B3}"/>
              </a:ext>
            </a:extLst>
          </p:cNvPr>
          <p:cNvSpPr>
            <a:spLocks noGrp="1"/>
          </p:cNvSpPr>
          <p:nvPr>
            <p:ph type="title"/>
          </p:nvPr>
        </p:nvSpPr>
        <p:spPr/>
        <p:txBody>
          <a:bodyPr/>
          <a:lstStyle/>
          <a:p>
            <a:pPr algn="ctr"/>
            <a:r>
              <a:rPr lang="en-IN" dirty="0">
                <a:latin typeface="Calibri" panose="020F0502020204030204" pitchFamily="34" charset="0"/>
                <a:ea typeface="Calibri" panose="020F0502020204030204" pitchFamily="34" charset="0"/>
                <a:cs typeface="Calibri" panose="020F0502020204030204" pitchFamily="34" charset="0"/>
              </a:rPr>
              <a:t> </a:t>
            </a:r>
            <a:r>
              <a:rPr lang="en-IN" b="1" dirty="0">
                <a:latin typeface="Calibri" panose="020F0502020204030204" pitchFamily="34" charset="0"/>
                <a:ea typeface="Calibri" panose="020F0502020204030204" pitchFamily="34" charset="0"/>
                <a:cs typeface="Calibri" panose="020F0502020204030204" pitchFamily="34" charset="0"/>
              </a:rPr>
              <a:t>Q&amp;A</a:t>
            </a:r>
            <a:endParaRPr lang="en-IN" b="1" dirty="0"/>
          </a:p>
        </p:txBody>
      </p:sp>
      <p:sp>
        <p:nvSpPr>
          <p:cNvPr id="3" name="Content Placeholder 2">
            <a:extLst>
              <a:ext uri="{FF2B5EF4-FFF2-40B4-BE49-F238E27FC236}">
                <a16:creationId xmlns:a16="http://schemas.microsoft.com/office/drawing/2014/main" id="{961149F0-57AA-CDD7-6590-E6B99EF725E6}"/>
              </a:ext>
            </a:extLst>
          </p:cNvPr>
          <p:cNvSpPr>
            <a:spLocks noGrp="1"/>
          </p:cNvSpPr>
          <p:nvPr>
            <p:ph idx="1"/>
          </p:nvPr>
        </p:nvSpPr>
        <p:spPr/>
        <p:txBody>
          <a:bodyPr>
            <a:normAutofit/>
          </a:bodyPr>
          <a:lstStyle/>
          <a:p>
            <a:pPr marL="0" indent="0" algn="just">
              <a:buNone/>
            </a:pPr>
            <a:r>
              <a:rPr lang="en-US" b="1" dirty="0">
                <a:latin typeface="Calibri" panose="020F0502020204030204" pitchFamily="34" charset="0"/>
                <a:ea typeface="Calibri" panose="020F0502020204030204" pitchFamily="34" charset="0"/>
                <a:cs typeface="Calibri" panose="020F0502020204030204" pitchFamily="34" charset="0"/>
              </a:rPr>
              <a:t>Q4: What ethical considerations are associated with ChatGPT?</a:t>
            </a:r>
          </a:p>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A4: Ethical concerns include bias </a:t>
            </a:r>
            <a:r>
              <a:rPr lang="en-US" u="sng" dirty="0">
                <a:latin typeface="Calibri" panose="020F0502020204030204" pitchFamily="34" charset="0"/>
                <a:ea typeface="Calibri" panose="020F0502020204030204" pitchFamily="34" charset="0"/>
                <a:cs typeface="Calibri" panose="020F0502020204030204" pitchFamily="34" charset="0"/>
              </a:rPr>
              <a:t>mitigation, privacy protection, transparency, and addressing </a:t>
            </a:r>
            <a:r>
              <a:rPr lang="en-US" dirty="0">
                <a:latin typeface="Calibri" panose="020F0502020204030204" pitchFamily="34" charset="0"/>
                <a:ea typeface="Calibri" panose="020F0502020204030204" pitchFamily="34" charset="0"/>
                <a:cs typeface="Calibri" panose="020F0502020204030204" pitchFamily="34" charset="0"/>
              </a:rPr>
              <a:t>the responsible use of AI-generated content.</a:t>
            </a:r>
          </a:p>
          <a:p>
            <a:pPr marL="0" indent="0" algn="just">
              <a:buNone/>
            </a:pPr>
            <a:r>
              <a:rPr lang="en-US" b="1" dirty="0">
                <a:latin typeface="Calibri" panose="020F0502020204030204" pitchFamily="34" charset="0"/>
                <a:ea typeface="Calibri" panose="020F0502020204030204" pitchFamily="34" charset="0"/>
                <a:cs typeface="Calibri" panose="020F0502020204030204" pitchFamily="34" charset="0"/>
              </a:rPr>
              <a:t>Q5: What are the future developments for ChatGPT?</a:t>
            </a:r>
          </a:p>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A5: Future developments may include </a:t>
            </a:r>
            <a:r>
              <a:rPr lang="en-US" u="sng" dirty="0">
                <a:latin typeface="Calibri" panose="020F0502020204030204" pitchFamily="34" charset="0"/>
                <a:ea typeface="Calibri" panose="020F0502020204030204" pitchFamily="34" charset="0"/>
                <a:cs typeface="Calibri" panose="020F0502020204030204" pitchFamily="34" charset="0"/>
              </a:rPr>
              <a:t>improved performance, smaller and more efficient models, reduced bias, multimodal capabilities, customization options, and enhanced safety measures.</a:t>
            </a:r>
            <a:endParaRPr lang="en-IN" u="sng"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335261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D0A8F-F600-7450-E9A7-D3052B2638C9}"/>
              </a:ext>
            </a:extLst>
          </p:cNvPr>
          <p:cNvSpPr>
            <a:spLocks noGrp="1"/>
          </p:cNvSpPr>
          <p:nvPr>
            <p:ph type="title"/>
          </p:nvPr>
        </p:nvSpPr>
        <p:spPr/>
        <p:txBody>
          <a:bodyPr/>
          <a:lstStyle/>
          <a:p>
            <a:pPr algn="ctr"/>
            <a:r>
              <a:rPr lang="en-IN" b="1" dirty="0">
                <a:latin typeface="Calibri" panose="020F0502020204030204" pitchFamily="34" charset="0"/>
                <a:ea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39FE0155-20DC-DB13-83D8-FE0407B842C5}"/>
              </a:ext>
            </a:extLst>
          </p:cNvPr>
          <p:cNvSpPr>
            <a:spLocks noGrp="1"/>
          </p:cNvSpPr>
          <p:nvPr>
            <p:ph idx="1"/>
          </p:nvPr>
        </p:nvSpPr>
        <p:spPr/>
        <p:txBody>
          <a:bodyPr>
            <a:norm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In conclusion, ChatGPT represents a significant advancement in the field of natural language processing and AI-driven conversational models. Its ability to understand and generate human-like text has opened up a wide range of applications across industries, from customer support to content creation and education. While it offers great promise, ethical considerations, such as bias mitigation and responsible deployment, remain crucial. As we look ahead, the continued development and integration of ChatGPT into various aspects of society and business will likely reshape the way we interact with AI and leverage its capabilities to enhance productivity and user experiences.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905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B685E-CE41-43E6-E99D-E4C87866E814}"/>
              </a:ext>
            </a:extLst>
          </p:cNvPr>
          <p:cNvSpPr>
            <a:spLocks noGrp="1"/>
          </p:cNvSpPr>
          <p:nvPr>
            <p:ph type="title"/>
          </p:nvPr>
        </p:nvSpPr>
        <p:spPr/>
        <p:txBody>
          <a:bodyPr/>
          <a:lstStyle/>
          <a:p>
            <a:pPr algn="ctr"/>
            <a:r>
              <a:rPr lang="en-IN" b="1" dirty="0">
                <a:latin typeface="Algerian" panose="04020705040A02060702" pitchFamily="82" charset="0"/>
              </a:rPr>
              <a:t>Thank you</a:t>
            </a:r>
          </a:p>
        </p:txBody>
      </p:sp>
    </p:spTree>
    <p:extLst>
      <p:ext uri="{BB962C8B-B14F-4D97-AF65-F5344CB8AC3E}">
        <p14:creationId xmlns:p14="http://schemas.microsoft.com/office/powerpoint/2010/main" val="370979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C4F0C-73FF-4773-FA8F-5EC1C68B5E98}"/>
              </a:ext>
            </a:extLst>
          </p:cNvPr>
          <p:cNvSpPr>
            <a:spLocks noGrp="1"/>
          </p:cNvSpPr>
          <p:nvPr>
            <p:ph type="title"/>
          </p:nvPr>
        </p:nvSpPr>
        <p:spPr/>
        <p:txBody>
          <a:bodyPr/>
          <a:lstStyle/>
          <a:p>
            <a:pPr algn="ctr"/>
            <a:r>
              <a:rPr lang="en-IN" dirty="0">
                <a:latin typeface="Calibri" panose="020F0502020204030204" pitchFamily="34" charset="0"/>
                <a:ea typeface="Calibri" panose="020F0502020204030204" pitchFamily="34" charset="0"/>
                <a:cs typeface="Calibri" panose="020F0502020204030204" pitchFamily="34" charset="0"/>
              </a:rPr>
              <a:t> </a:t>
            </a:r>
            <a:r>
              <a:rPr lang="en-IN" b="1" dirty="0">
                <a:latin typeface="Calibri" panose="020F0502020204030204" pitchFamily="34" charset="0"/>
                <a:ea typeface="Calibri" panose="020F0502020204030204" pitchFamily="34" charset="0"/>
                <a:cs typeface="Calibri" panose="020F0502020204030204" pitchFamily="34" charset="0"/>
              </a:rPr>
              <a:t>Introduction to ChatGPT</a:t>
            </a:r>
          </a:p>
        </p:txBody>
      </p:sp>
      <p:sp>
        <p:nvSpPr>
          <p:cNvPr id="3" name="Content Placeholder 2">
            <a:extLst>
              <a:ext uri="{FF2B5EF4-FFF2-40B4-BE49-F238E27FC236}">
                <a16:creationId xmlns:a16="http://schemas.microsoft.com/office/drawing/2014/main" id="{72F40D30-F6FD-7505-0FF5-BA35708FD66C}"/>
              </a:ext>
            </a:extLst>
          </p:cNvPr>
          <p:cNvSpPr>
            <a:spLocks noGrp="1"/>
          </p:cNvSpPr>
          <p:nvPr>
            <p:ph idx="1"/>
          </p:nvPr>
        </p:nvSpPr>
        <p:spPr/>
        <p:txBody>
          <a:bodyPr>
            <a:noAutofit/>
          </a:bodyPr>
          <a:lstStyle/>
          <a:p>
            <a:pPr algn="just"/>
            <a:r>
              <a:rPr lang="en-IN" b="1" dirty="0">
                <a:latin typeface="Calibri" panose="020F0502020204030204" pitchFamily="34" charset="0"/>
                <a:ea typeface="Calibri" panose="020F0502020204030204" pitchFamily="34" charset="0"/>
                <a:cs typeface="Calibri" panose="020F0502020204030204" pitchFamily="34" charset="0"/>
              </a:rPr>
              <a:t>Definition:-</a:t>
            </a:r>
            <a:r>
              <a:rPr lang="en-US" dirty="0">
                <a:latin typeface="Calibri" panose="020F0502020204030204" pitchFamily="34" charset="0"/>
                <a:ea typeface="Calibri" panose="020F0502020204030204" pitchFamily="34" charset="0"/>
                <a:cs typeface="Calibri" panose="020F0502020204030204" pitchFamily="34" charset="0"/>
              </a:rPr>
              <a:t>ChatGPT is an AI-powered conversational model developed by OpenAI. It is part of the GPT (Generative Pre-trained Transformer) family of models and is designed to understand and generate human-like text in natural language. ChatGPT has been trained on a vast amount of text data and is capable of engaging in text-based conversations with users, providing responses that are contextually relevant and coherent, making it a versatile tool for a wide range of applications, including customer support, content generation, education, and more.</a:t>
            </a:r>
          </a:p>
          <a:p>
            <a:pPr algn="just"/>
            <a:r>
              <a:rPr lang="en-US" b="1" dirty="0">
                <a:latin typeface="Calibri" panose="020F0502020204030204" pitchFamily="34" charset="0"/>
                <a:ea typeface="Calibri" panose="020F0502020204030204" pitchFamily="34" charset="0"/>
                <a:cs typeface="Calibri" panose="020F0502020204030204" pitchFamily="34" charset="0"/>
              </a:rPr>
              <a:t>Purpose:-</a:t>
            </a:r>
            <a:r>
              <a:rPr lang="en-US" dirty="0">
                <a:latin typeface="Calibri" panose="020F0502020204030204" pitchFamily="34" charset="0"/>
                <a:ea typeface="Calibri" panose="020F0502020204030204" pitchFamily="34" charset="0"/>
                <a:cs typeface="Calibri" panose="020F0502020204030204" pitchFamily="34" charset="0"/>
              </a:rPr>
              <a:t>The purpose of ChatGPT is to enable AI systems to engage in human-like text-based conversations, enhancing customer support, content generation, education, </a:t>
            </a:r>
          </a:p>
        </p:txBody>
      </p:sp>
    </p:spTree>
    <p:extLst>
      <p:ext uri="{BB962C8B-B14F-4D97-AF65-F5344CB8AC3E}">
        <p14:creationId xmlns:p14="http://schemas.microsoft.com/office/powerpoint/2010/main" val="3814880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ircle(in)">
                                      <p:cBhvr>
                                        <p:cTn id="13" dur="20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circle(in)">
                                      <p:cBhvr>
                                        <p:cTn id="18"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88F9A-2C94-AB70-29DA-75618AD343C6}"/>
              </a:ext>
            </a:extLst>
          </p:cNvPr>
          <p:cNvSpPr>
            <a:spLocks noGrp="1"/>
          </p:cNvSpPr>
          <p:nvPr>
            <p:ph type="title"/>
          </p:nvPr>
        </p:nvSpPr>
        <p:spPr/>
        <p:txBody>
          <a:bodyPr/>
          <a:lstStyle/>
          <a:p>
            <a:pPr algn="ctr"/>
            <a:r>
              <a:rPr lang="en-IN" dirty="0">
                <a:latin typeface="Calibri" panose="020F0502020204030204" pitchFamily="34" charset="0"/>
                <a:ea typeface="Calibri" panose="020F0502020204030204" pitchFamily="34" charset="0"/>
                <a:cs typeface="Calibri" panose="020F0502020204030204" pitchFamily="34" charset="0"/>
              </a:rPr>
              <a:t> </a:t>
            </a:r>
            <a:r>
              <a:rPr lang="en-IN" b="1" dirty="0">
                <a:latin typeface="Calibri" panose="020F0502020204030204" pitchFamily="34" charset="0"/>
                <a:ea typeface="Calibri" panose="020F0502020204030204" pitchFamily="34" charset="0"/>
                <a:cs typeface="Calibri" panose="020F0502020204030204" pitchFamily="34" charset="0"/>
              </a:rPr>
              <a:t>Introduction to ChatGPT</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8F9FAD1-DB67-C990-D492-E926417CE4FD}"/>
              </a:ext>
            </a:extLst>
          </p:cNvPr>
          <p:cNvSpPr>
            <a:spLocks noGrp="1"/>
          </p:cNvSpPr>
          <p:nvPr>
            <p:ph idx="1"/>
          </p:nvPr>
        </p:nvSpPr>
        <p:spPr/>
        <p:txBody>
          <a:bodyPr>
            <a:normAutofit/>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automation, and more by leveraging natural language understanding and generation capabilities.</a:t>
            </a:r>
          </a:p>
          <a:p>
            <a:r>
              <a:rPr lang="en-US" b="1" dirty="0">
                <a:latin typeface="Calibri" panose="020F0502020204030204" pitchFamily="34" charset="0"/>
                <a:ea typeface="Calibri" panose="020F0502020204030204" pitchFamily="34" charset="0"/>
                <a:cs typeface="Calibri" panose="020F0502020204030204" pitchFamily="34" charset="0"/>
              </a:rPr>
              <a:t>Background:-</a:t>
            </a:r>
            <a:r>
              <a:rPr lang="en-US" dirty="0">
                <a:latin typeface="Calibri" panose="020F0502020204030204" pitchFamily="34" charset="0"/>
                <a:ea typeface="Calibri" panose="020F0502020204030204" pitchFamily="34" charset="0"/>
                <a:cs typeface="Calibri" panose="020F0502020204030204" pitchFamily="34" charset="0"/>
              </a:rPr>
              <a:t>AI chatbots have a rich history, beginning with early experiments in the 1950s. Over the decades, they evolved from simple rule-based systems like ELIZA to sophisticated, context-aware models like ChatGPT. Major milestones include the emergence of virtual assistants like Siri in the 2010s and the development of advanced AI models like GPT-3 and ChatGPT in recent years, revolutionizing natural language understanding and generation.</a:t>
            </a:r>
          </a:p>
          <a:p>
            <a:endParaRPr lang="en-IN" dirty="0"/>
          </a:p>
        </p:txBody>
      </p:sp>
    </p:spTree>
    <p:extLst>
      <p:ext uri="{BB962C8B-B14F-4D97-AF65-F5344CB8AC3E}">
        <p14:creationId xmlns:p14="http://schemas.microsoft.com/office/powerpoint/2010/main" val="3596366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heel(1)">
                                      <p:cBhvr>
                                        <p:cTn id="11" dur="20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heel(1)">
                                      <p:cBhvr>
                                        <p:cTn id="16"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E8928-0949-B1E2-6516-E124E19355A2}"/>
              </a:ext>
            </a:extLst>
          </p:cNvPr>
          <p:cNvSpPr>
            <a:spLocks noGrp="1"/>
          </p:cNvSpPr>
          <p:nvPr>
            <p:ph type="title"/>
          </p:nvPr>
        </p:nvSpPr>
        <p:spPr/>
        <p:txBody>
          <a:bodyPr/>
          <a:lstStyle/>
          <a:p>
            <a:pPr algn="ctr"/>
            <a:r>
              <a:rPr lang="en-IN" b="1" dirty="0">
                <a:latin typeface="Calibri" panose="020F0502020204030204" pitchFamily="34" charset="0"/>
                <a:ea typeface="Calibri" panose="020F0502020204030204" pitchFamily="34" charset="0"/>
                <a:cs typeface="Calibri" panose="020F0502020204030204" pitchFamily="34" charset="0"/>
              </a:rPr>
              <a:t>How ChatGPT Works</a:t>
            </a:r>
          </a:p>
        </p:txBody>
      </p:sp>
      <p:sp>
        <p:nvSpPr>
          <p:cNvPr id="3" name="Content Placeholder 2">
            <a:extLst>
              <a:ext uri="{FF2B5EF4-FFF2-40B4-BE49-F238E27FC236}">
                <a16:creationId xmlns:a16="http://schemas.microsoft.com/office/drawing/2014/main" id="{26892FEE-40C4-53CE-267C-E3DCB725DC50}"/>
              </a:ext>
            </a:extLst>
          </p:cNvPr>
          <p:cNvSpPr>
            <a:spLocks noGrp="1"/>
          </p:cNvSpPr>
          <p:nvPr>
            <p:ph idx="1"/>
          </p:nvPr>
        </p:nvSpPr>
        <p:spPr>
          <a:xfrm>
            <a:off x="1577085" y="1853754"/>
            <a:ext cx="9603275" cy="3450613"/>
          </a:xfrm>
        </p:spPr>
        <p:txBody>
          <a:bodyPr>
            <a:normAutofit lnSpcReduction="10000"/>
          </a:bodyPr>
          <a:lstStyle/>
          <a:p>
            <a:endParaRPr lang="en-US" dirty="0"/>
          </a:p>
          <a:p>
            <a:pPr algn="just"/>
            <a:r>
              <a:rPr lang="en-US" sz="2200" b="1" dirty="0">
                <a:latin typeface="Calibri" panose="020F0502020204030204" pitchFamily="34" charset="0"/>
                <a:ea typeface="Calibri" panose="020F0502020204030204" pitchFamily="34" charset="0"/>
                <a:cs typeface="Calibri" panose="020F0502020204030204" pitchFamily="34" charset="0"/>
              </a:rPr>
              <a:t>Architecture:-</a:t>
            </a:r>
            <a:r>
              <a:rPr lang="en-US" sz="2200" dirty="0">
                <a:latin typeface="Calibri" panose="020F0502020204030204" pitchFamily="34" charset="0"/>
                <a:ea typeface="Calibri" panose="020F0502020204030204" pitchFamily="34" charset="0"/>
                <a:cs typeface="Calibri" panose="020F0502020204030204" pitchFamily="34" charset="0"/>
              </a:rPr>
              <a:t>The GPT-3.5 architecture, like its predecessors, is built on a deep neural network known as a Transformer. It consists of multiple layers of attention mechanisms and feedforward neural networks. At its core:</a:t>
            </a:r>
          </a:p>
          <a:p>
            <a:pPr marL="457200" indent="-457200" algn="just">
              <a:buFont typeface="+mj-lt"/>
              <a:buAutoNum type="alphaUcPeriod"/>
            </a:pPr>
            <a:r>
              <a:rPr lang="en-US" sz="2200" b="1" dirty="0">
                <a:latin typeface="Calibri" panose="020F0502020204030204" pitchFamily="34" charset="0"/>
                <a:ea typeface="Calibri" panose="020F0502020204030204" pitchFamily="34" charset="0"/>
                <a:cs typeface="Calibri" panose="020F0502020204030204" pitchFamily="34" charset="0"/>
              </a:rPr>
              <a:t>Self-Attention Mechanism: </a:t>
            </a:r>
            <a:r>
              <a:rPr lang="en-US" sz="2200" dirty="0">
                <a:latin typeface="Calibri" panose="020F0502020204030204" pitchFamily="34" charset="0"/>
                <a:ea typeface="Calibri" panose="020F0502020204030204" pitchFamily="34" charset="0"/>
                <a:cs typeface="Calibri" panose="020F0502020204030204" pitchFamily="34" charset="0"/>
              </a:rPr>
              <a:t>GPT-3.5 uses self-attention to weigh the importance of different words in a sentence, allowing it to capture contextual information effectively. This mechanism helps the model understand the relationships between words.</a:t>
            </a:r>
          </a:p>
        </p:txBody>
      </p:sp>
    </p:spTree>
    <p:extLst>
      <p:ext uri="{BB962C8B-B14F-4D97-AF65-F5344CB8AC3E}">
        <p14:creationId xmlns:p14="http://schemas.microsoft.com/office/powerpoint/2010/main" val="135832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15B6C-BF3E-E90F-8819-05808CE4CA53}"/>
              </a:ext>
            </a:extLst>
          </p:cNvPr>
          <p:cNvSpPr>
            <a:spLocks noGrp="1"/>
          </p:cNvSpPr>
          <p:nvPr>
            <p:ph type="title"/>
          </p:nvPr>
        </p:nvSpPr>
        <p:spPr/>
        <p:txBody>
          <a:bodyPr/>
          <a:lstStyle/>
          <a:p>
            <a:pPr algn="ctr"/>
            <a:r>
              <a:rPr lang="en-IN" b="1" dirty="0">
                <a:latin typeface="Calibri" panose="020F0502020204030204" pitchFamily="34" charset="0"/>
                <a:ea typeface="Calibri" panose="020F0502020204030204" pitchFamily="34" charset="0"/>
                <a:cs typeface="Calibri" panose="020F0502020204030204" pitchFamily="34" charset="0"/>
              </a:rPr>
              <a:t>How ChatGPT Works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1D34F1C-C364-A1B7-D517-F26E732BFFCC}"/>
              </a:ext>
            </a:extLst>
          </p:cNvPr>
          <p:cNvSpPr>
            <a:spLocks noGrp="1"/>
          </p:cNvSpPr>
          <p:nvPr>
            <p:ph idx="1"/>
          </p:nvPr>
        </p:nvSpPr>
        <p:spPr/>
        <p:txBody>
          <a:bodyPr>
            <a:normAutofit lnSpcReduction="10000"/>
          </a:bodyPr>
          <a:lstStyle/>
          <a:p>
            <a:pPr marL="457200" indent="-457200" algn="just">
              <a:buAutoNum type="alphaUcPeriod" startAt="2"/>
            </a:pPr>
            <a:r>
              <a:rPr lang="en-US" b="1" dirty="0">
                <a:latin typeface="Calibri" panose="020F0502020204030204" pitchFamily="34" charset="0"/>
                <a:ea typeface="Calibri" panose="020F0502020204030204" pitchFamily="34" charset="0"/>
                <a:cs typeface="Calibri" panose="020F0502020204030204" pitchFamily="34" charset="0"/>
              </a:rPr>
              <a:t>Multi-Head Attention: </a:t>
            </a:r>
            <a:r>
              <a:rPr lang="en-US" dirty="0">
                <a:latin typeface="Calibri" panose="020F0502020204030204" pitchFamily="34" charset="0"/>
                <a:ea typeface="Calibri" panose="020F0502020204030204" pitchFamily="34" charset="0"/>
                <a:cs typeface="Calibri" panose="020F0502020204030204" pitchFamily="34" charset="0"/>
              </a:rPr>
              <a:t>GPT-3.5 employs multiple attention heads, each focusing on different aspects of the input text. This enables the model to learn various patterns and dependencies within the data.</a:t>
            </a:r>
          </a:p>
          <a:p>
            <a:pPr marL="457200" indent="-457200" algn="just">
              <a:buAutoNum type="alphaUcPeriod" startAt="2"/>
            </a:pPr>
            <a:r>
              <a:rPr lang="en-US" b="1" dirty="0">
                <a:latin typeface="Calibri" panose="020F0502020204030204" pitchFamily="34" charset="0"/>
                <a:ea typeface="Calibri" panose="020F0502020204030204" pitchFamily="34" charset="0"/>
                <a:cs typeface="Calibri" panose="020F0502020204030204" pitchFamily="34" charset="0"/>
              </a:rPr>
              <a:t>Feedforward Neural Networks: </a:t>
            </a:r>
            <a:r>
              <a:rPr lang="en-US" dirty="0">
                <a:latin typeface="Calibri" panose="020F0502020204030204" pitchFamily="34" charset="0"/>
                <a:ea typeface="Calibri" panose="020F0502020204030204" pitchFamily="34" charset="0"/>
                <a:cs typeface="Calibri" panose="020F0502020204030204" pitchFamily="34" charset="0"/>
              </a:rPr>
              <a:t>After attention layers, GPT-3.5 passes information through feedforward neural networks to capture complex relationships and generate contextually relevant responses.</a:t>
            </a:r>
          </a:p>
          <a:p>
            <a:pPr marL="457200" indent="-457200" algn="just">
              <a:buFont typeface="Arial" panose="020B0604020202020204" pitchFamily="34" charset="0"/>
              <a:buAutoNum type="alphaUcPeriod" startAt="2"/>
            </a:pPr>
            <a:r>
              <a:rPr lang="en-US" b="1" dirty="0">
                <a:latin typeface="Calibri" panose="020F0502020204030204" pitchFamily="34" charset="0"/>
                <a:ea typeface="Calibri" panose="020F0502020204030204" pitchFamily="34" charset="0"/>
                <a:cs typeface="Calibri" panose="020F0502020204030204" pitchFamily="34" charset="0"/>
              </a:rPr>
              <a:t>Positional Encoding: </a:t>
            </a:r>
            <a:r>
              <a:rPr lang="en-US" dirty="0">
                <a:latin typeface="Calibri" panose="020F0502020204030204" pitchFamily="34" charset="0"/>
                <a:ea typeface="Calibri" panose="020F0502020204030204" pitchFamily="34" charset="0"/>
                <a:cs typeface="Calibri" panose="020F0502020204030204" pitchFamily="34" charset="0"/>
              </a:rPr>
              <a:t>To understand the order of words in a sentence, positional encoding is added to the input embeddings, allowing GPT-3.5 to maintain the sequence's structure.</a:t>
            </a:r>
          </a:p>
          <a:p>
            <a:pPr marL="457200" indent="-457200" algn="just">
              <a:buAutoNum type="alphaUcPeriod" startAt="2"/>
            </a:pP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56591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21F06-B1CD-50E8-D241-4B90B6F7DBFB}"/>
              </a:ext>
            </a:extLst>
          </p:cNvPr>
          <p:cNvSpPr>
            <a:spLocks noGrp="1"/>
          </p:cNvSpPr>
          <p:nvPr>
            <p:ph type="title"/>
          </p:nvPr>
        </p:nvSpPr>
        <p:spPr/>
        <p:txBody>
          <a:bodyPr/>
          <a:lstStyle/>
          <a:p>
            <a:pPr algn="ctr"/>
            <a:r>
              <a:rPr lang="en-IN" b="1" dirty="0"/>
              <a:t>How ChatGPT Works</a:t>
            </a:r>
          </a:p>
        </p:txBody>
      </p:sp>
      <p:sp>
        <p:nvSpPr>
          <p:cNvPr id="3" name="Content Placeholder 2">
            <a:extLst>
              <a:ext uri="{FF2B5EF4-FFF2-40B4-BE49-F238E27FC236}">
                <a16:creationId xmlns:a16="http://schemas.microsoft.com/office/drawing/2014/main" id="{0390A75C-CFA5-B0E2-0B6D-8A0E0FB066EC}"/>
              </a:ext>
            </a:extLst>
          </p:cNvPr>
          <p:cNvSpPr>
            <a:spLocks noGrp="1"/>
          </p:cNvSpPr>
          <p:nvPr>
            <p:ph idx="1"/>
          </p:nvPr>
        </p:nvSpPr>
        <p:spPr/>
        <p:txBody>
          <a:bodyPr>
            <a:normAutofit/>
          </a:bodyPr>
          <a:lstStyle/>
          <a:p>
            <a:pPr marL="0" indent="0">
              <a:buNone/>
            </a:pPr>
            <a:r>
              <a:rPr lang="en-US" b="1" dirty="0"/>
              <a:t>E. Layer Normalization: </a:t>
            </a:r>
            <a:r>
              <a:rPr lang="en-US" dirty="0"/>
              <a:t>Normalization techniques are applied to stabilize training and improve the model's performance.</a:t>
            </a:r>
          </a:p>
          <a:p>
            <a:pPr marL="0" indent="0">
              <a:buNone/>
            </a:pPr>
            <a:r>
              <a:rPr lang="en-US" b="1" dirty="0"/>
              <a:t>F. Parameter Scaling: </a:t>
            </a:r>
            <a:r>
              <a:rPr lang="en-US" dirty="0"/>
              <a:t>GPT-3.5 has an enormous number of parameters (in the billions), which contributes to its ability to generalize and understand a wide range of text.</a:t>
            </a:r>
          </a:p>
          <a:p>
            <a:pPr marL="0" indent="0">
              <a:buNone/>
            </a:pPr>
            <a:endParaRPr lang="en-US" dirty="0"/>
          </a:p>
          <a:p>
            <a:endParaRPr lang="en-IN" dirty="0"/>
          </a:p>
        </p:txBody>
      </p:sp>
    </p:spTree>
    <p:extLst>
      <p:ext uri="{BB962C8B-B14F-4D97-AF65-F5344CB8AC3E}">
        <p14:creationId xmlns:p14="http://schemas.microsoft.com/office/powerpoint/2010/main" val="3141182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16BF3-5D95-9CF4-7238-C7D0CFADAC72}"/>
              </a:ext>
            </a:extLst>
          </p:cNvPr>
          <p:cNvSpPr>
            <a:spLocks noGrp="1"/>
          </p:cNvSpPr>
          <p:nvPr>
            <p:ph type="title"/>
          </p:nvPr>
        </p:nvSpPr>
        <p:spPr/>
        <p:txBody>
          <a:bodyPr/>
          <a:lstStyle/>
          <a:p>
            <a:pPr algn="ctr"/>
            <a:r>
              <a:rPr lang="en-IN" b="1" dirty="0">
                <a:latin typeface="Calibri" panose="020F0502020204030204" pitchFamily="34" charset="0"/>
                <a:ea typeface="Calibri" panose="020F0502020204030204" pitchFamily="34" charset="0"/>
                <a:cs typeface="Calibri" panose="020F0502020204030204" pitchFamily="34" charset="0"/>
              </a:rPr>
              <a:t>How ChatGPT Works</a:t>
            </a:r>
          </a:p>
        </p:txBody>
      </p:sp>
      <p:sp>
        <p:nvSpPr>
          <p:cNvPr id="3" name="Content Placeholder 2">
            <a:extLst>
              <a:ext uri="{FF2B5EF4-FFF2-40B4-BE49-F238E27FC236}">
                <a16:creationId xmlns:a16="http://schemas.microsoft.com/office/drawing/2014/main" id="{23049D59-ACDE-6412-9394-6855254845DD}"/>
              </a:ext>
            </a:extLst>
          </p:cNvPr>
          <p:cNvSpPr>
            <a:spLocks noGrp="1"/>
          </p:cNvSpPr>
          <p:nvPr>
            <p:ph idx="1"/>
          </p:nvPr>
        </p:nvSpPr>
        <p:spPr/>
        <p:txBody>
          <a:bodyPr>
            <a:noAutofit/>
          </a:bodyPr>
          <a:lstStyle/>
          <a:p>
            <a:pPr algn="just"/>
            <a:r>
              <a:rPr lang="en-US" b="1" dirty="0">
                <a:latin typeface="Calibri" panose="020F0502020204030204" pitchFamily="34" charset="0"/>
                <a:ea typeface="Calibri" panose="020F0502020204030204" pitchFamily="34" charset="0"/>
                <a:cs typeface="Calibri" panose="020F0502020204030204" pitchFamily="34" charset="0"/>
              </a:rPr>
              <a:t>Training Data:- </a:t>
            </a:r>
            <a:r>
              <a:rPr lang="en-US" dirty="0">
                <a:latin typeface="Calibri" panose="020F0502020204030204" pitchFamily="34" charset="0"/>
                <a:ea typeface="Calibri" panose="020F0502020204030204" pitchFamily="34" charset="0"/>
                <a:cs typeface="Calibri" panose="020F0502020204030204" pitchFamily="34" charset="0"/>
              </a:rPr>
              <a:t>GPT-3.5 is trained on a massive corpus of text from the internet, encompassing a wide range of sources, languages, and </a:t>
            </a:r>
            <a:r>
              <a:rPr lang="en-US" dirty="0" err="1">
                <a:latin typeface="Calibri" panose="020F0502020204030204" pitchFamily="34" charset="0"/>
                <a:ea typeface="Calibri" panose="020F0502020204030204" pitchFamily="34" charset="0"/>
                <a:cs typeface="Calibri" panose="020F0502020204030204" pitchFamily="34" charset="0"/>
              </a:rPr>
              <a:t>topics.It</a:t>
            </a:r>
            <a:r>
              <a:rPr lang="en-US" dirty="0">
                <a:latin typeface="Calibri" panose="020F0502020204030204" pitchFamily="34" charset="0"/>
                <a:ea typeface="Calibri" panose="020F0502020204030204" pitchFamily="34" charset="0"/>
                <a:cs typeface="Calibri" panose="020F0502020204030204" pitchFamily="34" charset="0"/>
              </a:rPr>
              <a:t> leverages billions of sentences, articles, and documents, exposing it to a vast array of language    patterns and contexts.</a:t>
            </a:r>
          </a:p>
          <a:p>
            <a:pPr algn="just"/>
            <a:r>
              <a:rPr lang="en-US" b="1" dirty="0">
                <a:latin typeface="Calibri" panose="020F0502020204030204" pitchFamily="34" charset="0"/>
                <a:ea typeface="Calibri" panose="020F0502020204030204" pitchFamily="34" charset="0"/>
                <a:cs typeface="Calibri" panose="020F0502020204030204" pitchFamily="34" charset="0"/>
              </a:rPr>
              <a:t>Training Techniques:- </a:t>
            </a:r>
            <a:r>
              <a:rPr lang="en-US" dirty="0">
                <a:latin typeface="Calibri" panose="020F0502020204030204" pitchFamily="34" charset="0"/>
                <a:ea typeface="Calibri" panose="020F0502020204030204" pitchFamily="34" charset="0"/>
                <a:cs typeface="Calibri" panose="020F0502020204030204" pitchFamily="34" charset="0"/>
              </a:rPr>
              <a:t>GPT-3.5 employs unsupervised learning, which means it learns from the data without explicit    human </a:t>
            </a:r>
            <a:r>
              <a:rPr lang="en-US" dirty="0" err="1">
                <a:latin typeface="Calibri" panose="020F0502020204030204" pitchFamily="34" charset="0"/>
                <a:ea typeface="Calibri" panose="020F0502020204030204" pitchFamily="34" charset="0"/>
                <a:cs typeface="Calibri" panose="020F0502020204030204" pitchFamily="34" charset="0"/>
              </a:rPr>
              <a:t>annotations.It</a:t>
            </a:r>
            <a:r>
              <a:rPr lang="en-US" dirty="0">
                <a:latin typeface="Calibri" panose="020F0502020204030204" pitchFamily="34" charset="0"/>
                <a:ea typeface="Calibri" panose="020F0502020204030204" pitchFamily="34" charset="0"/>
                <a:cs typeface="Calibri" panose="020F0502020204030204" pitchFamily="34" charset="0"/>
              </a:rPr>
              <a:t> utilizes a pre-training and fine-tuning approach. During pre-training, the model learns the general structure and features of language. Fine-tuning involves adapting the model to specific tasks or domains.</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940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4C325-9C78-86BF-B008-B2216439FB36}"/>
              </a:ext>
            </a:extLst>
          </p:cNvPr>
          <p:cNvSpPr>
            <a:spLocks noGrp="1"/>
          </p:cNvSpPr>
          <p:nvPr>
            <p:ph type="title"/>
          </p:nvPr>
        </p:nvSpPr>
        <p:spPr/>
        <p:txBody>
          <a:bodyPr/>
          <a:lstStyle/>
          <a:p>
            <a:pPr algn="ctr"/>
            <a:r>
              <a:rPr lang="en-IN" b="1" dirty="0">
                <a:latin typeface="Calibri" panose="020F0502020204030204" pitchFamily="34" charset="0"/>
                <a:ea typeface="Calibri" panose="020F0502020204030204" pitchFamily="34" charset="0"/>
                <a:cs typeface="Calibri" panose="020F0502020204030204" pitchFamily="34" charset="0"/>
              </a:rPr>
              <a:t>How ChatGPT Works</a:t>
            </a:r>
          </a:p>
        </p:txBody>
      </p:sp>
      <p:sp>
        <p:nvSpPr>
          <p:cNvPr id="3" name="Content Placeholder 2">
            <a:extLst>
              <a:ext uri="{FF2B5EF4-FFF2-40B4-BE49-F238E27FC236}">
                <a16:creationId xmlns:a16="http://schemas.microsoft.com/office/drawing/2014/main" id="{A672CE37-43E8-DB89-0C39-785B6BFAB73E}"/>
              </a:ext>
            </a:extLst>
          </p:cNvPr>
          <p:cNvSpPr>
            <a:spLocks noGrp="1"/>
          </p:cNvSpPr>
          <p:nvPr>
            <p:ph idx="1"/>
          </p:nvPr>
        </p:nvSpPr>
        <p:spPr>
          <a:xfrm>
            <a:off x="1459840" y="2177096"/>
            <a:ext cx="9603275" cy="3450613"/>
          </a:xfrm>
        </p:spPr>
        <p:txBody>
          <a:bodyPr>
            <a:normAutofit fontScale="47500" lnSpcReduction="20000"/>
          </a:bodyPr>
          <a:lstStyle/>
          <a:p>
            <a:pPr marL="0" indent="0" algn="just">
              <a:buNone/>
            </a:pPr>
            <a:r>
              <a:rPr lang="en-US" sz="4200" dirty="0">
                <a:latin typeface="Calibri" panose="020F0502020204030204" pitchFamily="34" charset="0"/>
                <a:ea typeface="Calibri" panose="020F0502020204030204" pitchFamily="34" charset="0"/>
                <a:cs typeface="Calibri" panose="020F0502020204030204" pitchFamily="34" charset="0"/>
              </a:rPr>
              <a:t>Curriculum learning is employed, where the model gradually tackles more complex language tasks as training progresses. Reinforcement learning can be used for fine-tuning to optimize the model's performance for specific applications.</a:t>
            </a:r>
          </a:p>
          <a:p>
            <a:pPr algn="just"/>
            <a:r>
              <a:rPr lang="en-IN" sz="4200" b="1" i="0" dirty="0">
                <a:solidFill>
                  <a:srgbClr val="343541"/>
                </a:solidFill>
                <a:effectLst/>
                <a:latin typeface="Calibri" panose="020F0502020204030204" pitchFamily="34" charset="0"/>
                <a:ea typeface="Calibri" panose="020F0502020204030204" pitchFamily="34" charset="0"/>
                <a:cs typeface="Calibri" panose="020F0502020204030204" pitchFamily="34" charset="0"/>
              </a:rPr>
              <a:t>Fine-tuning: </a:t>
            </a:r>
          </a:p>
          <a:p>
            <a:pPr algn="just">
              <a:buFont typeface="Courier New" panose="02070309020205020404" pitchFamily="49" charset="0"/>
              <a:buChar char="o"/>
            </a:pPr>
            <a:r>
              <a:rPr lang="en-US" sz="4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After pre-training on a massive dataset, ChatGPT undergoes fine-tuning, where it's trained on narrower, task-specific datasets.</a:t>
            </a:r>
          </a:p>
          <a:p>
            <a:pPr algn="just">
              <a:buFont typeface="Courier New" panose="02070309020205020404" pitchFamily="49" charset="0"/>
              <a:buChar char="o"/>
            </a:pPr>
            <a:r>
              <a:rPr lang="en-US" sz="4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Fine-tuning involves providing the model with examples and context relevant to the target task, such as customer support or content generation.</a:t>
            </a:r>
          </a:p>
          <a:p>
            <a:endParaRPr lang="en-IN" dirty="0"/>
          </a:p>
        </p:txBody>
      </p:sp>
    </p:spTree>
    <p:extLst>
      <p:ext uri="{BB962C8B-B14F-4D97-AF65-F5344CB8AC3E}">
        <p14:creationId xmlns:p14="http://schemas.microsoft.com/office/powerpoint/2010/main" val="367111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63</TotalTime>
  <Words>1777</Words>
  <Application>Microsoft Office PowerPoint</Application>
  <PresentationFormat>Widescreen</PresentationFormat>
  <Paragraphs>96</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Algerian</vt:lpstr>
      <vt:lpstr>Arial</vt:lpstr>
      <vt:lpstr>Calibri</vt:lpstr>
      <vt:lpstr>Courier New</vt:lpstr>
      <vt:lpstr>Gill Sans MT</vt:lpstr>
      <vt:lpstr>Gallery</vt:lpstr>
      <vt:lpstr>"ChatGPT: Revolutionizing Conversational AI"</vt:lpstr>
      <vt:lpstr>Agenda</vt:lpstr>
      <vt:lpstr> Introduction to ChatGPT</vt:lpstr>
      <vt:lpstr> Introduction to ChatGPT</vt:lpstr>
      <vt:lpstr>How ChatGPT Works</vt:lpstr>
      <vt:lpstr>How ChatGPT Works</vt:lpstr>
      <vt:lpstr>How ChatGPT Works</vt:lpstr>
      <vt:lpstr>How ChatGPT Works</vt:lpstr>
      <vt:lpstr>How ChatGPT Works</vt:lpstr>
      <vt:lpstr>How ChatGPT Works</vt:lpstr>
      <vt:lpstr>Key Features of ChatGPT</vt:lpstr>
      <vt:lpstr>Key Features of ChatGPT</vt:lpstr>
      <vt:lpstr>Key Features of ChatGPT</vt:lpstr>
      <vt:lpstr>Applications of ChatGPT</vt:lpstr>
      <vt:lpstr>Applications of ChatGPT</vt:lpstr>
      <vt:lpstr>Ethical Considerations</vt:lpstr>
      <vt:lpstr>Ethical Considerations</vt:lpstr>
      <vt:lpstr>Future Developments</vt:lpstr>
      <vt:lpstr>Future Developments</vt:lpstr>
      <vt:lpstr> Q&amp;A</vt:lpstr>
      <vt:lpstr> Q&amp;A</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"ChatGPT: Revolutionizing Conversational AI"</dc:title>
  <dc:creator>Shivani Sharma</dc:creator>
  <cp:lastModifiedBy>Shivani Sharma</cp:lastModifiedBy>
  <cp:revision>1</cp:revision>
  <dcterms:created xsi:type="dcterms:W3CDTF">2023-09-03T11:18:47Z</dcterms:created>
  <dcterms:modified xsi:type="dcterms:W3CDTF">2023-09-03T12:21:53Z</dcterms:modified>
</cp:coreProperties>
</file>