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75" r:id="rId2"/>
  </p:sldMasterIdLst>
  <p:sldIdLst>
    <p:sldId id="256" r:id="rId3"/>
    <p:sldId id="257" r:id="rId4"/>
    <p:sldId id="258" r:id="rId5"/>
    <p:sldId id="259" r:id="rId6"/>
    <p:sldId id="263" r:id="rId7"/>
    <p:sldId id="264" r:id="rId8"/>
    <p:sldId id="266" r:id="rId9"/>
    <p:sldId id="260" r:id="rId10"/>
    <p:sldId id="265" r:id="rId11"/>
    <p:sldId id="261" r:id="rId12"/>
    <p:sldId id="26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819178-420D-42DF-AA31-C5201D9B19E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3F564E46-CFED-41B5-A86F-C9036D36F088}">
      <dgm:prSet phldrT="[Text]"/>
      <dgm:spPr/>
      <dgm:t>
        <a:bodyPr/>
        <a:lstStyle/>
        <a:p>
          <a:r>
            <a:rPr lang="en-IN" b="1" i="0" dirty="0" err="1"/>
            <a:t>Biostimulation</a:t>
          </a:r>
          <a:endParaRPr lang="en-IN" dirty="0"/>
        </a:p>
      </dgm:t>
    </dgm:pt>
    <dgm:pt modelId="{BEE50D29-7257-41EF-ABBA-4F07D7D33647}" type="parTrans" cxnId="{D5E975CA-E8BB-4DE7-A589-C95B37F2C07B}">
      <dgm:prSet/>
      <dgm:spPr/>
      <dgm:t>
        <a:bodyPr/>
        <a:lstStyle/>
        <a:p>
          <a:endParaRPr lang="en-IN"/>
        </a:p>
      </dgm:t>
    </dgm:pt>
    <dgm:pt modelId="{F0107DAE-B53A-43D6-9AE0-7217D7DD7EF4}" type="sibTrans" cxnId="{D5E975CA-E8BB-4DE7-A589-C95B37F2C07B}">
      <dgm:prSet/>
      <dgm:spPr/>
      <dgm:t>
        <a:bodyPr/>
        <a:lstStyle/>
        <a:p>
          <a:endParaRPr lang="en-IN"/>
        </a:p>
      </dgm:t>
    </dgm:pt>
    <dgm:pt modelId="{756DB829-E52D-4C96-AD0F-A3664F9FE575}">
      <dgm:prSet phldrT="[Text]"/>
      <dgm:spPr/>
      <dgm:t>
        <a:bodyPr/>
        <a:lstStyle/>
        <a:p>
          <a:r>
            <a:rPr lang="en-US" b="0" i="0" dirty="0"/>
            <a:t>Microbes are stimulated to begin the remediation process via chemicals or nutrients that activate them.</a:t>
          </a:r>
          <a:endParaRPr lang="en-IN" dirty="0"/>
        </a:p>
      </dgm:t>
    </dgm:pt>
    <dgm:pt modelId="{9ECF6FD3-28C6-4D08-B152-27EDFACABF82}" type="parTrans" cxnId="{7C19F84A-8173-4AD6-B643-440E964EF69E}">
      <dgm:prSet/>
      <dgm:spPr/>
      <dgm:t>
        <a:bodyPr/>
        <a:lstStyle/>
        <a:p>
          <a:endParaRPr lang="en-IN"/>
        </a:p>
      </dgm:t>
    </dgm:pt>
    <dgm:pt modelId="{5EFBB0E0-2CB2-4B10-9D3B-590307F55AA0}" type="sibTrans" cxnId="{7C19F84A-8173-4AD6-B643-440E964EF69E}">
      <dgm:prSet/>
      <dgm:spPr/>
      <dgm:t>
        <a:bodyPr/>
        <a:lstStyle/>
        <a:p>
          <a:endParaRPr lang="en-IN"/>
        </a:p>
      </dgm:t>
    </dgm:pt>
    <dgm:pt modelId="{1E9D9B2F-6F8E-4DAE-AB6F-A0B2C4CFA33D}">
      <dgm:prSet phldrT="[Text]"/>
      <dgm:spPr/>
      <dgm:t>
        <a:bodyPr/>
        <a:lstStyle/>
        <a:p>
          <a:r>
            <a:rPr lang="en-IN" b="1" i="0" dirty="0"/>
            <a:t>Bioaugmentation </a:t>
          </a:r>
          <a:endParaRPr lang="en-IN" dirty="0"/>
        </a:p>
      </dgm:t>
    </dgm:pt>
    <dgm:pt modelId="{EBC7E7B3-0681-4F43-899C-980F7D2489E2}" type="parTrans" cxnId="{8FD1446A-9750-4D35-95B8-4FE2FEC855C8}">
      <dgm:prSet/>
      <dgm:spPr/>
      <dgm:t>
        <a:bodyPr/>
        <a:lstStyle/>
        <a:p>
          <a:endParaRPr lang="en-IN"/>
        </a:p>
      </dgm:t>
    </dgm:pt>
    <dgm:pt modelId="{593C3540-7575-47A9-84CA-2BD240030583}" type="sibTrans" cxnId="{8FD1446A-9750-4D35-95B8-4FE2FEC855C8}">
      <dgm:prSet/>
      <dgm:spPr/>
      <dgm:t>
        <a:bodyPr/>
        <a:lstStyle/>
        <a:p>
          <a:endParaRPr lang="en-IN"/>
        </a:p>
      </dgm:t>
    </dgm:pt>
    <dgm:pt modelId="{B02FCFDD-BB2F-4084-9EFA-0752CBFC2F07}">
      <dgm:prSet phldrT="[Text]"/>
      <dgm:spPr/>
      <dgm:t>
        <a:bodyPr/>
        <a:lstStyle/>
        <a:p>
          <a:r>
            <a:rPr lang="en-US" b="0" i="0" dirty="0"/>
            <a:t>Used mainly in cleaning up soil contamination, this process adds bacteria to the surface of the affected area, where they are then allowed to grow.</a:t>
          </a:r>
          <a:endParaRPr lang="en-IN" dirty="0"/>
        </a:p>
      </dgm:t>
    </dgm:pt>
    <dgm:pt modelId="{21C61233-2E24-4152-948C-3AFF05039538}" type="parTrans" cxnId="{EBF7F86A-B4A1-4E15-8A72-C2E4E25D6B40}">
      <dgm:prSet/>
      <dgm:spPr/>
      <dgm:t>
        <a:bodyPr/>
        <a:lstStyle/>
        <a:p>
          <a:endParaRPr lang="en-IN"/>
        </a:p>
      </dgm:t>
    </dgm:pt>
    <dgm:pt modelId="{D1F387AD-BF74-4FDE-92CE-F5361CF3B323}" type="sibTrans" cxnId="{EBF7F86A-B4A1-4E15-8A72-C2E4E25D6B40}">
      <dgm:prSet/>
      <dgm:spPr/>
      <dgm:t>
        <a:bodyPr/>
        <a:lstStyle/>
        <a:p>
          <a:endParaRPr lang="en-IN"/>
        </a:p>
      </dgm:t>
    </dgm:pt>
    <dgm:pt modelId="{EC26FD17-CF84-43F2-81BC-C3FCB0F6BD96}">
      <dgm:prSet phldrT="[Text]"/>
      <dgm:spPr/>
      <dgm:t>
        <a:bodyPr/>
        <a:lstStyle/>
        <a:p>
          <a:r>
            <a:rPr lang="en-IN" b="1" i="0" dirty="0"/>
            <a:t>Intrinsic Bioremediation</a:t>
          </a:r>
          <a:endParaRPr lang="en-IN" dirty="0"/>
        </a:p>
      </dgm:t>
    </dgm:pt>
    <dgm:pt modelId="{CDABC125-758E-4804-99BE-0A39E490C8C6}" type="parTrans" cxnId="{DD6CAD33-4D7A-4B5F-BF61-27555AED11AC}">
      <dgm:prSet/>
      <dgm:spPr/>
      <dgm:t>
        <a:bodyPr/>
        <a:lstStyle/>
        <a:p>
          <a:endParaRPr lang="en-IN"/>
        </a:p>
      </dgm:t>
    </dgm:pt>
    <dgm:pt modelId="{CE6A758E-AB48-402C-8610-47DFC03172BC}" type="sibTrans" cxnId="{DD6CAD33-4D7A-4B5F-BF61-27555AED11AC}">
      <dgm:prSet/>
      <dgm:spPr/>
      <dgm:t>
        <a:bodyPr/>
        <a:lstStyle/>
        <a:p>
          <a:endParaRPr lang="en-IN"/>
        </a:p>
      </dgm:t>
    </dgm:pt>
    <dgm:pt modelId="{5B429A23-D898-4B6F-8E8E-D226B4A7250B}">
      <dgm:prSet phldrT="[Text]"/>
      <dgm:spPr/>
      <dgm:t>
        <a:bodyPr/>
        <a:lstStyle/>
        <a:p>
          <a:r>
            <a:rPr lang="en-US" b="0" i="0" dirty="0" err="1"/>
            <a:t>Vonverts</a:t>
          </a:r>
          <a:r>
            <a:rPr lang="en-US" b="0" i="0" dirty="0"/>
            <a:t> toxic materials into inert ones using the native microbiome to the affected area</a:t>
          </a:r>
          <a:endParaRPr lang="en-IN" dirty="0"/>
        </a:p>
      </dgm:t>
    </dgm:pt>
    <dgm:pt modelId="{E5E06360-B6CB-43B3-940C-92C2B9A2FFAD}" type="parTrans" cxnId="{A712BC84-5CBD-481A-9457-973CE6E32D6A}">
      <dgm:prSet/>
      <dgm:spPr/>
      <dgm:t>
        <a:bodyPr/>
        <a:lstStyle/>
        <a:p>
          <a:endParaRPr lang="en-IN"/>
        </a:p>
      </dgm:t>
    </dgm:pt>
    <dgm:pt modelId="{32B1E5D0-77C4-4792-8FF0-59E72EFBBC11}" type="sibTrans" cxnId="{A712BC84-5CBD-481A-9457-973CE6E32D6A}">
      <dgm:prSet/>
      <dgm:spPr/>
      <dgm:t>
        <a:bodyPr/>
        <a:lstStyle/>
        <a:p>
          <a:endParaRPr lang="en-IN"/>
        </a:p>
      </dgm:t>
    </dgm:pt>
    <dgm:pt modelId="{8A6C11A5-6AD6-4718-B59B-8EFB5BFCD645}" type="pres">
      <dgm:prSet presAssocID="{65819178-420D-42DF-AA31-C5201D9B19E4}" presName="Name0" presStyleCnt="0">
        <dgm:presLayoutVars>
          <dgm:dir/>
          <dgm:animLvl val="lvl"/>
          <dgm:resizeHandles val="exact"/>
        </dgm:presLayoutVars>
      </dgm:prSet>
      <dgm:spPr/>
    </dgm:pt>
    <dgm:pt modelId="{6CB4D04D-4384-45B4-B78B-9278646F2058}" type="pres">
      <dgm:prSet presAssocID="{3F564E46-CFED-41B5-A86F-C9036D36F088}" presName="composite" presStyleCnt="0"/>
      <dgm:spPr/>
    </dgm:pt>
    <dgm:pt modelId="{C4F079A5-8C55-439A-98A5-CF9515C5DAA6}" type="pres">
      <dgm:prSet presAssocID="{3F564E46-CFED-41B5-A86F-C9036D36F088}" presName="parTx" presStyleLbl="alignNode1" presStyleIdx="0" presStyleCnt="3">
        <dgm:presLayoutVars>
          <dgm:chMax val="0"/>
          <dgm:chPref val="0"/>
          <dgm:bulletEnabled val="1"/>
        </dgm:presLayoutVars>
      </dgm:prSet>
      <dgm:spPr/>
    </dgm:pt>
    <dgm:pt modelId="{77444264-C381-4179-874D-2BBE316EA887}" type="pres">
      <dgm:prSet presAssocID="{3F564E46-CFED-41B5-A86F-C9036D36F088}" presName="desTx" presStyleLbl="alignAccFollowNode1" presStyleIdx="0" presStyleCnt="3">
        <dgm:presLayoutVars>
          <dgm:bulletEnabled val="1"/>
        </dgm:presLayoutVars>
      </dgm:prSet>
      <dgm:spPr/>
    </dgm:pt>
    <dgm:pt modelId="{43158BB1-E6CE-4312-9020-940B654F8395}" type="pres">
      <dgm:prSet presAssocID="{F0107DAE-B53A-43D6-9AE0-7217D7DD7EF4}" presName="space" presStyleCnt="0"/>
      <dgm:spPr/>
    </dgm:pt>
    <dgm:pt modelId="{84000666-EA3E-4184-B502-566B0C5B6970}" type="pres">
      <dgm:prSet presAssocID="{1E9D9B2F-6F8E-4DAE-AB6F-A0B2C4CFA33D}" presName="composite" presStyleCnt="0"/>
      <dgm:spPr/>
    </dgm:pt>
    <dgm:pt modelId="{9BAAC986-7283-42CB-86B7-ABB4A923AC3E}" type="pres">
      <dgm:prSet presAssocID="{1E9D9B2F-6F8E-4DAE-AB6F-A0B2C4CFA33D}" presName="parTx" presStyleLbl="alignNode1" presStyleIdx="1" presStyleCnt="3">
        <dgm:presLayoutVars>
          <dgm:chMax val="0"/>
          <dgm:chPref val="0"/>
          <dgm:bulletEnabled val="1"/>
        </dgm:presLayoutVars>
      </dgm:prSet>
      <dgm:spPr/>
    </dgm:pt>
    <dgm:pt modelId="{3440100F-46C9-45FF-9B5A-3EAF08ABC31F}" type="pres">
      <dgm:prSet presAssocID="{1E9D9B2F-6F8E-4DAE-AB6F-A0B2C4CFA33D}" presName="desTx" presStyleLbl="alignAccFollowNode1" presStyleIdx="1" presStyleCnt="3">
        <dgm:presLayoutVars>
          <dgm:bulletEnabled val="1"/>
        </dgm:presLayoutVars>
      </dgm:prSet>
      <dgm:spPr/>
    </dgm:pt>
    <dgm:pt modelId="{E50A1697-A550-4957-99B2-63A4D50E96D3}" type="pres">
      <dgm:prSet presAssocID="{593C3540-7575-47A9-84CA-2BD240030583}" presName="space" presStyleCnt="0"/>
      <dgm:spPr/>
    </dgm:pt>
    <dgm:pt modelId="{77AB5FDB-F2D6-4BD7-BADC-0312776F1655}" type="pres">
      <dgm:prSet presAssocID="{EC26FD17-CF84-43F2-81BC-C3FCB0F6BD96}" presName="composite" presStyleCnt="0"/>
      <dgm:spPr/>
    </dgm:pt>
    <dgm:pt modelId="{BF00F0A6-9B2C-4B52-8236-761B6356B1B9}" type="pres">
      <dgm:prSet presAssocID="{EC26FD17-CF84-43F2-81BC-C3FCB0F6BD96}" presName="parTx" presStyleLbl="alignNode1" presStyleIdx="2" presStyleCnt="3">
        <dgm:presLayoutVars>
          <dgm:chMax val="0"/>
          <dgm:chPref val="0"/>
          <dgm:bulletEnabled val="1"/>
        </dgm:presLayoutVars>
      </dgm:prSet>
      <dgm:spPr/>
    </dgm:pt>
    <dgm:pt modelId="{5D08EE2A-0077-4DD4-BFDB-C93D0A9E995A}" type="pres">
      <dgm:prSet presAssocID="{EC26FD17-CF84-43F2-81BC-C3FCB0F6BD96}" presName="desTx" presStyleLbl="alignAccFollowNode1" presStyleIdx="2" presStyleCnt="3">
        <dgm:presLayoutVars>
          <dgm:bulletEnabled val="1"/>
        </dgm:presLayoutVars>
      </dgm:prSet>
      <dgm:spPr/>
    </dgm:pt>
  </dgm:ptLst>
  <dgm:cxnLst>
    <dgm:cxn modelId="{DD6CAD33-4D7A-4B5F-BF61-27555AED11AC}" srcId="{65819178-420D-42DF-AA31-C5201D9B19E4}" destId="{EC26FD17-CF84-43F2-81BC-C3FCB0F6BD96}" srcOrd="2" destOrd="0" parTransId="{CDABC125-758E-4804-99BE-0A39E490C8C6}" sibTransId="{CE6A758E-AB48-402C-8610-47DFC03172BC}"/>
    <dgm:cxn modelId="{DFE9DA40-200C-4D2D-B2F7-4ED63FF9FC09}" type="presOf" srcId="{65819178-420D-42DF-AA31-C5201D9B19E4}" destId="{8A6C11A5-6AD6-4718-B59B-8EFB5BFCD645}" srcOrd="0" destOrd="0" presId="urn:microsoft.com/office/officeart/2005/8/layout/hList1"/>
    <dgm:cxn modelId="{56DEED46-D9F8-4423-ABDD-9C9959EF6A26}" type="presOf" srcId="{5B429A23-D898-4B6F-8E8E-D226B4A7250B}" destId="{5D08EE2A-0077-4DD4-BFDB-C93D0A9E995A}" srcOrd="0" destOrd="0" presId="urn:microsoft.com/office/officeart/2005/8/layout/hList1"/>
    <dgm:cxn modelId="{8FD1446A-9750-4D35-95B8-4FE2FEC855C8}" srcId="{65819178-420D-42DF-AA31-C5201D9B19E4}" destId="{1E9D9B2F-6F8E-4DAE-AB6F-A0B2C4CFA33D}" srcOrd="1" destOrd="0" parTransId="{EBC7E7B3-0681-4F43-899C-980F7D2489E2}" sibTransId="{593C3540-7575-47A9-84CA-2BD240030583}"/>
    <dgm:cxn modelId="{7C19F84A-8173-4AD6-B643-440E964EF69E}" srcId="{3F564E46-CFED-41B5-A86F-C9036D36F088}" destId="{756DB829-E52D-4C96-AD0F-A3664F9FE575}" srcOrd="0" destOrd="0" parTransId="{9ECF6FD3-28C6-4D08-B152-27EDFACABF82}" sibTransId="{5EFBB0E0-2CB2-4B10-9D3B-590307F55AA0}"/>
    <dgm:cxn modelId="{EBF7F86A-B4A1-4E15-8A72-C2E4E25D6B40}" srcId="{1E9D9B2F-6F8E-4DAE-AB6F-A0B2C4CFA33D}" destId="{B02FCFDD-BB2F-4084-9EFA-0752CBFC2F07}" srcOrd="0" destOrd="0" parTransId="{21C61233-2E24-4152-948C-3AFF05039538}" sibTransId="{D1F387AD-BF74-4FDE-92CE-F5361CF3B323}"/>
    <dgm:cxn modelId="{E6AC9959-7BA7-4EB6-97C7-55105096CFB4}" type="presOf" srcId="{1E9D9B2F-6F8E-4DAE-AB6F-A0B2C4CFA33D}" destId="{9BAAC986-7283-42CB-86B7-ABB4A923AC3E}" srcOrd="0" destOrd="0" presId="urn:microsoft.com/office/officeart/2005/8/layout/hList1"/>
    <dgm:cxn modelId="{A712BC84-5CBD-481A-9457-973CE6E32D6A}" srcId="{EC26FD17-CF84-43F2-81BC-C3FCB0F6BD96}" destId="{5B429A23-D898-4B6F-8E8E-D226B4A7250B}" srcOrd="0" destOrd="0" parTransId="{E5E06360-B6CB-43B3-940C-92C2B9A2FFAD}" sibTransId="{32B1E5D0-77C4-4792-8FF0-59E72EFBBC11}"/>
    <dgm:cxn modelId="{F9172D93-6C04-4CA1-A77D-7C438957FA6E}" type="presOf" srcId="{756DB829-E52D-4C96-AD0F-A3664F9FE575}" destId="{77444264-C381-4179-874D-2BBE316EA887}" srcOrd="0" destOrd="0" presId="urn:microsoft.com/office/officeart/2005/8/layout/hList1"/>
    <dgm:cxn modelId="{43797DBE-22E2-480D-80E1-641222C98C2D}" type="presOf" srcId="{EC26FD17-CF84-43F2-81BC-C3FCB0F6BD96}" destId="{BF00F0A6-9B2C-4B52-8236-761B6356B1B9}" srcOrd="0" destOrd="0" presId="urn:microsoft.com/office/officeart/2005/8/layout/hList1"/>
    <dgm:cxn modelId="{D5E975CA-E8BB-4DE7-A589-C95B37F2C07B}" srcId="{65819178-420D-42DF-AA31-C5201D9B19E4}" destId="{3F564E46-CFED-41B5-A86F-C9036D36F088}" srcOrd="0" destOrd="0" parTransId="{BEE50D29-7257-41EF-ABBA-4F07D7D33647}" sibTransId="{F0107DAE-B53A-43D6-9AE0-7217D7DD7EF4}"/>
    <dgm:cxn modelId="{0DC427F3-5F37-4AB4-9184-2427CC4B5A37}" type="presOf" srcId="{3F564E46-CFED-41B5-A86F-C9036D36F088}" destId="{C4F079A5-8C55-439A-98A5-CF9515C5DAA6}" srcOrd="0" destOrd="0" presId="urn:microsoft.com/office/officeart/2005/8/layout/hList1"/>
    <dgm:cxn modelId="{4AFFBEF7-3271-4585-9136-63E4D8BE5A52}" type="presOf" srcId="{B02FCFDD-BB2F-4084-9EFA-0752CBFC2F07}" destId="{3440100F-46C9-45FF-9B5A-3EAF08ABC31F}" srcOrd="0" destOrd="0" presId="urn:microsoft.com/office/officeart/2005/8/layout/hList1"/>
    <dgm:cxn modelId="{129DE56A-2785-4FC7-81BF-87A26B3E976C}" type="presParOf" srcId="{8A6C11A5-6AD6-4718-B59B-8EFB5BFCD645}" destId="{6CB4D04D-4384-45B4-B78B-9278646F2058}" srcOrd="0" destOrd="0" presId="urn:microsoft.com/office/officeart/2005/8/layout/hList1"/>
    <dgm:cxn modelId="{6BF2E51D-4FAB-4FF4-848B-A68C4E3D2C5F}" type="presParOf" srcId="{6CB4D04D-4384-45B4-B78B-9278646F2058}" destId="{C4F079A5-8C55-439A-98A5-CF9515C5DAA6}" srcOrd="0" destOrd="0" presId="urn:microsoft.com/office/officeart/2005/8/layout/hList1"/>
    <dgm:cxn modelId="{8F4A602F-4757-490E-BB6F-E1463849C7F1}" type="presParOf" srcId="{6CB4D04D-4384-45B4-B78B-9278646F2058}" destId="{77444264-C381-4179-874D-2BBE316EA887}" srcOrd="1" destOrd="0" presId="urn:microsoft.com/office/officeart/2005/8/layout/hList1"/>
    <dgm:cxn modelId="{65A8BC12-DCAF-4052-9E32-89043518E5A5}" type="presParOf" srcId="{8A6C11A5-6AD6-4718-B59B-8EFB5BFCD645}" destId="{43158BB1-E6CE-4312-9020-940B654F8395}" srcOrd="1" destOrd="0" presId="urn:microsoft.com/office/officeart/2005/8/layout/hList1"/>
    <dgm:cxn modelId="{8E714955-D1D6-4381-A3B4-E8657758888D}" type="presParOf" srcId="{8A6C11A5-6AD6-4718-B59B-8EFB5BFCD645}" destId="{84000666-EA3E-4184-B502-566B0C5B6970}" srcOrd="2" destOrd="0" presId="urn:microsoft.com/office/officeart/2005/8/layout/hList1"/>
    <dgm:cxn modelId="{1EB7BA57-D82D-419D-A1C1-0D4B5AC9F126}" type="presParOf" srcId="{84000666-EA3E-4184-B502-566B0C5B6970}" destId="{9BAAC986-7283-42CB-86B7-ABB4A923AC3E}" srcOrd="0" destOrd="0" presId="urn:microsoft.com/office/officeart/2005/8/layout/hList1"/>
    <dgm:cxn modelId="{3B3FEC31-1CFD-4E6B-88EE-8EE7C4CA77FF}" type="presParOf" srcId="{84000666-EA3E-4184-B502-566B0C5B6970}" destId="{3440100F-46C9-45FF-9B5A-3EAF08ABC31F}" srcOrd="1" destOrd="0" presId="urn:microsoft.com/office/officeart/2005/8/layout/hList1"/>
    <dgm:cxn modelId="{47FAA928-B10B-414C-8B12-33DFEFD0218F}" type="presParOf" srcId="{8A6C11A5-6AD6-4718-B59B-8EFB5BFCD645}" destId="{E50A1697-A550-4957-99B2-63A4D50E96D3}" srcOrd="3" destOrd="0" presId="urn:microsoft.com/office/officeart/2005/8/layout/hList1"/>
    <dgm:cxn modelId="{804574D1-0C82-4B1A-B693-C7F7BD31B913}" type="presParOf" srcId="{8A6C11A5-6AD6-4718-B59B-8EFB5BFCD645}" destId="{77AB5FDB-F2D6-4BD7-BADC-0312776F1655}" srcOrd="4" destOrd="0" presId="urn:microsoft.com/office/officeart/2005/8/layout/hList1"/>
    <dgm:cxn modelId="{4619F1AD-D567-4537-96E8-FBBF274C3561}" type="presParOf" srcId="{77AB5FDB-F2D6-4BD7-BADC-0312776F1655}" destId="{BF00F0A6-9B2C-4B52-8236-761B6356B1B9}" srcOrd="0" destOrd="0" presId="urn:microsoft.com/office/officeart/2005/8/layout/hList1"/>
    <dgm:cxn modelId="{B9676041-D979-4ED9-B8AE-C2A06B2CC426}" type="presParOf" srcId="{77AB5FDB-F2D6-4BD7-BADC-0312776F1655}" destId="{5D08EE2A-0077-4DD4-BFDB-C93D0A9E995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079A5-8C55-439A-98A5-CF9515C5DAA6}">
      <dsp:nvSpPr>
        <dsp:cNvPr id="0" name=""/>
        <dsp:cNvSpPr/>
      </dsp:nvSpPr>
      <dsp:spPr>
        <a:xfrm>
          <a:off x="3238" y="22379"/>
          <a:ext cx="3157728" cy="77502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IN" sz="2300" b="1" i="0" kern="1200" dirty="0" err="1"/>
            <a:t>Biostimulation</a:t>
          </a:r>
          <a:endParaRPr lang="en-IN" sz="2300" kern="1200" dirty="0"/>
        </a:p>
      </dsp:txBody>
      <dsp:txXfrm>
        <a:off x="3238" y="22379"/>
        <a:ext cx="3157728" cy="775029"/>
      </dsp:txXfrm>
    </dsp:sp>
    <dsp:sp modelId="{77444264-C381-4179-874D-2BBE316EA887}">
      <dsp:nvSpPr>
        <dsp:cNvPr id="0" name=""/>
        <dsp:cNvSpPr/>
      </dsp:nvSpPr>
      <dsp:spPr>
        <a:xfrm>
          <a:off x="3238" y="797408"/>
          <a:ext cx="3157728" cy="2604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t>Microbes are stimulated to begin the remediation process via chemicals or nutrients that activate them.</a:t>
          </a:r>
          <a:endParaRPr lang="en-IN" sz="2300" kern="1200" dirty="0"/>
        </a:p>
      </dsp:txBody>
      <dsp:txXfrm>
        <a:off x="3238" y="797408"/>
        <a:ext cx="3157728" cy="2604318"/>
      </dsp:txXfrm>
    </dsp:sp>
    <dsp:sp modelId="{9BAAC986-7283-42CB-86B7-ABB4A923AC3E}">
      <dsp:nvSpPr>
        <dsp:cNvPr id="0" name=""/>
        <dsp:cNvSpPr/>
      </dsp:nvSpPr>
      <dsp:spPr>
        <a:xfrm>
          <a:off x="3603048" y="22379"/>
          <a:ext cx="3157728" cy="77502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IN" sz="2300" b="1" i="0" kern="1200" dirty="0"/>
            <a:t>Bioaugmentation </a:t>
          </a:r>
          <a:endParaRPr lang="en-IN" sz="2300" kern="1200" dirty="0"/>
        </a:p>
      </dsp:txBody>
      <dsp:txXfrm>
        <a:off x="3603048" y="22379"/>
        <a:ext cx="3157728" cy="775029"/>
      </dsp:txXfrm>
    </dsp:sp>
    <dsp:sp modelId="{3440100F-46C9-45FF-9B5A-3EAF08ABC31F}">
      <dsp:nvSpPr>
        <dsp:cNvPr id="0" name=""/>
        <dsp:cNvSpPr/>
      </dsp:nvSpPr>
      <dsp:spPr>
        <a:xfrm>
          <a:off x="3603048" y="797408"/>
          <a:ext cx="3157728" cy="2604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t>Used mainly in cleaning up soil contamination, this process adds bacteria to the surface of the affected area, where they are then allowed to grow.</a:t>
          </a:r>
          <a:endParaRPr lang="en-IN" sz="2300" kern="1200" dirty="0"/>
        </a:p>
      </dsp:txBody>
      <dsp:txXfrm>
        <a:off x="3603048" y="797408"/>
        <a:ext cx="3157728" cy="2604318"/>
      </dsp:txXfrm>
    </dsp:sp>
    <dsp:sp modelId="{BF00F0A6-9B2C-4B52-8236-761B6356B1B9}">
      <dsp:nvSpPr>
        <dsp:cNvPr id="0" name=""/>
        <dsp:cNvSpPr/>
      </dsp:nvSpPr>
      <dsp:spPr>
        <a:xfrm>
          <a:off x="7202859" y="22379"/>
          <a:ext cx="3157728" cy="77502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IN" sz="2300" b="1" i="0" kern="1200" dirty="0"/>
            <a:t>Intrinsic Bioremediation</a:t>
          </a:r>
          <a:endParaRPr lang="en-IN" sz="2300" kern="1200" dirty="0"/>
        </a:p>
      </dsp:txBody>
      <dsp:txXfrm>
        <a:off x="7202859" y="22379"/>
        <a:ext cx="3157728" cy="775029"/>
      </dsp:txXfrm>
    </dsp:sp>
    <dsp:sp modelId="{5D08EE2A-0077-4DD4-BFDB-C93D0A9E995A}">
      <dsp:nvSpPr>
        <dsp:cNvPr id="0" name=""/>
        <dsp:cNvSpPr/>
      </dsp:nvSpPr>
      <dsp:spPr>
        <a:xfrm>
          <a:off x="7202859" y="797408"/>
          <a:ext cx="3157728" cy="2604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err="1"/>
            <a:t>Vonverts</a:t>
          </a:r>
          <a:r>
            <a:rPr lang="en-US" sz="2300" b="0" i="0" kern="1200" dirty="0"/>
            <a:t> toxic materials into inert ones using the native microbiome to the affected area</a:t>
          </a:r>
          <a:endParaRPr lang="en-IN" sz="2300" kern="1200" dirty="0"/>
        </a:p>
      </dsp:txBody>
      <dsp:txXfrm>
        <a:off x="7202859" y="797408"/>
        <a:ext cx="3157728" cy="260431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F797A6B-4BD0-42BC-9079-E6C37AD2021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45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85F305-74E6-46A8-9EA9-0C0396BA9B56}"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296341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3500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590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3394093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6859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657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5218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978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854252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185207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7589214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760348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85F305-74E6-46A8-9EA9-0C0396BA9B56}"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1091413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85F305-74E6-46A8-9EA9-0C0396BA9B56}"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29236176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85F305-74E6-46A8-9EA9-0C0396BA9B56}"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28533336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D85F305-74E6-46A8-9EA9-0C0396BA9B56}"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16953681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5F305-74E6-46A8-9EA9-0C0396BA9B56}"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3042149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5F305-74E6-46A8-9EA9-0C0396BA9B56}"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14107397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5F305-74E6-46A8-9EA9-0C0396BA9B56}"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28178941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5F305-74E6-46A8-9EA9-0C0396BA9B56}"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66162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5F305-74E6-46A8-9EA9-0C0396BA9B56}"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97A6B-4BD0-42BC-9079-E6C37AD2021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39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1994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5F305-74E6-46A8-9EA9-0C0396BA9B56}"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15815511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85F305-74E6-46A8-9EA9-0C0396BA9B56}"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33075063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85F305-74E6-46A8-9EA9-0C0396BA9B56}"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20700493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41440698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40450058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5F305-74E6-46A8-9EA9-0C0396BA9B56}"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3172741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85F305-74E6-46A8-9EA9-0C0396BA9B56}"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185729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85F305-74E6-46A8-9EA9-0C0396BA9B56}"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797A6B-4BD0-42BC-9079-E6C37AD2021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438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85F305-74E6-46A8-9EA9-0C0396BA9B56}"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97A6B-4BD0-42BC-9079-E6C37AD2021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893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5F305-74E6-46A8-9EA9-0C0396BA9B56}"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330558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85F305-74E6-46A8-9EA9-0C0396BA9B56}"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97A6B-4BD0-42BC-9079-E6C37AD2021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02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85F305-74E6-46A8-9EA9-0C0396BA9B56}"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97A6B-4BD0-42BC-9079-E6C37AD20211}" type="slidenum">
              <a:rPr lang="en-IN" smtClean="0"/>
              <a:t>‹#›</a:t>
            </a:fld>
            <a:endParaRPr lang="en-IN"/>
          </a:p>
        </p:txBody>
      </p:sp>
    </p:spTree>
    <p:extLst>
      <p:ext uri="{BB962C8B-B14F-4D97-AF65-F5344CB8AC3E}">
        <p14:creationId xmlns:p14="http://schemas.microsoft.com/office/powerpoint/2010/main" val="22011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85F305-74E6-46A8-9EA9-0C0396BA9B56}" type="datetimeFigureOut">
              <a:rPr lang="en-IN" smtClean="0"/>
              <a:t>29-10-2023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797A6B-4BD0-42BC-9079-E6C37AD20211}" type="slidenum">
              <a:rPr lang="en-IN" smtClean="0"/>
              <a:t>‹#›</a:t>
            </a:fld>
            <a:endParaRPr lang="en-IN"/>
          </a:p>
        </p:txBody>
      </p:sp>
    </p:spTree>
    <p:extLst>
      <p:ext uri="{BB962C8B-B14F-4D97-AF65-F5344CB8AC3E}">
        <p14:creationId xmlns:p14="http://schemas.microsoft.com/office/powerpoint/2010/main" val="57802162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D85F305-74E6-46A8-9EA9-0C0396BA9B56}" type="datetimeFigureOut">
              <a:rPr lang="en-IN" smtClean="0"/>
              <a:t>29-10-2023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F797A6B-4BD0-42BC-9079-E6C37AD20211}" type="slidenum">
              <a:rPr lang="en-IN" smtClean="0"/>
              <a:t>‹#›</a:t>
            </a:fld>
            <a:endParaRPr lang="en-IN"/>
          </a:p>
        </p:txBody>
      </p:sp>
    </p:spTree>
    <p:extLst>
      <p:ext uri="{BB962C8B-B14F-4D97-AF65-F5344CB8AC3E}">
        <p14:creationId xmlns:p14="http://schemas.microsoft.com/office/powerpoint/2010/main" val="42374351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956B-5597-F961-C2CD-458F543F01B6}"/>
              </a:ext>
            </a:extLst>
          </p:cNvPr>
          <p:cNvSpPr>
            <a:spLocks noGrp="1"/>
          </p:cNvSpPr>
          <p:nvPr>
            <p:ph type="ctrTitle"/>
          </p:nvPr>
        </p:nvSpPr>
        <p:spPr/>
        <p:txBody>
          <a:bodyPr/>
          <a:lstStyle/>
          <a:p>
            <a:r>
              <a:rPr lang="en-IN" sz="4400" b="1" dirty="0"/>
              <a:t>PRESENTATION</a:t>
            </a:r>
            <a:br>
              <a:rPr lang="en-IN" sz="4400" dirty="0"/>
            </a:br>
            <a:r>
              <a:rPr lang="en-IN" sz="2000" dirty="0"/>
              <a:t>ON</a:t>
            </a:r>
            <a:br>
              <a:rPr lang="en-IN" sz="4400" dirty="0"/>
            </a:br>
            <a:r>
              <a:rPr lang="en-IN" sz="4400" b="1" u="sng" dirty="0"/>
              <a:t>BIOREMEDIATION</a:t>
            </a:r>
          </a:p>
        </p:txBody>
      </p:sp>
      <p:sp>
        <p:nvSpPr>
          <p:cNvPr id="3" name="Subtitle 2">
            <a:extLst>
              <a:ext uri="{FF2B5EF4-FFF2-40B4-BE49-F238E27FC236}">
                <a16:creationId xmlns:a16="http://schemas.microsoft.com/office/drawing/2014/main" id="{F6ADC752-3954-BC7E-81E1-E8D8345D1840}"/>
              </a:ext>
            </a:extLst>
          </p:cNvPr>
          <p:cNvSpPr>
            <a:spLocks noGrp="1"/>
          </p:cNvSpPr>
          <p:nvPr>
            <p:ph type="subTitle" idx="1"/>
          </p:nvPr>
        </p:nvSpPr>
        <p:spPr/>
        <p:txBody>
          <a:bodyPr>
            <a:normAutofit/>
          </a:bodyPr>
          <a:lstStyle/>
          <a:p>
            <a:r>
              <a:rPr lang="en-IN" sz="1800" dirty="0"/>
              <a:t>SUBMITTED BY : ARMAAN WADHWA, GAURAV </a:t>
            </a:r>
          </a:p>
          <a:p>
            <a:r>
              <a:rPr lang="en-IN" sz="1800" dirty="0"/>
              <a:t>CRN : 2221145, 22211448</a:t>
            </a:r>
          </a:p>
          <a:p>
            <a:r>
              <a:rPr lang="en-IN" sz="1800" dirty="0"/>
              <a:t>URN : 2303079, 2303082</a:t>
            </a:r>
          </a:p>
        </p:txBody>
      </p:sp>
    </p:spTree>
    <p:extLst>
      <p:ext uri="{BB962C8B-B14F-4D97-AF65-F5344CB8AC3E}">
        <p14:creationId xmlns:p14="http://schemas.microsoft.com/office/powerpoint/2010/main" val="159635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CE43-9AC2-DC9D-EF6E-AABC6455033C}"/>
              </a:ext>
            </a:extLst>
          </p:cNvPr>
          <p:cNvSpPr>
            <a:spLocks noGrp="1"/>
          </p:cNvSpPr>
          <p:nvPr>
            <p:ph type="title"/>
          </p:nvPr>
        </p:nvSpPr>
        <p:spPr>
          <a:xfrm>
            <a:off x="989973" y="149290"/>
            <a:ext cx="10364451" cy="1596177"/>
          </a:xfrm>
        </p:spPr>
        <p:txBody>
          <a:bodyPr/>
          <a:lstStyle/>
          <a:p>
            <a:r>
              <a:rPr lang="en-IN" b="1" dirty="0">
                <a:latin typeface="Century Gothic" panose="020B0502020202020204" pitchFamily="34" charset="0"/>
              </a:rPr>
              <a:t>P</a:t>
            </a:r>
            <a:r>
              <a:rPr lang="en-IN" dirty="0">
                <a:latin typeface="Century Gothic" panose="020B0502020202020204" pitchFamily="34" charset="0"/>
              </a:rPr>
              <a:t>ros and </a:t>
            </a:r>
            <a:r>
              <a:rPr lang="en-IN" b="1" dirty="0">
                <a:latin typeface="Century Gothic" panose="020B0502020202020204" pitchFamily="34" charset="0"/>
              </a:rPr>
              <a:t>c</a:t>
            </a:r>
            <a:r>
              <a:rPr lang="en-IN" dirty="0">
                <a:latin typeface="Century Gothic" panose="020B0502020202020204" pitchFamily="34" charset="0"/>
              </a:rPr>
              <a:t>ons</a:t>
            </a:r>
            <a:br>
              <a:rPr lang="en-IN" dirty="0">
                <a:latin typeface="Century Gothic" panose="020B0502020202020204" pitchFamily="34" charset="0"/>
              </a:rPr>
            </a:br>
            <a:r>
              <a:rPr lang="en-IN" sz="2400" dirty="0">
                <a:latin typeface="Century Gothic" panose="020B0502020202020204" pitchFamily="34" charset="0"/>
              </a:rPr>
              <a:t>of</a:t>
            </a:r>
            <a:br>
              <a:rPr lang="en-IN" dirty="0">
                <a:latin typeface="Century Gothic" panose="020B0502020202020204" pitchFamily="34" charset="0"/>
              </a:rPr>
            </a:br>
            <a:r>
              <a:rPr lang="en-IN" b="1" dirty="0">
                <a:latin typeface="Century Gothic" panose="020B0502020202020204" pitchFamily="34" charset="0"/>
              </a:rPr>
              <a:t>b</a:t>
            </a:r>
            <a:r>
              <a:rPr lang="en-IN" dirty="0">
                <a:latin typeface="Century Gothic" panose="020B0502020202020204" pitchFamily="34" charset="0"/>
              </a:rPr>
              <a:t>ioremediation</a:t>
            </a:r>
            <a:endParaRPr lang="en-IN" dirty="0"/>
          </a:p>
        </p:txBody>
      </p:sp>
      <p:sp>
        <p:nvSpPr>
          <p:cNvPr id="3" name="Text Placeholder 2">
            <a:extLst>
              <a:ext uri="{FF2B5EF4-FFF2-40B4-BE49-F238E27FC236}">
                <a16:creationId xmlns:a16="http://schemas.microsoft.com/office/drawing/2014/main" id="{01F2161C-CC1E-2E8A-B335-781B9957595E}"/>
              </a:ext>
            </a:extLst>
          </p:cNvPr>
          <p:cNvSpPr>
            <a:spLocks noGrp="1"/>
          </p:cNvSpPr>
          <p:nvPr>
            <p:ph type="body" idx="1"/>
          </p:nvPr>
        </p:nvSpPr>
        <p:spPr>
          <a:xfrm>
            <a:off x="1146327" y="1691024"/>
            <a:ext cx="4873474" cy="679994"/>
          </a:xfrm>
        </p:spPr>
        <p:txBody>
          <a:bodyPr/>
          <a:lstStyle/>
          <a:p>
            <a:pPr algn="ctr"/>
            <a:r>
              <a:rPr lang="en-IN" dirty="0"/>
              <a:t>Pros	</a:t>
            </a:r>
          </a:p>
        </p:txBody>
      </p:sp>
      <p:sp>
        <p:nvSpPr>
          <p:cNvPr id="4" name="Content Placeholder 3">
            <a:extLst>
              <a:ext uri="{FF2B5EF4-FFF2-40B4-BE49-F238E27FC236}">
                <a16:creationId xmlns:a16="http://schemas.microsoft.com/office/drawing/2014/main" id="{37C84CA3-5F53-1E81-2D8A-E7ED29F569E8}"/>
              </a:ext>
            </a:extLst>
          </p:cNvPr>
          <p:cNvSpPr>
            <a:spLocks noGrp="1"/>
          </p:cNvSpPr>
          <p:nvPr>
            <p:ph sz="quarter" idx="13"/>
          </p:nvPr>
        </p:nvSpPr>
        <p:spPr>
          <a:xfrm>
            <a:off x="913774" y="2371018"/>
            <a:ext cx="5106027" cy="4337692"/>
          </a:xfrm>
        </p:spPr>
        <p:txBody>
          <a:bodyPr>
            <a:normAutofit fontScale="77500" lnSpcReduction="20000"/>
          </a:bodyPr>
          <a:lstStyle/>
          <a:p>
            <a:pPr algn="l">
              <a:buFont typeface="Arial" panose="020B0604020202020204" pitchFamily="34" charset="0"/>
              <a:buChar char="•"/>
            </a:pPr>
            <a:r>
              <a:rPr lang="en-US" b="0" i="0" dirty="0">
                <a:solidFill>
                  <a:srgbClr val="000000"/>
                </a:solidFill>
                <a:effectLst/>
                <a:latin typeface="-apple-system"/>
              </a:rPr>
              <a:t>Complete remediation of harmful contaminants presents in the environment instead to transferring contaminants from one site to another.</a:t>
            </a:r>
          </a:p>
          <a:p>
            <a:pPr algn="l">
              <a:buFont typeface="Arial" panose="020B0604020202020204" pitchFamily="34" charset="0"/>
              <a:buChar char="•"/>
            </a:pPr>
            <a:r>
              <a:rPr lang="en-US" b="0" i="0" dirty="0">
                <a:solidFill>
                  <a:srgbClr val="000000"/>
                </a:solidFill>
                <a:effectLst/>
                <a:latin typeface="-apple-system"/>
              </a:rPr>
              <a:t>Cost effective method with minimal requirements of complex tools and equipment</a:t>
            </a:r>
          </a:p>
          <a:p>
            <a:pPr algn="l">
              <a:buFont typeface="Arial" panose="020B0604020202020204" pitchFamily="34" charset="0"/>
              <a:buChar char="•"/>
            </a:pPr>
            <a:r>
              <a:rPr lang="en-US" b="0" i="0" dirty="0">
                <a:solidFill>
                  <a:srgbClr val="000000"/>
                </a:solidFill>
                <a:effectLst/>
                <a:latin typeface="-apple-system"/>
              </a:rPr>
              <a:t>Environment friendly approach with use of microorganism instead of harmful chemicals</a:t>
            </a:r>
          </a:p>
          <a:p>
            <a:pPr algn="l">
              <a:buFont typeface="Arial" panose="020B0604020202020204" pitchFamily="34" charset="0"/>
              <a:buChar char="•"/>
            </a:pPr>
            <a:r>
              <a:rPr lang="en-US" b="0" i="0" dirty="0">
                <a:solidFill>
                  <a:srgbClr val="000000"/>
                </a:solidFill>
                <a:effectLst/>
                <a:latin typeface="-apple-system"/>
              </a:rPr>
              <a:t>In majority cases, can be carried out on site reducing transportation cost</a:t>
            </a:r>
          </a:p>
          <a:p>
            <a:pPr algn="l">
              <a:buFont typeface="Arial" panose="020B0604020202020204" pitchFamily="34" charset="0"/>
              <a:buChar char="•"/>
            </a:pPr>
            <a:r>
              <a:rPr lang="en-US" b="0" i="0" dirty="0">
                <a:solidFill>
                  <a:srgbClr val="000000"/>
                </a:solidFill>
                <a:effectLst/>
                <a:latin typeface="-apple-system"/>
              </a:rPr>
              <a:t>Minimum site destruction and disruption</a:t>
            </a:r>
          </a:p>
          <a:p>
            <a:pPr algn="l">
              <a:buFont typeface="Arial" panose="020B0604020202020204" pitchFamily="34" charset="0"/>
              <a:buChar char="•"/>
            </a:pPr>
            <a:r>
              <a:rPr lang="en-US" b="0" i="0" dirty="0">
                <a:solidFill>
                  <a:srgbClr val="000000"/>
                </a:solidFill>
                <a:effectLst/>
                <a:latin typeface="-apple-system"/>
              </a:rPr>
              <a:t>Lower liability level </a:t>
            </a:r>
          </a:p>
          <a:p>
            <a:pPr algn="l">
              <a:buFont typeface="Arial" panose="020B0604020202020204" pitchFamily="34" charset="0"/>
              <a:buChar char="•"/>
            </a:pPr>
            <a:r>
              <a:rPr lang="en-US" b="0" i="0" dirty="0">
                <a:solidFill>
                  <a:srgbClr val="000000"/>
                </a:solidFill>
                <a:effectLst/>
                <a:latin typeface="-apple-system"/>
              </a:rPr>
              <a:t>Low energy consumption </a:t>
            </a:r>
            <a:endParaRPr lang="en-IN" dirty="0"/>
          </a:p>
        </p:txBody>
      </p:sp>
      <p:sp>
        <p:nvSpPr>
          <p:cNvPr id="5" name="Text Placeholder 4">
            <a:extLst>
              <a:ext uri="{FF2B5EF4-FFF2-40B4-BE49-F238E27FC236}">
                <a16:creationId xmlns:a16="http://schemas.microsoft.com/office/drawing/2014/main" id="{78B6E52F-18A6-A232-A7E6-DBFE54B1B634}"/>
              </a:ext>
            </a:extLst>
          </p:cNvPr>
          <p:cNvSpPr>
            <a:spLocks noGrp="1"/>
          </p:cNvSpPr>
          <p:nvPr>
            <p:ph type="body" sz="quarter" idx="3"/>
          </p:nvPr>
        </p:nvSpPr>
        <p:spPr>
          <a:xfrm>
            <a:off x="6172198" y="1691024"/>
            <a:ext cx="4881804" cy="679994"/>
          </a:xfrm>
        </p:spPr>
        <p:txBody>
          <a:bodyPr/>
          <a:lstStyle/>
          <a:p>
            <a:pPr algn="ctr"/>
            <a:r>
              <a:rPr lang="en-IN" dirty="0"/>
              <a:t>cons</a:t>
            </a:r>
          </a:p>
        </p:txBody>
      </p:sp>
      <p:sp>
        <p:nvSpPr>
          <p:cNvPr id="6" name="Content Placeholder 5">
            <a:extLst>
              <a:ext uri="{FF2B5EF4-FFF2-40B4-BE49-F238E27FC236}">
                <a16:creationId xmlns:a16="http://schemas.microsoft.com/office/drawing/2014/main" id="{A9018C54-2921-E694-2BF3-C30B00D32BD1}"/>
              </a:ext>
            </a:extLst>
          </p:cNvPr>
          <p:cNvSpPr>
            <a:spLocks noGrp="1"/>
          </p:cNvSpPr>
          <p:nvPr>
            <p:ph sz="quarter" idx="14"/>
          </p:nvPr>
        </p:nvSpPr>
        <p:spPr>
          <a:xfrm>
            <a:off x="6172200" y="2371018"/>
            <a:ext cx="5105401" cy="4067104"/>
          </a:xfrm>
        </p:spPr>
        <p:txBody>
          <a:bodyPr>
            <a:normAutofit fontScale="85000" lnSpcReduction="10000"/>
          </a:bodyPr>
          <a:lstStyle/>
          <a:p>
            <a:pPr algn="l">
              <a:buFont typeface="Arial" panose="020B0604020202020204" pitchFamily="34" charset="0"/>
              <a:buChar char="•"/>
            </a:pPr>
            <a:r>
              <a:rPr lang="en-US" b="0" i="0" dirty="0">
                <a:solidFill>
                  <a:srgbClr val="000000"/>
                </a:solidFill>
                <a:effectLst/>
                <a:latin typeface="-apple-system"/>
              </a:rPr>
              <a:t>Only limited to biodegradable waste and contaminants</a:t>
            </a:r>
          </a:p>
          <a:p>
            <a:pPr algn="l">
              <a:buFont typeface="Arial" panose="020B0604020202020204" pitchFamily="34" charset="0"/>
              <a:buChar char="•"/>
            </a:pPr>
            <a:r>
              <a:rPr lang="en-US" b="0" i="0" dirty="0">
                <a:solidFill>
                  <a:srgbClr val="000000"/>
                </a:solidFill>
                <a:effectLst/>
                <a:latin typeface="-apple-system"/>
              </a:rPr>
              <a:t>Requires extensive monitoring </a:t>
            </a:r>
          </a:p>
          <a:p>
            <a:pPr algn="l">
              <a:buFont typeface="Arial" panose="020B0604020202020204" pitchFamily="34" charset="0"/>
              <a:buChar char="•"/>
            </a:pPr>
            <a:r>
              <a:rPr lang="en-US" b="0" i="0" dirty="0">
                <a:solidFill>
                  <a:srgbClr val="000000"/>
                </a:solidFill>
                <a:effectLst/>
                <a:latin typeface="-apple-system"/>
              </a:rPr>
              <a:t>Being a biological process, specificity is a major drawback in terms factors like type of environmental growth conditions, types of microorganisms, type of nutrient requirements and type of contaminants.</a:t>
            </a:r>
          </a:p>
          <a:p>
            <a:pPr algn="l">
              <a:buFont typeface="Arial" panose="020B0604020202020204" pitchFamily="34" charset="0"/>
              <a:buChar char="•"/>
            </a:pPr>
            <a:r>
              <a:rPr lang="en-US" b="0" i="0" dirty="0">
                <a:solidFill>
                  <a:srgbClr val="000000"/>
                </a:solidFill>
                <a:effectLst/>
                <a:latin typeface="-apple-system"/>
              </a:rPr>
              <a:t>Possibility of production unknown and potentially toxic byproducts</a:t>
            </a:r>
          </a:p>
          <a:p>
            <a:pPr algn="l">
              <a:buFont typeface="Arial" panose="020B0604020202020204" pitchFamily="34" charset="0"/>
              <a:buChar char="•"/>
            </a:pPr>
            <a:r>
              <a:rPr lang="en-US" b="0" i="0" dirty="0">
                <a:solidFill>
                  <a:srgbClr val="000000"/>
                </a:solidFill>
                <a:effectLst/>
                <a:latin typeface="-apple-system"/>
              </a:rPr>
              <a:t>Comparatively a time consuming process</a:t>
            </a:r>
          </a:p>
          <a:p>
            <a:endParaRPr lang="en-IN" dirty="0"/>
          </a:p>
        </p:txBody>
      </p:sp>
      <p:cxnSp>
        <p:nvCxnSpPr>
          <p:cNvPr id="8" name="Straight Connector 7">
            <a:extLst>
              <a:ext uri="{FF2B5EF4-FFF2-40B4-BE49-F238E27FC236}">
                <a16:creationId xmlns:a16="http://schemas.microsoft.com/office/drawing/2014/main" id="{5DC1D57F-0318-96AE-0040-AAB6397F769E}"/>
              </a:ext>
            </a:extLst>
          </p:cNvPr>
          <p:cNvCxnSpPr>
            <a:cxnSpLocks/>
          </p:cNvCxnSpPr>
          <p:nvPr/>
        </p:nvCxnSpPr>
        <p:spPr>
          <a:xfrm>
            <a:off x="6019801" y="1745467"/>
            <a:ext cx="7775" cy="4972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30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427A-32CC-568D-255B-85BB43A81BE1}"/>
              </a:ext>
            </a:extLst>
          </p:cNvPr>
          <p:cNvSpPr>
            <a:spLocks noGrp="1"/>
          </p:cNvSpPr>
          <p:nvPr>
            <p:ph type="title"/>
          </p:nvPr>
        </p:nvSpPr>
        <p:spPr/>
        <p:txBody>
          <a:bodyPr/>
          <a:lstStyle/>
          <a:p>
            <a:r>
              <a:rPr lang="en-IN" u="sng" dirty="0">
                <a:latin typeface="Century Gothic" panose="020B0502020202020204" pitchFamily="34" charset="0"/>
              </a:rPr>
              <a:t>Types</a:t>
            </a:r>
            <a:r>
              <a:rPr lang="en-IN" dirty="0">
                <a:latin typeface="Century Gothic" panose="020B0502020202020204" pitchFamily="34" charset="0"/>
              </a:rPr>
              <a:t> </a:t>
            </a:r>
            <a:br>
              <a:rPr lang="en-IN" dirty="0">
                <a:latin typeface="Century Gothic" panose="020B0502020202020204" pitchFamily="34" charset="0"/>
              </a:rPr>
            </a:br>
            <a:r>
              <a:rPr lang="en-IN" sz="2000" dirty="0">
                <a:latin typeface="Century Gothic" panose="020B0502020202020204" pitchFamily="34" charset="0"/>
              </a:rPr>
              <a:t>of</a:t>
            </a:r>
            <a:br>
              <a:rPr lang="en-IN" dirty="0">
                <a:latin typeface="Century Gothic" panose="020B0502020202020204" pitchFamily="34" charset="0"/>
              </a:rPr>
            </a:br>
            <a:r>
              <a:rPr lang="en-IN" u="sng" dirty="0">
                <a:latin typeface="Century Gothic" panose="020B0502020202020204" pitchFamily="34" charset="0"/>
              </a:rPr>
              <a:t>bioremediation</a:t>
            </a:r>
          </a:p>
        </p:txBody>
      </p:sp>
      <p:graphicFrame>
        <p:nvGraphicFramePr>
          <p:cNvPr id="5" name="Content Placeholder 4">
            <a:extLst>
              <a:ext uri="{FF2B5EF4-FFF2-40B4-BE49-F238E27FC236}">
                <a16:creationId xmlns:a16="http://schemas.microsoft.com/office/drawing/2014/main" id="{A62D4938-A35D-C61E-13A6-CAA22CE638E2}"/>
              </a:ext>
            </a:extLst>
          </p:cNvPr>
          <p:cNvGraphicFramePr>
            <a:graphicFrameLocks noGrp="1"/>
          </p:cNvGraphicFramePr>
          <p:nvPr>
            <p:ph sz="quarter" idx="13"/>
            <p:extLst>
              <p:ext uri="{D42A27DB-BD31-4B8C-83A1-F6EECF244321}">
                <p14:modId xmlns:p14="http://schemas.microsoft.com/office/powerpoint/2010/main" val="3627556714"/>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606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0AF600-A4F5-E516-4633-417513154866}"/>
              </a:ext>
            </a:extLst>
          </p:cNvPr>
          <p:cNvSpPr txBox="1"/>
          <p:nvPr/>
        </p:nvSpPr>
        <p:spPr>
          <a:xfrm>
            <a:off x="2474258" y="2510118"/>
            <a:ext cx="8050306" cy="1323439"/>
          </a:xfrm>
          <a:prstGeom prst="rect">
            <a:avLst/>
          </a:prstGeom>
          <a:noFill/>
        </p:spPr>
        <p:txBody>
          <a:bodyPr wrap="square" rtlCol="0">
            <a:spAutoFit/>
          </a:bodyPr>
          <a:lstStyle/>
          <a:p>
            <a:r>
              <a:rPr lang="en-US" sz="8000" i="1" dirty="0">
                <a:solidFill>
                  <a:schemeClr val="tx1">
                    <a:lumMod val="85000"/>
                    <a:lumOff val="15000"/>
                  </a:schemeClr>
                </a:solidFill>
                <a:latin typeface="Century" panose="02040604050505020304" pitchFamily="18" charset="0"/>
                <a:ea typeface="Tahoma" panose="020B0604030504040204" pitchFamily="34" charset="0"/>
                <a:cs typeface="Tahoma" panose="020B0604030504040204" pitchFamily="34" charset="0"/>
              </a:rPr>
              <a:t>Thank You!</a:t>
            </a:r>
            <a:endParaRPr lang="en-IN" sz="8000" i="1" dirty="0">
              <a:solidFill>
                <a:schemeClr val="tx1">
                  <a:lumMod val="85000"/>
                  <a:lumOff val="15000"/>
                </a:schemeClr>
              </a:solidFill>
              <a:latin typeface="Century" panose="02040604050505020304"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745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D2B0-A9F9-1A72-0B09-FC0B504B50AC}"/>
              </a:ext>
            </a:extLst>
          </p:cNvPr>
          <p:cNvSpPr>
            <a:spLocks noGrp="1"/>
          </p:cNvSpPr>
          <p:nvPr>
            <p:ph type="title"/>
          </p:nvPr>
        </p:nvSpPr>
        <p:spPr/>
        <p:txBody>
          <a:bodyPr>
            <a:normAutofit/>
          </a:bodyPr>
          <a:lstStyle/>
          <a:p>
            <a:pPr algn="l"/>
            <a:r>
              <a:rPr lang="en-IN" b="1" i="0" dirty="0">
                <a:solidFill>
                  <a:schemeClr val="tx1"/>
                </a:solidFill>
                <a:effectLst/>
                <a:latin typeface="Century Gothic" panose="020B0502020202020204" pitchFamily="34" charset="0"/>
              </a:rPr>
              <a:t>What Is Bioremediation?</a:t>
            </a:r>
            <a:br>
              <a:rPr lang="en-IN" b="1" i="0" dirty="0">
                <a:solidFill>
                  <a:schemeClr val="tx1"/>
                </a:solidFill>
                <a:effectLst/>
                <a:latin typeface="Century Gothic" panose="020B0502020202020204" pitchFamily="34" charset="0"/>
              </a:rPr>
            </a:br>
            <a:endParaRPr lang="en-IN" dirty="0">
              <a:solidFill>
                <a:schemeClr val="tx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D90E957-3703-C393-13C2-451172EA42BA}"/>
              </a:ext>
            </a:extLst>
          </p:cNvPr>
          <p:cNvSpPr>
            <a:spLocks noGrp="1"/>
          </p:cNvSpPr>
          <p:nvPr>
            <p:ph idx="1"/>
          </p:nvPr>
        </p:nvSpPr>
        <p:spPr>
          <a:xfrm>
            <a:off x="913775" y="2295675"/>
            <a:ext cx="6672942" cy="3318936"/>
          </a:xfrm>
        </p:spPr>
        <p:txBody>
          <a:bodyPr>
            <a:normAutofit fontScale="92500" lnSpcReduction="10000"/>
          </a:bodyPr>
          <a:lstStyle/>
          <a:p>
            <a:pPr algn="l"/>
            <a:r>
              <a:rPr lang="en-US" sz="2000" b="0" i="0" dirty="0">
                <a:solidFill>
                  <a:srgbClr val="111111"/>
                </a:solidFill>
                <a:effectLst/>
                <a:latin typeface="Century Gothic" panose="020B0502020202020204" pitchFamily="34" charset="0"/>
              </a:rPr>
              <a:t>Bioremediation is a branch of biotechnology that employs the use of living organisms, like microbes and bacteria, in the removal of contaminants, pollutants, and toxins from soil, water, and other environments.</a:t>
            </a:r>
          </a:p>
          <a:p>
            <a:pPr marL="0" indent="0" algn="l">
              <a:buNone/>
            </a:pPr>
            <a:endParaRPr lang="en-US" sz="2000" b="0" i="0" dirty="0">
              <a:solidFill>
                <a:srgbClr val="111111"/>
              </a:solidFill>
              <a:effectLst/>
              <a:latin typeface="Century Gothic" panose="020B0502020202020204" pitchFamily="34" charset="0"/>
            </a:endParaRPr>
          </a:p>
          <a:p>
            <a:pPr algn="l"/>
            <a:r>
              <a:rPr lang="en-US" sz="2000" b="0" i="0" dirty="0">
                <a:solidFill>
                  <a:srgbClr val="111111"/>
                </a:solidFill>
                <a:effectLst/>
                <a:latin typeface="Century Gothic" panose="020B0502020202020204" pitchFamily="34" charset="0"/>
              </a:rPr>
              <a:t>Bioremediation may be used to clean up contaminated groundwater or environmental problems, such as oil spills.</a:t>
            </a:r>
          </a:p>
          <a:p>
            <a:pPr marL="0" indent="0">
              <a:buNone/>
            </a:pPr>
            <a:endParaRPr lang="en-IN" dirty="0">
              <a:latin typeface="Century Gothic" panose="020B0502020202020204" pitchFamily="34" charset="0"/>
            </a:endParaRPr>
          </a:p>
        </p:txBody>
      </p:sp>
      <p:pic>
        <p:nvPicPr>
          <p:cNvPr id="6" name="Picture 5">
            <a:extLst>
              <a:ext uri="{FF2B5EF4-FFF2-40B4-BE49-F238E27FC236}">
                <a16:creationId xmlns:a16="http://schemas.microsoft.com/office/drawing/2014/main" id="{4DCE7601-E05A-95F2-D39E-2DEF272211F2}"/>
              </a:ext>
            </a:extLst>
          </p:cNvPr>
          <p:cNvPicPr>
            <a:picLocks noChangeAspect="1"/>
          </p:cNvPicPr>
          <p:nvPr/>
        </p:nvPicPr>
        <p:blipFill rotWithShape="1">
          <a:blip r:embed="rId2">
            <a:extLst>
              <a:ext uri="{28A0092B-C50C-407E-A947-70E740481C1C}">
                <a14:useLocalDpi xmlns:a14="http://schemas.microsoft.com/office/drawing/2010/main" val="0"/>
              </a:ext>
            </a:extLst>
          </a:blip>
          <a:srcRect l="321" t="4705" r="10109" b="-1961"/>
          <a:stretch/>
        </p:blipFill>
        <p:spPr>
          <a:xfrm>
            <a:off x="7476568" y="197223"/>
            <a:ext cx="4527177" cy="6669741"/>
          </a:xfrm>
          <a:prstGeom prst="rect">
            <a:avLst/>
          </a:prstGeom>
        </p:spPr>
      </p:pic>
    </p:spTree>
    <p:extLst>
      <p:ext uri="{BB962C8B-B14F-4D97-AF65-F5344CB8AC3E}">
        <p14:creationId xmlns:p14="http://schemas.microsoft.com/office/powerpoint/2010/main" val="426416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9584-C3F7-52F2-E131-FC3FCCC4D180}"/>
              </a:ext>
            </a:extLst>
          </p:cNvPr>
          <p:cNvSpPr>
            <a:spLocks noGrp="1"/>
          </p:cNvSpPr>
          <p:nvPr>
            <p:ph type="title"/>
          </p:nvPr>
        </p:nvSpPr>
        <p:spPr/>
        <p:txBody>
          <a:bodyPr/>
          <a:lstStyle/>
          <a:p>
            <a:pPr algn="r"/>
            <a:r>
              <a:rPr lang="en-IN" sz="5400" b="1" i="0" dirty="0">
                <a:solidFill>
                  <a:srgbClr val="111111"/>
                </a:solidFill>
                <a:effectLst/>
                <a:latin typeface="Century Gothic" panose="020B0502020202020204" pitchFamily="34" charset="0"/>
              </a:rPr>
              <a:t>H</a:t>
            </a:r>
            <a:r>
              <a:rPr lang="en-IN" b="1" i="0" dirty="0">
                <a:solidFill>
                  <a:srgbClr val="111111"/>
                </a:solidFill>
                <a:effectLst/>
                <a:latin typeface="Century Gothic" panose="020B0502020202020204" pitchFamily="34" charset="0"/>
              </a:rPr>
              <a:t>ow </a:t>
            </a:r>
            <a:r>
              <a:rPr lang="en-IN" sz="5400" b="1" i="0" dirty="0">
                <a:solidFill>
                  <a:srgbClr val="111111"/>
                </a:solidFill>
                <a:effectLst/>
                <a:latin typeface="Century Gothic" panose="020B0502020202020204" pitchFamily="34" charset="0"/>
              </a:rPr>
              <a:t>B</a:t>
            </a:r>
            <a:r>
              <a:rPr lang="en-IN" b="1" i="0" dirty="0">
                <a:solidFill>
                  <a:srgbClr val="111111"/>
                </a:solidFill>
                <a:effectLst/>
                <a:latin typeface="Century Gothic" panose="020B0502020202020204" pitchFamily="34" charset="0"/>
              </a:rPr>
              <a:t>ioremediation </a:t>
            </a:r>
            <a:r>
              <a:rPr lang="en-IN" sz="5400" b="1" i="0" dirty="0">
                <a:solidFill>
                  <a:srgbClr val="111111"/>
                </a:solidFill>
                <a:effectLst/>
                <a:latin typeface="Century Gothic" panose="020B0502020202020204" pitchFamily="34" charset="0"/>
              </a:rPr>
              <a:t>w</a:t>
            </a:r>
            <a:r>
              <a:rPr lang="en-IN" b="1" i="0" dirty="0">
                <a:solidFill>
                  <a:srgbClr val="111111"/>
                </a:solidFill>
                <a:effectLst/>
                <a:latin typeface="Century Gothic" panose="020B0502020202020204" pitchFamily="34" charset="0"/>
              </a:rPr>
              <a:t>orks ?</a:t>
            </a:r>
            <a:br>
              <a:rPr lang="en-IN" b="1" i="0" dirty="0">
                <a:solidFill>
                  <a:srgbClr val="111111"/>
                </a:solidFill>
                <a:effectLst/>
                <a:latin typeface="Cabin-semi-bold"/>
              </a:rPr>
            </a:br>
            <a:endParaRPr lang="en-IN" dirty="0"/>
          </a:p>
        </p:txBody>
      </p:sp>
      <p:sp>
        <p:nvSpPr>
          <p:cNvPr id="3" name="Content Placeholder 2">
            <a:extLst>
              <a:ext uri="{FF2B5EF4-FFF2-40B4-BE49-F238E27FC236}">
                <a16:creationId xmlns:a16="http://schemas.microsoft.com/office/drawing/2014/main" id="{E199075E-3B3F-9336-5F67-B00B27016E5C}"/>
              </a:ext>
            </a:extLst>
          </p:cNvPr>
          <p:cNvSpPr>
            <a:spLocks noGrp="1"/>
          </p:cNvSpPr>
          <p:nvPr>
            <p:ph sz="quarter" idx="13"/>
          </p:nvPr>
        </p:nvSpPr>
        <p:spPr/>
        <p:txBody>
          <a:bodyPr>
            <a:normAutofit fontScale="85000" lnSpcReduction="20000"/>
          </a:bodyPr>
          <a:lstStyle/>
          <a:p>
            <a:pPr algn="l"/>
            <a:r>
              <a:rPr lang="en-US" b="0" i="0" dirty="0">
                <a:solidFill>
                  <a:srgbClr val="111111"/>
                </a:solidFill>
                <a:effectLst/>
                <a:latin typeface="Century Gothic" panose="020B0502020202020204" pitchFamily="34" charset="0"/>
              </a:rPr>
              <a:t>Bioremediation relies on stimulating the growth of certain microbes that utilize contaminants like oil, solvents, and pesticides for sources of food and energy. These microbes convert contaminants into small amounts of water, as well as harmless gases like carbon dioxide.</a:t>
            </a:r>
          </a:p>
          <a:p>
            <a:pPr marL="0" indent="0" algn="l">
              <a:buNone/>
            </a:pPr>
            <a:endParaRPr lang="en-US" b="0" i="0" dirty="0">
              <a:solidFill>
                <a:srgbClr val="111111"/>
              </a:solidFill>
              <a:effectLst/>
              <a:latin typeface="Century Gothic" panose="020B0502020202020204" pitchFamily="34" charset="0"/>
            </a:endParaRPr>
          </a:p>
          <a:p>
            <a:pPr algn="l"/>
            <a:r>
              <a:rPr lang="en-US" b="0" i="0" dirty="0">
                <a:solidFill>
                  <a:srgbClr val="111111"/>
                </a:solidFill>
                <a:effectLst/>
                <a:latin typeface="Century Gothic" panose="020B0502020202020204" pitchFamily="34" charset="0"/>
              </a:rPr>
              <a:t>Bioremediation requires a combination of the right temperature, nutrients, and foods. The absence of these elements may prolong the cleanup of contaminants. Conditions that are unfavorable for bioremediation may be improved by adding “amendments” to the environment, such as molasses, vegetable oil, or simple air. These amendments optimize conditions for microbes to flourish, thereby accelerating the completion of the bioremediation process.</a:t>
            </a:r>
          </a:p>
          <a:p>
            <a:pPr marL="0" indent="0">
              <a:buNone/>
            </a:pPr>
            <a:endParaRPr lang="en-IN" dirty="0"/>
          </a:p>
        </p:txBody>
      </p:sp>
    </p:spTree>
    <p:extLst>
      <p:ext uri="{BB962C8B-B14F-4D97-AF65-F5344CB8AC3E}">
        <p14:creationId xmlns:p14="http://schemas.microsoft.com/office/powerpoint/2010/main" val="351329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0FC8-91CF-957B-2AA7-3BE5D66DCF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B7CB72-409F-1452-9473-2F1F907AEA2C}"/>
              </a:ext>
            </a:extLst>
          </p:cNvPr>
          <p:cNvSpPr>
            <a:spLocks noGrp="1"/>
          </p:cNvSpPr>
          <p:nvPr>
            <p:ph sz="quarter" idx="13"/>
          </p:nvPr>
        </p:nvSpPr>
        <p:spPr>
          <a:xfrm>
            <a:off x="913774" y="1418254"/>
            <a:ext cx="10363826" cy="4372946"/>
          </a:xfrm>
        </p:spPr>
        <p:txBody>
          <a:bodyPr>
            <a:normAutofit fontScale="92500" lnSpcReduction="10000"/>
          </a:bodyPr>
          <a:lstStyle/>
          <a:p>
            <a:pPr algn="l"/>
            <a:r>
              <a:rPr lang="en-US" b="0" i="0" dirty="0">
                <a:solidFill>
                  <a:srgbClr val="111111"/>
                </a:solidFill>
                <a:effectLst/>
                <a:latin typeface="SourceSansPro"/>
              </a:rPr>
              <a:t>Bioremediation can either be done "in situ", which is at the site of the contamination itself, or "ex situ," which is a location away from the site. Ex situ bioremediation may be necessary if the climate is too cold to sustain microbe activity, or if the soil is too dense for nutrients to distribute evenly. Ex situ bioremediation may require excavating and cleaning the soil above ground, which may add significant costs to the process.</a:t>
            </a:r>
          </a:p>
          <a:p>
            <a:pPr marL="0" indent="0" algn="l">
              <a:buNone/>
            </a:pPr>
            <a:endParaRPr lang="en-US" b="0" i="0" dirty="0">
              <a:solidFill>
                <a:srgbClr val="111111"/>
              </a:solidFill>
              <a:effectLst/>
              <a:latin typeface="SourceSansPro"/>
            </a:endParaRPr>
          </a:p>
          <a:p>
            <a:pPr algn="l"/>
            <a:r>
              <a:rPr lang="en-US" b="0" i="0" dirty="0">
                <a:solidFill>
                  <a:srgbClr val="111111"/>
                </a:solidFill>
                <a:effectLst/>
                <a:latin typeface="SourceSansPro"/>
              </a:rPr>
              <a:t>The bioremediation process may take anywhere from several months to several years to complete, depending on variables such as the size of the contaminated area, the concentration of contaminants, temperature, soil density, and whether bioremediation will occur in situ or ex situ.</a:t>
            </a:r>
          </a:p>
          <a:p>
            <a:pPr marL="0" indent="0">
              <a:buNone/>
            </a:pPr>
            <a:br>
              <a:rPr lang="en-US" b="0" i="0" dirty="0">
                <a:solidFill>
                  <a:srgbClr val="111111"/>
                </a:solidFill>
                <a:effectLst/>
                <a:latin typeface="SourceSansPro"/>
              </a:rPr>
            </a:br>
            <a:endParaRPr lang="en-IN" dirty="0"/>
          </a:p>
        </p:txBody>
      </p:sp>
    </p:spTree>
    <p:extLst>
      <p:ext uri="{BB962C8B-B14F-4D97-AF65-F5344CB8AC3E}">
        <p14:creationId xmlns:p14="http://schemas.microsoft.com/office/powerpoint/2010/main" val="201822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3BE7-AACC-93B2-500D-A2D61CA7D907}"/>
              </a:ext>
            </a:extLst>
          </p:cNvPr>
          <p:cNvSpPr>
            <a:spLocks noGrp="1"/>
          </p:cNvSpPr>
          <p:nvPr>
            <p:ph type="title"/>
          </p:nvPr>
        </p:nvSpPr>
        <p:spPr>
          <a:xfrm>
            <a:off x="913149" y="1019733"/>
            <a:ext cx="10364451" cy="995679"/>
          </a:xfrm>
        </p:spPr>
        <p:txBody>
          <a:bodyPr>
            <a:normAutofit fontScale="90000"/>
          </a:bodyPr>
          <a:lstStyle/>
          <a:p>
            <a:r>
              <a:rPr lang="en-US" b="1" i="0" dirty="0">
                <a:solidFill>
                  <a:srgbClr val="333333"/>
                </a:solidFill>
                <a:effectLst/>
                <a:latin typeface="Century Gothic" panose="020B0502020202020204" pitchFamily="34" charset="0"/>
              </a:rPr>
              <a:t>What is</a:t>
            </a:r>
            <a:r>
              <a:rPr lang="en-US" b="1" i="1" dirty="0">
                <a:solidFill>
                  <a:srgbClr val="333333"/>
                </a:solidFill>
                <a:effectLst/>
                <a:latin typeface="Century Gothic" panose="020B0502020202020204" pitchFamily="34" charset="0"/>
              </a:rPr>
              <a:t> In Situ</a:t>
            </a:r>
            <a:r>
              <a:rPr lang="en-US" b="1" i="0" dirty="0">
                <a:solidFill>
                  <a:srgbClr val="333333"/>
                </a:solidFill>
                <a:effectLst/>
                <a:latin typeface="Century Gothic" panose="020B0502020202020204" pitchFamily="34" charset="0"/>
              </a:rPr>
              <a:t> Bioremediation?</a:t>
            </a:r>
            <a:br>
              <a:rPr lang="en-US" b="1" i="0" dirty="0">
                <a:solidFill>
                  <a:srgbClr val="333333"/>
                </a:solidFill>
                <a:effectLst/>
                <a:latin typeface="Century Gothic" panose="020B0502020202020204" pitchFamily="34" charset="0"/>
              </a:rPr>
            </a:br>
            <a:br>
              <a:rPr lang="en-US" dirty="0">
                <a:latin typeface="Century Gothic" panose="020B0502020202020204" pitchFamily="34" charset="0"/>
              </a:rPr>
            </a:br>
            <a:endParaRPr lang="en-IN"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7180AEF4-6BDA-FA2D-AFEC-60A6413BDA96}"/>
              </a:ext>
            </a:extLst>
          </p:cNvPr>
          <p:cNvSpPr>
            <a:spLocks noGrp="1"/>
          </p:cNvSpPr>
          <p:nvPr>
            <p:ph sz="quarter" idx="13"/>
          </p:nvPr>
        </p:nvSpPr>
        <p:spPr>
          <a:xfrm>
            <a:off x="913774" y="1884784"/>
            <a:ext cx="10363826" cy="4786604"/>
          </a:xfrm>
        </p:spPr>
        <p:txBody>
          <a:bodyPr>
            <a:normAutofit fontScale="85000" lnSpcReduction="20000"/>
          </a:bodyPr>
          <a:lstStyle/>
          <a:p>
            <a:pPr marL="0" indent="0" algn="just">
              <a:buNone/>
            </a:pPr>
            <a:r>
              <a:rPr lang="en-US" b="0" i="1" dirty="0">
                <a:solidFill>
                  <a:srgbClr val="333333"/>
                </a:solidFill>
                <a:effectLst/>
                <a:latin typeface="Century Gothic" panose="020B0502020202020204" pitchFamily="34" charset="0"/>
              </a:rPr>
              <a:t>In </a:t>
            </a:r>
            <a:r>
              <a:rPr lang="en-US" b="0" i="1" u="sng" dirty="0">
                <a:solidFill>
                  <a:srgbClr val="333333"/>
                </a:solidFill>
                <a:effectLst/>
                <a:latin typeface="Century Gothic" panose="020B0502020202020204" pitchFamily="34" charset="0"/>
              </a:rPr>
              <a:t>situ</a:t>
            </a:r>
            <a:r>
              <a:rPr lang="en-US" b="0" i="0" u="sng" dirty="0">
                <a:solidFill>
                  <a:srgbClr val="333333"/>
                </a:solidFill>
                <a:effectLst/>
                <a:latin typeface="Century Gothic" panose="020B0502020202020204" pitchFamily="34" charset="0"/>
              </a:rPr>
              <a:t> bioremediation </a:t>
            </a:r>
            <a:r>
              <a:rPr lang="en-US" b="0" i="0" dirty="0">
                <a:solidFill>
                  <a:srgbClr val="333333"/>
                </a:solidFill>
                <a:effectLst/>
                <a:latin typeface="Century Gothic" panose="020B0502020202020204" pitchFamily="34" charset="0"/>
              </a:rPr>
              <a:t>refers to the bioremediation process which is performed at the original site of the contamination. </a:t>
            </a:r>
            <a:r>
              <a:rPr lang="en-US" b="0" i="1" dirty="0">
                <a:solidFill>
                  <a:srgbClr val="333333"/>
                </a:solidFill>
                <a:effectLst/>
                <a:latin typeface="Century Gothic" panose="020B0502020202020204" pitchFamily="34" charset="0"/>
              </a:rPr>
              <a:t>In situ</a:t>
            </a:r>
            <a:r>
              <a:rPr lang="en-US" b="0" i="0" dirty="0">
                <a:solidFill>
                  <a:srgbClr val="333333"/>
                </a:solidFill>
                <a:effectLst/>
                <a:latin typeface="Century Gothic" panose="020B0502020202020204" pitchFamily="34" charset="0"/>
              </a:rPr>
              <a:t> bioremediation concept is mainly used to treat contaminations in soil and ground water. However, the remediation rate and the effectiveness of the process depend on different factors. They are as follows:</a:t>
            </a:r>
          </a:p>
          <a:p>
            <a:pPr algn="just">
              <a:buFont typeface="+mj-lt"/>
              <a:buAutoNum type="arabicPeriod"/>
            </a:pPr>
            <a:r>
              <a:rPr lang="en-US" b="0" i="0" dirty="0">
                <a:solidFill>
                  <a:srgbClr val="333333"/>
                </a:solidFill>
                <a:effectLst/>
                <a:latin typeface="Century Gothic" panose="020B0502020202020204" pitchFamily="34" charset="0"/>
              </a:rPr>
              <a:t>The type of the contaminant concern</a:t>
            </a:r>
          </a:p>
          <a:p>
            <a:pPr algn="just">
              <a:buFont typeface="+mj-lt"/>
              <a:buAutoNum type="arabicPeriod"/>
            </a:pPr>
            <a:r>
              <a:rPr lang="en-US" b="0" i="0" dirty="0">
                <a:solidFill>
                  <a:srgbClr val="333333"/>
                </a:solidFill>
                <a:effectLst/>
                <a:latin typeface="Century Gothic" panose="020B0502020202020204" pitchFamily="34" charset="0"/>
              </a:rPr>
              <a:t>Site-specific characteristics</a:t>
            </a:r>
          </a:p>
          <a:p>
            <a:pPr algn="just">
              <a:buFont typeface="+mj-lt"/>
              <a:buAutoNum type="arabicPeriod"/>
            </a:pPr>
            <a:r>
              <a:rPr lang="en-US" b="0" i="0" dirty="0">
                <a:solidFill>
                  <a:srgbClr val="333333"/>
                </a:solidFill>
                <a:effectLst/>
                <a:latin typeface="Century Gothic" panose="020B0502020202020204" pitchFamily="34" charset="0"/>
              </a:rPr>
              <a:t>Contaminant distribution and concentration</a:t>
            </a:r>
          </a:p>
          <a:p>
            <a:pPr algn="just">
              <a:buFont typeface="+mj-lt"/>
              <a:buAutoNum type="arabicPeriod"/>
            </a:pPr>
            <a:r>
              <a:rPr lang="en-US" b="0" i="0" dirty="0">
                <a:solidFill>
                  <a:srgbClr val="333333"/>
                </a:solidFill>
                <a:effectLst/>
                <a:latin typeface="Century Gothic" panose="020B0502020202020204" pitchFamily="34" charset="0"/>
              </a:rPr>
              <a:t>Concentration of other contaminants</a:t>
            </a:r>
          </a:p>
          <a:p>
            <a:pPr algn="just">
              <a:buFont typeface="+mj-lt"/>
              <a:buAutoNum type="arabicPeriod"/>
            </a:pPr>
            <a:r>
              <a:rPr lang="en-US" b="0" i="0" dirty="0">
                <a:solidFill>
                  <a:srgbClr val="333333"/>
                </a:solidFill>
                <a:effectLst/>
                <a:latin typeface="Century Gothic" panose="020B0502020202020204" pitchFamily="34" charset="0"/>
              </a:rPr>
              <a:t>Microbial community of the site</a:t>
            </a:r>
          </a:p>
          <a:p>
            <a:pPr algn="just">
              <a:buFont typeface="+mj-lt"/>
              <a:buAutoNum type="arabicPeriod"/>
            </a:pPr>
            <a:r>
              <a:rPr lang="en-US" b="0" i="0" dirty="0">
                <a:solidFill>
                  <a:srgbClr val="333333"/>
                </a:solidFill>
                <a:effectLst/>
                <a:latin typeface="Century Gothic" panose="020B0502020202020204" pitchFamily="34" charset="0"/>
              </a:rPr>
              <a:t>Temperature</a:t>
            </a:r>
          </a:p>
          <a:p>
            <a:pPr algn="just">
              <a:buFont typeface="+mj-lt"/>
              <a:buAutoNum type="arabicPeriod"/>
            </a:pPr>
            <a:r>
              <a:rPr lang="en-US" b="0" i="0" dirty="0">
                <a:solidFill>
                  <a:srgbClr val="333333"/>
                </a:solidFill>
                <a:effectLst/>
                <a:latin typeface="Century Gothic" panose="020B0502020202020204" pitchFamily="34" charset="0"/>
              </a:rPr>
              <a:t>pH of the medium</a:t>
            </a:r>
          </a:p>
          <a:p>
            <a:pPr algn="just">
              <a:buFont typeface="+mj-lt"/>
              <a:buAutoNum type="arabicPeriod"/>
            </a:pPr>
            <a:r>
              <a:rPr lang="en-US" b="0" i="0" dirty="0">
                <a:solidFill>
                  <a:srgbClr val="333333"/>
                </a:solidFill>
                <a:effectLst/>
                <a:latin typeface="Century Gothic" panose="020B0502020202020204" pitchFamily="34" charset="0"/>
              </a:rPr>
              <a:t>Moisture content</a:t>
            </a:r>
          </a:p>
          <a:p>
            <a:pPr algn="just">
              <a:buFont typeface="+mj-lt"/>
              <a:buAutoNum type="arabicPeriod"/>
            </a:pPr>
            <a:r>
              <a:rPr lang="en-US" b="0" i="0" dirty="0">
                <a:solidFill>
                  <a:srgbClr val="333333"/>
                </a:solidFill>
                <a:effectLst/>
                <a:latin typeface="Century Gothic" panose="020B0502020202020204" pitchFamily="34" charset="0"/>
              </a:rPr>
              <a:t>Nutrient supply</a:t>
            </a:r>
          </a:p>
          <a:p>
            <a:endParaRPr lang="en-IN" dirty="0">
              <a:latin typeface="Century Gothic" panose="020B0502020202020204" pitchFamily="34" charset="0"/>
            </a:endParaRPr>
          </a:p>
        </p:txBody>
      </p:sp>
    </p:spTree>
    <p:extLst>
      <p:ext uri="{BB962C8B-B14F-4D97-AF65-F5344CB8AC3E}">
        <p14:creationId xmlns:p14="http://schemas.microsoft.com/office/powerpoint/2010/main" val="43530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AD16-5F1F-394A-B945-662ACEAD0CED}"/>
              </a:ext>
            </a:extLst>
          </p:cNvPr>
          <p:cNvSpPr>
            <a:spLocks noGrp="1"/>
          </p:cNvSpPr>
          <p:nvPr>
            <p:ph type="title"/>
          </p:nvPr>
        </p:nvSpPr>
        <p:spPr/>
        <p:txBody>
          <a:bodyPr/>
          <a:lstStyle/>
          <a:p>
            <a:r>
              <a:rPr lang="en-US" b="1" i="0" dirty="0">
                <a:solidFill>
                  <a:srgbClr val="333333"/>
                </a:solidFill>
                <a:effectLst/>
                <a:latin typeface="Century Gothic" panose="020B0502020202020204" pitchFamily="34" charset="0"/>
              </a:rPr>
              <a:t>What is </a:t>
            </a:r>
            <a:r>
              <a:rPr lang="en-US" b="1" i="1" dirty="0">
                <a:solidFill>
                  <a:srgbClr val="333333"/>
                </a:solidFill>
                <a:effectLst/>
                <a:latin typeface="Century Gothic" panose="020B0502020202020204" pitchFamily="34" charset="0"/>
              </a:rPr>
              <a:t>Ex Situ</a:t>
            </a:r>
            <a:r>
              <a:rPr lang="en-US" b="1" i="0" dirty="0">
                <a:solidFill>
                  <a:srgbClr val="333333"/>
                </a:solidFill>
                <a:effectLst/>
                <a:latin typeface="Century Gothic" panose="020B0502020202020204" pitchFamily="34" charset="0"/>
              </a:rPr>
              <a:t> Bioremediation?</a:t>
            </a:r>
            <a:br>
              <a:rPr lang="en-US" b="1" i="0" dirty="0">
                <a:solidFill>
                  <a:srgbClr val="333333"/>
                </a:solidFill>
                <a:effectLst/>
                <a:latin typeface="Century Gothic" panose="020B0502020202020204" pitchFamily="34" charset="0"/>
              </a:rPr>
            </a:br>
            <a:br>
              <a:rPr lang="en-US" dirty="0">
                <a:latin typeface="Century Gothic" panose="020B0502020202020204" pitchFamily="34" charset="0"/>
              </a:rPr>
            </a:br>
            <a:endParaRPr lang="en-IN"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2AB46D26-3320-18EC-BCB1-5D5CF6991E47}"/>
              </a:ext>
            </a:extLst>
          </p:cNvPr>
          <p:cNvSpPr>
            <a:spLocks noGrp="1"/>
          </p:cNvSpPr>
          <p:nvPr>
            <p:ph sz="quarter" idx="13"/>
          </p:nvPr>
        </p:nvSpPr>
        <p:spPr/>
        <p:txBody>
          <a:bodyPr>
            <a:normAutofit fontScale="92500" lnSpcReduction="10000"/>
          </a:bodyPr>
          <a:lstStyle/>
          <a:p>
            <a:pPr algn="just"/>
            <a:r>
              <a:rPr lang="en-US" b="0" i="1" dirty="0">
                <a:solidFill>
                  <a:srgbClr val="333333"/>
                </a:solidFill>
                <a:effectLst/>
                <a:latin typeface="Century Gothic" panose="020B0502020202020204" pitchFamily="34" charset="0"/>
              </a:rPr>
              <a:t>Ex situ</a:t>
            </a:r>
            <a:r>
              <a:rPr lang="en-US" b="0" i="0" dirty="0">
                <a:solidFill>
                  <a:srgbClr val="333333"/>
                </a:solidFill>
                <a:effectLst/>
                <a:latin typeface="Century Gothic" panose="020B0502020202020204" pitchFamily="34" charset="0"/>
              </a:rPr>
              <a:t> bioremediation is a technique which treats the contaminants away from the location where they were found. Contaminants are excavated or pumped out from the original site and treated inside the controlled environments. A wide range of hydrocarbons is purified by </a:t>
            </a:r>
            <a:r>
              <a:rPr lang="en-US" b="0" i="1" dirty="0">
                <a:solidFill>
                  <a:srgbClr val="333333"/>
                </a:solidFill>
                <a:effectLst/>
                <a:latin typeface="Century Gothic" panose="020B0502020202020204" pitchFamily="34" charset="0"/>
              </a:rPr>
              <a:t>ex situ</a:t>
            </a:r>
            <a:r>
              <a:rPr lang="en-US" b="0" i="0" dirty="0">
                <a:solidFill>
                  <a:srgbClr val="333333"/>
                </a:solidFill>
                <a:effectLst/>
                <a:latin typeface="Century Gothic" panose="020B0502020202020204" pitchFamily="34" charset="0"/>
              </a:rPr>
              <a:t> bioremediation. Contaminated soils are excavated and placed on the surface of the ground and treated using indigenous microorganisms. </a:t>
            </a:r>
            <a:r>
              <a:rPr lang="en-US" b="0" i="1" dirty="0">
                <a:solidFill>
                  <a:srgbClr val="333333"/>
                </a:solidFill>
                <a:effectLst/>
                <a:latin typeface="Century Gothic" panose="020B0502020202020204" pitchFamily="34" charset="0"/>
              </a:rPr>
              <a:t>Ex situ</a:t>
            </a:r>
            <a:r>
              <a:rPr lang="en-US" b="0" i="0" dirty="0">
                <a:solidFill>
                  <a:srgbClr val="333333"/>
                </a:solidFill>
                <a:effectLst/>
                <a:latin typeface="Century Gothic" panose="020B0502020202020204" pitchFamily="34" charset="0"/>
              </a:rPr>
              <a:t> bioremediation can be controlled and managed by providing required conditions.</a:t>
            </a:r>
          </a:p>
          <a:p>
            <a:pPr algn="just"/>
            <a:r>
              <a:rPr lang="en-US" b="0" i="0" dirty="0">
                <a:solidFill>
                  <a:srgbClr val="333333"/>
                </a:solidFill>
                <a:effectLst/>
                <a:latin typeface="Century Gothic" panose="020B0502020202020204" pitchFamily="34" charset="0"/>
              </a:rPr>
              <a:t>Examples of </a:t>
            </a:r>
            <a:r>
              <a:rPr lang="en-US" b="0" i="1" dirty="0">
                <a:solidFill>
                  <a:srgbClr val="333333"/>
                </a:solidFill>
                <a:effectLst/>
                <a:latin typeface="Century Gothic" panose="020B0502020202020204" pitchFamily="34" charset="0"/>
              </a:rPr>
              <a:t>ex situ</a:t>
            </a:r>
            <a:r>
              <a:rPr lang="en-US" b="0" i="0" dirty="0">
                <a:solidFill>
                  <a:srgbClr val="333333"/>
                </a:solidFill>
                <a:effectLst/>
                <a:latin typeface="Century Gothic" panose="020B0502020202020204" pitchFamily="34" charset="0"/>
              </a:rPr>
              <a:t> bioremediation processes including composting, soil </a:t>
            </a:r>
            <a:r>
              <a:rPr lang="en-US" b="0" i="0" dirty="0" err="1">
                <a:solidFill>
                  <a:srgbClr val="333333"/>
                </a:solidFill>
                <a:effectLst/>
                <a:latin typeface="Century Gothic" panose="020B0502020202020204" pitchFamily="34" charset="0"/>
              </a:rPr>
              <a:t>biopiles</a:t>
            </a:r>
            <a:r>
              <a:rPr lang="en-US" b="0" i="0" dirty="0">
                <a:solidFill>
                  <a:srgbClr val="333333"/>
                </a:solidFill>
                <a:effectLst/>
                <a:latin typeface="Century Gothic" panose="020B0502020202020204" pitchFamily="34" charset="0"/>
              </a:rPr>
              <a:t>, landfarming, slurry reactors.</a:t>
            </a:r>
          </a:p>
          <a:p>
            <a:endParaRPr lang="en-IN" dirty="0">
              <a:latin typeface="Century Gothic" panose="020B0502020202020204" pitchFamily="34" charset="0"/>
            </a:endParaRPr>
          </a:p>
        </p:txBody>
      </p:sp>
    </p:spTree>
    <p:extLst>
      <p:ext uri="{BB962C8B-B14F-4D97-AF65-F5344CB8AC3E}">
        <p14:creationId xmlns:p14="http://schemas.microsoft.com/office/powerpoint/2010/main" val="368510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F2BD34-21E0-90F1-5CC7-3D322880726B}"/>
              </a:ext>
            </a:extLst>
          </p:cNvPr>
          <p:cNvPicPr>
            <a:picLocks noChangeAspect="1"/>
          </p:cNvPicPr>
          <p:nvPr/>
        </p:nvPicPr>
        <p:blipFill rotWithShape="1">
          <a:blip r:embed="rId2"/>
          <a:srcRect b="8809"/>
          <a:stretch/>
        </p:blipFill>
        <p:spPr>
          <a:xfrm>
            <a:off x="0" y="0"/>
            <a:ext cx="12192000" cy="6858000"/>
          </a:xfrm>
          <a:prstGeom prst="rect">
            <a:avLst/>
          </a:prstGeom>
        </p:spPr>
      </p:pic>
      <p:sp>
        <p:nvSpPr>
          <p:cNvPr id="3" name="Rectangle 2">
            <a:extLst>
              <a:ext uri="{FF2B5EF4-FFF2-40B4-BE49-F238E27FC236}">
                <a16:creationId xmlns:a16="http://schemas.microsoft.com/office/drawing/2014/main" id="{5649BB7F-72F2-2445-99FD-4CF5094E3A10}"/>
              </a:ext>
            </a:extLst>
          </p:cNvPr>
          <p:cNvSpPr/>
          <p:nvPr/>
        </p:nvSpPr>
        <p:spPr>
          <a:xfrm>
            <a:off x="0" y="3778898"/>
            <a:ext cx="1212980" cy="17354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1DDC0901-63CB-0743-B07F-978F75B038AE}"/>
              </a:ext>
            </a:extLst>
          </p:cNvPr>
          <p:cNvSpPr/>
          <p:nvPr/>
        </p:nvSpPr>
        <p:spPr>
          <a:xfrm>
            <a:off x="11314927" y="3642049"/>
            <a:ext cx="805538" cy="17354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6565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DCEA-B364-87C8-B3A3-216B3FB6BFCA}"/>
              </a:ext>
            </a:extLst>
          </p:cNvPr>
          <p:cNvSpPr>
            <a:spLocks noGrp="1"/>
          </p:cNvSpPr>
          <p:nvPr>
            <p:ph type="title"/>
          </p:nvPr>
        </p:nvSpPr>
        <p:spPr/>
        <p:txBody>
          <a:bodyPr/>
          <a:lstStyle/>
          <a:p>
            <a:r>
              <a:rPr lang="en-IN" sz="6000" u="sng" dirty="0"/>
              <a:t>E</a:t>
            </a:r>
            <a:r>
              <a:rPr lang="en-IN" u="sng" dirty="0"/>
              <a:t>XAMPLE</a:t>
            </a:r>
          </a:p>
        </p:txBody>
      </p:sp>
      <p:sp>
        <p:nvSpPr>
          <p:cNvPr id="3" name="Content Placeholder 2">
            <a:extLst>
              <a:ext uri="{FF2B5EF4-FFF2-40B4-BE49-F238E27FC236}">
                <a16:creationId xmlns:a16="http://schemas.microsoft.com/office/drawing/2014/main" id="{B031B0C0-8195-28CC-FA05-BFD368AC5579}"/>
              </a:ext>
            </a:extLst>
          </p:cNvPr>
          <p:cNvSpPr>
            <a:spLocks noGrp="1"/>
          </p:cNvSpPr>
          <p:nvPr>
            <p:ph sz="quarter" idx="13"/>
          </p:nvPr>
        </p:nvSpPr>
        <p:spPr/>
        <p:txBody>
          <a:bodyPr>
            <a:normAutofit fontScale="85000" lnSpcReduction="20000"/>
          </a:bodyPr>
          <a:lstStyle/>
          <a:p>
            <a:r>
              <a:rPr lang="en-US" dirty="0">
                <a:effectLst/>
              </a:rPr>
              <a:t>In 1989, the EXXON VALDEZ oil tanker ran aground off the coast of Alaska; the tanker ended up spilling approximately 11 million gallons of oil. Around this same time, bioremediation was gaining traction as a viable option for oil cleanups. The EPA and Exxon Mobil Corporation (XOM) both began testing different compounds. Initial tests regarding the effectiveness of bioremediation looked promising.</a:t>
            </a:r>
          </a:p>
          <a:p>
            <a:pPr marL="0" indent="0">
              <a:buNone/>
            </a:pPr>
            <a:endParaRPr lang="en-US" dirty="0">
              <a:effectLst/>
            </a:endParaRPr>
          </a:p>
          <a:p>
            <a:r>
              <a:rPr lang="en-US" dirty="0">
                <a:effectLst/>
              </a:rPr>
              <a:t>Between 1989 and 1990, more than 100,000 pounds of fertilizer was applied over more than 2000 applications to the affected areas. By mid-1992, the cleanup was considered complete, and the fertilizer had degraded nearly all the oil compounds.</a:t>
            </a:r>
          </a:p>
          <a:p>
            <a:pPr marL="0" indent="0">
              <a:buNone/>
            </a:pPr>
            <a:br>
              <a:rPr lang="en-US" dirty="0">
                <a:effectLst/>
              </a:rPr>
            </a:br>
            <a:endParaRPr lang="en-IN" dirty="0"/>
          </a:p>
        </p:txBody>
      </p:sp>
    </p:spTree>
    <p:extLst>
      <p:ext uri="{BB962C8B-B14F-4D97-AF65-F5344CB8AC3E}">
        <p14:creationId xmlns:p14="http://schemas.microsoft.com/office/powerpoint/2010/main" val="108414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57699-BEA2-75FF-43D1-635C1BC70ED9}"/>
              </a:ext>
            </a:extLst>
          </p:cNvPr>
          <p:cNvPicPr>
            <a:picLocks noChangeAspect="1"/>
          </p:cNvPicPr>
          <p:nvPr/>
        </p:nvPicPr>
        <p:blipFill rotWithShape="1">
          <a:blip r:embed="rId2"/>
          <a:srcRect t="8324" r="11513"/>
          <a:stretch/>
        </p:blipFill>
        <p:spPr>
          <a:xfrm>
            <a:off x="3158606" y="615820"/>
            <a:ext cx="6321295" cy="5387748"/>
          </a:xfrm>
          <a:prstGeom prst="rect">
            <a:avLst/>
          </a:prstGeom>
        </p:spPr>
      </p:pic>
    </p:spTree>
    <p:extLst>
      <p:ext uri="{BB962C8B-B14F-4D97-AF65-F5344CB8AC3E}">
        <p14:creationId xmlns:p14="http://schemas.microsoft.com/office/powerpoint/2010/main" val="26500762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Organic</Template>
  <TotalTime>70</TotalTime>
  <Words>854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-apple-system</vt:lpstr>
      <vt:lpstr>Arial</vt:lpstr>
      <vt:lpstr>Cabin-semi-bold</vt:lpstr>
      <vt:lpstr>Century</vt:lpstr>
      <vt:lpstr>Century Gothic</vt:lpstr>
      <vt:lpstr>Garamond</vt:lpstr>
      <vt:lpstr>SourceSansPro</vt:lpstr>
      <vt:lpstr>Tw Cen MT</vt:lpstr>
      <vt:lpstr>Organic</vt:lpstr>
      <vt:lpstr>Droplet</vt:lpstr>
      <vt:lpstr>PRESENTATION ON BIOREMEDIATION</vt:lpstr>
      <vt:lpstr>What Is Bioremediation? </vt:lpstr>
      <vt:lpstr>How Bioremediation works ? </vt:lpstr>
      <vt:lpstr>PowerPoint Presentation</vt:lpstr>
      <vt:lpstr>What is In Situ Bioremediation?  </vt:lpstr>
      <vt:lpstr>What is Ex Situ Bioremediation?  </vt:lpstr>
      <vt:lpstr>PowerPoint Presentation</vt:lpstr>
      <vt:lpstr>EXAMPLE</vt:lpstr>
      <vt:lpstr>PowerPoint Presentation</vt:lpstr>
      <vt:lpstr>Pros and cons of bioremediation</vt:lpstr>
      <vt:lpstr>Types  of bioremediation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BIOREMEDIATION</dc:title>
  <dc:creator>prabhneetkaur18@gmail.com</dc:creator>
  <cp:lastModifiedBy>armaan wadhwa</cp:lastModifiedBy>
  <cp:revision>7</cp:revision>
  <dcterms:created xsi:type="dcterms:W3CDTF">2023-10-27T19:02:24Z</dcterms:created>
  <dcterms:modified xsi:type="dcterms:W3CDTF">2023-10-29T04:27:09Z</dcterms:modified>
</cp:coreProperties>
</file>