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75" r:id="rId3"/>
    <p:sldId id="276" r:id="rId4"/>
    <p:sldId id="259" r:id="rId5"/>
    <p:sldId id="260" r:id="rId6"/>
    <p:sldId id="261" r:id="rId7"/>
    <p:sldId id="262" r:id="rId8"/>
    <p:sldId id="263" r:id="rId9"/>
    <p:sldId id="265" r:id="rId10"/>
    <p:sldId id="266" r:id="rId11"/>
    <p:sldId id="269" r:id="rId12"/>
    <p:sldId id="283" r:id="rId13"/>
    <p:sldId id="284" r:id="rId14"/>
    <p:sldId id="270" r:id="rId15"/>
    <p:sldId id="271" r:id="rId16"/>
    <p:sldId id="272" r:id="rId17"/>
    <p:sldId id="273"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2B6704-FFF3-4E0A-8695-020DF301DB33}" v="3266" dt="2023-10-07T16:48:43.929"/>
    <p1510:client id="{5F1E5051-6F0C-4DB4-8206-062455A2BCE4}" v="321" dt="2023-10-07T13:28:57.357"/>
    <p1510:client id="{7EADB5FA-E1B5-4947-ACEB-B4FCA20A461E}" v="260" dt="2023-10-12T08:44:22.838"/>
    <p1510:client id="{D49C3EBB-E055-4E8A-8637-82A9380447C7}" v="2370" dt="2023-10-08T14:47:18.132"/>
    <p1510:client id="{F9FE722D-7F3E-487E-98F9-8DBC4575231F}" v="2742" dt="2023-10-12T14:02:51.0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8" d="100"/>
          <a:sy n="78" d="100"/>
        </p:scale>
        <p:origin x="65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2E6EBA-F0BD-4222-BF09-3472A041EC8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3B904EF-C591-4548-AFF0-5465322AED87}">
      <dgm:prSet/>
      <dgm:spPr/>
      <dgm:t>
        <a:bodyPr/>
        <a:lstStyle/>
        <a:p>
          <a:pPr>
            <a:lnSpc>
              <a:spcPct val="100000"/>
            </a:lnSpc>
          </a:pPr>
          <a:r>
            <a:rPr lang="en-US" b="1" i="1"/>
            <a:t>DISPLACEMENT DUE TO DAMS.</a:t>
          </a:r>
          <a:endParaRPr lang="en-US"/>
        </a:p>
      </dgm:t>
    </dgm:pt>
    <dgm:pt modelId="{C9499B22-FD1C-4C31-8770-D382951D65A4}" type="parTrans" cxnId="{97C2338D-0B74-4ECC-8F47-4509C761D2AA}">
      <dgm:prSet/>
      <dgm:spPr/>
      <dgm:t>
        <a:bodyPr/>
        <a:lstStyle/>
        <a:p>
          <a:endParaRPr lang="en-US"/>
        </a:p>
      </dgm:t>
    </dgm:pt>
    <dgm:pt modelId="{933C687E-6F93-4ACD-82A5-726C64848079}" type="sibTrans" cxnId="{97C2338D-0B74-4ECC-8F47-4509C761D2AA}">
      <dgm:prSet/>
      <dgm:spPr/>
      <dgm:t>
        <a:bodyPr/>
        <a:lstStyle/>
        <a:p>
          <a:endParaRPr lang="en-US"/>
        </a:p>
      </dgm:t>
    </dgm:pt>
    <dgm:pt modelId="{4C5EA437-BA44-4227-BFDC-AC3496E8BBBF}">
      <dgm:prSet/>
      <dgm:spPr/>
      <dgm:t>
        <a:bodyPr/>
        <a:lstStyle/>
        <a:p>
          <a:pPr>
            <a:lnSpc>
              <a:spcPct val="100000"/>
            </a:lnSpc>
          </a:pPr>
          <a:r>
            <a:rPr lang="en-US" b="1" i="1"/>
            <a:t>DISPACEMENT DUE TO MINING.</a:t>
          </a:r>
          <a:endParaRPr lang="en-US"/>
        </a:p>
      </dgm:t>
    </dgm:pt>
    <dgm:pt modelId="{DE820F9A-4A34-4F9D-9B8F-122AD12BF143}" type="parTrans" cxnId="{FACEEBE7-E14B-4612-96F8-62FE1850B048}">
      <dgm:prSet/>
      <dgm:spPr/>
      <dgm:t>
        <a:bodyPr/>
        <a:lstStyle/>
        <a:p>
          <a:endParaRPr lang="en-US"/>
        </a:p>
      </dgm:t>
    </dgm:pt>
    <dgm:pt modelId="{D8B9D6C6-0E0E-42F7-94DC-93344692C750}" type="sibTrans" cxnId="{FACEEBE7-E14B-4612-96F8-62FE1850B048}">
      <dgm:prSet/>
      <dgm:spPr/>
      <dgm:t>
        <a:bodyPr/>
        <a:lstStyle/>
        <a:p>
          <a:endParaRPr lang="en-US"/>
        </a:p>
      </dgm:t>
    </dgm:pt>
    <dgm:pt modelId="{89E35B23-7421-4099-945C-36B23906410B}">
      <dgm:prSet/>
      <dgm:spPr/>
      <dgm:t>
        <a:bodyPr/>
        <a:lstStyle/>
        <a:p>
          <a:pPr>
            <a:lnSpc>
              <a:spcPct val="100000"/>
            </a:lnSpc>
          </a:pPr>
          <a:r>
            <a:rPr lang="en-US" b="1" i="1"/>
            <a:t>DISPLACEMENT DUE TO NATIONAL PARKS</a:t>
          </a:r>
          <a:r>
            <a:rPr lang="en-US"/>
            <a:t>.</a:t>
          </a:r>
        </a:p>
      </dgm:t>
    </dgm:pt>
    <dgm:pt modelId="{C0A1B0F0-B68C-4233-8F4B-FE8D79055A9E}" type="parTrans" cxnId="{24AFA823-100C-43B4-A054-27EF03863F6A}">
      <dgm:prSet/>
      <dgm:spPr/>
      <dgm:t>
        <a:bodyPr/>
        <a:lstStyle/>
        <a:p>
          <a:endParaRPr lang="en-US"/>
        </a:p>
      </dgm:t>
    </dgm:pt>
    <dgm:pt modelId="{12F70672-2B38-4E63-A3DD-74E688DE3154}" type="sibTrans" cxnId="{24AFA823-100C-43B4-A054-27EF03863F6A}">
      <dgm:prSet/>
      <dgm:spPr/>
      <dgm:t>
        <a:bodyPr/>
        <a:lstStyle/>
        <a:p>
          <a:endParaRPr lang="en-US"/>
        </a:p>
      </dgm:t>
    </dgm:pt>
    <dgm:pt modelId="{6A30DD38-E3E4-4A87-9EEC-0736B690E084}" type="pres">
      <dgm:prSet presAssocID="{8E2E6EBA-F0BD-4222-BF09-3472A041EC87}" presName="root" presStyleCnt="0">
        <dgm:presLayoutVars>
          <dgm:dir/>
          <dgm:resizeHandles val="exact"/>
        </dgm:presLayoutVars>
      </dgm:prSet>
      <dgm:spPr/>
    </dgm:pt>
    <dgm:pt modelId="{B17DFD97-10DB-4E8C-A9EA-0FC8836C85CF}" type="pres">
      <dgm:prSet presAssocID="{43B904EF-C591-4548-AFF0-5465322AED87}" presName="compNode" presStyleCnt="0"/>
      <dgm:spPr/>
    </dgm:pt>
    <dgm:pt modelId="{37E8D2F7-EDE6-4240-9973-07F20E2A1FC4}" type="pres">
      <dgm:prSet presAssocID="{43B904EF-C591-4548-AFF0-5465322AED8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idge scene"/>
        </a:ext>
      </dgm:extLst>
    </dgm:pt>
    <dgm:pt modelId="{1469D54A-A5F8-4801-AB15-16BA90CF6432}" type="pres">
      <dgm:prSet presAssocID="{43B904EF-C591-4548-AFF0-5465322AED87}" presName="spaceRect" presStyleCnt="0"/>
      <dgm:spPr/>
    </dgm:pt>
    <dgm:pt modelId="{2CABCF27-6330-4280-AF98-25CF61CA457F}" type="pres">
      <dgm:prSet presAssocID="{43B904EF-C591-4548-AFF0-5465322AED87}" presName="textRect" presStyleLbl="revTx" presStyleIdx="0" presStyleCnt="3">
        <dgm:presLayoutVars>
          <dgm:chMax val="1"/>
          <dgm:chPref val="1"/>
        </dgm:presLayoutVars>
      </dgm:prSet>
      <dgm:spPr/>
    </dgm:pt>
    <dgm:pt modelId="{F9D124BC-A855-40AE-83CC-452E2C5B70BA}" type="pres">
      <dgm:prSet presAssocID="{933C687E-6F93-4ACD-82A5-726C64848079}" presName="sibTrans" presStyleCnt="0"/>
      <dgm:spPr/>
    </dgm:pt>
    <dgm:pt modelId="{7C86B8E2-14C2-40BA-9EBB-61F034EA8DB3}" type="pres">
      <dgm:prSet presAssocID="{4C5EA437-BA44-4227-BFDC-AC3496E8BBBF}" presName="compNode" presStyleCnt="0"/>
      <dgm:spPr/>
    </dgm:pt>
    <dgm:pt modelId="{B3C9C224-C806-4814-B50F-191BB2F71460}" type="pres">
      <dgm:prSet presAssocID="{4C5EA437-BA44-4227-BFDC-AC3496E8BBB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ining Tools"/>
        </a:ext>
      </dgm:extLst>
    </dgm:pt>
    <dgm:pt modelId="{817E476D-DC62-4A36-9FDD-20FC7ACA4B77}" type="pres">
      <dgm:prSet presAssocID="{4C5EA437-BA44-4227-BFDC-AC3496E8BBBF}" presName="spaceRect" presStyleCnt="0"/>
      <dgm:spPr/>
    </dgm:pt>
    <dgm:pt modelId="{011918FB-C0CD-4478-9ED7-2DDBC9A5946D}" type="pres">
      <dgm:prSet presAssocID="{4C5EA437-BA44-4227-BFDC-AC3496E8BBBF}" presName="textRect" presStyleLbl="revTx" presStyleIdx="1" presStyleCnt="3">
        <dgm:presLayoutVars>
          <dgm:chMax val="1"/>
          <dgm:chPref val="1"/>
        </dgm:presLayoutVars>
      </dgm:prSet>
      <dgm:spPr/>
    </dgm:pt>
    <dgm:pt modelId="{56E79F37-AC30-4B1D-A3E6-6E6F2242799D}" type="pres">
      <dgm:prSet presAssocID="{D8B9D6C6-0E0E-42F7-94DC-93344692C750}" presName="sibTrans" presStyleCnt="0"/>
      <dgm:spPr/>
    </dgm:pt>
    <dgm:pt modelId="{B66F3DC5-6470-422D-BBA9-5024B6F6D44E}" type="pres">
      <dgm:prSet presAssocID="{89E35B23-7421-4099-945C-36B23906410B}" presName="compNode" presStyleCnt="0"/>
      <dgm:spPr/>
    </dgm:pt>
    <dgm:pt modelId="{17622FD8-4A62-4D78-B75F-256E45F215B9}" type="pres">
      <dgm:prSet presAssocID="{89E35B23-7421-4099-945C-36B23906410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ark scene"/>
        </a:ext>
      </dgm:extLst>
    </dgm:pt>
    <dgm:pt modelId="{29AF53BC-2A88-44B9-A821-E10760C922B4}" type="pres">
      <dgm:prSet presAssocID="{89E35B23-7421-4099-945C-36B23906410B}" presName="spaceRect" presStyleCnt="0"/>
      <dgm:spPr/>
    </dgm:pt>
    <dgm:pt modelId="{62298F12-3A90-4E34-B645-B4730EC5CA3E}" type="pres">
      <dgm:prSet presAssocID="{89E35B23-7421-4099-945C-36B23906410B}" presName="textRect" presStyleLbl="revTx" presStyleIdx="2" presStyleCnt="3">
        <dgm:presLayoutVars>
          <dgm:chMax val="1"/>
          <dgm:chPref val="1"/>
        </dgm:presLayoutVars>
      </dgm:prSet>
      <dgm:spPr/>
    </dgm:pt>
  </dgm:ptLst>
  <dgm:cxnLst>
    <dgm:cxn modelId="{24AFA823-100C-43B4-A054-27EF03863F6A}" srcId="{8E2E6EBA-F0BD-4222-BF09-3472A041EC87}" destId="{89E35B23-7421-4099-945C-36B23906410B}" srcOrd="2" destOrd="0" parTransId="{C0A1B0F0-B68C-4233-8F4B-FE8D79055A9E}" sibTransId="{12F70672-2B38-4E63-A3DD-74E688DE3154}"/>
    <dgm:cxn modelId="{994ACD72-A73F-477F-955B-1F797B21200E}" type="presOf" srcId="{8E2E6EBA-F0BD-4222-BF09-3472A041EC87}" destId="{6A30DD38-E3E4-4A87-9EEC-0736B690E084}" srcOrd="0" destOrd="0" presId="urn:microsoft.com/office/officeart/2018/2/layout/IconLabelList"/>
    <dgm:cxn modelId="{95166F57-A515-4409-8949-426A18194575}" type="presOf" srcId="{89E35B23-7421-4099-945C-36B23906410B}" destId="{62298F12-3A90-4E34-B645-B4730EC5CA3E}" srcOrd="0" destOrd="0" presId="urn:microsoft.com/office/officeart/2018/2/layout/IconLabelList"/>
    <dgm:cxn modelId="{97C2338D-0B74-4ECC-8F47-4509C761D2AA}" srcId="{8E2E6EBA-F0BD-4222-BF09-3472A041EC87}" destId="{43B904EF-C591-4548-AFF0-5465322AED87}" srcOrd="0" destOrd="0" parTransId="{C9499B22-FD1C-4C31-8770-D382951D65A4}" sibTransId="{933C687E-6F93-4ACD-82A5-726C64848079}"/>
    <dgm:cxn modelId="{622509C8-18C6-4BB1-BE14-330B9EA17297}" type="presOf" srcId="{4C5EA437-BA44-4227-BFDC-AC3496E8BBBF}" destId="{011918FB-C0CD-4478-9ED7-2DDBC9A5946D}" srcOrd="0" destOrd="0" presId="urn:microsoft.com/office/officeart/2018/2/layout/IconLabelList"/>
    <dgm:cxn modelId="{FACEEBE7-E14B-4612-96F8-62FE1850B048}" srcId="{8E2E6EBA-F0BD-4222-BF09-3472A041EC87}" destId="{4C5EA437-BA44-4227-BFDC-AC3496E8BBBF}" srcOrd="1" destOrd="0" parTransId="{DE820F9A-4A34-4F9D-9B8F-122AD12BF143}" sibTransId="{D8B9D6C6-0E0E-42F7-94DC-93344692C750}"/>
    <dgm:cxn modelId="{9AE4D8EE-C21C-45D3-BB1A-405D9C0BB167}" type="presOf" srcId="{43B904EF-C591-4548-AFF0-5465322AED87}" destId="{2CABCF27-6330-4280-AF98-25CF61CA457F}" srcOrd="0" destOrd="0" presId="urn:microsoft.com/office/officeart/2018/2/layout/IconLabelList"/>
    <dgm:cxn modelId="{86842660-7019-48B4-A0E5-F0E73FF35DF3}" type="presParOf" srcId="{6A30DD38-E3E4-4A87-9EEC-0736B690E084}" destId="{B17DFD97-10DB-4E8C-A9EA-0FC8836C85CF}" srcOrd="0" destOrd="0" presId="urn:microsoft.com/office/officeart/2018/2/layout/IconLabelList"/>
    <dgm:cxn modelId="{1662B717-977A-47AF-8B54-F52E2CBF8060}" type="presParOf" srcId="{B17DFD97-10DB-4E8C-A9EA-0FC8836C85CF}" destId="{37E8D2F7-EDE6-4240-9973-07F20E2A1FC4}" srcOrd="0" destOrd="0" presId="urn:microsoft.com/office/officeart/2018/2/layout/IconLabelList"/>
    <dgm:cxn modelId="{114138CC-AD9C-4D19-880A-E9DACF9E31D3}" type="presParOf" srcId="{B17DFD97-10DB-4E8C-A9EA-0FC8836C85CF}" destId="{1469D54A-A5F8-4801-AB15-16BA90CF6432}" srcOrd="1" destOrd="0" presId="urn:microsoft.com/office/officeart/2018/2/layout/IconLabelList"/>
    <dgm:cxn modelId="{8369612E-537D-4968-8BD5-7E0F1DB198FC}" type="presParOf" srcId="{B17DFD97-10DB-4E8C-A9EA-0FC8836C85CF}" destId="{2CABCF27-6330-4280-AF98-25CF61CA457F}" srcOrd="2" destOrd="0" presId="urn:microsoft.com/office/officeart/2018/2/layout/IconLabelList"/>
    <dgm:cxn modelId="{8266BF94-2B10-4ED2-B201-880A7945AC37}" type="presParOf" srcId="{6A30DD38-E3E4-4A87-9EEC-0736B690E084}" destId="{F9D124BC-A855-40AE-83CC-452E2C5B70BA}" srcOrd="1" destOrd="0" presId="urn:microsoft.com/office/officeart/2018/2/layout/IconLabelList"/>
    <dgm:cxn modelId="{9F0C996C-D794-4561-AD22-BA379027F89C}" type="presParOf" srcId="{6A30DD38-E3E4-4A87-9EEC-0736B690E084}" destId="{7C86B8E2-14C2-40BA-9EBB-61F034EA8DB3}" srcOrd="2" destOrd="0" presId="urn:microsoft.com/office/officeart/2018/2/layout/IconLabelList"/>
    <dgm:cxn modelId="{CE1FBBF3-9BF7-4895-A5B1-17F19DF20238}" type="presParOf" srcId="{7C86B8E2-14C2-40BA-9EBB-61F034EA8DB3}" destId="{B3C9C224-C806-4814-B50F-191BB2F71460}" srcOrd="0" destOrd="0" presId="urn:microsoft.com/office/officeart/2018/2/layout/IconLabelList"/>
    <dgm:cxn modelId="{3BBC3328-41A1-44E2-BBF4-670F9ED94AF1}" type="presParOf" srcId="{7C86B8E2-14C2-40BA-9EBB-61F034EA8DB3}" destId="{817E476D-DC62-4A36-9FDD-20FC7ACA4B77}" srcOrd="1" destOrd="0" presId="urn:microsoft.com/office/officeart/2018/2/layout/IconLabelList"/>
    <dgm:cxn modelId="{CAE569C4-C084-440A-8434-384FAF1BF03F}" type="presParOf" srcId="{7C86B8E2-14C2-40BA-9EBB-61F034EA8DB3}" destId="{011918FB-C0CD-4478-9ED7-2DDBC9A5946D}" srcOrd="2" destOrd="0" presId="urn:microsoft.com/office/officeart/2018/2/layout/IconLabelList"/>
    <dgm:cxn modelId="{4A2918C4-FCB6-4F03-96E6-764F8A128812}" type="presParOf" srcId="{6A30DD38-E3E4-4A87-9EEC-0736B690E084}" destId="{56E79F37-AC30-4B1D-A3E6-6E6F2242799D}" srcOrd="3" destOrd="0" presId="urn:microsoft.com/office/officeart/2018/2/layout/IconLabelList"/>
    <dgm:cxn modelId="{AC47E119-8134-4C67-AF31-1214F1DF977F}" type="presParOf" srcId="{6A30DD38-E3E4-4A87-9EEC-0736B690E084}" destId="{B66F3DC5-6470-422D-BBA9-5024B6F6D44E}" srcOrd="4" destOrd="0" presId="urn:microsoft.com/office/officeart/2018/2/layout/IconLabelList"/>
    <dgm:cxn modelId="{502F2212-DABA-4BDA-9168-F000C9CA2C38}" type="presParOf" srcId="{B66F3DC5-6470-422D-BBA9-5024B6F6D44E}" destId="{17622FD8-4A62-4D78-B75F-256E45F215B9}" srcOrd="0" destOrd="0" presId="urn:microsoft.com/office/officeart/2018/2/layout/IconLabelList"/>
    <dgm:cxn modelId="{751E7030-CCF7-45E0-981E-06AD767B1A27}" type="presParOf" srcId="{B66F3DC5-6470-422D-BBA9-5024B6F6D44E}" destId="{29AF53BC-2A88-44B9-A821-E10760C922B4}" srcOrd="1" destOrd="0" presId="urn:microsoft.com/office/officeart/2018/2/layout/IconLabelList"/>
    <dgm:cxn modelId="{E2645381-DAA5-4629-A081-8DC2C2CD149F}" type="presParOf" srcId="{B66F3DC5-6470-422D-BBA9-5024B6F6D44E}" destId="{62298F12-3A90-4E34-B645-B4730EC5CA3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E8D2F7-EDE6-4240-9973-07F20E2A1FC4}">
      <dsp:nvSpPr>
        <dsp:cNvPr id="0" name=""/>
        <dsp:cNvSpPr/>
      </dsp:nvSpPr>
      <dsp:spPr>
        <a:xfrm>
          <a:off x="745909" y="977093"/>
          <a:ext cx="882921" cy="8829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ABCF27-6330-4280-AF98-25CF61CA457F}">
      <dsp:nvSpPr>
        <dsp:cNvPr id="0" name=""/>
        <dsp:cNvSpPr/>
      </dsp:nvSpPr>
      <dsp:spPr>
        <a:xfrm>
          <a:off x="206346" y="2143077"/>
          <a:ext cx="196204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1" i="1" kern="1200"/>
            <a:t>DISPLACEMENT DUE TO DAMS.</a:t>
          </a:r>
          <a:endParaRPr lang="en-US" sz="1700" kern="1200"/>
        </a:p>
      </dsp:txBody>
      <dsp:txXfrm>
        <a:off x="206346" y="2143077"/>
        <a:ext cx="1962048" cy="720000"/>
      </dsp:txXfrm>
    </dsp:sp>
    <dsp:sp modelId="{B3C9C224-C806-4814-B50F-191BB2F71460}">
      <dsp:nvSpPr>
        <dsp:cNvPr id="0" name=""/>
        <dsp:cNvSpPr/>
      </dsp:nvSpPr>
      <dsp:spPr>
        <a:xfrm>
          <a:off x="3051316" y="977093"/>
          <a:ext cx="882921" cy="8829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1918FB-C0CD-4478-9ED7-2DDBC9A5946D}">
      <dsp:nvSpPr>
        <dsp:cNvPr id="0" name=""/>
        <dsp:cNvSpPr/>
      </dsp:nvSpPr>
      <dsp:spPr>
        <a:xfrm>
          <a:off x="2511753" y="2143077"/>
          <a:ext cx="196204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1" i="1" kern="1200"/>
            <a:t>DISPACEMENT DUE TO MINING.</a:t>
          </a:r>
          <a:endParaRPr lang="en-US" sz="1700" kern="1200"/>
        </a:p>
      </dsp:txBody>
      <dsp:txXfrm>
        <a:off x="2511753" y="2143077"/>
        <a:ext cx="1962048" cy="720000"/>
      </dsp:txXfrm>
    </dsp:sp>
    <dsp:sp modelId="{17622FD8-4A62-4D78-B75F-256E45F215B9}">
      <dsp:nvSpPr>
        <dsp:cNvPr id="0" name=""/>
        <dsp:cNvSpPr/>
      </dsp:nvSpPr>
      <dsp:spPr>
        <a:xfrm>
          <a:off x="5356723" y="977093"/>
          <a:ext cx="882921" cy="8829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298F12-3A90-4E34-B645-B4730EC5CA3E}">
      <dsp:nvSpPr>
        <dsp:cNvPr id="0" name=""/>
        <dsp:cNvSpPr/>
      </dsp:nvSpPr>
      <dsp:spPr>
        <a:xfrm>
          <a:off x="4817160" y="2143077"/>
          <a:ext cx="196204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1" i="1" kern="1200"/>
            <a:t>DISPLACEMENT DUE TO NATIONAL PARKS</a:t>
          </a:r>
          <a:r>
            <a:rPr lang="en-US" sz="1700" kern="1200"/>
            <a:t>.</a:t>
          </a:r>
        </a:p>
      </dsp:txBody>
      <dsp:txXfrm>
        <a:off x="4817160" y="2143077"/>
        <a:ext cx="1962048"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pPr/>
              <a:t>10/18/2023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pPr/>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195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pPr/>
              <a:t>10/18/2023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val="1941089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pPr/>
              <a:t>10/18/2023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val="913029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pPr/>
              <a:t>10/18/2023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val="3544942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pPr/>
              <a:t>10/18/2023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val="78416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pPr/>
              <a:t>10/18/2023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val="2372266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pPr/>
              <a:t>10/18/2023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val="960461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pPr/>
              <a:t>10/18/2023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val="264770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pPr/>
              <a:t>10/18/2023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val="398301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pPr/>
              <a:t>10/18/2023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val="286340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pPr/>
              <a:t>10/18/2023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pPr/>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65307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10/18/2023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077130770"/>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counterview.net/2018/05/tribals-forest-rights-why-is-left-front.html" TargetMode="External"/><Relationship Id="rId2" Type="http://schemas.openxmlformats.org/officeDocument/2006/relationships/image" Target="../media/image22.jpeg"/><Relationship Id="rId1" Type="http://schemas.openxmlformats.org/officeDocument/2006/relationships/slideLayout" Target="../slideLayouts/slideLayout7.xml"/><Relationship Id="rId4" Type="http://schemas.openxmlformats.org/officeDocument/2006/relationships/hyperlink" Target="https://creativecommons.org/licenses/by-nc-nd/3.0/"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risailam_Dam" TargetMode="External"/><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5882C1C4-D961-459C-91C5-334ABD6E6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16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A7B8B125-A98E-403C-9A7F-494FF789C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0" y="0"/>
            <a:ext cx="11322200" cy="6858000"/>
          </a:xfrm>
          <a:custGeom>
            <a:avLst/>
            <a:gdLst>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9092866 w 11593823"/>
              <a:gd name="connsiteY6" fmla="*/ 0 h 6858000"/>
              <a:gd name="connsiteX7" fmla="*/ 11322200 w 11593823"/>
              <a:gd name="connsiteY7" fmla="*/ 0 h 6858000"/>
              <a:gd name="connsiteX8" fmla="*/ 11322198 w 11593823"/>
              <a:gd name="connsiteY8" fmla="*/ 2 h 6858000"/>
              <a:gd name="connsiteX9" fmla="*/ 11593823 w 11593823"/>
              <a:gd name="connsiteY9" fmla="*/ 2 h 6858000"/>
              <a:gd name="connsiteX10" fmla="*/ 11322197 w 11593823"/>
              <a:gd name="connsiteY10" fmla="*/ 4 h 6858000"/>
              <a:gd name="connsiteX11" fmla="*/ 5311608 w 11593823"/>
              <a:gd name="connsiteY11" fmla="*/ 6858000 h 6858000"/>
              <a:gd name="connsiteX12" fmla="*/ 5288856 w 11593823"/>
              <a:gd name="connsiteY12" fmla="*/ 6858000 h 6858000"/>
              <a:gd name="connsiteX13" fmla="*/ 4806770 w 11593823"/>
              <a:gd name="connsiteY13" fmla="*/ 6858000 h 6858000"/>
              <a:gd name="connsiteX14" fmla="*/ 4676142 w 11593823"/>
              <a:gd name="connsiteY14" fmla="*/ 6858000 h 6858000"/>
              <a:gd name="connsiteX15" fmla="*/ 3082273 w 11593823"/>
              <a:gd name="connsiteY15" fmla="*/ 6858000 h 6858000"/>
              <a:gd name="connsiteX16" fmla="*/ 2625273 w 11593823"/>
              <a:gd name="connsiteY16" fmla="*/ 6858000 h 6858000"/>
              <a:gd name="connsiteX17" fmla="*/ 2155010 w 11593823"/>
              <a:gd name="connsiteY17" fmla="*/ 6858000 h 6858000"/>
              <a:gd name="connsiteX18" fmla="*/ 0 w 11593823"/>
              <a:gd name="connsiteY18" fmla="*/ 685800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11322200 w 11593823"/>
              <a:gd name="connsiteY6" fmla="*/ 0 h 6858000"/>
              <a:gd name="connsiteX7" fmla="*/ 11322198 w 11593823"/>
              <a:gd name="connsiteY7" fmla="*/ 2 h 6858000"/>
              <a:gd name="connsiteX8" fmla="*/ 11593823 w 11593823"/>
              <a:gd name="connsiteY8" fmla="*/ 2 h 6858000"/>
              <a:gd name="connsiteX9" fmla="*/ 11322197 w 11593823"/>
              <a:gd name="connsiteY9" fmla="*/ 4 h 6858000"/>
              <a:gd name="connsiteX10" fmla="*/ 5311608 w 11593823"/>
              <a:gd name="connsiteY10" fmla="*/ 6858000 h 6858000"/>
              <a:gd name="connsiteX11" fmla="*/ 5288856 w 11593823"/>
              <a:gd name="connsiteY11" fmla="*/ 6858000 h 6858000"/>
              <a:gd name="connsiteX12" fmla="*/ 4806770 w 11593823"/>
              <a:gd name="connsiteY12" fmla="*/ 6858000 h 6858000"/>
              <a:gd name="connsiteX13" fmla="*/ 4676142 w 11593823"/>
              <a:gd name="connsiteY13" fmla="*/ 6858000 h 6858000"/>
              <a:gd name="connsiteX14" fmla="*/ 3082273 w 11593823"/>
              <a:gd name="connsiteY14" fmla="*/ 6858000 h 6858000"/>
              <a:gd name="connsiteX15" fmla="*/ 2625273 w 11593823"/>
              <a:gd name="connsiteY15" fmla="*/ 6858000 h 6858000"/>
              <a:gd name="connsiteX16" fmla="*/ 2155010 w 11593823"/>
              <a:gd name="connsiteY16" fmla="*/ 6858000 h 6858000"/>
              <a:gd name="connsiteX17" fmla="*/ 0 w 11593823"/>
              <a:gd name="connsiteY17" fmla="*/ 6858000 h 6858000"/>
              <a:gd name="connsiteX18" fmla="*/ 0 w 11593823"/>
              <a:gd name="connsiteY18" fmla="*/ 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11322200 w 11593823"/>
              <a:gd name="connsiteY5" fmla="*/ 0 h 6858000"/>
              <a:gd name="connsiteX6" fmla="*/ 11322198 w 11593823"/>
              <a:gd name="connsiteY6" fmla="*/ 2 h 6858000"/>
              <a:gd name="connsiteX7" fmla="*/ 11593823 w 11593823"/>
              <a:gd name="connsiteY7" fmla="*/ 2 h 6858000"/>
              <a:gd name="connsiteX8" fmla="*/ 11322197 w 11593823"/>
              <a:gd name="connsiteY8" fmla="*/ 4 h 6858000"/>
              <a:gd name="connsiteX9" fmla="*/ 5311608 w 11593823"/>
              <a:gd name="connsiteY9" fmla="*/ 6858000 h 6858000"/>
              <a:gd name="connsiteX10" fmla="*/ 5288856 w 11593823"/>
              <a:gd name="connsiteY10" fmla="*/ 6858000 h 6858000"/>
              <a:gd name="connsiteX11" fmla="*/ 4806770 w 11593823"/>
              <a:gd name="connsiteY11" fmla="*/ 6858000 h 6858000"/>
              <a:gd name="connsiteX12" fmla="*/ 4676142 w 11593823"/>
              <a:gd name="connsiteY12" fmla="*/ 6858000 h 6858000"/>
              <a:gd name="connsiteX13" fmla="*/ 3082273 w 11593823"/>
              <a:gd name="connsiteY13" fmla="*/ 6858000 h 6858000"/>
              <a:gd name="connsiteX14" fmla="*/ 2625273 w 11593823"/>
              <a:gd name="connsiteY14" fmla="*/ 6858000 h 6858000"/>
              <a:gd name="connsiteX15" fmla="*/ 2155010 w 11593823"/>
              <a:gd name="connsiteY15" fmla="*/ 6858000 h 6858000"/>
              <a:gd name="connsiteX16" fmla="*/ 0 w 11593823"/>
              <a:gd name="connsiteY16" fmla="*/ 6858000 h 6858000"/>
              <a:gd name="connsiteX17" fmla="*/ 0 w 11593823"/>
              <a:gd name="connsiteY17" fmla="*/ 0 h 6858000"/>
              <a:gd name="connsiteX0" fmla="*/ 0 w 11593823"/>
              <a:gd name="connsiteY0" fmla="*/ 0 h 6858000"/>
              <a:gd name="connsiteX1" fmla="*/ 2155010 w 11593823"/>
              <a:gd name="connsiteY1" fmla="*/ 0 h 6858000"/>
              <a:gd name="connsiteX2" fmla="*/ 4806770 w 11593823"/>
              <a:gd name="connsiteY2" fmla="*/ 0 h 6858000"/>
              <a:gd name="connsiteX3" fmla="*/ 4806770 w 11593823"/>
              <a:gd name="connsiteY3" fmla="*/ 2 h 6858000"/>
              <a:gd name="connsiteX4" fmla="*/ 11322200 w 11593823"/>
              <a:gd name="connsiteY4" fmla="*/ 0 h 6858000"/>
              <a:gd name="connsiteX5" fmla="*/ 11322198 w 11593823"/>
              <a:gd name="connsiteY5" fmla="*/ 2 h 6858000"/>
              <a:gd name="connsiteX6" fmla="*/ 11593823 w 11593823"/>
              <a:gd name="connsiteY6" fmla="*/ 2 h 6858000"/>
              <a:gd name="connsiteX7" fmla="*/ 11322197 w 11593823"/>
              <a:gd name="connsiteY7" fmla="*/ 4 h 6858000"/>
              <a:gd name="connsiteX8" fmla="*/ 5311608 w 11593823"/>
              <a:gd name="connsiteY8" fmla="*/ 6858000 h 6858000"/>
              <a:gd name="connsiteX9" fmla="*/ 5288856 w 11593823"/>
              <a:gd name="connsiteY9" fmla="*/ 6858000 h 6858000"/>
              <a:gd name="connsiteX10" fmla="*/ 4806770 w 11593823"/>
              <a:gd name="connsiteY10" fmla="*/ 6858000 h 6858000"/>
              <a:gd name="connsiteX11" fmla="*/ 4676142 w 11593823"/>
              <a:gd name="connsiteY11" fmla="*/ 6858000 h 6858000"/>
              <a:gd name="connsiteX12" fmla="*/ 3082273 w 11593823"/>
              <a:gd name="connsiteY12" fmla="*/ 6858000 h 6858000"/>
              <a:gd name="connsiteX13" fmla="*/ 2625273 w 11593823"/>
              <a:gd name="connsiteY13" fmla="*/ 6858000 h 6858000"/>
              <a:gd name="connsiteX14" fmla="*/ 2155010 w 11593823"/>
              <a:gd name="connsiteY14" fmla="*/ 6858000 h 6858000"/>
              <a:gd name="connsiteX15" fmla="*/ 0 w 11593823"/>
              <a:gd name="connsiteY15" fmla="*/ 6858000 h 6858000"/>
              <a:gd name="connsiteX16" fmla="*/ 0 w 11593823"/>
              <a:gd name="connsiteY16" fmla="*/ 0 h 6858000"/>
              <a:gd name="connsiteX0" fmla="*/ 0 w 11593823"/>
              <a:gd name="connsiteY0" fmla="*/ 0 h 6858000"/>
              <a:gd name="connsiteX1" fmla="*/ 2155010 w 11593823"/>
              <a:gd name="connsiteY1" fmla="*/ 0 h 6858000"/>
              <a:gd name="connsiteX2" fmla="*/ 4806770 w 11593823"/>
              <a:gd name="connsiteY2" fmla="*/ 0 h 6858000"/>
              <a:gd name="connsiteX3" fmla="*/ 11322200 w 11593823"/>
              <a:gd name="connsiteY3" fmla="*/ 0 h 6858000"/>
              <a:gd name="connsiteX4" fmla="*/ 11322198 w 11593823"/>
              <a:gd name="connsiteY4" fmla="*/ 2 h 6858000"/>
              <a:gd name="connsiteX5" fmla="*/ 11593823 w 11593823"/>
              <a:gd name="connsiteY5" fmla="*/ 2 h 6858000"/>
              <a:gd name="connsiteX6" fmla="*/ 11322197 w 11593823"/>
              <a:gd name="connsiteY6" fmla="*/ 4 h 6858000"/>
              <a:gd name="connsiteX7" fmla="*/ 5311608 w 11593823"/>
              <a:gd name="connsiteY7" fmla="*/ 6858000 h 6858000"/>
              <a:gd name="connsiteX8" fmla="*/ 5288856 w 11593823"/>
              <a:gd name="connsiteY8" fmla="*/ 6858000 h 6858000"/>
              <a:gd name="connsiteX9" fmla="*/ 4806770 w 11593823"/>
              <a:gd name="connsiteY9" fmla="*/ 6858000 h 6858000"/>
              <a:gd name="connsiteX10" fmla="*/ 4676142 w 11593823"/>
              <a:gd name="connsiteY10" fmla="*/ 6858000 h 6858000"/>
              <a:gd name="connsiteX11" fmla="*/ 3082273 w 11593823"/>
              <a:gd name="connsiteY11" fmla="*/ 6858000 h 6858000"/>
              <a:gd name="connsiteX12" fmla="*/ 2625273 w 11593823"/>
              <a:gd name="connsiteY12" fmla="*/ 6858000 h 6858000"/>
              <a:gd name="connsiteX13" fmla="*/ 2155010 w 11593823"/>
              <a:gd name="connsiteY13" fmla="*/ 6858000 h 6858000"/>
              <a:gd name="connsiteX14" fmla="*/ 0 w 11593823"/>
              <a:gd name="connsiteY14" fmla="*/ 6858000 h 6858000"/>
              <a:gd name="connsiteX15" fmla="*/ 0 w 11593823"/>
              <a:gd name="connsiteY15" fmla="*/ 0 h 6858000"/>
              <a:gd name="connsiteX0" fmla="*/ 0 w 11593823"/>
              <a:gd name="connsiteY0" fmla="*/ 0 h 6858000"/>
              <a:gd name="connsiteX1" fmla="*/ 2155010 w 11593823"/>
              <a:gd name="connsiteY1" fmla="*/ 0 h 6858000"/>
              <a:gd name="connsiteX2" fmla="*/ 11322200 w 11593823"/>
              <a:gd name="connsiteY2" fmla="*/ 0 h 6858000"/>
              <a:gd name="connsiteX3" fmla="*/ 11322198 w 11593823"/>
              <a:gd name="connsiteY3" fmla="*/ 2 h 6858000"/>
              <a:gd name="connsiteX4" fmla="*/ 11593823 w 11593823"/>
              <a:gd name="connsiteY4" fmla="*/ 2 h 6858000"/>
              <a:gd name="connsiteX5" fmla="*/ 11322197 w 11593823"/>
              <a:gd name="connsiteY5" fmla="*/ 4 h 6858000"/>
              <a:gd name="connsiteX6" fmla="*/ 5311608 w 11593823"/>
              <a:gd name="connsiteY6" fmla="*/ 6858000 h 6858000"/>
              <a:gd name="connsiteX7" fmla="*/ 5288856 w 11593823"/>
              <a:gd name="connsiteY7" fmla="*/ 6858000 h 6858000"/>
              <a:gd name="connsiteX8" fmla="*/ 4806770 w 11593823"/>
              <a:gd name="connsiteY8" fmla="*/ 6858000 h 6858000"/>
              <a:gd name="connsiteX9" fmla="*/ 4676142 w 11593823"/>
              <a:gd name="connsiteY9" fmla="*/ 6858000 h 6858000"/>
              <a:gd name="connsiteX10" fmla="*/ 3082273 w 11593823"/>
              <a:gd name="connsiteY10" fmla="*/ 6858000 h 6858000"/>
              <a:gd name="connsiteX11" fmla="*/ 2625273 w 11593823"/>
              <a:gd name="connsiteY11" fmla="*/ 6858000 h 6858000"/>
              <a:gd name="connsiteX12" fmla="*/ 2155010 w 11593823"/>
              <a:gd name="connsiteY12" fmla="*/ 6858000 h 6858000"/>
              <a:gd name="connsiteX13" fmla="*/ 0 w 11593823"/>
              <a:gd name="connsiteY13" fmla="*/ 6858000 h 6858000"/>
              <a:gd name="connsiteX14" fmla="*/ 0 w 11593823"/>
              <a:gd name="connsiteY14"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3082273 w 11593823"/>
              <a:gd name="connsiteY9" fmla="*/ 6858000 h 6858000"/>
              <a:gd name="connsiteX10" fmla="*/ 2625273 w 11593823"/>
              <a:gd name="connsiteY10" fmla="*/ 6858000 h 6858000"/>
              <a:gd name="connsiteX11" fmla="*/ 2155010 w 11593823"/>
              <a:gd name="connsiteY11" fmla="*/ 6858000 h 6858000"/>
              <a:gd name="connsiteX12" fmla="*/ 0 w 11593823"/>
              <a:gd name="connsiteY12" fmla="*/ 6858000 h 6858000"/>
              <a:gd name="connsiteX13" fmla="*/ 0 w 11593823"/>
              <a:gd name="connsiteY13"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625273 w 11593823"/>
              <a:gd name="connsiteY9" fmla="*/ 6858000 h 6858000"/>
              <a:gd name="connsiteX10" fmla="*/ 2155010 w 11593823"/>
              <a:gd name="connsiteY10" fmla="*/ 6858000 h 6858000"/>
              <a:gd name="connsiteX11" fmla="*/ 0 w 11593823"/>
              <a:gd name="connsiteY11" fmla="*/ 6858000 h 6858000"/>
              <a:gd name="connsiteX12" fmla="*/ 0 w 11593823"/>
              <a:gd name="connsiteY12"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0 w 11593823"/>
              <a:gd name="connsiteY9" fmla="*/ 6858000 h 6858000"/>
              <a:gd name="connsiteX10" fmla="*/ 0 w 11593823"/>
              <a:gd name="connsiteY10"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676142 w 11593823"/>
              <a:gd name="connsiteY7" fmla="*/ 6858000 h 6858000"/>
              <a:gd name="connsiteX8" fmla="*/ 0 w 11593823"/>
              <a:gd name="connsiteY8" fmla="*/ 6858000 h 6858000"/>
              <a:gd name="connsiteX9" fmla="*/ 0 w 11593823"/>
              <a:gd name="connsiteY9"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0 w 11593823"/>
              <a:gd name="connsiteY7" fmla="*/ 6858000 h 6858000"/>
              <a:gd name="connsiteX8" fmla="*/ 0 w 11593823"/>
              <a:gd name="connsiteY8"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0 w 11593823"/>
              <a:gd name="connsiteY6" fmla="*/ 6858000 h 6858000"/>
              <a:gd name="connsiteX7" fmla="*/ 0 w 11593823"/>
              <a:gd name="connsiteY7" fmla="*/ 0 h 6858000"/>
              <a:gd name="connsiteX0" fmla="*/ 0 w 11322200"/>
              <a:gd name="connsiteY0" fmla="*/ 0 h 6858000"/>
              <a:gd name="connsiteX1" fmla="*/ 11322200 w 11322200"/>
              <a:gd name="connsiteY1" fmla="*/ 0 h 6858000"/>
              <a:gd name="connsiteX2" fmla="*/ 11322198 w 11322200"/>
              <a:gd name="connsiteY2" fmla="*/ 2 h 6858000"/>
              <a:gd name="connsiteX3" fmla="*/ 11322197 w 11322200"/>
              <a:gd name="connsiteY3" fmla="*/ 4 h 6858000"/>
              <a:gd name="connsiteX4" fmla="*/ 5311608 w 11322200"/>
              <a:gd name="connsiteY4" fmla="*/ 6858000 h 6858000"/>
              <a:gd name="connsiteX5" fmla="*/ 0 w 11322200"/>
              <a:gd name="connsiteY5" fmla="*/ 6858000 h 6858000"/>
              <a:gd name="connsiteX6" fmla="*/ 0 w 1132220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22200" h="6858000">
                <a:moveTo>
                  <a:pt x="0" y="0"/>
                </a:moveTo>
                <a:lnTo>
                  <a:pt x="11322200" y="0"/>
                </a:lnTo>
                <a:lnTo>
                  <a:pt x="11322198" y="2"/>
                </a:lnTo>
                <a:cubicBezTo>
                  <a:pt x="11322198" y="3"/>
                  <a:pt x="11322197" y="3"/>
                  <a:pt x="11322197" y="4"/>
                </a:cubicBezTo>
                <a:lnTo>
                  <a:pt x="5311608" y="6858000"/>
                </a:lnTo>
                <a:lnTo>
                  <a:pt x="0" y="6858000"/>
                </a:lnTo>
                <a:lnTo>
                  <a:pt x="0"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Picture 21">
            <a:extLst>
              <a:ext uri="{FF2B5EF4-FFF2-40B4-BE49-F238E27FC236}">
                <a16:creationId xmlns:a16="http://schemas.microsoft.com/office/drawing/2014/main" id="{79227C89-9DBB-86F2-7A4A-A9292855B578}"/>
              </a:ext>
            </a:extLst>
          </p:cNvPr>
          <p:cNvPicPr>
            <a:picLocks noChangeAspect="1"/>
          </p:cNvPicPr>
          <p:nvPr/>
        </p:nvPicPr>
        <p:blipFill rotWithShape="1">
          <a:blip r:embed="rId2">
            <a:alphaModFix amt="60000"/>
          </a:blip>
          <a:srcRect l="14669" r="14669"/>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Title 1"/>
          <p:cNvSpPr>
            <a:spLocks noGrp="1"/>
          </p:cNvSpPr>
          <p:nvPr>
            <p:ph type="ctrTitle"/>
          </p:nvPr>
        </p:nvSpPr>
        <p:spPr>
          <a:xfrm>
            <a:off x="1160891" y="1061686"/>
            <a:ext cx="7323046" cy="3238465"/>
          </a:xfrm>
        </p:spPr>
        <p:txBody>
          <a:bodyPr anchor="t">
            <a:normAutofit/>
          </a:bodyPr>
          <a:lstStyle/>
          <a:p>
            <a:r>
              <a:rPr lang="en-US" sz="6100" dirty="0">
                <a:ea typeface="Calibri Light"/>
                <a:cs typeface="Calibri Light"/>
              </a:rPr>
              <a:t>RESETTLEMENT AND REHABILITATION</a:t>
            </a:r>
          </a:p>
        </p:txBody>
      </p:sp>
      <p:sp>
        <p:nvSpPr>
          <p:cNvPr id="3" name="Subtitle 2"/>
          <p:cNvSpPr>
            <a:spLocks noGrp="1"/>
          </p:cNvSpPr>
          <p:nvPr>
            <p:ph type="subTitle" idx="1"/>
          </p:nvPr>
        </p:nvSpPr>
        <p:spPr>
          <a:xfrm>
            <a:off x="1143000" y="5453796"/>
            <a:ext cx="4496783" cy="732996"/>
          </a:xfrm>
        </p:spPr>
        <p:txBody>
          <a:bodyPr vert="horz" lIns="91440" tIns="45720" rIns="91440" bIns="45720" rtlCol="0" anchor="t">
            <a:normAutofit/>
          </a:bodyPr>
          <a:lstStyle/>
          <a:p>
            <a:pPr>
              <a:lnSpc>
                <a:spcPct val="90000"/>
              </a:lnSpc>
            </a:pPr>
            <a:r>
              <a:rPr lang="en-US" sz="1600" b="1" dirty="0">
                <a:latin typeface="Consolas"/>
              </a:rPr>
              <a:t>PRESENTED BY: </a:t>
            </a:r>
            <a:r>
              <a:rPr lang="en-US" sz="1600" b="1" dirty="0" err="1">
                <a:latin typeface="Consolas"/>
              </a:rPr>
              <a:t>Mansheen</a:t>
            </a:r>
            <a:r>
              <a:rPr lang="en-US" sz="1600" b="1" dirty="0">
                <a:latin typeface="Consolas"/>
              </a:rPr>
              <a:t> Singh And </a:t>
            </a:r>
            <a:r>
              <a:rPr lang="en-US" sz="1600" b="1" dirty="0" err="1">
                <a:latin typeface="Consolas"/>
              </a:rPr>
              <a:t>Simmerpreet</a:t>
            </a:r>
            <a:r>
              <a:rPr lang="en-US" sz="1600" b="1" dirty="0">
                <a:latin typeface="Consolas"/>
              </a:rPr>
              <a:t> Kaur </a:t>
            </a:r>
          </a:p>
        </p:txBody>
      </p:sp>
      <p:cxnSp>
        <p:nvCxnSpPr>
          <p:cNvPr id="36" name="Straight Connector 35">
            <a:extLst>
              <a:ext uri="{FF2B5EF4-FFF2-40B4-BE49-F238E27FC236}">
                <a16:creationId xmlns:a16="http://schemas.microsoft.com/office/drawing/2014/main" id="{20B1C5DD-CB08-4407-9D12-CC2C42B047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60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3870"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64715CE-1B2E-6C76-9E69-5027A2CEF907}"/>
              </a:ext>
            </a:extLst>
          </p:cNvPr>
          <p:cNvSpPr txBox="1"/>
          <p:nvPr/>
        </p:nvSpPr>
        <p:spPr>
          <a:xfrm>
            <a:off x="1022685" y="587450"/>
            <a:ext cx="5604283" cy="406074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indent="-342900">
              <a:lnSpc>
                <a:spcPct val="110000"/>
              </a:lnSpc>
              <a:spcAft>
                <a:spcPts val="600"/>
              </a:spcAft>
              <a:buFont typeface="Arial"/>
              <a:buChar char="•"/>
            </a:pPr>
            <a:r>
              <a:rPr lang="en-US" sz="2000" dirty="0"/>
              <a:t>The establishment or expansion of national parks often involves the acquisition of land, which can lead to the displacement of communities living in or near these areas</a:t>
            </a:r>
          </a:p>
          <a:p>
            <a:pPr marL="342900" indent="-342900">
              <a:lnSpc>
                <a:spcPct val="110000"/>
              </a:lnSpc>
              <a:spcAft>
                <a:spcPts val="600"/>
              </a:spcAft>
              <a:buFont typeface="Arial"/>
              <a:buChar char="•"/>
            </a:pPr>
            <a:endParaRPr lang="en-US" sz="2000" dirty="0"/>
          </a:p>
          <a:p>
            <a:pPr marL="342900" indent="-342900">
              <a:lnSpc>
                <a:spcPct val="110000"/>
              </a:lnSpc>
              <a:spcAft>
                <a:spcPts val="600"/>
              </a:spcAft>
              <a:buFont typeface="Arial"/>
              <a:buChar char="•"/>
            </a:pPr>
            <a:r>
              <a:rPr lang="en-US" sz="2000" dirty="0"/>
              <a:t>Displacement can disrupt the livelihoods of affected communities, especially if they rely on farming, fishing, hunting, or other activities within the protected areas.</a:t>
            </a:r>
          </a:p>
          <a:p>
            <a:pPr marL="342900" indent="-342900">
              <a:lnSpc>
                <a:spcPct val="110000"/>
              </a:lnSpc>
              <a:spcAft>
                <a:spcPts val="600"/>
              </a:spcAft>
              <a:buFont typeface="Arial"/>
              <a:buChar char="•"/>
            </a:pPr>
            <a:endParaRPr lang="en-US" sz="2000" dirty="0"/>
          </a:p>
          <a:p>
            <a:pPr marL="342900" indent="-342900">
              <a:lnSpc>
                <a:spcPct val="110000"/>
              </a:lnSpc>
              <a:spcAft>
                <a:spcPts val="600"/>
              </a:spcAft>
              <a:buFont typeface="Arial"/>
              <a:buChar char="•"/>
            </a:pPr>
            <a:r>
              <a:rPr lang="en-US" sz="2000" dirty="0"/>
              <a:t>Displacement can result in the loss of cultural heritage, traditions and social cohesion within affected communities. Preserving these aspects can be an important consideration during the resettlement process</a:t>
            </a:r>
            <a:r>
              <a:rPr lang="en-US" dirty="0"/>
              <a:t>.</a:t>
            </a:r>
          </a:p>
          <a:p>
            <a:pPr>
              <a:lnSpc>
                <a:spcPct val="110000"/>
              </a:lnSpc>
              <a:spcAft>
                <a:spcPts val="600"/>
              </a:spcAft>
            </a:pPr>
            <a:endParaRPr lang="en-US" sz="2400" dirty="0"/>
          </a:p>
          <a:p>
            <a:pPr marL="342900" indent="-342900">
              <a:lnSpc>
                <a:spcPct val="110000"/>
              </a:lnSpc>
              <a:spcAft>
                <a:spcPts val="600"/>
              </a:spcAft>
              <a:buFont typeface="Arial"/>
              <a:buChar char="•"/>
            </a:pPr>
            <a:endParaRPr lang="en-US" sz="2400" dirty="0"/>
          </a:p>
        </p:txBody>
      </p:sp>
      <p:pic>
        <p:nvPicPr>
          <p:cNvPr id="3" name="Picture 2" descr="Big Bend National Park Texas Usa · Free photo on Pixabay">
            <a:extLst>
              <a:ext uri="{FF2B5EF4-FFF2-40B4-BE49-F238E27FC236}">
                <a16:creationId xmlns:a16="http://schemas.microsoft.com/office/drawing/2014/main" id="{AB4AFB30-C3AB-6AEA-0107-FAE2C803B07F}"/>
              </a:ext>
            </a:extLst>
          </p:cNvPr>
          <p:cNvPicPr>
            <a:picLocks noChangeAspect="1"/>
          </p:cNvPicPr>
          <p:nvPr/>
        </p:nvPicPr>
        <p:blipFill rotWithShape="1">
          <a:blip r:embed="rId2">
            <a:alphaModFix/>
          </a:blip>
          <a:srcRect l="15367" r="18367"/>
          <a:stretch/>
        </p:blipFill>
        <p:spPr>
          <a:xfrm>
            <a:off x="5280193" y="10"/>
            <a:ext cx="6911808" cy="6857990"/>
          </a:xfrm>
          <a:custGeom>
            <a:avLst/>
            <a:gdLst/>
            <a:ahLst/>
            <a:cxnLst/>
            <a:rect l="l" t="t" r="r" b="b"/>
            <a:pathLst>
              <a:path w="6911808" h="6858000">
                <a:moveTo>
                  <a:pt x="6001291" y="0"/>
                </a:moveTo>
                <a:lnTo>
                  <a:pt x="6010593" y="0"/>
                </a:lnTo>
                <a:lnTo>
                  <a:pt x="6911808" y="0"/>
                </a:lnTo>
                <a:lnTo>
                  <a:pt x="6911808" y="6858000"/>
                </a:lnTo>
                <a:lnTo>
                  <a:pt x="6094479" y="6858000"/>
                </a:lnTo>
                <a:lnTo>
                  <a:pt x="6001291" y="6858000"/>
                </a:lnTo>
                <a:lnTo>
                  <a:pt x="2229335" y="6858000"/>
                </a:lnTo>
                <a:lnTo>
                  <a:pt x="1633138" y="6858000"/>
                </a:lnTo>
                <a:lnTo>
                  <a:pt x="0" y="6858000"/>
                </a:lnTo>
                <a:lnTo>
                  <a:pt x="6001291" y="10614"/>
                </a:lnTo>
                <a:close/>
              </a:path>
            </a:pathLst>
          </a:custGeom>
        </p:spPr>
      </p:pic>
    </p:spTree>
    <p:extLst>
      <p:ext uri="{BB962C8B-B14F-4D97-AF65-F5344CB8AC3E}">
        <p14:creationId xmlns:p14="http://schemas.microsoft.com/office/powerpoint/2010/main" val="4196226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217461E-6857-F7DA-83A4-D32D42F20CF9}"/>
              </a:ext>
            </a:extLst>
          </p:cNvPr>
          <p:cNvSpPr>
            <a:spLocks noGrp="1"/>
          </p:cNvSpPr>
          <p:nvPr>
            <p:ph type="title"/>
          </p:nvPr>
        </p:nvSpPr>
        <p:spPr>
          <a:xfrm>
            <a:off x="456128" y="537"/>
            <a:ext cx="3894412" cy="1916773"/>
          </a:xfrm>
        </p:spPr>
        <p:txBody>
          <a:bodyPr anchor="t">
            <a:normAutofit/>
          </a:bodyPr>
          <a:lstStyle/>
          <a:p>
            <a:r>
              <a:rPr lang="en-US" sz="3200" b="1" dirty="0"/>
              <a:t>AFFECTED POPULATION:</a:t>
            </a:r>
          </a:p>
        </p:txBody>
      </p:sp>
      <p:pic>
        <p:nvPicPr>
          <p:cNvPr id="5" name="Picture 4" descr="Eviction of Tribals: Forced Displacement and Its Links With Poor Health">
            <a:extLst>
              <a:ext uri="{FF2B5EF4-FFF2-40B4-BE49-F238E27FC236}">
                <a16:creationId xmlns:a16="http://schemas.microsoft.com/office/drawing/2014/main" id="{488677F1-FC51-E36A-29EA-0E782F97D9FD}"/>
              </a:ext>
            </a:extLst>
          </p:cNvPr>
          <p:cNvPicPr>
            <a:picLocks noChangeAspect="1"/>
          </p:cNvPicPr>
          <p:nvPr/>
        </p:nvPicPr>
        <p:blipFill>
          <a:blip r:embed="rId2"/>
          <a:stretch>
            <a:fillRect/>
          </a:stretch>
        </p:blipFill>
        <p:spPr>
          <a:xfrm>
            <a:off x="6686282" y="1452160"/>
            <a:ext cx="4942267" cy="2458172"/>
          </a:xfrm>
          <a:prstGeom prst="rect">
            <a:avLst/>
          </a:prstGeom>
        </p:spPr>
      </p:pic>
      <p:sp>
        <p:nvSpPr>
          <p:cNvPr id="3" name="Content Placeholder 2">
            <a:extLst>
              <a:ext uri="{FF2B5EF4-FFF2-40B4-BE49-F238E27FC236}">
                <a16:creationId xmlns:a16="http://schemas.microsoft.com/office/drawing/2014/main" id="{18910082-8F12-13DB-14D0-FB40BB5D8F8B}"/>
              </a:ext>
            </a:extLst>
          </p:cNvPr>
          <p:cNvSpPr>
            <a:spLocks noGrp="1"/>
          </p:cNvSpPr>
          <p:nvPr>
            <p:ph idx="1"/>
          </p:nvPr>
        </p:nvSpPr>
        <p:spPr>
          <a:xfrm>
            <a:off x="377126" y="3619844"/>
            <a:ext cx="5584720" cy="2610310"/>
          </a:xfrm>
        </p:spPr>
        <p:txBody>
          <a:bodyPr vert="horz" lIns="91440" tIns="45720" rIns="91440" bIns="45720" rtlCol="0" anchor="b">
            <a:noAutofit/>
          </a:bodyPr>
          <a:lstStyle/>
          <a:p>
            <a:pPr algn="just">
              <a:lnSpc>
                <a:spcPct val="110000"/>
              </a:lnSpc>
              <a:buFont typeface="Wingdings" panose="020B0604020202020204" pitchFamily="34" charset="0"/>
              <a:buChar char="v"/>
            </a:pPr>
            <a:r>
              <a:rPr lang="en-US" sz="1400" dirty="0">
                <a:ea typeface="+mn-lt"/>
                <a:cs typeface="+mn-lt"/>
              </a:rPr>
              <a:t>People are forced to move out of their land due to both natural and manmade disasters.</a:t>
            </a:r>
            <a:endParaRPr lang="en-US" sz="1400" dirty="0"/>
          </a:p>
          <a:p>
            <a:pPr algn="just">
              <a:lnSpc>
                <a:spcPct val="110000"/>
              </a:lnSpc>
              <a:buFont typeface="Wingdings" panose="020B0604020202020204" pitchFamily="34" charset="0"/>
              <a:buChar char="v"/>
            </a:pPr>
            <a:r>
              <a:rPr lang="en-US" sz="1400" dirty="0">
                <a:ea typeface="+mn-lt"/>
                <a:cs typeface="+mn-lt"/>
              </a:rPr>
              <a:t> Natural disasters like earthquakes, cyclones, tsunami etc. render thousands of people homeless and sometime even force them to move and resettle in other areas.</a:t>
            </a:r>
          </a:p>
          <a:p>
            <a:pPr algn="just">
              <a:lnSpc>
                <a:spcPct val="110000"/>
              </a:lnSpc>
              <a:buFont typeface="Wingdings" panose="020B0604020202020204" pitchFamily="34" charset="0"/>
              <a:buChar char="v"/>
            </a:pPr>
            <a:r>
              <a:rPr lang="en-US" sz="1400" dirty="0">
                <a:ea typeface="+mn-lt"/>
                <a:cs typeface="+mn-lt"/>
              </a:rPr>
              <a:t> Similarly, developmental projects like construction of roads, dams, canals and flyovers displace people from their homes. Leakage of nuclear material in Japan resulted in millions of people being forced to leave the area for their safety. </a:t>
            </a:r>
          </a:p>
          <a:p>
            <a:pPr algn="just">
              <a:lnSpc>
                <a:spcPct val="110000"/>
              </a:lnSpc>
              <a:buFont typeface="Wingdings" panose="020B0604020202020204" pitchFamily="34" charset="0"/>
              <a:buChar char="v"/>
            </a:pPr>
            <a:r>
              <a:rPr lang="en-US" sz="1400" dirty="0">
                <a:ea typeface="+mn-lt"/>
                <a:cs typeface="+mn-lt"/>
              </a:rPr>
              <a:t>Resettlement can influence the local economy, both positively and negatively, by affecting businesses and job markets.</a:t>
            </a:r>
          </a:p>
          <a:p>
            <a:pPr algn="just">
              <a:lnSpc>
                <a:spcPct val="110000"/>
              </a:lnSpc>
              <a:buFont typeface="Wingdings" panose="020B0604020202020204" pitchFamily="34" charset="0"/>
              <a:buChar char="v"/>
            </a:pPr>
            <a:r>
              <a:rPr lang="en-US" sz="1400" dirty="0">
                <a:ea typeface="+mn-lt"/>
                <a:cs typeface="+mn-lt"/>
              </a:rPr>
              <a:t>Involuntary Resettlement refers to two distinct but related processes. Displacement is a process by which development projects cause people to lose land or other assets, or access to resources. This may result in physical dislocation, loss of income, or other adverse impacts.</a:t>
            </a:r>
          </a:p>
          <a:p>
            <a:pPr algn="just">
              <a:lnSpc>
                <a:spcPct val="110000"/>
              </a:lnSpc>
              <a:buFont typeface="Wingdings" panose="020B0604020202020204" pitchFamily="34" charset="0"/>
              <a:buChar char="v"/>
            </a:pPr>
            <a:r>
              <a:rPr lang="en-US" sz="1400" dirty="0">
                <a:ea typeface="+mn-lt"/>
                <a:cs typeface="+mn-lt"/>
              </a:rPr>
              <a:t>The disruption of social and cultural networks is a common consequence of resettlement, which can lead to loss of identity and cohesion.</a:t>
            </a:r>
          </a:p>
        </p:txBody>
      </p:sp>
      <p:cxnSp>
        <p:nvCxnSpPr>
          <p:cNvPr id="14" name="Straight Connector 13">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67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15887A-8A51-C6FD-E7C6-91C4E81F58DF}"/>
              </a:ext>
            </a:extLst>
          </p:cNvPr>
          <p:cNvSpPr txBox="1"/>
          <p:nvPr/>
        </p:nvSpPr>
        <p:spPr>
          <a:xfrm>
            <a:off x="2455035" y="319289"/>
            <a:ext cx="795914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FFFF00"/>
                </a:solidFill>
                <a:latin typeface="Consolas"/>
              </a:rPr>
              <a:t>CHALLENGES IN RESETTLEMENT</a:t>
            </a:r>
          </a:p>
        </p:txBody>
      </p:sp>
      <p:sp>
        <p:nvSpPr>
          <p:cNvPr id="3" name="TextBox 2">
            <a:extLst>
              <a:ext uri="{FF2B5EF4-FFF2-40B4-BE49-F238E27FC236}">
                <a16:creationId xmlns:a16="http://schemas.microsoft.com/office/drawing/2014/main" id="{8BD4B566-9E1F-1D81-10E3-F234F1655D4B}"/>
              </a:ext>
            </a:extLst>
          </p:cNvPr>
          <p:cNvSpPr txBox="1"/>
          <p:nvPr/>
        </p:nvSpPr>
        <p:spPr>
          <a:xfrm>
            <a:off x="360504" y="1309473"/>
            <a:ext cx="1122189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800" dirty="0"/>
              <a:t>Loss of land and property: Displaced individuals may lose their homes, farmlands, and livelihoods, leading to economic and social disruptions.</a:t>
            </a:r>
          </a:p>
        </p:txBody>
      </p:sp>
      <p:sp>
        <p:nvSpPr>
          <p:cNvPr id="4" name="TextBox 3">
            <a:extLst>
              <a:ext uri="{FF2B5EF4-FFF2-40B4-BE49-F238E27FC236}">
                <a16:creationId xmlns:a16="http://schemas.microsoft.com/office/drawing/2014/main" id="{958A3AD9-DC72-0C94-B4E3-C34AF5703A63}"/>
              </a:ext>
            </a:extLst>
          </p:cNvPr>
          <p:cNvSpPr txBox="1"/>
          <p:nvPr/>
        </p:nvSpPr>
        <p:spPr>
          <a:xfrm>
            <a:off x="453132" y="2976766"/>
            <a:ext cx="1122189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800" dirty="0"/>
              <a:t>Psychological stress: Relocation can cause emotional stress and trauma, as people may be forced to leave behind familiar surroundings and face uncertainty about the future.</a:t>
            </a:r>
          </a:p>
        </p:txBody>
      </p:sp>
      <p:sp>
        <p:nvSpPr>
          <p:cNvPr id="5" name="TextBox 4">
            <a:extLst>
              <a:ext uri="{FF2B5EF4-FFF2-40B4-BE49-F238E27FC236}">
                <a16:creationId xmlns:a16="http://schemas.microsoft.com/office/drawing/2014/main" id="{EB112CDB-3C8D-4775-7384-D5877C56ECA6}"/>
              </a:ext>
            </a:extLst>
          </p:cNvPr>
          <p:cNvSpPr txBox="1"/>
          <p:nvPr/>
        </p:nvSpPr>
        <p:spPr>
          <a:xfrm>
            <a:off x="360504" y="4687673"/>
            <a:ext cx="11428373"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dirty="0"/>
              <a:t>Access to services: Ensuring access to essential services such as healthcare, education, and clean water in the new location can be challenging , impacting the well -being of resettled populations</a:t>
            </a:r>
          </a:p>
        </p:txBody>
      </p:sp>
    </p:spTree>
    <p:extLst>
      <p:ext uri="{BB962C8B-B14F-4D97-AF65-F5344CB8AC3E}">
        <p14:creationId xmlns:p14="http://schemas.microsoft.com/office/powerpoint/2010/main" val="456282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CD07F4-B42E-1E85-D4CA-0C72DCF1B7FA}"/>
              </a:ext>
            </a:extLst>
          </p:cNvPr>
          <p:cNvSpPr txBox="1"/>
          <p:nvPr/>
        </p:nvSpPr>
        <p:spPr>
          <a:xfrm flipH="1">
            <a:off x="439009" y="363794"/>
            <a:ext cx="11497352" cy="5262979"/>
          </a:xfrm>
          <a:prstGeom prst="rect">
            <a:avLst/>
          </a:prstGeom>
          <a:noFill/>
        </p:spPr>
        <p:txBody>
          <a:bodyPr wrap="square" rtlCol="0">
            <a:spAutoFit/>
          </a:bodyPr>
          <a:lstStyle/>
          <a:p>
            <a:pPr marL="285750" indent="-285750">
              <a:buFont typeface="Arial" panose="020B0604020202020204" pitchFamily="34" charset="0"/>
              <a:buChar char="•"/>
            </a:pPr>
            <a:r>
              <a:rPr lang="en-IN" sz="2800" dirty="0"/>
              <a:t>Cultural Adjustment: Adapting to a new culture, language, and customs can be difficult.</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Housing and Shelter: Finding safe and suitable housing in the resettlement area can be challenging.</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Economic stability: Establishing financial stability in a new environment can take time, especially if employment opportunities are limited.</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Education: Ensuring access to quality education for children can be a concern</a:t>
            </a:r>
          </a:p>
        </p:txBody>
      </p:sp>
    </p:spTree>
    <p:extLst>
      <p:ext uri="{BB962C8B-B14F-4D97-AF65-F5344CB8AC3E}">
        <p14:creationId xmlns:p14="http://schemas.microsoft.com/office/powerpoint/2010/main" val="3006571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descr="White bulbs with a yellow one standing out">
            <a:extLst>
              <a:ext uri="{FF2B5EF4-FFF2-40B4-BE49-F238E27FC236}">
                <a16:creationId xmlns:a16="http://schemas.microsoft.com/office/drawing/2014/main" id="{A911593D-5BBD-8227-BE64-BD2E9C4CBCA3}"/>
              </a:ext>
            </a:extLst>
          </p:cNvPr>
          <p:cNvPicPr>
            <a:picLocks noChangeAspect="1"/>
          </p:cNvPicPr>
          <p:nvPr/>
        </p:nvPicPr>
        <p:blipFill rotWithShape="1">
          <a:blip r:embed="rId2"/>
          <a:srcRect l="11573" r="-3" b="-3"/>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39" name="Freeform: Shape 38">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295"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448181-AE03-C80A-E599-4E2573A5AE32}"/>
              </a:ext>
            </a:extLst>
          </p:cNvPr>
          <p:cNvSpPr>
            <a:spLocks noGrp="1"/>
          </p:cNvSpPr>
          <p:nvPr>
            <p:ph type="title"/>
          </p:nvPr>
        </p:nvSpPr>
        <p:spPr>
          <a:xfrm>
            <a:off x="1230587" y="277351"/>
            <a:ext cx="8206740" cy="1360898"/>
          </a:xfrm>
        </p:spPr>
        <p:txBody>
          <a:bodyPr>
            <a:normAutofit/>
          </a:bodyPr>
          <a:lstStyle/>
          <a:p>
            <a:r>
              <a:rPr lang="en-US" b="1">
                <a:latin typeface="Calibri"/>
                <a:ea typeface="Calibri"/>
                <a:cs typeface="Calibri"/>
              </a:rPr>
              <a:t>REHABILITATION MEASURES:</a:t>
            </a:r>
          </a:p>
        </p:txBody>
      </p:sp>
      <p:sp>
        <p:nvSpPr>
          <p:cNvPr id="22" name="Content Placeholder 21">
            <a:extLst>
              <a:ext uri="{FF2B5EF4-FFF2-40B4-BE49-F238E27FC236}">
                <a16:creationId xmlns:a16="http://schemas.microsoft.com/office/drawing/2014/main" id="{EEF94E58-34A8-E3B6-E5CC-838CF452494D}"/>
              </a:ext>
            </a:extLst>
          </p:cNvPr>
          <p:cNvSpPr>
            <a:spLocks noGrp="1"/>
          </p:cNvSpPr>
          <p:nvPr>
            <p:ph idx="1"/>
          </p:nvPr>
        </p:nvSpPr>
        <p:spPr>
          <a:xfrm>
            <a:off x="1134242" y="1298509"/>
            <a:ext cx="5841999" cy="4959738"/>
          </a:xfrm>
        </p:spPr>
        <p:txBody>
          <a:bodyPr vert="horz" lIns="91440" tIns="45720" rIns="91440" bIns="45720" rtlCol="0" anchor="t">
            <a:normAutofit fontScale="92500" lnSpcReduction="10000"/>
          </a:bodyPr>
          <a:lstStyle/>
          <a:p>
            <a:r>
              <a:rPr lang="en-US" dirty="0">
                <a:ea typeface="+mn-lt"/>
                <a:cs typeface="+mn-lt"/>
              </a:rPr>
              <a:t>Education and Literacy Programs: Providing access to quality education, establishing schools in tribal areas, and implementing programs to improve literacy rates among tribal populations.</a:t>
            </a:r>
            <a:endParaRPr lang="en-US" dirty="0"/>
          </a:p>
          <a:p>
            <a:endParaRPr lang="en-US"/>
          </a:p>
          <a:p>
            <a:r>
              <a:rPr lang="en-US" dirty="0">
                <a:ea typeface="+mn-lt"/>
                <a:cs typeface="+mn-lt"/>
              </a:rPr>
              <a:t>Healthcare Services: Ensuring access to healthcare facilities, mobile medical units, and awareness campaigns to address healthcare disparities and improve the overall health of tribal communities.</a:t>
            </a:r>
          </a:p>
          <a:p>
            <a:endParaRPr lang="en-US" dirty="0">
              <a:ea typeface="+mn-lt"/>
              <a:cs typeface="+mn-lt"/>
            </a:endParaRPr>
          </a:p>
          <a:p>
            <a:r>
              <a:rPr lang="en-US" dirty="0">
                <a:ea typeface="+mn-lt"/>
                <a:cs typeface="+mn-lt"/>
              </a:rPr>
              <a:t>Cultural Preservation: Supporting initiatives that promote and preserve tribal languages, traditions, and cultural heritage.</a:t>
            </a:r>
            <a:endParaRPr lang="en-US" dirty="0"/>
          </a:p>
        </p:txBody>
      </p:sp>
    </p:spTree>
    <p:extLst>
      <p:ext uri="{BB962C8B-B14F-4D97-AF65-F5344CB8AC3E}">
        <p14:creationId xmlns:p14="http://schemas.microsoft.com/office/powerpoint/2010/main" val="1678557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 name="Straight Connector 12">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oup of people carrying water&#10;&#10;Description automatically generated">
            <a:extLst>
              <a:ext uri="{FF2B5EF4-FFF2-40B4-BE49-F238E27FC236}">
                <a16:creationId xmlns:a16="http://schemas.microsoft.com/office/drawing/2014/main" id="{57544488-85E3-3D12-77A6-4772D76F865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8737" r="1" b="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17" name="Freeform: Shape 16">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295"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F7B2D28-14FE-0EAB-3DAB-CC0ADB2864B9}"/>
              </a:ext>
            </a:extLst>
          </p:cNvPr>
          <p:cNvSpPr txBox="1"/>
          <p:nvPr/>
        </p:nvSpPr>
        <p:spPr>
          <a:xfrm>
            <a:off x="703591" y="464839"/>
            <a:ext cx="5138483" cy="549555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marL="285750" indent="-285750">
              <a:lnSpc>
                <a:spcPct val="110000"/>
              </a:lnSpc>
              <a:spcAft>
                <a:spcPts val="600"/>
              </a:spcAft>
              <a:buFont typeface="Arial"/>
              <a:buChar char="•"/>
            </a:pPr>
            <a:r>
              <a:rPr lang="en-US" sz="2000" dirty="0"/>
              <a:t> Livelihood and Skill Development : Offering  vocational training and skill development programs to create sustainable employment opportunities for tribal youth and adults.</a:t>
            </a:r>
            <a:endParaRPr lang="en-US" sz="2000"/>
          </a:p>
          <a:p>
            <a:pPr>
              <a:lnSpc>
                <a:spcPct val="110000"/>
              </a:lnSpc>
              <a:spcAft>
                <a:spcPts val="600"/>
              </a:spcAft>
            </a:pPr>
            <a:endParaRPr lang="en-US" sz="2000" dirty="0"/>
          </a:p>
          <a:p>
            <a:pPr marL="342900" indent="-342900">
              <a:lnSpc>
                <a:spcPct val="110000"/>
              </a:lnSpc>
              <a:spcAft>
                <a:spcPts val="600"/>
              </a:spcAft>
              <a:buFont typeface="Arial"/>
              <a:buChar char="•"/>
            </a:pPr>
            <a:r>
              <a:rPr lang="en-US" sz="2000" dirty="0"/>
              <a:t> Land and resource rights: Securing land rights and protecting tribal lands from illegal encroachments, while also promoting sustainable land and resource management practices.</a:t>
            </a:r>
            <a:endParaRPr lang="en-US" sz="2000"/>
          </a:p>
          <a:p>
            <a:pPr>
              <a:lnSpc>
                <a:spcPct val="110000"/>
              </a:lnSpc>
              <a:spcAft>
                <a:spcPts val="600"/>
              </a:spcAft>
            </a:pPr>
            <a:endParaRPr lang="en-US" sz="2000" dirty="0"/>
          </a:p>
          <a:p>
            <a:pPr marL="342900" indent="-342900">
              <a:lnSpc>
                <a:spcPct val="110000"/>
              </a:lnSpc>
              <a:spcAft>
                <a:spcPts val="600"/>
              </a:spcAft>
              <a:buFont typeface="Arial"/>
              <a:buChar char="•"/>
            </a:pPr>
            <a:r>
              <a:rPr lang="en-US" sz="2000" dirty="0"/>
              <a:t> Tribal self-governance : Empowering tribal councils or self-governing bodies to make decisions on local issues and development projects.</a:t>
            </a:r>
            <a:endParaRPr lang="en-US" sz="2000"/>
          </a:p>
        </p:txBody>
      </p:sp>
      <p:sp>
        <p:nvSpPr>
          <p:cNvPr id="4" name="TextBox 3">
            <a:extLst>
              <a:ext uri="{FF2B5EF4-FFF2-40B4-BE49-F238E27FC236}">
                <a16:creationId xmlns:a16="http://schemas.microsoft.com/office/drawing/2014/main" id="{8B1748D0-0925-C021-8762-AA418F6BDBA0}"/>
              </a:ext>
            </a:extLst>
          </p:cNvPr>
          <p:cNvSpPr txBox="1"/>
          <p:nvPr/>
        </p:nvSpPr>
        <p:spPr>
          <a:xfrm>
            <a:off x="9469781" y="6657945"/>
            <a:ext cx="2722219"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2752417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1D7FF-A371-BC89-99FD-1E0D1A6F9F79}"/>
              </a:ext>
            </a:extLst>
          </p:cNvPr>
          <p:cNvSpPr>
            <a:spLocks noGrp="1"/>
          </p:cNvSpPr>
          <p:nvPr>
            <p:ph type="title"/>
          </p:nvPr>
        </p:nvSpPr>
        <p:spPr>
          <a:xfrm>
            <a:off x="1107966" y="-72996"/>
            <a:ext cx="9905999" cy="1360898"/>
          </a:xfrm>
        </p:spPr>
        <p:txBody>
          <a:bodyPr>
            <a:normAutofit/>
          </a:bodyPr>
          <a:lstStyle/>
          <a:p>
            <a:r>
              <a:rPr lang="en-US" sz="3200" b="1" dirty="0">
                <a:solidFill>
                  <a:srgbClr val="FFFF00"/>
                </a:solidFill>
                <a:latin typeface="Constantia"/>
              </a:rPr>
              <a:t>CASE STUDY " SARDAR SAROVER PROJECT</a:t>
            </a:r>
          </a:p>
        </p:txBody>
      </p:sp>
      <p:pic>
        <p:nvPicPr>
          <p:cNvPr id="4" name="Content Placeholder 3" descr="A large dam with water flowing down&#10;&#10;Description automatically generated">
            <a:extLst>
              <a:ext uri="{FF2B5EF4-FFF2-40B4-BE49-F238E27FC236}">
                <a16:creationId xmlns:a16="http://schemas.microsoft.com/office/drawing/2014/main" id="{86B4F977-2A98-F18A-782C-A51BB54F8879}"/>
              </a:ext>
            </a:extLst>
          </p:cNvPr>
          <p:cNvPicPr>
            <a:picLocks noGrp="1" noChangeAspect="1"/>
          </p:cNvPicPr>
          <p:nvPr>
            <p:ph idx="1"/>
          </p:nvPr>
        </p:nvPicPr>
        <p:blipFill>
          <a:blip r:embed="rId2"/>
          <a:stretch>
            <a:fillRect/>
          </a:stretch>
        </p:blipFill>
        <p:spPr>
          <a:xfrm>
            <a:off x="7218581" y="1010764"/>
            <a:ext cx="3815802" cy="4536746"/>
          </a:xfrm>
        </p:spPr>
      </p:pic>
      <p:sp>
        <p:nvSpPr>
          <p:cNvPr id="5" name="TextBox 4">
            <a:extLst>
              <a:ext uri="{FF2B5EF4-FFF2-40B4-BE49-F238E27FC236}">
                <a16:creationId xmlns:a16="http://schemas.microsoft.com/office/drawing/2014/main" id="{2D568448-4460-8D57-E713-BC1BB2918995}"/>
              </a:ext>
            </a:extLst>
          </p:cNvPr>
          <p:cNvSpPr txBox="1"/>
          <p:nvPr/>
        </p:nvSpPr>
        <p:spPr>
          <a:xfrm>
            <a:off x="1234966" y="924035"/>
            <a:ext cx="5616026"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000" dirty="0"/>
              <a:t>The Sardar Sarovar Project is located on the Narmada River in India, spanning the states of </a:t>
            </a:r>
            <a:r>
              <a:rPr lang="en-US" sz="2000"/>
              <a:t>Gujrat, Madhya Pradesh, and Maharashtra.</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main goal of the project is to provide water for irrigation, drinking, and industrial use, as well as generate hydroelectric power.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 major controversy surrounding the project is the displacement of local tribal communities due to the dams construction.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There have been concerns about the ecological impact of the dam, including changes to river ecosystems and wildlife habitats.</a:t>
            </a:r>
          </a:p>
        </p:txBody>
      </p:sp>
    </p:spTree>
    <p:extLst>
      <p:ext uri="{BB962C8B-B14F-4D97-AF65-F5344CB8AC3E}">
        <p14:creationId xmlns:p14="http://schemas.microsoft.com/office/powerpoint/2010/main" val="982763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849-983D-247F-7EB0-258E3EF639C3}"/>
              </a:ext>
            </a:extLst>
          </p:cNvPr>
          <p:cNvSpPr>
            <a:spLocks noGrp="1"/>
          </p:cNvSpPr>
          <p:nvPr>
            <p:ph type="title"/>
          </p:nvPr>
        </p:nvSpPr>
        <p:spPr>
          <a:xfrm>
            <a:off x="1186794" y="356177"/>
            <a:ext cx="9905999" cy="1360898"/>
          </a:xfrm>
        </p:spPr>
        <p:txBody>
          <a:bodyPr>
            <a:normAutofit/>
          </a:bodyPr>
          <a:lstStyle/>
          <a:p>
            <a:r>
              <a:rPr lang="en-US" sz="3200" b="1" dirty="0">
                <a:solidFill>
                  <a:srgbClr val="FFFF00"/>
                </a:solidFill>
                <a:latin typeface="Constantia"/>
              </a:rPr>
              <a:t>CASE STUDY "WAYAND WILDLIFE SANCTUARY</a:t>
            </a:r>
          </a:p>
        </p:txBody>
      </p:sp>
      <p:pic>
        <p:nvPicPr>
          <p:cNvPr id="4" name="Content Placeholder 3" descr="A sign over a dirt road&#10;&#10;Description automatically generated">
            <a:extLst>
              <a:ext uri="{FF2B5EF4-FFF2-40B4-BE49-F238E27FC236}">
                <a16:creationId xmlns:a16="http://schemas.microsoft.com/office/drawing/2014/main" id="{22C3D20A-4C8B-0D19-C58D-00FA4FBF4A5B}"/>
              </a:ext>
            </a:extLst>
          </p:cNvPr>
          <p:cNvPicPr>
            <a:picLocks noGrp="1" noChangeAspect="1"/>
          </p:cNvPicPr>
          <p:nvPr>
            <p:ph idx="1"/>
          </p:nvPr>
        </p:nvPicPr>
        <p:blipFill>
          <a:blip r:embed="rId2"/>
          <a:stretch>
            <a:fillRect/>
          </a:stretch>
        </p:blipFill>
        <p:spPr>
          <a:xfrm>
            <a:off x="7143749" y="1446835"/>
            <a:ext cx="4517442" cy="4490544"/>
          </a:xfrm>
        </p:spPr>
      </p:pic>
      <p:sp>
        <p:nvSpPr>
          <p:cNvPr id="5" name="TextBox 4">
            <a:extLst>
              <a:ext uri="{FF2B5EF4-FFF2-40B4-BE49-F238E27FC236}">
                <a16:creationId xmlns:a16="http://schemas.microsoft.com/office/drawing/2014/main" id="{7FD73209-9285-DCFD-03C9-670D2C994A44}"/>
              </a:ext>
            </a:extLst>
          </p:cNvPr>
          <p:cNvSpPr txBox="1"/>
          <p:nvPr/>
        </p:nvSpPr>
        <p:spPr>
          <a:xfrm>
            <a:off x="1383862" y="1664137"/>
            <a:ext cx="5484647"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000" dirty="0"/>
              <a:t>Wayand wildlife sanctuary is located in the Wayand district of Kerala, in the southern part of India.</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Displaced 53,472 tribal families but till 2003, only 843 families could get the land.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Tribals felt betrayed and had started encroachment into the forest.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led to violent encounters with the forest officials.</a:t>
            </a:r>
          </a:p>
        </p:txBody>
      </p:sp>
    </p:spTree>
    <p:extLst>
      <p:ext uri="{BB962C8B-B14F-4D97-AF65-F5344CB8AC3E}">
        <p14:creationId xmlns:p14="http://schemas.microsoft.com/office/powerpoint/2010/main" val="3290459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ownload.jpeg"/>
          <p:cNvPicPr>
            <a:picLocks noGrp="1" noChangeAspect="1"/>
          </p:cNvPicPr>
          <p:nvPr>
            <p:ph idx="1"/>
          </p:nvPr>
        </p:nvPicPr>
        <p:blipFill>
          <a:blip r:embed="rId2"/>
          <a:stretch>
            <a:fillRect/>
          </a:stretch>
        </p:blipFill>
        <p:spPr>
          <a:xfrm>
            <a:off x="0" y="0"/>
            <a:ext cx="12192000" cy="6858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EC64C5-A06A-CACE-876A-E83FBE6308D1}"/>
              </a:ext>
            </a:extLst>
          </p:cNvPr>
          <p:cNvSpPr txBox="1"/>
          <p:nvPr/>
        </p:nvSpPr>
        <p:spPr>
          <a:xfrm>
            <a:off x="501315" y="438651"/>
            <a:ext cx="836796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FFFF00"/>
                </a:solidFill>
                <a:latin typeface="Constantia"/>
              </a:rPr>
              <a:t>WHAT IS RESETTLEMENT  ?</a:t>
            </a:r>
            <a:endParaRPr lang="en-US" sz="3600" dirty="0">
              <a:latin typeface="Constantia"/>
            </a:endParaRPr>
          </a:p>
        </p:txBody>
      </p:sp>
      <p:sp>
        <p:nvSpPr>
          <p:cNvPr id="3" name="TextBox 2">
            <a:extLst>
              <a:ext uri="{FF2B5EF4-FFF2-40B4-BE49-F238E27FC236}">
                <a16:creationId xmlns:a16="http://schemas.microsoft.com/office/drawing/2014/main" id="{5DD83146-8859-DA62-4D89-9D9259079410}"/>
              </a:ext>
            </a:extLst>
          </p:cNvPr>
          <p:cNvSpPr txBox="1"/>
          <p:nvPr/>
        </p:nvSpPr>
        <p:spPr>
          <a:xfrm>
            <a:off x="503822" y="1619250"/>
            <a:ext cx="6264695"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t>Resettlement is the process of moving people or communities from one place to another, often due to specific reasons such as urban development, infrastructure projects, environmental factors, or social and political changes.</a:t>
            </a:r>
          </a:p>
          <a:p>
            <a:pPr marL="342900" indent="-342900">
              <a:buFont typeface="Arial"/>
              <a:buChar char="•"/>
            </a:pPr>
            <a:endParaRPr lang="en-US" sz="2400" dirty="0"/>
          </a:p>
          <a:p>
            <a:pPr marL="342900" indent="-342900">
              <a:buFont typeface="Arial"/>
              <a:buChar char="•"/>
            </a:pPr>
            <a:r>
              <a:rPr lang="en-US" sz="2400" dirty="0">
                <a:latin typeface="Walbaum Display"/>
              </a:rPr>
              <a:t>Resettlement involves finding and providing alternative home and lands for the affected people</a:t>
            </a:r>
            <a:endParaRPr lang="en-US" sz="2400" dirty="0"/>
          </a:p>
          <a:p>
            <a:pPr marL="342900" indent="-342900">
              <a:buFont typeface="Arial"/>
              <a:buChar char="•"/>
            </a:pPr>
            <a:endParaRPr lang="en-US" sz="2400" dirty="0"/>
          </a:p>
        </p:txBody>
      </p:sp>
      <p:pic>
        <p:nvPicPr>
          <p:cNvPr id="4" name="Picture 3" descr="Internal Displacement: Our Developmental Politics Has No Concern For The  Marginalised | Feminism in India">
            <a:extLst>
              <a:ext uri="{FF2B5EF4-FFF2-40B4-BE49-F238E27FC236}">
                <a16:creationId xmlns:a16="http://schemas.microsoft.com/office/drawing/2014/main" id="{E71E8B57-B2A3-F31A-2343-B7C412BA6CF9}"/>
              </a:ext>
            </a:extLst>
          </p:cNvPr>
          <p:cNvPicPr>
            <a:picLocks noChangeAspect="1"/>
          </p:cNvPicPr>
          <p:nvPr/>
        </p:nvPicPr>
        <p:blipFill>
          <a:blip r:embed="rId2"/>
          <a:stretch>
            <a:fillRect/>
          </a:stretch>
        </p:blipFill>
        <p:spPr>
          <a:xfrm>
            <a:off x="7815330" y="475802"/>
            <a:ext cx="4041817" cy="2869127"/>
          </a:xfrm>
          <a:prstGeom prst="rect">
            <a:avLst/>
          </a:prstGeom>
        </p:spPr>
      </p:pic>
      <p:pic>
        <p:nvPicPr>
          <p:cNvPr id="5" name="Picture 4" descr="Eviction of Tribals: Forced Displacement and Its Links With Poor Health">
            <a:extLst>
              <a:ext uri="{FF2B5EF4-FFF2-40B4-BE49-F238E27FC236}">
                <a16:creationId xmlns:a16="http://schemas.microsoft.com/office/drawing/2014/main" id="{94B00031-87D7-3BE7-C5F8-0BE26091524B}"/>
              </a:ext>
            </a:extLst>
          </p:cNvPr>
          <p:cNvPicPr>
            <a:picLocks noChangeAspect="1"/>
          </p:cNvPicPr>
          <p:nvPr/>
        </p:nvPicPr>
        <p:blipFill>
          <a:blip r:embed="rId3"/>
          <a:stretch>
            <a:fillRect/>
          </a:stretch>
        </p:blipFill>
        <p:spPr>
          <a:xfrm>
            <a:off x="7815330" y="3698384"/>
            <a:ext cx="4041819" cy="2638021"/>
          </a:xfrm>
          <a:prstGeom prst="rect">
            <a:avLst/>
          </a:prstGeom>
        </p:spPr>
      </p:pic>
    </p:spTree>
    <p:extLst>
      <p:ext uri="{BB962C8B-B14F-4D97-AF65-F5344CB8AC3E}">
        <p14:creationId xmlns:p14="http://schemas.microsoft.com/office/powerpoint/2010/main" val="3986863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12D8710-6A1F-33CB-C860-3F42DD32BA63}"/>
              </a:ext>
            </a:extLst>
          </p:cNvPr>
          <p:cNvSpPr txBox="1"/>
          <p:nvPr/>
        </p:nvSpPr>
        <p:spPr>
          <a:xfrm>
            <a:off x="6736250" y="-1358137"/>
            <a:ext cx="4702434" cy="78241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62500" lnSpcReduction="20000"/>
          </a:bodyPr>
          <a:lstStyle/>
          <a:p>
            <a:pPr>
              <a:spcBef>
                <a:spcPct val="0"/>
              </a:spcBef>
              <a:spcAft>
                <a:spcPts val="600"/>
              </a:spcAft>
            </a:pPr>
            <a:r>
              <a:rPr lang="en-US" sz="4000" kern="1200" dirty="0">
                <a:solidFill>
                  <a:srgbClr val="FFFF00"/>
                </a:solidFill>
                <a:highlight>
                  <a:srgbClr val="000000"/>
                </a:highlight>
                <a:latin typeface="+mj-lt"/>
                <a:ea typeface="+mj-ea"/>
                <a:cs typeface="+mj-cs"/>
              </a:rPr>
              <a:t>WHAT IS REHABILITATION ?</a:t>
            </a:r>
          </a:p>
        </p:txBody>
      </p:sp>
      <p:sp>
        <p:nvSpPr>
          <p:cNvPr id="3" name="TextBox 2">
            <a:extLst>
              <a:ext uri="{FF2B5EF4-FFF2-40B4-BE49-F238E27FC236}">
                <a16:creationId xmlns:a16="http://schemas.microsoft.com/office/drawing/2014/main" id="{003C8017-4EED-C87A-D54C-DE4F33C9877E}"/>
              </a:ext>
            </a:extLst>
          </p:cNvPr>
          <p:cNvSpPr txBox="1"/>
          <p:nvPr/>
        </p:nvSpPr>
        <p:spPr>
          <a:xfrm>
            <a:off x="649230" y="1346214"/>
            <a:ext cx="6972301" cy="35244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indent="-342900">
              <a:lnSpc>
                <a:spcPct val="120000"/>
              </a:lnSpc>
              <a:spcAft>
                <a:spcPts val="600"/>
              </a:spcAft>
              <a:buFont typeface="Arial"/>
              <a:buChar char="•"/>
            </a:pPr>
            <a:r>
              <a:rPr lang="en-US" sz="2400" dirty="0"/>
              <a:t>Rehabilitation is a process of helping individuals recover and regain their physical, mental, or social well-being after experiencing injury, illness, addiction, or other challenging life circumstances.</a:t>
            </a:r>
          </a:p>
          <a:p>
            <a:pPr marL="342900" indent="-342900">
              <a:lnSpc>
                <a:spcPct val="120000"/>
              </a:lnSpc>
              <a:spcAft>
                <a:spcPts val="600"/>
              </a:spcAft>
              <a:buFont typeface="Arial"/>
              <a:buChar char="•"/>
            </a:pPr>
            <a:endParaRPr lang="en-US" sz="2400" dirty="0"/>
          </a:p>
          <a:p>
            <a:pPr marL="342900" indent="-342900">
              <a:lnSpc>
                <a:spcPct val="120000"/>
              </a:lnSpc>
              <a:spcAft>
                <a:spcPts val="600"/>
              </a:spcAft>
              <a:buFont typeface="Arial"/>
              <a:buChar char="•"/>
            </a:pPr>
            <a:r>
              <a:rPr lang="en-US" sz="2400" dirty="0"/>
              <a:t>The specific goals of rehabilitation is to restore the affected individual to their highest level of functioning and independence.</a:t>
            </a:r>
          </a:p>
        </p:txBody>
      </p:sp>
      <p:cxnSp>
        <p:nvCxnSpPr>
          <p:cNvPr id="18" name="Straight Connector 17">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These tribals were displaced from C'garh. Can they get land rights in AP?">
            <a:extLst>
              <a:ext uri="{FF2B5EF4-FFF2-40B4-BE49-F238E27FC236}">
                <a16:creationId xmlns:a16="http://schemas.microsoft.com/office/drawing/2014/main" id="{DDAE2353-8E1E-C6D5-1BC3-90C9E345CC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1159" y="607930"/>
            <a:ext cx="3647768" cy="254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ex Court expresses displeasure over slow progress in rehabilitation of  Reang Tribes">
            <a:extLst>
              <a:ext uri="{FF2B5EF4-FFF2-40B4-BE49-F238E27FC236}">
                <a16:creationId xmlns:a16="http://schemas.microsoft.com/office/drawing/2014/main" id="{0355BBD1-4163-4CEB-5CC2-04D4860F9E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0777" y="3463196"/>
            <a:ext cx="3388532" cy="32271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E88E48-DEFA-9FF8-9B72-F3E205ECB47B}"/>
              </a:ext>
            </a:extLst>
          </p:cNvPr>
          <p:cNvSpPr txBox="1"/>
          <p:nvPr/>
        </p:nvSpPr>
        <p:spPr>
          <a:xfrm flipH="1">
            <a:off x="812635" y="491613"/>
            <a:ext cx="6197765" cy="584775"/>
          </a:xfrm>
          <a:prstGeom prst="rect">
            <a:avLst/>
          </a:prstGeom>
          <a:noFill/>
        </p:spPr>
        <p:txBody>
          <a:bodyPr wrap="square" rtlCol="0">
            <a:spAutoFit/>
          </a:bodyPr>
          <a:lstStyle/>
          <a:p>
            <a:r>
              <a:rPr lang="en-IN" sz="3200" dirty="0">
                <a:solidFill>
                  <a:srgbClr val="FFFF00"/>
                </a:solidFill>
              </a:rPr>
              <a:t>WHAT IS REHABILITATION?</a:t>
            </a:r>
          </a:p>
        </p:txBody>
      </p:sp>
    </p:spTree>
    <p:extLst>
      <p:ext uri="{BB962C8B-B14F-4D97-AF65-F5344CB8AC3E}">
        <p14:creationId xmlns:p14="http://schemas.microsoft.com/office/powerpoint/2010/main" val="2179705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3870"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4441E5-7C02-A5E1-60B4-8F8E7C762E15}"/>
              </a:ext>
            </a:extLst>
          </p:cNvPr>
          <p:cNvSpPr>
            <a:spLocks noGrp="1"/>
          </p:cNvSpPr>
          <p:nvPr>
            <p:ph type="title"/>
          </p:nvPr>
        </p:nvSpPr>
        <p:spPr>
          <a:xfrm>
            <a:off x="1143001" y="872937"/>
            <a:ext cx="5920740" cy="1360898"/>
          </a:xfrm>
        </p:spPr>
        <p:txBody>
          <a:bodyPr>
            <a:normAutofit fontScale="90000"/>
          </a:bodyPr>
          <a:lstStyle/>
          <a:p>
            <a:r>
              <a:rPr lang="en-US" sz="4400" b="1" dirty="0"/>
              <a:t>CAUSES OF DEVELOPMENT:</a:t>
            </a:r>
          </a:p>
        </p:txBody>
      </p:sp>
      <p:graphicFrame>
        <p:nvGraphicFramePr>
          <p:cNvPr id="21" name="Content Placeholder 2">
            <a:extLst>
              <a:ext uri="{FF2B5EF4-FFF2-40B4-BE49-F238E27FC236}">
                <a16:creationId xmlns:a16="http://schemas.microsoft.com/office/drawing/2014/main" id="{7DC923C1-8FA2-1C12-04DF-731699775BC9}"/>
              </a:ext>
            </a:extLst>
          </p:cNvPr>
          <p:cNvGraphicFramePr>
            <a:graphicFrameLocks noGrp="1"/>
          </p:cNvGraphicFramePr>
          <p:nvPr>
            <p:ph idx="1"/>
            <p:extLst>
              <p:ext uri="{D42A27DB-BD31-4B8C-83A1-F6EECF244321}">
                <p14:modId xmlns:p14="http://schemas.microsoft.com/office/powerpoint/2010/main" val="1009855911"/>
              </p:ext>
            </p:extLst>
          </p:nvPr>
        </p:nvGraphicFramePr>
        <p:xfrm>
          <a:off x="609836" y="1872586"/>
          <a:ext cx="6985555" cy="3840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Picture 14" descr="Woman meditating on a sofa">
            <a:extLst>
              <a:ext uri="{FF2B5EF4-FFF2-40B4-BE49-F238E27FC236}">
                <a16:creationId xmlns:a16="http://schemas.microsoft.com/office/drawing/2014/main" id="{BF7D8100-93EF-C8D1-FD17-0ED22ED134D2}"/>
              </a:ext>
            </a:extLst>
          </p:cNvPr>
          <p:cNvPicPr>
            <a:picLocks noChangeAspect="1"/>
          </p:cNvPicPr>
          <p:nvPr/>
        </p:nvPicPr>
        <p:blipFill rotWithShape="1">
          <a:blip r:embed="rId7">
            <a:alphaModFix/>
          </a:blip>
          <a:srcRect l="12204" r="20621" b="-3"/>
          <a:stretch/>
        </p:blipFill>
        <p:spPr>
          <a:xfrm>
            <a:off x="5280193" y="10"/>
            <a:ext cx="6911808" cy="6857990"/>
          </a:xfrm>
          <a:custGeom>
            <a:avLst/>
            <a:gdLst/>
            <a:ahLst/>
            <a:cxnLst/>
            <a:rect l="l" t="t" r="r" b="b"/>
            <a:pathLst>
              <a:path w="6911808" h="6858000">
                <a:moveTo>
                  <a:pt x="6001291" y="0"/>
                </a:moveTo>
                <a:lnTo>
                  <a:pt x="6010593" y="0"/>
                </a:lnTo>
                <a:lnTo>
                  <a:pt x="6911808" y="0"/>
                </a:lnTo>
                <a:lnTo>
                  <a:pt x="6911808" y="6858000"/>
                </a:lnTo>
                <a:lnTo>
                  <a:pt x="6094479" y="6858000"/>
                </a:lnTo>
                <a:lnTo>
                  <a:pt x="6001291" y="6858000"/>
                </a:lnTo>
                <a:lnTo>
                  <a:pt x="2229335" y="6858000"/>
                </a:lnTo>
                <a:lnTo>
                  <a:pt x="1633138" y="6858000"/>
                </a:lnTo>
                <a:lnTo>
                  <a:pt x="0" y="6858000"/>
                </a:lnTo>
                <a:lnTo>
                  <a:pt x="6001291" y="10614"/>
                </a:lnTo>
                <a:close/>
              </a:path>
            </a:pathLst>
          </a:custGeom>
        </p:spPr>
      </p:pic>
    </p:spTree>
    <p:extLst>
      <p:ext uri="{BB962C8B-B14F-4D97-AF65-F5344CB8AC3E}">
        <p14:creationId xmlns:p14="http://schemas.microsoft.com/office/powerpoint/2010/main" val="540659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7F86-C62E-2AF0-9159-0CFA5923402C}"/>
              </a:ext>
            </a:extLst>
          </p:cNvPr>
          <p:cNvSpPr>
            <a:spLocks noGrp="1"/>
          </p:cNvSpPr>
          <p:nvPr>
            <p:ph type="title"/>
          </p:nvPr>
        </p:nvSpPr>
        <p:spPr>
          <a:xfrm>
            <a:off x="56029" y="-57153"/>
            <a:ext cx="9905999" cy="1360898"/>
          </a:xfrm>
        </p:spPr>
        <p:txBody>
          <a:bodyPr>
            <a:normAutofit/>
          </a:bodyPr>
          <a:lstStyle/>
          <a:p>
            <a:r>
              <a:rPr lang="en-US" sz="4400" b="1">
                <a:latin typeface="Constantia"/>
                <a:ea typeface="HGPMinchoE"/>
              </a:rPr>
              <a:t>DISPLACEMENT </a:t>
            </a:r>
            <a:r>
              <a:rPr lang="en-US" sz="4400" b="1" dirty="0">
                <a:latin typeface="Constantia"/>
                <a:ea typeface="HGPMinchoE"/>
              </a:rPr>
              <a:t>DUE TO DAMS:</a:t>
            </a:r>
          </a:p>
        </p:txBody>
      </p:sp>
      <p:pic>
        <p:nvPicPr>
          <p:cNvPr id="4" name="Content Placeholder 3" descr="What Are Two Examples Of How Hydropower Can Damage An Ecosystem - DEFNITI">
            <a:extLst>
              <a:ext uri="{FF2B5EF4-FFF2-40B4-BE49-F238E27FC236}">
                <a16:creationId xmlns:a16="http://schemas.microsoft.com/office/drawing/2014/main" id="{403D10E9-8CEB-20F0-68A8-D512303A5338}"/>
              </a:ext>
            </a:extLst>
          </p:cNvPr>
          <p:cNvPicPr>
            <a:picLocks noGrp="1" noChangeAspect="1"/>
          </p:cNvPicPr>
          <p:nvPr>
            <p:ph idx="1"/>
          </p:nvPr>
        </p:nvPicPr>
        <p:blipFill>
          <a:blip r:embed="rId2"/>
          <a:stretch>
            <a:fillRect/>
          </a:stretch>
        </p:blipFill>
        <p:spPr>
          <a:xfrm>
            <a:off x="56030" y="1159482"/>
            <a:ext cx="12180792" cy="5699310"/>
          </a:xfrm>
        </p:spPr>
      </p:pic>
    </p:spTree>
    <p:extLst>
      <p:ext uri="{BB962C8B-B14F-4D97-AF65-F5344CB8AC3E}">
        <p14:creationId xmlns:p14="http://schemas.microsoft.com/office/powerpoint/2010/main" val="2620112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50" name="Straight Connector 49">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2" name="Rectangle 51">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A dam with water coming out of it&#10;&#10;Description automatically generated">
            <a:extLst>
              <a:ext uri="{FF2B5EF4-FFF2-40B4-BE49-F238E27FC236}">
                <a16:creationId xmlns:a16="http://schemas.microsoft.com/office/drawing/2014/main" id="{873209FF-2A65-999F-6488-7E19E0BCCD9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189853" y="360272"/>
            <a:ext cx="3336209" cy="2812972"/>
          </a:xfrm>
          <a:prstGeom prst="rect">
            <a:avLst/>
          </a:prstGeom>
        </p:spPr>
      </p:pic>
      <p:pic>
        <p:nvPicPr>
          <p:cNvPr id="28" name="Picture 27" descr="Aerial view of valley map">
            <a:extLst>
              <a:ext uri="{FF2B5EF4-FFF2-40B4-BE49-F238E27FC236}">
                <a16:creationId xmlns:a16="http://schemas.microsoft.com/office/drawing/2014/main" id="{D8ED62FC-44AC-F3BE-0E49-A2E2DE478CC4}"/>
              </a:ext>
            </a:extLst>
          </p:cNvPr>
          <p:cNvPicPr>
            <a:picLocks noChangeAspect="1"/>
          </p:cNvPicPr>
          <p:nvPr/>
        </p:nvPicPr>
        <p:blipFill rotWithShape="1">
          <a:blip r:embed="rId4" cstate="print"/>
          <a:srcRect l="12523" r="22740" b="-3"/>
          <a:stretch/>
        </p:blipFill>
        <p:spPr>
          <a:xfrm>
            <a:off x="1184336" y="3645929"/>
            <a:ext cx="3336929" cy="2903393"/>
          </a:xfrm>
          <a:prstGeom prst="rect">
            <a:avLst/>
          </a:prstGeom>
        </p:spPr>
      </p:pic>
      <p:sp>
        <p:nvSpPr>
          <p:cNvPr id="27" name="TextBox 26">
            <a:extLst>
              <a:ext uri="{FF2B5EF4-FFF2-40B4-BE49-F238E27FC236}">
                <a16:creationId xmlns:a16="http://schemas.microsoft.com/office/drawing/2014/main" id="{1AE3F1D6-3056-D929-BEB7-62F846301588}"/>
              </a:ext>
            </a:extLst>
          </p:cNvPr>
          <p:cNvSpPr txBox="1"/>
          <p:nvPr/>
        </p:nvSpPr>
        <p:spPr>
          <a:xfrm>
            <a:off x="5010241" y="286658"/>
            <a:ext cx="5798126" cy="384017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85750">
              <a:lnSpc>
                <a:spcPct val="110000"/>
              </a:lnSpc>
              <a:spcAft>
                <a:spcPts val="600"/>
              </a:spcAft>
              <a:buFont typeface="Arial"/>
              <a:buChar char="•"/>
            </a:pPr>
            <a:r>
              <a:rPr lang="en-US" sz="2000" dirty="0"/>
              <a:t>Large </a:t>
            </a:r>
            <a:r>
              <a:rPr lang="en-US" sz="2000" err="1"/>
              <a:t>hydroelectrics</a:t>
            </a:r>
            <a:r>
              <a:rPr lang="en-US" sz="2000" dirty="0"/>
              <a:t> dams are often built to generate electricity and manage water resources. The creation of reservoirs behind these dams can lead to the submergence of land, resulting in the displacement of communities living in those areas.</a:t>
            </a:r>
          </a:p>
          <a:p>
            <a:pPr marL="285750" indent="-285750">
              <a:lnSpc>
                <a:spcPct val="110000"/>
              </a:lnSpc>
              <a:spcAft>
                <a:spcPts val="600"/>
              </a:spcAft>
              <a:buFont typeface="Arial"/>
              <a:buChar char="•"/>
            </a:pPr>
            <a:endParaRPr lang="en-US" sz="2000" dirty="0"/>
          </a:p>
          <a:p>
            <a:pPr marL="285750" indent="-285750">
              <a:lnSpc>
                <a:spcPct val="110000"/>
              </a:lnSpc>
              <a:spcAft>
                <a:spcPts val="600"/>
              </a:spcAft>
              <a:buFont typeface="Arial"/>
              <a:buChar char="•"/>
            </a:pPr>
            <a:r>
              <a:rPr lang="en-US" sz="2000" dirty="0"/>
              <a:t>Millions of people were displaced during the big river valley projects like </a:t>
            </a:r>
            <a:r>
              <a:rPr lang="en-US" sz="2000" err="1"/>
              <a:t>Hirakund</a:t>
            </a:r>
            <a:r>
              <a:rPr lang="en-US" sz="2000" dirty="0"/>
              <a:t> Dam(Orissa), Bhakra Nangal Dam(Punjab), Srisailam Dam(Andhra Pradesh) and have made refugees in their own home lands.</a:t>
            </a:r>
          </a:p>
          <a:p>
            <a:pPr marL="285750" indent="-285750">
              <a:lnSpc>
                <a:spcPct val="110000"/>
              </a:lnSpc>
              <a:spcAft>
                <a:spcPts val="600"/>
              </a:spcAft>
              <a:buFont typeface="Arial"/>
              <a:buChar char="•"/>
            </a:pPr>
            <a:endParaRPr lang="en-US" sz="2000" dirty="0"/>
          </a:p>
          <a:p>
            <a:pPr marL="285750" indent="-285750">
              <a:lnSpc>
                <a:spcPct val="110000"/>
              </a:lnSpc>
              <a:spcAft>
                <a:spcPts val="600"/>
              </a:spcAft>
              <a:buFont typeface="Arial"/>
              <a:buChar char="•"/>
            </a:pPr>
            <a:r>
              <a:rPr lang="en-US" sz="2000" dirty="0"/>
              <a:t>Case of Tehri Dam(Uttaranchal) on the river Bhagirathi, would directly have an immediate impact on the 10,000 residents of Tehri town and the rehabilitation over here has become much more of a burning issue.</a:t>
            </a:r>
          </a:p>
        </p:txBody>
      </p:sp>
      <p:sp>
        <p:nvSpPr>
          <p:cNvPr id="2" name="TextBox 1">
            <a:extLst>
              <a:ext uri="{FF2B5EF4-FFF2-40B4-BE49-F238E27FC236}">
                <a16:creationId xmlns:a16="http://schemas.microsoft.com/office/drawing/2014/main" id="{57759B02-1FAA-0750-B6CE-F096DA5B7058}"/>
              </a:ext>
            </a:extLst>
          </p:cNvPr>
          <p:cNvSpPr txBox="1"/>
          <p:nvPr/>
        </p:nvSpPr>
        <p:spPr>
          <a:xfrm flipV="1">
            <a:off x="624138" y="704148"/>
            <a:ext cx="10303042" cy="3160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A8B63DEC-076C-DC2A-ABE1-9538188DD1F3}"/>
              </a:ext>
            </a:extLst>
          </p:cNvPr>
          <p:cNvSpPr txBox="1"/>
          <p:nvPr/>
        </p:nvSpPr>
        <p:spPr>
          <a:xfrm>
            <a:off x="839703" y="61411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955501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B9DE-33C1-D100-556C-D7626D4A84E5}"/>
              </a:ext>
            </a:extLst>
          </p:cNvPr>
          <p:cNvSpPr>
            <a:spLocks noGrp="1"/>
          </p:cNvSpPr>
          <p:nvPr>
            <p:ph type="title"/>
          </p:nvPr>
        </p:nvSpPr>
        <p:spPr>
          <a:xfrm>
            <a:off x="1002631" y="645"/>
            <a:ext cx="9905999" cy="1360898"/>
          </a:xfrm>
        </p:spPr>
        <p:txBody>
          <a:bodyPr/>
          <a:lstStyle/>
          <a:p>
            <a:r>
              <a:rPr lang="en-US">
                <a:latin typeface="Consolas"/>
              </a:rPr>
              <a:t>DISPLACEMENT </a:t>
            </a:r>
            <a:r>
              <a:rPr lang="en-US" dirty="0">
                <a:latin typeface="Consolas"/>
              </a:rPr>
              <a:t>DUE TO MINING</a:t>
            </a:r>
          </a:p>
        </p:txBody>
      </p:sp>
      <p:pic>
        <p:nvPicPr>
          <p:cNvPr id="4" name="Content Placeholder 3" descr="Mining Sites | SGS">
            <a:extLst>
              <a:ext uri="{FF2B5EF4-FFF2-40B4-BE49-F238E27FC236}">
                <a16:creationId xmlns:a16="http://schemas.microsoft.com/office/drawing/2014/main" id="{E857B956-16A4-6CA3-402A-CE9095C6A15C}"/>
              </a:ext>
            </a:extLst>
          </p:cNvPr>
          <p:cNvPicPr>
            <a:picLocks noGrp="1" noChangeAspect="1"/>
          </p:cNvPicPr>
          <p:nvPr>
            <p:ph idx="1"/>
          </p:nvPr>
        </p:nvPicPr>
        <p:blipFill>
          <a:blip r:embed="rId2"/>
          <a:stretch>
            <a:fillRect/>
          </a:stretch>
        </p:blipFill>
        <p:spPr>
          <a:xfrm>
            <a:off x="865020" y="1178376"/>
            <a:ext cx="10852985" cy="5493418"/>
          </a:xfrm>
        </p:spPr>
      </p:pic>
    </p:spTree>
    <p:extLst>
      <p:ext uri="{BB962C8B-B14F-4D97-AF65-F5344CB8AC3E}">
        <p14:creationId xmlns:p14="http://schemas.microsoft.com/office/powerpoint/2010/main" val="3075145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 name="Straight Connector 12">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al Mining Gigantic · Free photo on Pixabay">
            <a:extLst>
              <a:ext uri="{FF2B5EF4-FFF2-40B4-BE49-F238E27FC236}">
                <a16:creationId xmlns:a16="http://schemas.microsoft.com/office/drawing/2014/main" id="{F8A53951-B447-DDCA-D1F2-417AE3A75F77}"/>
              </a:ext>
            </a:extLst>
          </p:cNvPr>
          <p:cNvPicPr>
            <a:picLocks noChangeAspect="1"/>
          </p:cNvPicPr>
          <p:nvPr/>
        </p:nvPicPr>
        <p:blipFill rotWithShape="1">
          <a:blip r:embed="rId2"/>
          <a:srcRect l="22889" r="1603" b="2"/>
          <a:stretch/>
        </p:blipFill>
        <p:spPr>
          <a:xfrm>
            <a:off x="4372761" y="50142"/>
            <a:ext cx="7729002" cy="6857990"/>
          </a:xfrm>
          <a:custGeom>
            <a:avLst/>
            <a:gdLst/>
            <a:ahLst/>
            <a:cxnLst/>
            <a:rect l="l" t="t" r="r" b="b"/>
            <a:pathLst>
              <a:path w="7729002" h="6858000">
                <a:moveTo>
                  <a:pt x="6878624" y="0"/>
                </a:moveTo>
                <a:lnTo>
                  <a:pt x="7729002" y="0"/>
                </a:lnTo>
                <a:lnTo>
                  <a:pt x="7729002" y="4099788"/>
                </a:lnTo>
                <a:lnTo>
                  <a:pt x="5311608" y="6858000"/>
                </a:lnTo>
                <a:lnTo>
                  <a:pt x="868032" y="6858000"/>
                </a:lnTo>
                <a:close/>
                <a:moveTo>
                  <a:pt x="0" y="0"/>
                </a:moveTo>
                <a:lnTo>
                  <a:pt x="6878624" y="0"/>
                </a:lnTo>
                <a:lnTo>
                  <a:pt x="0" y="1"/>
                </a:lnTo>
                <a:close/>
              </a:path>
            </a:pathLst>
          </a:custGeom>
        </p:spPr>
      </p:pic>
      <p:sp>
        <p:nvSpPr>
          <p:cNvPr id="2" name="TextBox 1">
            <a:extLst>
              <a:ext uri="{FF2B5EF4-FFF2-40B4-BE49-F238E27FC236}">
                <a16:creationId xmlns:a16="http://schemas.microsoft.com/office/drawing/2014/main" id="{B846248F-1487-54E8-07BD-8056977502E6}"/>
              </a:ext>
            </a:extLst>
          </p:cNvPr>
          <p:cNvSpPr txBox="1"/>
          <p:nvPr/>
        </p:nvSpPr>
        <p:spPr>
          <a:xfrm>
            <a:off x="1032710" y="487188"/>
            <a:ext cx="5668460" cy="46265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indent="-342900">
              <a:lnSpc>
                <a:spcPct val="110000"/>
              </a:lnSpc>
              <a:spcAft>
                <a:spcPts val="600"/>
              </a:spcAft>
              <a:buFont typeface="Arial" panose="020B0604020202020204" pitchFamily="34" charset="0"/>
              <a:buChar char="•"/>
            </a:pPr>
            <a:r>
              <a:rPr lang="en-US" sz="2000" dirty="0"/>
              <a:t>Mining operations, whether for minerals, coal, oil, or other resources, often require the acquisition of land. This can lead to the displacement of communities living in or near mining areas.</a:t>
            </a:r>
          </a:p>
          <a:p>
            <a:pPr marL="342900" indent="-342900">
              <a:lnSpc>
                <a:spcPct val="110000"/>
              </a:lnSpc>
              <a:spcAft>
                <a:spcPts val="600"/>
              </a:spcAft>
              <a:buFont typeface="Arial" panose="020B0604020202020204" pitchFamily="34" charset="0"/>
              <a:buChar char="•"/>
            </a:pPr>
            <a:r>
              <a:rPr lang="en-US" sz="2000" dirty="0"/>
              <a:t>Mining displacement can disrupt the livelihoods of affected communities, particularly if they rely on farming, fishing, or other activities that are directly impacted by mining operations.</a:t>
            </a:r>
          </a:p>
          <a:p>
            <a:pPr marL="342900" indent="-342900">
              <a:lnSpc>
                <a:spcPct val="110000"/>
              </a:lnSpc>
              <a:spcAft>
                <a:spcPts val="600"/>
              </a:spcAft>
              <a:buFont typeface="Arial" panose="020B0604020202020204" pitchFamily="34" charset="0"/>
              <a:buChar char="•"/>
            </a:pPr>
            <a:r>
              <a:rPr lang="en-US" sz="2000" dirty="0"/>
              <a:t>Mining activities can have adverse environmental and health effects, such as pollution of water sources, destruction of ecosystems, and exposure to hazardous substances. These impact can further affect the well-being of displaced communities.</a:t>
            </a:r>
          </a:p>
          <a:p>
            <a:pPr marL="342900" indent="-342900">
              <a:lnSpc>
                <a:spcPct val="110000"/>
              </a:lnSpc>
              <a:spcAft>
                <a:spcPts val="600"/>
              </a:spcAft>
              <a:buFont typeface="Arial" panose="020B0604020202020204" pitchFamily="34" charset="0"/>
              <a:buChar char="•"/>
            </a:pPr>
            <a:endParaRPr lang="en-US" sz="1400"/>
          </a:p>
        </p:txBody>
      </p:sp>
      <p:cxnSp>
        <p:nvCxnSpPr>
          <p:cNvPr id="17" name="Straight Connector 16">
            <a:extLst>
              <a:ext uri="{FF2B5EF4-FFF2-40B4-BE49-F238E27FC236}">
                <a16:creationId xmlns:a16="http://schemas.microsoft.com/office/drawing/2014/main" id="{2AD042BA-B482-486E-9E0C-75374069BB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96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41644-2C90-71B3-2119-F2885440A23F}"/>
              </a:ext>
            </a:extLst>
          </p:cNvPr>
          <p:cNvSpPr>
            <a:spLocks noGrp="1"/>
          </p:cNvSpPr>
          <p:nvPr>
            <p:ph type="title"/>
          </p:nvPr>
        </p:nvSpPr>
        <p:spPr>
          <a:xfrm>
            <a:off x="832184" y="-39460"/>
            <a:ext cx="9905999" cy="1360898"/>
          </a:xfrm>
        </p:spPr>
        <p:txBody>
          <a:bodyPr>
            <a:normAutofit/>
          </a:bodyPr>
          <a:lstStyle/>
          <a:p>
            <a:r>
              <a:rPr lang="en-US" sz="3600" b="1" dirty="0">
                <a:latin typeface="Calibri"/>
                <a:cs typeface="Calibri"/>
              </a:rPr>
              <a:t>DISPLACEMENT DUE TO NATIONAL PARK</a:t>
            </a:r>
          </a:p>
        </p:txBody>
      </p:sp>
      <p:pic>
        <p:nvPicPr>
          <p:cNvPr id="4" name="Content Placeholder 3" descr="Yellowstone National Park opens up its East entrance | Times of India Travel">
            <a:extLst>
              <a:ext uri="{FF2B5EF4-FFF2-40B4-BE49-F238E27FC236}">
                <a16:creationId xmlns:a16="http://schemas.microsoft.com/office/drawing/2014/main" id="{EB8B1138-2288-E8F5-12D6-62D5439A489C}"/>
              </a:ext>
            </a:extLst>
          </p:cNvPr>
          <p:cNvPicPr>
            <a:picLocks noGrp="1" noChangeAspect="1"/>
          </p:cNvPicPr>
          <p:nvPr>
            <p:ph idx="1"/>
          </p:nvPr>
        </p:nvPicPr>
        <p:blipFill>
          <a:blip r:embed="rId2"/>
          <a:stretch>
            <a:fillRect/>
          </a:stretch>
        </p:blipFill>
        <p:spPr>
          <a:xfrm>
            <a:off x="976313" y="1048284"/>
            <a:ext cx="10520110" cy="5452811"/>
          </a:xfrm>
        </p:spPr>
      </p:pic>
    </p:spTree>
    <p:extLst>
      <p:ext uri="{BB962C8B-B14F-4D97-AF65-F5344CB8AC3E}">
        <p14:creationId xmlns:p14="http://schemas.microsoft.com/office/powerpoint/2010/main" val="1001130883"/>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office theme</Template>
  <TotalTime>22</TotalTime>
  <Words>1128</Words>
  <Application>Microsoft Office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Consolas</vt:lpstr>
      <vt:lpstr>Constantia</vt:lpstr>
      <vt:lpstr>Walbaum Display</vt:lpstr>
      <vt:lpstr>Wingdings</vt:lpstr>
      <vt:lpstr>RegattaVTI</vt:lpstr>
      <vt:lpstr>RESETTLEMENT AND REHABILITATION</vt:lpstr>
      <vt:lpstr>PowerPoint Presentation</vt:lpstr>
      <vt:lpstr>PowerPoint Presentation</vt:lpstr>
      <vt:lpstr>CAUSES OF DEVELOPMENT:</vt:lpstr>
      <vt:lpstr>DISPLACEMENT DUE TO DAMS:</vt:lpstr>
      <vt:lpstr>PowerPoint Presentation</vt:lpstr>
      <vt:lpstr>DISPLACEMENT DUE TO MINING</vt:lpstr>
      <vt:lpstr>PowerPoint Presentation</vt:lpstr>
      <vt:lpstr>DISPLACEMENT DUE TO NATIONAL PARK</vt:lpstr>
      <vt:lpstr>PowerPoint Presentation</vt:lpstr>
      <vt:lpstr>AFFECTED POPULATION:</vt:lpstr>
      <vt:lpstr>PowerPoint Presentation</vt:lpstr>
      <vt:lpstr>PowerPoint Presentation</vt:lpstr>
      <vt:lpstr>REHABILITATION MEASURES:</vt:lpstr>
      <vt:lpstr>PowerPoint Presentation</vt:lpstr>
      <vt:lpstr>CASE STUDY " SARDAR SAROVER PROJECT</vt:lpstr>
      <vt:lpstr>CASE STUDY "WAYAND WILDLIFE SANCTUARY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Mansheen Singh</cp:lastModifiedBy>
  <cp:revision>1066</cp:revision>
  <dcterms:created xsi:type="dcterms:W3CDTF">2023-10-07T12:59:34Z</dcterms:created>
  <dcterms:modified xsi:type="dcterms:W3CDTF">2023-10-18T16:37:38Z</dcterms:modified>
</cp:coreProperties>
</file>