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1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1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2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7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94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4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8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442766-5E42-449D-9BA7-6ABD4F13802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E03F55-F8E6-48AF-B514-630B08DA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F51-80D1-4237-8704-C2CF99B87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Logic &amp; Design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C00C-90A5-4581-91ED-69D7B154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Armstrong </a:t>
            </a:r>
          </a:p>
          <a:p>
            <a:r>
              <a:rPr lang="en-US" dirty="0"/>
              <a:t>November 21 2022</a:t>
            </a:r>
          </a:p>
          <a:p>
            <a:r>
              <a:rPr lang="en-US" dirty="0"/>
              <a:t>CMPS4252</a:t>
            </a:r>
          </a:p>
        </p:txBody>
      </p:sp>
    </p:spTree>
    <p:extLst>
      <p:ext uri="{BB962C8B-B14F-4D97-AF65-F5344CB8AC3E}">
        <p14:creationId xmlns:p14="http://schemas.microsoft.com/office/powerpoint/2010/main" val="406825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A9E8-06A1-403E-87D3-B21851B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586C-69CF-4EC3-8740-3C4E49CB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Dispense = S</a:t>
            </a:r>
            <a:r>
              <a:rPr lang="en-US" baseline="-25000" dirty="0"/>
              <a:t>3</a:t>
            </a:r>
            <a:r>
              <a:rPr lang="en-US" dirty="0"/>
              <a:t> + S</a:t>
            </a:r>
            <a:r>
              <a:rPr lang="en-US" baseline="-25000" dirty="0"/>
              <a:t>4</a:t>
            </a:r>
            <a:r>
              <a:rPr lang="en-US" dirty="0"/>
              <a:t> + S</a:t>
            </a:r>
            <a:r>
              <a:rPr lang="en-US" baseline="-25000" dirty="0"/>
              <a:t>7</a:t>
            </a:r>
            <a:r>
              <a:rPr lang="en-US" dirty="0"/>
              <a:t> + S</a:t>
            </a:r>
            <a:r>
              <a:rPr lang="en-US" baseline="-25000" dirty="0"/>
              <a:t>8</a:t>
            </a:r>
            <a:r>
              <a:rPr lang="en-US" dirty="0"/>
              <a:t> + S</a:t>
            </a:r>
            <a:r>
              <a:rPr lang="en-US" baseline="-25000" dirty="0"/>
              <a:t>9</a:t>
            </a:r>
            <a:r>
              <a:rPr lang="en-US" dirty="0"/>
              <a:t> </a:t>
            </a:r>
          </a:p>
          <a:p>
            <a:r>
              <a:rPr lang="en-US" dirty="0"/>
              <a:t>Return5Cents = S</a:t>
            </a:r>
            <a:r>
              <a:rPr lang="en-US" baseline="-25000" dirty="0"/>
              <a:t>4</a:t>
            </a:r>
            <a:r>
              <a:rPr lang="en-US" dirty="0"/>
              <a:t> + S</a:t>
            </a:r>
            <a:r>
              <a:rPr lang="en-US" baseline="-25000" dirty="0"/>
              <a:t>8</a:t>
            </a:r>
            <a:r>
              <a:rPr lang="en-US" dirty="0"/>
              <a:t> </a:t>
            </a:r>
          </a:p>
          <a:p>
            <a:r>
              <a:rPr lang="en-US" dirty="0"/>
              <a:t>Return10Cents = S</a:t>
            </a:r>
            <a:r>
              <a:rPr lang="en-US" baseline="-25000" dirty="0"/>
              <a:t>7</a:t>
            </a:r>
            <a:r>
              <a:rPr lang="en-US" dirty="0"/>
              <a:t> + S</a:t>
            </a:r>
            <a:r>
              <a:rPr lang="en-US" baseline="-25000" dirty="0"/>
              <a:t>8</a:t>
            </a:r>
          </a:p>
          <a:p>
            <a:r>
              <a:rPr lang="en-US" dirty="0"/>
              <a:t>ReturnTwo10Cents = S</a:t>
            </a:r>
            <a:r>
              <a:rPr lang="en-US" baseline="-25000" dirty="0"/>
              <a:t>9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75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8780E-0BF4-4C4E-AE0B-40671FB9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13175"/>
            <a:ext cx="10609730" cy="684482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304999F-33B7-46B1-A206-241825A9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553" y="1072860"/>
            <a:ext cx="2868704" cy="1303867"/>
          </a:xfrm>
        </p:spPr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718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6E6-07F4-40E8-B1B5-50D27B2B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9" y="761034"/>
            <a:ext cx="3666563" cy="443256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Modified FSM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6546-72E9-431B-BF2C-12126847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5" y="70971"/>
            <a:ext cx="5037042" cy="6716057"/>
          </a:xfrm>
        </p:spPr>
      </p:pic>
    </p:spTree>
    <p:extLst>
      <p:ext uri="{BB962C8B-B14F-4D97-AF65-F5344CB8AC3E}">
        <p14:creationId xmlns:p14="http://schemas.microsoft.com/office/powerpoint/2010/main" val="22955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C9ED-8727-4C69-B136-7746411D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596716" cy="739092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Encodings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279A65-6548-4683-9381-664868987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914418"/>
              </p:ext>
            </p:extLst>
          </p:nvPr>
        </p:nvGraphicFramePr>
        <p:xfrm>
          <a:off x="3635188" y="1721225"/>
          <a:ext cx="4728883" cy="435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14">
                  <a:extLst>
                    <a:ext uri="{9D8B030D-6E8A-4147-A177-3AD203B41FA5}">
                      <a16:colId xmlns:a16="http://schemas.microsoft.com/office/drawing/2014/main" val="1498687342"/>
                    </a:ext>
                  </a:extLst>
                </a:gridCol>
                <a:gridCol w="3021569">
                  <a:extLst>
                    <a:ext uri="{9D8B030D-6E8A-4147-A177-3AD203B41FA5}">
                      <a16:colId xmlns:a16="http://schemas.microsoft.com/office/drawing/2014/main" val="588880768"/>
                    </a:ext>
                  </a:extLst>
                </a:gridCol>
              </a:tblGrid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26664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37211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98745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46360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02969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67929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07448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4252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52339"/>
                  </a:ext>
                </a:extLst>
              </a:tr>
              <a:tr h="435999">
                <a:tc>
                  <a:txBody>
                    <a:bodyPr/>
                    <a:lstStyle/>
                    <a:p>
                      <a:r>
                        <a:rPr lang="en-US" dirty="0"/>
                        <a:t>S45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0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E0F2-5A2F-4316-B105-E564F313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6"/>
            <a:ext cx="10515600" cy="42825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Transition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5B777D-4F8A-47AD-9370-EA9199F21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8512"/>
              </p:ext>
            </p:extLst>
          </p:nvPr>
        </p:nvGraphicFramePr>
        <p:xfrm>
          <a:off x="838200" y="1235077"/>
          <a:ext cx="10515598" cy="4816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865">
                  <a:extLst>
                    <a:ext uri="{9D8B030D-6E8A-4147-A177-3AD203B41FA5}">
                      <a16:colId xmlns:a16="http://schemas.microsoft.com/office/drawing/2014/main" val="2083713944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2541361348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107943141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3826848207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1193350060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3979118008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850443651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3088086959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1500795293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1624019769"/>
                    </a:ext>
                  </a:extLst>
                </a:gridCol>
                <a:gridCol w="394865">
                  <a:extLst>
                    <a:ext uri="{9D8B030D-6E8A-4147-A177-3AD203B41FA5}">
                      <a16:colId xmlns:a16="http://schemas.microsoft.com/office/drawing/2014/main" val="2027138145"/>
                    </a:ext>
                  </a:extLst>
                </a:gridCol>
                <a:gridCol w="300847">
                  <a:extLst>
                    <a:ext uri="{9D8B030D-6E8A-4147-A177-3AD203B41FA5}">
                      <a16:colId xmlns:a16="http://schemas.microsoft.com/office/drawing/2014/main" val="2697241019"/>
                    </a:ext>
                  </a:extLst>
                </a:gridCol>
                <a:gridCol w="300847">
                  <a:extLst>
                    <a:ext uri="{9D8B030D-6E8A-4147-A177-3AD203B41FA5}">
                      <a16:colId xmlns:a16="http://schemas.microsoft.com/office/drawing/2014/main" val="3756180902"/>
                    </a:ext>
                  </a:extLst>
                </a:gridCol>
                <a:gridCol w="300847">
                  <a:extLst>
                    <a:ext uri="{9D8B030D-6E8A-4147-A177-3AD203B41FA5}">
                      <a16:colId xmlns:a16="http://schemas.microsoft.com/office/drawing/2014/main" val="1169846356"/>
                    </a:ext>
                  </a:extLst>
                </a:gridCol>
                <a:gridCol w="376060">
                  <a:extLst>
                    <a:ext uri="{9D8B030D-6E8A-4147-A177-3AD203B41FA5}">
                      <a16:colId xmlns:a16="http://schemas.microsoft.com/office/drawing/2014/main" val="1009654359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1074578373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250886059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4292848387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1895104823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1960434247"/>
                    </a:ext>
                  </a:extLst>
                </a:gridCol>
                <a:gridCol w="493580">
                  <a:extLst>
                    <a:ext uri="{9D8B030D-6E8A-4147-A177-3AD203B41FA5}">
                      <a16:colId xmlns:a16="http://schemas.microsoft.com/office/drawing/2014/main" val="2113298861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1433513425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3649748172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2681859816"/>
                    </a:ext>
                  </a:extLst>
                </a:gridCol>
                <a:gridCol w="488878">
                  <a:extLst>
                    <a:ext uri="{9D8B030D-6E8A-4147-A177-3AD203B41FA5}">
                      <a16:colId xmlns:a16="http://schemas.microsoft.com/office/drawing/2014/main" val="2564014199"/>
                    </a:ext>
                  </a:extLst>
                </a:gridCol>
              </a:tblGrid>
              <a:tr h="340210"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Current State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Inputs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Next State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36420"/>
                  </a:ext>
                </a:extLst>
              </a:tr>
              <a:tr h="3508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r>
                        <a:rPr lang="en-US" sz="900" u="none" strike="noStrike" baseline="-25000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r>
                        <a:rPr lang="en-US" sz="900" u="none" strike="noStrike" baseline="-25000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r>
                        <a:rPr lang="en-US" sz="900" u="none" strike="noStrike" baseline="-25000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r>
                        <a:rPr lang="en-US" sz="900" u="none" strike="noStrike" baseline="-25000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S’</a:t>
                      </a:r>
                      <a:r>
                        <a:rPr lang="en-US" sz="900" u="none" strike="noStrike" baseline="-25000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S’</a:t>
                      </a:r>
                      <a:r>
                        <a:rPr lang="en-US" sz="900" u="none" strike="noStrike" baseline="-25000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S’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S’</a:t>
                      </a:r>
                      <a:r>
                        <a:rPr lang="en-US" sz="900" u="none" strike="noStrike" baseline="-25000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S’</a:t>
                      </a:r>
                      <a:r>
                        <a:rPr lang="en-US" sz="900" u="none" strike="noStrike" baseline="-25000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3409381829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2827592181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216086361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1089225478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2979284575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847796223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extLst>
                  <a:ext uri="{0D108BD9-81ED-4DB2-BD59-A6C34878D82A}">
                    <a16:rowId xmlns:a16="http://schemas.microsoft.com/office/drawing/2014/main" val="1188951679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extLst>
                  <a:ext uri="{0D108BD9-81ED-4DB2-BD59-A6C34878D82A}">
                    <a16:rowId xmlns:a16="http://schemas.microsoft.com/office/drawing/2014/main" val="2782874899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extLst>
                  <a:ext uri="{0D108BD9-81ED-4DB2-BD59-A6C34878D82A}">
                    <a16:rowId xmlns:a16="http://schemas.microsoft.com/office/drawing/2014/main" val="2049976902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2977780621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3367342947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1103016837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3747118939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2157587267"/>
                  </a:ext>
                </a:extLst>
              </a:tr>
              <a:tr h="2338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4" marR="7324" marT="7324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4" marR="7324" marT="7324" marB="0" anchor="ctr"/>
                </a:tc>
                <a:extLst>
                  <a:ext uri="{0D108BD9-81ED-4DB2-BD59-A6C34878D82A}">
                    <a16:rowId xmlns:a16="http://schemas.microsoft.com/office/drawing/2014/main" val="4764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34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A41-13E8-4C5B-9843-C9C71D8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2AD40F-818D-47A7-AC93-9C085188C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212906"/>
              </p:ext>
            </p:extLst>
          </p:nvPr>
        </p:nvGraphicFramePr>
        <p:xfrm>
          <a:off x="941294" y="1196788"/>
          <a:ext cx="10327340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5">
                  <a:extLst>
                    <a:ext uri="{9D8B030D-6E8A-4147-A177-3AD203B41FA5}">
                      <a16:colId xmlns:a16="http://schemas.microsoft.com/office/drawing/2014/main" val="2090512953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3115218659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1634774255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175209187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3428070705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1415168527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3326414427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264717269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4083470597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800510985"/>
                    </a:ext>
                  </a:extLst>
                </a:gridCol>
                <a:gridCol w="387795">
                  <a:extLst>
                    <a:ext uri="{9D8B030D-6E8A-4147-A177-3AD203B41FA5}">
                      <a16:colId xmlns:a16="http://schemas.microsoft.com/office/drawing/2014/main" val="408237395"/>
                    </a:ext>
                  </a:extLst>
                </a:gridCol>
                <a:gridCol w="295463">
                  <a:extLst>
                    <a:ext uri="{9D8B030D-6E8A-4147-A177-3AD203B41FA5}">
                      <a16:colId xmlns:a16="http://schemas.microsoft.com/office/drawing/2014/main" val="152266650"/>
                    </a:ext>
                  </a:extLst>
                </a:gridCol>
                <a:gridCol w="295463">
                  <a:extLst>
                    <a:ext uri="{9D8B030D-6E8A-4147-A177-3AD203B41FA5}">
                      <a16:colId xmlns:a16="http://schemas.microsoft.com/office/drawing/2014/main" val="503238899"/>
                    </a:ext>
                  </a:extLst>
                </a:gridCol>
                <a:gridCol w="295463">
                  <a:extLst>
                    <a:ext uri="{9D8B030D-6E8A-4147-A177-3AD203B41FA5}">
                      <a16:colId xmlns:a16="http://schemas.microsoft.com/office/drawing/2014/main" val="2767580589"/>
                    </a:ext>
                  </a:extLst>
                </a:gridCol>
                <a:gridCol w="369328">
                  <a:extLst>
                    <a:ext uri="{9D8B030D-6E8A-4147-A177-3AD203B41FA5}">
                      <a16:colId xmlns:a16="http://schemas.microsoft.com/office/drawing/2014/main" val="2951562006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539080341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129565677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4258622345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4099710066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4020799069"/>
                    </a:ext>
                  </a:extLst>
                </a:gridCol>
                <a:gridCol w="484744">
                  <a:extLst>
                    <a:ext uri="{9D8B030D-6E8A-4147-A177-3AD203B41FA5}">
                      <a16:colId xmlns:a16="http://schemas.microsoft.com/office/drawing/2014/main" val="1680184050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1228525621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2280644294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3286862624"/>
                    </a:ext>
                  </a:extLst>
                </a:gridCol>
                <a:gridCol w="480126">
                  <a:extLst>
                    <a:ext uri="{9D8B030D-6E8A-4147-A177-3AD203B41FA5}">
                      <a16:colId xmlns:a16="http://schemas.microsoft.com/office/drawing/2014/main" val="103322773"/>
                    </a:ext>
                  </a:extLst>
                </a:gridCol>
              </a:tblGrid>
              <a:tr h="396949"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Current State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Inputs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Next State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83848"/>
                  </a:ext>
                </a:extLst>
              </a:tr>
              <a:tr h="4093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r>
                        <a:rPr lang="en-US" sz="1100" u="none" strike="noStrike" baseline="-25000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baseline="-25000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baseline="-25000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baseline="-25000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S’</a:t>
                      </a:r>
                      <a:r>
                        <a:rPr lang="en-US" sz="1100" u="none" strike="noStrike" baseline="-25000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S’</a:t>
                      </a:r>
                      <a:r>
                        <a:rPr lang="en-US" sz="1100" u="none" strike="noStrike" baseline="-25000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S’</a:t>
                      </a:r>
                      <a:r>
                        <a:rPr lang="en-US" sz="1100" u="none" strike="noStrike" baseline="-25000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509359138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885217376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20092307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17337839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2333203141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30864808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919439297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371417055"/>
                  </a:ext>
                </a:extLst>
              </a:tr>
              <a:tr h="3969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4190695102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869152642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562285569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81735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51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0BE-3F42-40AC-9D96-CE4802A3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State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1226-96BD-4C72-A169-45843C77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-25000" dirty="0"/>
              <a:t>     </a:t>
            </a:r>
          </a:p>
          <a:p>
            <a:r>
              <a:rPr lang="en-US" dirty="0"/>
              <a:t>S’</a:t>
            </a:r>
            <a:r>
              <a:rPr lang="en-US" baseline="-25000" dirty="0"/>
              <a:t>9</a:t>
            </a:r>
            <a:r>
              <a:rPr lang="en-US" dirty="0"/>
              <a:t> = S</a:t>
            </a:r>
            <a:r>
              <a:rPr lang="en-US" baseline="-25000" dirty="0"/>
              <a:t>6</a:t>
            </a:r>
            <a:r>
              <a:rPr lang="en-US" dirty="0"/>
              <a:t> S</a:t>
            </a:r>
          </a:p>
          <a:p>
            <a:r>
              <a:rPr lang="en-US" dirty="0"/>
              <a:t>S’</a:t>
            </a:r>
            <a:r>
              <a:rPr lang="en-US" baseline="-25000" dirty="0"/>
              <a:t>8</a:t>
            </a:r>
            <a:r>
              <a:rPr lang="en-US" dirty="0"/>
              <a:t> = S</a:t>
            </a:r>
            <a:r>
              <a:rPr lang="en-US" baseline="-25000" dirty="0"/>
              <a:t>5</a:t>
            </a:r>
            <a:r>
              <a:rPr lang="en-US" dirty="0"/>
              <a:t> S </a:t>
            </a:r>
          </a:p>
          <a:p>
            <a:r>
              <a:rPr lang="en-US" dirty="0"/>
              <a:t>S’</a:t>
            </a:r>
            <a:r>
              <a:rPr lang="en-US" baseline="-25000" dirty="0"/>
              <a:t>7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S </a:t>
            </a:r>
          </a:p>
          <a:p>
            <a:r>
              <a:rPr lang="en-US" dirty="0"/>
              <a:t>S’</a:t>
            </a:r>
            <a:r>
              <a:rPr lang="en-US" baseline="-25000" dirty="0"/>
              <a:t>6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T + S</a:t>
            </a:r>
            <a:r>
              <a:rPr lang="en-US" baseline="-25000" dirty="0"/>
              <a:t>5</a:t>
            </a:r>
            <a:r>
              <a:rPr lang="en-US" dirty="0"/>
              <a:t> F + S</a:t>
            </a:r>
            <a:r>
              <a:rPr lang="en-US" baseline="-25000" dirty="0"/>
              <a:t>6</a:t>
            </a:r>
            <a:r>
              <a:rPr lang="en-US" dirty="0"/>
              <a:t> F’T’S’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4615-6F2F-4E34-8ED0-A7444B1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C51A-1B51-4AC5-B23F-FA999155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5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T + S</a:t>
            </a:r>
            <a:r>
              <a:rPr lang="en-US" baseline="-25000" dirty="0"/>
              <a:t>2</a:t>
            </a:r>
            <a:r>
              <a:rPr lang="en-US" dirty="0"/>
              <a:t> F + S</a:t>
            </a:r>
            <a:r>
              <a:rPr lang="en-US" baseline="-25000" dirty="0"/>
              <a:t>5</a:t>
            </a:r>
            <a:r>
              <a:rPr lang="en-US" dirty="0"/>
              <a:t> F’T’S’ </a:t>
            </a:r>
          </a:p>
          <a:p>
            <a:r>
              <a:rPr lang="en-US" dirty="0"/>
              <a:t>S’</a:t>
            </a:r>
            <a:r>
              <a:rPr lang="en-US" baseline="-25000" dirty="0"/>
              <a:t>4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S + S</a:t>
            </a:r>
            <a:r>
              <a:rPr lang="en-US" baseline="-25000" dirty="0"/>
              <a:t>6</a:t>
            </a:r>
            <a:r>
              <a:rPr lang="en-US" dirty="0"/>
              <a:t> T</a:t>
            </a:r>
          </a:p>
          <a:p>
            <a:r>
              <a:rPr lang="en-US" dirty="0"/>
              <a:t>S’</a:t>
            </a:r>
            <a:r>
              <a:rPr lang="en-US" baseline="-25000" dirty="0"/>
              <a:t>3</a:t>
            </a:r>
            <a:r>
              <a:rPr lang="en-US" dirty="0"/>
              <a:t> = S</a:t>
            </a:r>
            <a:r>
              <a:rPr lang="en-US" baseline="-25000" dirty="0"/>
              <a:t>0</a:t>
            </a:r>
            <a:r>
              <a:rPr lang="en-US" dirty="0"/>
              <a:t> S + S</a:t>
            </a:r>
            <a:r>
              <a:rPr lang="en-US" baseline="-25000" dirty="0"/>
              <a:t>5</a:t>
            </a:r>
            <a:r>
              <a:rPr lang="en-US" dirty="0"/>
              <a:t> T + S</a:t>
            </a:r>
            <a:r>
              <a:rPr lang="en-US" baseline="-25000" dirty="0"/>
              <a:t>6</a:t>
            </a:r>
            <a:r>
              <a:rPr lang="en-US" dirty="0"/>
              <a:t> F</a:t>
            </a:r>
          </a:p>
          <a:p>
            <a:r>
              <a:rPr lang="en-US" dirty="0"/>
              <a:t>S’</a:t>
            </a:r>
            <a:r>
              <a:rPr lang="en-US" baseline="-25000" dirty="0"/>
              <a:t>2</a:t>
            </a:r>
            <a:r>
              <a:rPr lang="en-US" dirty="0"/>
              <a:t> = S</a:t>
            </a:r>
            <a:r>
              <a:rPr lang="en-US" baseline="-25000" dirty="0"/>
              <a:t>0</a:t>
            </a:r>
            <a:r>
              <a:rPr lang="en-US" dirty="0"/>
              <a:t> T + S</a:t>
            </a:r>
            <a:r>
              <a:rPr lang="en-US" baseline="-25000" dirty="0"/>
              <a:t>1</a:t>
            </a:r>
            <a:r>
              <a:rPr lang="en-US" dirty="0"/>
              <a:t> F + S</a:t>
            </a:r>
            <a:r>
              <a:rPr lang="en-US" baseline="-25000" dirty="0"/>
              <a:t>2</a:t>
            </a:r>
            <a:r>
              <a:rPr lang="en-US" dirty="0"/>
              <a:t> F’T’S’ </a:t>
            </a:r>
          </a:p>
          <a:p>
            <a:r>
              <a:rPr lang="en-US" dirty="0"/>
              <a:t>S’</a:t>
            </a:r>
            <a:r>
              <a:rPr lang="en-US" baseline="-25000" dirty="0"/>
              <a:t>1</a:t>
            </a:r>
            <a:r>
              <a:rPr lang="en-US" dirty="0"/>
              <a:t> = S</a:t>
            </a:r>
            <a:r>
              <a:rPr lang="en-US" baseline="-25000" dirty="0"/>
              <a:t>0</a:t>
            </a:r>
            <a:r>
              <a:rPr lang="en-US" dirty="0"/>
              <a:t> F + S</a:t>
            </a:r>
            <a:r>
              <a:rPr lang="en-US" baseline="-25000" dirty="0"/>
              <a:t>1</a:t>
            </a:r>
            <a:r>
              <a:rPr lang="en-US" dirty="0"/>
              <a:t> F’T’S’</a:t>
            </a:r>
          </a:p>
          <a:p>
            <a:r>
              <a:rPr lang="en-US" dirty="0"/>
              <a:t>S’</a:t>
            </a:r>
            <a:r>
              <a:rPr lang="en-US" baseline="-25000" dirty="0"/>
              <a:t>0</a:t>
            </a:r>
            <a:r>
              <a:rPr lang="en-US" dirty="0"/>
              <a:t> = S</a:t>
            </a:r>
            <a:r>
              <a:rPr lang="en-US" baseline="-25000" dirty="0"/>
              <a:t>0</a:t>
            </a:r>
            <a:r>
              <a:rPr lang="en-US" dirty="0"/>
              <a:t> F’T’S’ + S</a:t>
            </a:r>
            <a:r>
              <a:rPr lang="en-US" baseline="-25000" dirty="0"/>
              <a:t>3</a:t>
            </a:r>
            <a:r>
              <a:rPr lang="en-US" dirty="0"/>
              <a:t> + S</a:t>
            </a:r>
            <a:r>
              <a:rPr lang="en-US" baseline="-25000" dirty="0"/>
              <a:t>4</a:t>
            </a:r>
            <a:r>
              <a:rPr lang="en-US" dirty="0"/>
              <a:t> + S</a:t>
            </a:r>
            <a:r>
              <a:rPr lang="en-US" baseline="-25000" dirty="0"/>
              <a:t>7</a:t>
            </a:r>
            <a:r>
              <a:rPr lang="en-US" dirty="0"/>
              <a:t> + S</a:t>
            </a:r>
            <a:r>
              <a:rPr lang="en-US" baseline="-25000" dirty="0"/>
              <a:t>8</a:t>
            </a:r>
            <a:r>
              <a:rPr lang="en-US" dirty="0"/>
              <a:t> + S</a:t>
            </a:r>
            <a:r>
              <a:rPr lang="en-US" baseline="-25000" dirty="0"/>
              <a:t>9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3F17-B460-4D4F-9209-B3047853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Output/Encoding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C2490C-2B7D-49F0-9154-55646EE5D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50027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8515381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5003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Return5Cents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Return10Cents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ReturnTwo10Cents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3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9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F1E4-43E1-4BE7-BBE7-ECF6FFD1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FAD21-381D-4088-915F-D5E390A28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51795"/>
              </p:ext>
            </p:extLst>
          </p:nvPr>
        </p:nvGraphicFramePr>
        <p:xfrm>
          <a:off x="1295400" y="2557463"/>
          <a:ext cx="8534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24">
                  <a:extLst>
                    <a:ext uri="{9D8B030D-6E8A-4147-A177-3AD203B41FA5}">
                      <a16:colId xmlns:a16="http://schemas.microsoft.com/office/drawing/2014/main" val="2411639683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927401520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008913696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363370997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692868232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342379278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040888157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609971903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325699593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027221526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595654814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2498535365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89777816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9165151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040981462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572883636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3408710539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1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</a:t>
                      </a:r>
                      <a:r>
                        <a:rPr lang="en-US" sz="1800" u="none" strike="noStrike" baseline="-25000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4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4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7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81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766</TotalTime>
  <Words>948</Words>
  <Application>Microsoft Office PowerPoint</Application>
  <PresentationFormat>Widescreen</PresentationFormat>
  <Paragraphs>851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Digital Logic &amp; Design Final Project</vt:lpstr>
      <vt:lpstr>Modified FSM</vt:lpstr>
      <vt:lpstr>State Encodings</vt:lpstr>
      <vt:lpstr>State Transition Table</vt:lpstr>
      <vt:lpstr>PowerPoint Presentation</vt:lpstr>
      <vt:lpstr>Next State Equation</vt:lpstr>
      <vt:lpstr>PowerPoint Presentation</vt:lpstr>
      <vt:lpstr>Output/Encoding</vt:lpstr>
      <vt:lpstr>Output Table</vt:lpstr>
      <vt:lpstr>Output Equation</vt:lpstr>
      <vt:lpstr>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&amp; Design Final Project</dc:title>
  <dc:creator>Reynold Tzib</dc:creator>
  <cp:lastModifiedBy>Reynold Tzib</cp:lastModifiedBy>
  <cp:revision>48</cp:revision>
  <dcterms:created xsi:type="dcterms:W3CDTF">2022-11-15T22:34:41Z</dcterms:created>
  <dcterms:modified xsi:type="dcterms:W3CDTF">2022-11-17T00:28:56Z</dcterms:modified>
</cp:coreProperties>
</file>