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487" r:id="rId3"/>
    <p:sldId id="302" r:id="rId4"/>
    <p:sldId id="462" r:id="rId5"/>
    <p:sldId id="454" r:id="rId6"/>
    <p:sldId id="491" r:id="rId7"/>
    <p:sldId id="492" r:id="rId8"/>
    <p:sldId id="493" r:id="rId9"/>
    <p:sldId id="498" r:id="rId10"/>
    <p:sldId id="511" r:id="rId11"/>
    <p:sldId id="504" r:id="rId12"/>
    <p:sldId id="507" r:id="rId13"/>
    <p:sldId id="510" r:id="rId14"/>
    <p:sldId id="495" r:id="rId15"/>
    <p:sldId id="271" r:id="rId16"/>
    <p:sldId id="494" r:id="rId17"/>
    <p:sldId id="508" r:id="rId18"/>
    <p:sldId id="505" r:id="rId19"/>
    <p:sldId id="350" r:id="rId20"/>
    <p:sldId id="488" r:id="rId21"/>
    <p:sldId id="489" r:id="rId22"/>
    <p:sldId id="502" r:id="rId23"/>
    <p:sldId id="496" r:id="rId24"/>
    <p:sldId id="471" r:id="rId25"/>
    <p:sldId id="500" r:id="rId26"/>
    <p:sldId id="506" r:id="rId27"/>
    <p:sldId id="490" r:id="rId28"/>
    <p:sldId id="482" r:id="rId29"/>
    <p:sldId id="486" r:id="rId30"/>
    <p:sldId id="480" r:id="rId31"/>
    <p:sldId id="265" r:id="rId32"/>
    <p:sldId id="485" r:id="rId33"/>
    <p:sldId id="470" r:id="rId34"/>
    <p:sldId id="497" r:id="rId35"/>
    <p:sldId id="351" r:id="rId36"/>
    <p:sldId id="501" r:id="rId37"/>
    <p:sldId id="477" r:id="rId38"/>
    <p:sldId id="503" r:id="rId39"/>
    <p:sldId id="338" r:id="rId40"/>
  </p:sldIdLst>
  <p:sldSz cx="9144000" cy="5143500" type="screen16x9"/>
  <p:notesSz cx="6858000" cy="9144000"/>
  <p:custDataLst>
    <p:tags r:id="rId43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426">
          <p15:clr>
            <a:srgbClr val="A4A3A4"/>
          </p15:clr>
        </p15:guide>
        <p15:guide id="4" pos="127">
          <p15:clr>
            <a:srgbClr val="A4A3A4"/>
          </p15:clr>
        </p15:guide>
        <p15:guide id="5" orient="horz" pos="2682">
          <p15:clr>
            <a:srgbClr val="A4A3A4"/>
          </p15:clr>
        </p15:guide>
        <p15:guide id="6" pos="5689">
          <p15:clr>
            <a:srgbClr val="A4A3A4"/>
          </p15:clr>
        </p15:guide>
        <p15:guide id="7" orient="horz" pos="1174">
          <p15:clr>
            <a:srgbClr val="A4A3A4"/>
          </p15:clr>
        </p15:guide>
        <p15:guide id="8" orient="horz" pos="1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2BEA0"/>
    <a:srgbClr val="C75349"/>
    <a:srgbClr val="212834"/>
    <a:srgbClr val="F2F2F2"/>
    <a:srgbClr val="1D3E6B"/>
    <a:srgbClr val="3B2213"/>
    <a:srgbClr val="FEDA5B"/>
    <a:srgbClr val="FEE600"/>
    <a:srgbClr val="464646"/>
    <a:srgbClr val="70B4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9ED2F1-CEBA-426C-8BEF-4BEBF8C2A859}" v="6" dt="2022-11-12T05:58:18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92" autoAdjust="0"/>
    <p:restoredTop sz="95026" autoAdjust="0"/>
  </p:normalViewPr>
  <p:slideViewPr>
    <p:cSldViewPr snapToGrid="0" showGuides="1">
      <p:cViewPr varScale="1">
        <p:scale>
          <a:sx n="108" d="100"/>
          <a:sy n="108" d="100"/>
        </p:scale>
        <p:origin x="108" y="51"/>
      </p:cViewPr>
      <p:guideLst>
        <p:guide orient="horz" pos="2150"/>
        <p:guide pos="2880"/>
        <p:guide orient="horz" pos="2426"/>
        <p:guide pos="127"/>
        <p:guide orient="horz" pos="2682"/>
        <p:guide pos="5689"/>
        <p:guide orient="horz" pos="1174"/>
        <p:guide orient="horz" pos="1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174" y="43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78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33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744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白色底图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3.jpg" descr="3.jpg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图像" descr="图像"/>
          <p:cNvPicPr>
            <a:picLocks noChangeAspect="1"/>
          </p:cNvPicPr>
          <p:nvPr/>
        </p:nvPicPr>
        <p:blipFill>
          <a:blip r:embed="rId3"/>
          <a:srcRect t="161" b="161"/>
          <a:stretch>
            <a:fillRect/>
          </a:stretch>
        </p:blipFill>
        <p:spPr>
          <a:xfrm>
            <a:off x="324980" y="328753"/>
            <a:ext cx="2657532" cy="145841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486400" y="4491038"/>
            <a:ext cx="2133600" cy="276225"/>
          </a:xfrm>
          <a:prstGeom prst="rect">
            <a:avLst/>
          </a:prstGeom>
        </p:spPr>
        <p:txBody>
          <a:bodyPr anchor="b"/>
          <a:lstStyle>
            <a:lvl1pPr defTabSz="219075">
              <a:defRPr sz="675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635288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1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01410"/>
            <a:ext cx="9144000" cy="188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5639" y="4748135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2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1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78827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1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423806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668785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913764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grpSp>
        <p:nvGrpSpPr>
          <p:cNvPr id="38" name="组合 37"/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9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libbpf/libbpf-bootstrap/blob/master/examples/c/bootstrap.bpf.c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950741" y="2176124"/>
            <a:ext cx="694203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2400" b="1" dirty="0" err="1"/>
              <a:t>eunomia-bpf</a:t>
            </a:r>
            <a:r>
              <a:rPr lang="zh-CN" altLang="en-US" sz="2400" b="1" dirty="0"/>
              <a:t>：</a:t>
            </a:r>
            <a:r>
              <a:rPr lang="en-US" altLang="zh-CN" sz="2400" b="1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eBPF</a:t>
            </a:r>
            <a:r>
              <a:rPr lang="en-US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轻量级开发框架</a:t>
            </a:r>
            <a:endParaRPr lang="en-US" altLang="zh-CN" sz="2400" b="1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421760" y="2996702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704647" y="3654791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039798" y="3669753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2022.11</a:t>
            </a:r>
            <a:endParaRPr lang="zh-CN" altLang="en-US" sz="14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60646" y="3605453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098403" y="3666701"/>
            <a:ext cx="20719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cs typeface="+mn-ea"/>
                <a:sym typeface="+mn-lt"/>
              </a:rPr>
              <a:t>郑昱笙</a:t>
            </a: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2770830" y="3706996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63"/>
            <p:cNvSpPr/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4858982" y="3722162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/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001015" y="2628249"/>
            <a:ext cx="6841490" cy="8745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indent="127000" algn="ctr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让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eBPF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的编译和分发尽可能简单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127000" algn="ctr"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https://github.com/eunomia-bpf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88BADB-3628-FC57-F70E-D2871DA4EE9F}"/>
              </a:ext>
            </a:extLst>
          </p:cNvPr>
          <p:cNvSpPr txBox="1"/>
          <p:nvPr/>
        </p:nvSpPr>
        <p:spPr>
          <a:xfrm>
            <a:off x="1778914" y="250321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18131-B3A1-90AC-1321-7AEBCFF92905}"/>
              </a:ext>
            </a:extLst>
          </p:cNvPr>
          <p:cNvSpPr txBox="1"/>
          <p:nvPr/>
        </p:nvSpPr>
        <p:spPr>
          <a:xfrm>
            <a:off x="2146178" y="281098"/>
            <a:ext cx="1968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项目背景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177BDA-4E62-A34F-0425-E6DD77AD9177}"/>
              </a:ext>
            </a:extLst>
          </p:cNvPr>
          <p:cNvSpPr txBox="1"/>
          <p:nvPr/>
        </p:nvSpPr>
        <p:spPr>
          <a:xfrm>
            <a:off x="774578" y="842494"/>
            <a:ext cx="801310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cs typeface="+mn-ea"/>
              </a:rPr>
              <a:t>WASI</a:t>
            </a:r>
          </a:p>
          <a:p>
            <a:r>
              <a:rPr lang="en-US" altLang="zh-CN" sz="1800" dirty="0">
                <a:solidFill>
                  <a:schemeClr val="accent1"/>
                </a:solidFill>
                <a:cs typeface="+mn-ea"/>
              </a:rPr>
              <a:t>(</a:t>
            </a:r>
            <a:r>
              <a:rPr lang="en-US" altLang="zh-CN" sz="1800" dirty="0" err="1">
                <a:solidFill>
                  <a:schemeClr val="accent1"/>
                </a:solidFill>
                <a:cs typeface="+mn-ea"/>
              </a:rPr>
              <a:t>WebAssembly</a:t>
            </a:r>
            <a:r>
              <a:rPr lang="en-US" altLang="zh-CN" sz="1800" dirty="0">
                <a:solidFill>
                  <a:schemeClr val="accent1"/>
                </a:solidFill>
                <a:cs typeface="+mn-ea"/>
              </a:rPr>
              <a:t> System Interface, WASM </a:t>
            </a:r>
            <a:r>
              <a:rPr lang="zh-CN" altLang="en-US" sz="1800" dirty="0">
                <a:solidFill>
                  <a:schemeClr val="accent1"/>
                </a:solidFill>
                <a:cs typeface="+mn-ea"/>
              </a:rPr>
              <a:t>系统接口</a:t>
            </a:r>
            <a:r>
              <a:rPr lang="en-US" altLang="zh-CN" sz="1800" dirty="0">
                <a:solidFill>
                  <a:schemeClr val="accent1"/>
                </a:solidFill>
                <a:cs typeface="+mn-ea"/>
              </a:rPr>
              <a:t>)</a:t>
            </a:r>
          </a:p>
          <a:p>
            <a:endParaRPr lang="en-US" altLang="zh-CN" sz="1800" dirty="0">
              <a:solidFill>
                <a:schemeClr val="accent1"/>
              </a:solidFill>
              <a:cs typeface="+mn-ea"/>
            </a:endParaRPr>
          </a:p>
          <a:p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WASI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是一个 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API 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体系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,  </a:t>
            </a:r>
          </a:p>
          <a:p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目的是为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WASM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设计一套引擎无关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,  </a:t>
            </a:r>
            <a:br>
              <a:rPr lang="en-US" altLang="zh-CN" sz="1600" dirty="0"/>
            </a:b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面向非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Web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系统的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API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标准，</a:t>
            </a:r>
            <a:endParaRPr lang="en-US" altLang="zh-CN" sz="16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用于访问系统资源</a:t>
            </a:r>
            <a:r>
              <a:rPr lang="zh-CN" altLang="en-US" sz="1600" dirty="0">
                <a:solidFill>
                  <a:srgbClr val="4D4D4D"/>
                </a:solidFill>
                <a:latin typeface="-apple-system"/>
              </a:rPr>
              <a:t>。</a:t>
            </a:r>
            <a:endParaRPr lang="en-US" altLang="zh-CN" sz="1600" dirty="0">
              <a:solidFill>
                <a:srgbClr val="4D4D4D"/>
              </a:solidFill>
              <a:latin typeface="-apple-system"/>
            </a:endParaRPr>
          </a:p>
          <a:p>
            <a:endParaRPr lang="en-US" altLang="zh-CN" sz="1600" dirty="0">
              <a:solidFill>
                <a:srgbClr val="4D4D4D"/>
              </a:solidFill>
              <a:latin typeface="-apple-system"/>
              <a:cs typeface="+mn-ea"/>
            </a:endParaRPr>
          </a:p>
          <a:p>
            <a:endParaRPr lang="en-US" altLang="zh-CN" sz="1600" dirty="0">
              <a:solidFill>
                <a:schemeClr val="accent1"/>
              </a:solidFill>
              <a:cs typeface="+mn-ea"/>
            </a:endParaRPr>
          </a:p>
        </p:txBody>
      </p:sp>
      <p:pic>
        <p:nvPicPr>
          <p:cNvPr id="4" name="Picture 2" descr="WASI">
            <a:extLst>
              <a:ext uri="{FF2B5EF4-FFF2-40B4-BE49-F238E27FC236}">
                <a16:creationId xmlns:a16="http://schemas.microsoft.com/office/drawing/2014/main" id="{D00DE11F-C76F-E72A-FD22-812EAE94A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542" y="2793746"/>
            <a:ext cx="1818171" cy="181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A6AED26-D0A3-AE3E-02BB-0E699601A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977" y="1716147"/>
            <a:ext cx="3550276" cy="303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02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88BADB-3628-FC57-F70E-D2871DA4EE9F}"/>
              </a:ext>
            </a:extLst>
          </p:cNvPr>
          <p:cNvSpPr txBox="1"/>
          <p:nvPr/>
        </p:nvSpPr>
        <p:spPr>
          <a:xfrm>
            <a:off x="1778914" y="250321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18131-B3A1-90AC-1321-7AEBCFF92905}"/>
              </a:ext>
            </a:extLst>
          </p:cNvPr>
          <p:cNvSpPr txBox="1"/>
          <p:nvPr/>
        </p:nvSpPr>
        <p:spPr>
          <a:xfrm>
            <a:off x="2146178" y="281098"/>
            <a:ext cx="1968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项目背景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177BDA-4E62-A34F-0425-E6DD77AD9177}"/>
              </a:ext>
            </a:extLst>
          </p:cNvPr>
          <p:cNvSpPr txBox="1"/>
          <p:nvPr/>
        </p:nvSpPr>
        <p:spPr>
          <a:xfrm>
            <a:off x="881902" y="804318"/>
            <a:ext cx="6862595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cs typeface="+mn-ea"/>
              </a:rPr>
              <a:t>Why </a:t>
            </a:r>
            <a:r>
              <a:rPr lang="en-US" altLang="zh-CN" sz="2400" dirty="0" err="1">
                <a:solidFill>
                  <a:schemeClr val="accent1"/>
                </a:solidFill>
                <a:cs typeface="+mn-ea"/>
              </a:rPr>
              <a:t>WebAssembly</a:t>
            </a:r>
            <a:r>
              <a:rPr lang="zh-CN" altLang="en-US" sz="2400" dirty="0">
                <a:solidFill>
                  <a:schemeClr val="accent1"/>
                </a:solidFill>
                <a:cs typeface="+mn-ea"/>
              </a:rPr>
              <a:t>？</a:t>
            </a:r>
            <a:endParaRPr lang="en-US" altLang="zh-CN" sz="2400" dirty="0">
              <a:solidFill>
                <a:schemeClr val="accent1"/>
              </a:solidFill>
              <a:cs typeface="+mn-ea"/>
            </a:endParaRPr>
          </a:p>
          <a:p>
            <a:endParaRPr lang="en-US" altLang="zh-CN" sz="2400" dirty="0">
              <a:cs typeface="+mn-ea"/>
            </a:endParaRPr>
          </a:p>
          <a:p>
            <a:r>
              <a:rPr lang="zh-CN" altLang="en-US" sz="1800" dirty="0">
                <a:cs typeface="+mn-ea"/>
              </a:rPr>
              <a:t>只编写内核态代码某些场景下可以，某些场景下不够：</a:t>
            </a:r>
            <a:endParaRPr lang="en-US" altLang="zh-CN" sz="1800" dirty="0">
              <a:cs typeface="+mn-ea"/>
            </a:endParaRPr>
          </a:p>
          <a:p>
            <a:endParaRPr lang="en-US" altLang="zh-CN" sz="1800" dirty="0"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cs typeface="+mn-ea"/>
              </a:rPr>
              <a:t>某些 </a:t>
            </a:r>
            <a:r>
              <a:rPr lang="en-US" altLang="zh-CN" sz="1800" dirty="0" err="1">
                <a:cs typeface="+mn-ea"/>
              </a:rPr>
              <a:t>eBPF</a:t>
            </a:r>
            <a:r>
              <a:rPr lang="en-US" altLang="zh-CN" sz="1800" dirty="0">
                <a:cs typeface="+mn-ea"/>
              </a:rPr>
              <a:t> </a:t>
            </a:r>
            <a:r>
              <a:rPr lang="zh-CN" altLang="en-US" sz="1800" dirty="0">
                <a:cs typeface="+mn-ea"/>
              </a:rPr>
              <a:t>应用必须有复杂的用户态数据处理、加载配置过程</a:t>
            </a:r>
            <a:endParaRPr lang="en-US" altLang="zh-CN" sz="1800" dirty="0"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 err="1">
                <a:cs typeface="+mn-ea"/>
              </a:rPr>
              <a:t>eBPF</a:t>
            </a:r>
            <a:r>
              <a:rPr lang="en-US" altLang="zh-CN" sz="1800" dirty="0">
                <a:cs typeface="+mn-ea"/>
              </a:rPr>
              <a:t> </a:t>
            </a:r>
            <a:r>
              <a:rPr lang="zh-CN" altLang="en-US" sz="1800" dirty="0">
                <a:cs typeface="+mn-ea"/>
              </a:rPr>
              <a:t>有一些编程限制，需要经过验证器确保其在内核应用场景中是安全的（没有无限循环、内存越界等），但这也意味着 </a:t>
            </a:r>
            <a:r>
              <a:rPr lang="en-US" altLang="zh-CN" sz="1800" dirty="0" err="1">
                <a:cs typeface="+mn-ea"/>
              </a:rPr>
              <a:t>eBPF</a:t>
            </a:r>
            <a:r>
              <a:rPr lang="en-US" altLang="zh-CN" sz="1800" dirty="0">
                <a:cs typeface="+mn-ea"/>
              </a:rPr>
              <a:t> </a:t>
            </a:r>
            <a:r>
              <a:rPr lang="zh-CN" altLang="en-US" sz="1800" dirty="0">
                <a:cs typeface="+mn-ea"/>
              </a:rPr>
              <a:t>的编程模型不是图灵完备的；</a:t>
            </a:r>
            <a:endParaRPr lang="en-US" altLang="zh-CN" sz="1800" dirty="0"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 err="1">
                <a:cs typeface="+mn-ea"/>
              </a:rPr>
              <a:t>WebAssembly</a:t>
            </a:r>
            <a:r>
              <a:rPr lang="en-US" altLang="zh-CN" sz="1800" dirty="0">
                <a:cs typeface="+mn-ea"/>
              </a:rPr>
              <a:t> </a:t>
            </a:r>
            <a:r>
              <a:rPr lang="zh-CN" altLang="en-US" sz="1800" dirty="0">
                <a:cs typeface="+mn-ea"/>
              </a:rPr>
              <a:t>是一种图灵完备的语言，</a:t>
            </a:r>
            <a:r>
              <a:rPr lang="en-US" altLang="zh-CN" sz="1800" dirty="0">
                <a:cs typeface="+mn-ea"/>
              </a:rPr>
              <a:t>WASM </a:t>
            </a:r>
            <a:r>
              <a:rPr lang="zh-CN" altLang="en-US" sz="1800" dirty="0">
                <a:cs typeface="+mn-ea"/>
              </a:rPr>
              <a:t>运行时可以安全地隔离并以接近原生的性能执行用户空间代码</a:t>
            </a:r>
            <a:endParaRPr lang="en-US" altLang="zh-CN" sz="1800" dirty="0"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002060"/>
              </a:solidFill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1800" dirty="0">
              <a:solidFill>
                <a:srgbClr val="002060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524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88BADB-3628-FC57-F70E-D2871DA4EE9F}"/>
              </a:ext>
            </a:extLst>
          </p:cNvPr>
          <p:cNvSpPr txBox="1"/>
          <p:nvPr/>
        </p:nvSpPr>
        <p:spPr>
          <a:xfrm>
            <a:off x="1778914" y="250321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18131-B3A1-90AC-1321-7AEBCFF92905}"/>
              </a:ext>
            </a:extLst>
          </p:cNvPr>
          <p:cNvSpPr txBox="1"/>
          <p:nvPr/>
        </p:nvSpPr>
        <p:spPr>
          <a:xfrm>
            <a:off x="2146178" y="281098"/>
            <a:ext cx="1968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项目背景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177BDA-4E62-A34F-0425-E6DD77AD9177}"/>
              </a:ext>
            </a:extLst>
          </p:cNvPr>
          <p:cNvSpPr txBox="1"/>
          <p:nvPr/>
        </p:nvSpPr>
        <p:spPr>
          <a:xfrm>
            <a:off x="881902" y="804318"/>
            <a:ext cx="686259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800" dirty="0">
              <a:cs typeface="+mn-ea"/>
            </a:endParaRPr>
          </a:p>
          <a:p>
            <a:r>
              <a:rPr lang="en-US" altLang="zh-CN" sz="2400" dirty="0" err="1">
                <a:cs typeface="+mn-ea"/>
              </a:rPr>
              <a:t>eBPF</a:t>
            </a:r>
            <a:r>
              <a:rPr lang="en-US" altLang="zh-CN" sz="2400" dirty="0">
                <a:cs typeface="+mn-ea"/>
              </a:rPr>
              <a:t> + WASM</a:t>
            </a:r>
            <a:r>
              <a:rPr lang="zh-CN" altLang="en-US" sz="1800" dirty="0">
                <a:cs typeface="+mn-ea"/>
              </a:rPr>
              <a:t>：对于 </a:t>
            </a:r>
            <a:r>
              <a:rPr lang="en-US" altLang="zh-CN" sz="1800" dirty="0" err="1">
                <a:cs typeface="+mn-ea"/>
              </a:rPr>
              <a:t>eBPF</a:t>
            </a:r>
            <a:r>
              <a:rPr lang="en-US" altLang="zh-CN" sz="1800" dirty="0">
                <a:cs typeface="+mn-ea"/>
              </a:rPr>
              <a:t> </a:t>
            </a:r>
            <a:r>
              <a:rPr lang="zh-CN" altLang="en-US" sz="1800" dirty="0">
                <a:cs typeface="+mn-ea"/>
              </a:rPr>
              <a:t>程序的帮助</a:t>
            </a:r>
            <a:endParaRPr lang="en-US" altLang="zh-CN" sz="1800" dirty="0">
              <a:cs typeface="+mn-ea"/>
            </a:endParaRPr>
          </a:p>
          <a:p>
            <a:endParaRPr lang="en-US" altLang="zh-CN" sz="1800" dirty="0"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cs typeface="+mn-ea"/>
              </a:rPr>
              <a:t>平台、架构无关、可移植</a:t>
            </a:r>
            <a:endParaRPr lang="en-US" altLang="zh-CN" sz="1600" dirty="0"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cs typeface="+mn-ea"/>
              </a:rPr>
              <a:t>用户态可靠性和隔离性</a:t>
            </a:r>
            <a:endParaRPr lang="en-US" altLang="zh-CN" sz="1600" dirty="0"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cs typeface="+mn-ea"/>
              </a:rPr>
              <a:t>包管理：借助 </a:t>
            </a:r>
            <a:r>
              <a:rPr lang="en-US" altLang="zh-CN" sz="1600" dirty="0">
                <a:cs typeface="+mn-ea"/>
              </a:rPr>
              <a:t>WASM </a:t>
            </a:r>
            <a:r>
              <a:rPr lang="zh-CN" altLang="en-US" sz="1600" dirty="0">
                <a:cs typeface="+mn-ea"/>
              </a:rPr>
              <a:t>的生态和工具链</a:t>
            </a:r>
            <a:endParaRPr lang="en-US" altLang="zh-CN" sz="1600" dirty="0"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cs typeface="+mn-ea"/>
              </a:rPr>
              <a:t>轻量级：</a:t>
            </a:r>
            <a:r>
              <a:rPr lang="en-US" altLang="zh-CN" sz="1600" dirty="0" err="1">
                <a:cs typeface="+mn-ea"/>
              </a:rPr>
              <a:t>WebAssembly</a:t>
            </a:r>
            <a:r>
              <a:rPr lang="en-US" altLang="zh-CN" sz="1600" dirty="0">
                <a:cs typeface="+mn-ea"/>
              </a:rPr>
              <a:t> </a:t>
            </a:r>
            <a:r>
              <a:rPr lang="zh-CN" altLang="en-US" sz="1600" dirty="0">
                <a:cs typeface="+mn-ea"/>
              </a:rPr>
              <a:t>微服务消耗</a:t>
            </a:r>
            <a:endParaRPr lang="en-US" altLang="zh-CN" sz="1600" dirty="0">
              <a:cs typeface="+mn-ea"/>
            </a:endParaRPr>
          </a:p>
          <a:p>
            <a:r>
              <a:rPr lang="en-US" altLang="zh-CN" sz="1600" dirty="0">
                <a:cs typeface="+mn-ea"/>
              </a:rPr>
              <a:t>     </a:t>
            </a:r>
            <a:r>
              <a:rPr lang="zh-CN" altLang="en-US" sz="1600" dirty="0">
                <a:cs typeface="+mn-ea"/>
              </a:rPr>
              <a:t> </a:t>
            </a:r>
            <a:r>
              <a:rPr lang="en-US" altLang="zh-CN" sz="1600" dirty="0">
                <a:cs typeface="+mn-ea"/>
              </a:rPr>
              <a:t>1% </a:t>
            </a:r>
            <a:r>
              <a:rPr lang="zh-CN" altLang="en-US" sz="1600" dirty="0">
                <a:cs typeface="+mn-ea"/>
              </a:rPr>
              <a:t>的资源，与 </a:t>
            </a:r>
            <a:r>
              <a:rPr lang="en-US" altLang="zh-CN" sz="1600" dirty="0">
                <a:cs typeface="+mn-ea"/>
              </a:rPr>
              <a:t>Linux </a:t>
            </a:r>
            <a:r>
              <a:rPr lang="zh-CN" altLang="en-US" sz="1600" dirty="0">
                <a:cs typeface="+mn-ea"/>
              </a:rPr>
              <a:t>容器应用相比，</a:t>
            </a:r>
            <a:endParaRPr lang="en-US" altLang="zh-CN" sz="1600" dirty="0">
              <a:cs typeface="+mn-ea"/>
            </a:endParaRPr>
          </a:p>
          <a:p>
            <a:r>
              <a:rPr lang="en-US" altLang="zh-CN" sz="1600" dirty="0">
                <a:cs typeface="+mn-ea"/>
              </a:rPr>
              <a:t>      </a:t>
            </a:r>
            <a:r>
              <a:rPr lang="zh-CN" altLang="en-US" sz="1600" dirty="0">
                <a:cs typeface="+mn-ea"/>
              </a:rPr>
              <a:t>冷启动的时间是 </a:t>
            </a:r>
            <a:r>
              <a:rPr lang="en-US" altLang="zh-CN" sz="1600" dirty="0">
                <a:cs typeface="+mn-ea"/>
              </a:rPr>
              <a:t>1%</a:t>
            </a:r>
            <a:endParaRPr lang="en-US" altLang="zh-CN" sz="1800" dirty="0">
              <a:cs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59DFF62-3799-DF09-6EF4-2E9FE0ED8EC0}"/>
              </a:ext>
            </a:extLst>
          </p:cNvPr>
          <p:cNvSpPr txBox="1"/>
          <p:nvPr/>
        </p:nvSpPr>
        <p:spPr>
          <a:xfrm>
            <a:off x="4838163" y="1663809"/>
            <a:ext cx="343418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effectLst/>
                <a:latin typeface="Consolas" panose="020B0609020204030204" pitchFamily="49" charset="0"/>
              </a:rPr>
              <a:t>跨语言：允许更多语言编写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eBPF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的用户态程序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不需要担心 </a:t>
            </a:r>
            <a:r>
              <a:rPr lang="en-US" altLang="zh-CN" sz="1600" dirty="0" err="1">
                <a:latin typeface="Consolas" panose="020B0609020204030204" pitchFamily="49" charset="0"/>
              </a:rPr>
              <a:t>wasm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的复杂度，它只是个编译目标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effectLst/>
                <a:latin typeface="Consolas" panose="020B0609020204030204" pitchFamily="49" charset="0"/>
              </a:rPr>
              <a:t>敏捷性：对于大型的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eBPF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应用程序，可以使用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WASM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作为插件扩展平台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9FC09F9-4550-2F2C-7613-4ACAA5C025D1}"/>
              </a:ext>
            </a:extLst>
          </p:cNvPr>
          <p:cNvSpPr txBox="1"/>
          <p:nvPr/>
        </p:nvSpPr>
        <p:spPr>
          <a:xfrm>
            <a:off x="4838163" y="378746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accent6"/>
                </a:solidFill>
                <a:cs typeface="+mn-ea"/>
              </a:rPr>
              <a:t>类似轻量级容器</a:t>
            </a:r>
            <a:endParaRPr lang="en-US" altLang="zh-CN" sz="1800" dirty="0">
              <a:solidFill>
                <a:schemeClr val="accent6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529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88BADB-3628-FC57-F70E-D2871DA4EE9F}"/>
              </a:ext>
            </a:extLst>
          </p:cNvPr>
          <p:cNvSpPr txBox="1"/>
          <p:nvPr/>
        </p:nvSpPr>
        <p:spPr>
          <a:xfrm>
            <a:off x="1778914" y="250321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18131-B3A1-90AC-1321-7AEBCFF92905}"/>
              </a:ext>
            </a:extLst>
          </p:cNvPr>
          <p:cNvSpPr txBox="1"/>
          <p:nvPr/>
        </p:nvSpPr>
        <p:spPr>
          <a:xfrm>
            <a:off x="2146178" y="281098"/>
            <a:ext cx="1968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项目背景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177BDA-4E62-A34F-0425-E6DD77AD9177}"/>
              </a:ext>
            </a:extLst>
          </p:cNvPr>
          <p:cNvSpPr txBox="1"/>
          <p:nvPr/>
        </p:nvSpPr>
        <p:spPr>
          <a:xfrm>
            <a:off x="1089519" y="711551"/>
            <a:ext cx="686259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800" dirty="0">
              <a:cs typeface="+mn-ea"/>
            </a:endParaRPr>
          </a:p>
          <a:p>
            <a:r>
              <a:rPr lang="en-US" altLang="zh-CN" sz="2400" dirty="0">
                <a:cs typeface="+mn-ea"/>
              </a:rPr>
              <a:t>WASM + </a:t>
            </a:r>
            <a:r>
              <a:rPr lang="en-US" altLang="zh-CN" sz="2400" dirty="0" err="1">
                <a:cs typeface="+mn-ea"/>
              </a:rPr>
              <a:t>eBPF</a:t>
            </a:r>
            <a:r>
              <a:rPr lang="zh-CN" altLang="en-US" sz="1800" dirty="0">
                <a:cs typeface="+mn-ea"/>
              </a:rPr>
              <a:t>：</a:t>
            </a:r>
            <a:r>
              <a:rPr lang="zh-CN" altLang="en-US" sz="1800" dirty="0">
                <a:latin typeface="Consolas" panose="020B0609020204030204" pitchFamily="49" charset="0"/>
              </a:rPr>
              <a:t>增强和扩展 </a:t>
            </a:r>
            <a:r>
              <a:rPr lang="en-US" altLang="zh-CN" sz="1800" dirty="0">
                <a:latin typeface="Consolas" panose="020B0609020204030204" pitchFamily="49" charset="0"/>
              </a:rPr>
              <a:t>WASI</a:t>
            </a:r>
            <a:endParaRPr lang="en-US" altLang="zh-CN" sz="1800" dirty="0">
              <a:cs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5F38DB-E92F-A4D5-695F-5960321BE843}"/>
              </a:ext>
            </a:extLst>
          </p:cNvPr>
          <p:cNvSpPr txBox="1"/>
          <p:nvPr/>
        </p:nvSpPr>
        <p:spPr>
          <a:xfrm>
            <a:off x="1102096" y="1734438"/>
            <a:ext cx="71618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dirty="0">
                <a:effectLst/>
                <a:latin typeface="Consolas" panose="020B0609020204030204" pitchFamily="49" charset="0"/>
              </a:rPr>
              <a:t>作为一个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eBPF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虚拟机和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WASM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虚拟机之间的桥梁：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Consolas" panose="020B0609020204030204" pitchFamily="49" charset="0"/>
              </a:rPr>
              <a:t>eunomia-bpf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latin typeface="Consolas" panose="020B0609020204030204" pitchFamily="49" charset="0"/>
              </a:rPr>
              <a:t>一开始是为了 </a:t>
            </a:r>
            <a:r>
              <a:rPr lang="en-US" altLang="zh-CN" sz="1400" dirty="0" err="1">
                <a:latin typeface="Consolas" panose="020B0609020204030204" pitchFamily="49" charset="0"/>
              </a:rPr>
              <a:t>eBPF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latin typeface="Consolas" panose="020B0609020204030204" pitchFamily="49" charset="0"/>
              </a:rPr>
              <a:t>程序设计的，但它也为 </a:t>
            </a:r>
            <a:r>
              <a:rPr lang="en-US" altLang="zh-CN" sz="1400" dirty="0">
                <a:latin typeface="Consolas" panose="020B0609020204030204" pitchFamily="49" charset="0"/>
              </a:rPr>
              <a:t>WASM </a:t>
            </a:r>
            <a:r>
              <a:rPr lang="zh-CN" altLang="en-US" sz="1400" dirty="0">
                <a:latin typeface="Consolas" panose="020B0609020204030204" pitchFamily="49" charset="0"/>
              </a:rPr>
              <a:t>应用提供了从 </a:t>
            </a:r>
            <a:r>
              <a:rPr lang="en-US" altLang="zh-CN" sz="1400" dirty="0">
                <a:latin typeface="Consolas" panose="020B0609020204030204" pitchFamily="49" charset="0"/>
              </a:rPr>
              <a:t>WASM </a:t>
            </a:r>
            <a:r>
              <a:rPr lang="zh-CN" altLang="en-US" sz="1400" dirty="0">
                <a:latin typeface="Consolas" panose="020B0609020204030204" pitchFamily="49" charset="0"/>
              </a:rPr>
              <a:t>虚拟机中访问通用的 </a:t>
            </a:r>
            <a:r>
              <a:rPr lang="en-US" altLang="zh-CN" sz="1400" dirty="0" err="1">
                <a:latin typeface="Consolas" panose="020B0609020204030204" pitchFamily="49" charset="0"/>
              </a:rPr>
              <a:t>eBPF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latin typeface="Consolas" panose="020B0609020204030204" pitchFamily="49" charset="0"/>
              </a:rPr>
              <a:t>相关的内核功能和资源（可观测、网络、安全</a:t>
            </a:r>
            <a:r>
              <a:rPr lang="en-US" altLang="zh-CN" sz="1400" dirty="0">
                <a:latin typeface="Consolas" panose="020B0609020204030204" pitchFamily="49" charset="0"/>
              </a:rPr>
              <a:t>…</a:t>
            </a:r>
            <a:r>
              <a:rPr lang="zh-CN" altLang="en-US" sz="1400" dirty="0">
                <a:latin typeface="Consolas" panose="020B0609020204030204" pitchFamily="49" charset="0"/>
              </a:rPr>
              <a:t>）的能力；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nsolas" panose="020B0609020204030204" pitchFamily="49" charset="0"/>
              </a:rPr>
              <a:t>对 </a:t>
            </a:r>
            <a:r>
              <a:rPr lang="en-US" altLang="zh-CN" sz="1400" dirty="0">
                <a:latin typeface="Consolas" panose="020B0609020204030204" pitchFamily="49" charset="0"/>
              </a:rPr>
              <a:t>WASM </a:t>
            </a:r>
            <a:r>
              <a:rPr lang="zh-CN" altLang="en-US" sz="1400" dirty="0">
                <a:latin typeface="Consolas" panose="020B0609020204030204" pitchFamily="49" charset="0"/>
              </a:rPr>
              <a:t>而言：尝试实现了一种在 </a:t>
            </a:r>
            <a:r>
              <a:rPr lang="en-US" altLang="zh-CN" sz="1400" dirty="0" err="1">
                <a:latin typeface="Consolas" panose="020B0609020204030204" pitchFamily="49" charset="0"/>
              </a:rPr>
              <a:t>wasm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latin typeface="Consolas" panose="020B0609020204030204" pitchFamily="49" charset="0"/>
              </a:rPr>
              <a:t>中操作、存储、加载和内核版本无关（</a:t>
            </a:r>
            <a:r>
              <a:rPr lang="en-US" altLang="zh-CN" sz="1400" dirty="0">
                <a:latin typeface="Consolas" panose="020B0609020204030204" pitchFamily="49" charset="0"/>
              </a:rPr>
              <a:t>CO-RE</a:t>
            </a:r>
            <a:r>
              <a:rPr lang="zh-CN" altLang="en-US" sz="1400" dirty="0">
                <a:latin typeface="Consolas" panose="020B0609020204030204" pitchFamily="49" charset="0"/>
              </a:rPr>
              <a:t>）的 </a:t>
            </a:r>
            <a:r>
              <a:rPr lang="en-US" altLang="zh-CN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eBPF</a:t>
            </a:r>
            <a:r>
              <a:rPr lang="en-US" altLang="zh-CN" sz="14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二进制字节码 </a:t>
            </a:r>
            <a:r>
              <a:rPr lang="zh-CN" altLang="en-US" sz="1400" dirty="0">
                <a:latin typeface="Consolas" panose="020B0609020204030204" pitchFamily="49" charset="0"/>
              </a:rPr>
              <a:t>的接口，以及通过 </a:t>
            </a:r>
            <a:r>
              <a:rPr lang="en-US" altLang="zh-CN" sz="1400" dirty="0">
                <a:latin typeface="Consolas" panose="020B0609020204030204" pitchFamily="49" charset="0"/>
              </a:rPr>
              <a:t>map </a:t>
            </a:r>
            <a:r>
              <a:rPr lang="zh-CN" altLang="en-US" sz="1400" dirty="0">
                <a:latin typeface="Consolas" panose="020B0609020204030204" pitchFamily="49" charset="0"/>
              </a:rPr>
              <a:t>和 </a:t>
            </a:r>
            <a:r>
              <a:rPr lang="en-US" altLang="zh-CN" sz="1400" dirty="0" err="1">
                <a:latin typeface="Consolas" panose="020B0609020204030204" pitchFamily="49" charset="0"/>
              </a:rPr>
              <a:t>eBPF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latin typeface="Consolas" panose="020B0609020204030204" pitchFamily="49" charset="0"/>
              </a:rPr>
              <a:t>内核态代码相互通信的接口；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nsolas" panose="020B0609020204030204" pitchFamily="49" charset="0"/>
              </a:rPr>
              <a:t>将 </a:t>
            </a:r>
            <a:r>
              <a:rPr lang="en-US" altLang="zh-CN" sz="1400" dirty="0">
                <a:latin typeface="Consolas" panose="020B0609020204030204" pitchFamily="49" charset="0"/>
              </a:rPr>
              <a:t>WASM </a:t>
            </a:r>
            <a:r>
              <a:rPr lang="zh-CN" altLang="en-US" sz="1400" dirty="0">
                <a:latin typeface="Consolas" panose="020B0609020204030204" pitchFamily="49" charset="0"/>
              </a:rPr>
              <a:t>的场景从用户态扩展到内核态，在 </a:t>
            </a:r>
            <a:r>
              <a:rPr lang="en-US" altLang="zh-CN" sz="1400" dirty="0">
                <a:latin typeface="Consolas" panose="020B0609020204030204" pitchFamily="49" charset="0"/>
              </a:rPr>
              <a:t>WASM </a:t>
            </a:r>
            <a:r>
              <a:rPr lang="zh-CN" altLang="en-US" sz="1400" dirty="0">
                <a:latin typeface="Consolas" panose="020B0609020204030204" pitchFamily="49" charset="0"/>
              </a:rPr>
              <a:t>中实现用户态和内核态两方面的可编程性；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3404912" y="1866579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项目目标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CD1F0B-97D9-30F1-808A-8EE3B61E9D32}"/>
              </a:ext>
            </a:extLst>
          </p:cNvPr>
          <p:cNvSpPr txBox="1"/>
          <p:nvPr/>
        </p:nvSpPr>
        <p:spPr>
          <a:xfrm>
            <a:off x="2307618" y="1861160"/>
            <a:ext cx="1010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54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10D60336-F353-C1B4-4E8C-31A2BB10C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4222" y="1773676"/>
            <a:ext cx="920586" cy="9205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84EA274-E8E2-8A27-17F2-71C9A1036AC8}"/>
              </a:ext>
            </a:extLst>
          </p:cNvPr>
          <p:cNvSpPr txBox="1"/>
          <p:nvPr/>
        </p:nvSpPr>
        <p:spPr>
          <a:xfrm>
            <a:off x="2487251" y="1898777"/>
            <a:ext cx="734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36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89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圆形"/>
          <p:cNvSpPr/>
          <p:nvPr/>
        </p:nvSpPr>
        <p:spPr>
          <a:xfrm>
            <a:off x="6157794" y="1794147"/>
            <a:ext cx="2610901" cy="2610901"/>
          </a:xfrm>
          <a:prstGeom prst="ellipse">
            <a:avLst/>
          </a:prstGeom>
          <a:ln w="25400">
            <a:solidFill>
              <a:srgbClr val="FF6A00"/>
            </a:solidFill>
            <a:miter lim="400000"/>
          </a:ln>
        </p:spPr>
        <p:txBody>
          <a:bodyPr lIns="19682" tIns="19682" rIns="19682" bIns="19682" anchor="ctr"/>
          <a:lstStyle/>
          <a:p>
            <a:pPr defTabSz="308074">
              <a:defRPr sz="3000">
                <a:latin typeface="Alibaba PuHuiTi 2 45 Light"/>
                <a:ea typeface="Alibaba PuHuiTi 2 45 Light"/>
                <a:cs typeface="Alibaba PuHuiTi 2 45 Light"/>
                <a:sym typeface="Alibaba PuHuiTi 2 45 Light"/>
              </a:defRPr>
            </a:pPr>
            <a:endParaRPr sz="1125"/>
          </a:p>
        </p:txBody>
      </p:sp>
      <p:sp>
        <p:nvSpPr>
          <p:cNvPr id="306" name="圆形"/>
          <p:cNvSpPr/>
          <p:nvPr/>
        </p:nvSpPr>
        <p:spPr>
          <a:xfrm>
            <a:off x="3266550" y="1794147"/>
            <a:ext cx="2610901" cy="2610901"/>
          </a:xfrm>
          <a:prstGeom prst="ellipse">
            <a:avLst/>
          </a:prstGeom>
          <a:ln w="25400">
            <a:solidFill>
              <a:srgbClr val="FF6A00"/>
            </a:solidFill>
            <a:miter lim="400000"/>
          </a:ln>
        </p:spPr>
        <p:txBody>
          <a:bodyPr lIns="19682" tIns="19682" rIns="19682" bIns="19682" anchor="ctr"/>
          <a:lstStyle/>
          <a:p>
            <a:pPr defTabSz="308074">
              <a:defRPr sz="3000">
                <a:latin typeface="Alibaba PuHuiTi 2 45 Light"/>
                <a:ea typeface="Alibaba PuHuiTi 2 45 Light"/>
                <a:cs typeface="Alibaba PuHuiTi 2 45 Light"/>
                <a:sym typeface="Alibaba PuHuiTi 2 45 Light"/>
              </a:defRPr>
            </a:pPr>
            <a:endParaRPr sz="1125"/>
          </a:p>
        </p:txBody>
      </p:sp>
      <p:sp>
        <p:nvSpPr>
          <p:cNvPr id="307" name="圆形"/>
          <p:cNvSpPr/>
          <p:nvPr/>
        </p:nvSpPr>
        <p:spPr>
          <a:xfrm>
            <a:off x="375305" y="1794147"/>
            <a:ext cx="2610901" cy="2610901"/>
          </a:xfrm>
          <a:prstGeom prst="ellipse">
            <a:avLst/>
          </a:prstGeom>
          <a:ln w="25400">
            <a:solidFill>
              <a:srgbClr val="FF6A00"/>
            </a:solidFill>
            <a:miter lim="400000"/>
          </a:ln>
        </p:spPr>
        <p:txBody>
          <a:bodyPr lIns="19682" tIns="19682" rIns="19682" bIns="19682" anchor="ctr"/>
          <a:lstStyle/>
          <a:p>
            <a:pPr defTabSz="308074">
              <a:defRPr sz="3000">
                <a:latin typeface="Alibaba PuHuiTi 2 45 Light"/>
                <a:ea typeface="Alibaba PuHuiTi 2 45 Light"/>
                <a:cs typeface="Alibaba PuHuiTi 2 45 Light"/>
                <a:sym typeface="Alibaba PuHuiTi 2 45 Light"/>
              </a:defRPr>
            </a:pPr>
            <a:endParaRPr sz="1125"/>
          </a:p>
        </p:txBody>
      </p:sp>
      <p:sp>
        <p:nvSpPr>
          <p:cNvPr id="308" name="IT基础设施云化"/>
          <p:cNvSpPr txBox="1"/>
          <p:nvPr/>
        </p:nvSpPr>
        <p:spPr>
          <a:xfrm>
            <a:off x="588042" y="2924708"/>
            <a:ext cx="2185427" cy="309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583" tIns="10583" rIns="10583" bIns="10583">
            <a:spAutoFit/>
          </a:bodyPr>
          <a:lstStyle>
            <a:lvl1pPr defTabSz="458610"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zh-CN" altLang="en-US" sz="1875" dirty="0"/>
              <a:t>编写内核态即可运行</a:t>
            </a:r>
            <a:endParaRPr sz="1875" dirty="0"/>
          </a:p>
        </p:txBody>
      </p:sp>
      <p:sp>
        <p:nvSpPr>
          <p:cNvPr id="309" name="矩形 10"/>
          <p:cNvSpPr txBox="1"/>
          <p:nvPr/>
        </p:nvSpPr>
        <p:spPr>
          <a:xfrm>
            <a:off x="1099899" y="3306007"/>
            <a:ext cx="1162113" cy="367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287" tIns="10287" rIns="10287" bIns="10287">
            <a:spAutoFit/>
          </a:bodyPr>
          <a:lstStyle>
            <a:lvl1pPr defTabSz="458610">
              <a:lnSpc>
                <a:spcPct val="70000"/>
              </a:lnSpc>
              <a:defRPr sz="2000">
                <a:solidFill>
                  <a:srgbClr val="53585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zh-CN" altLang="en-US" sz="1050" dirty="0"/>
              <a:t>降低 </a:t>
            </a:r>
            <a:r>
              <a:rPr lang="en-US" altLang="zh-CN" sz="1050" dirty="0" err="1"/>
              <a:t>eBPF</a:t>
            </a:r>
            <a:r>
              <a:rPr lang="en-US" altLang="zh-CN" sz="1050" dirty="0"/>
              <a:t> </a:t>
            </a:r>
            <a:r>
              <a:rPr lang="zh-CN" altLang="en-US" sz="1050" dirty="0"/>
              <a:t>学习成本</a:t>
            </a:r>
            <a:endParaRPr lang="en-US" altLang="zh-CN" sz="1050" dirty="0"/>
          </a:p>
          <a:p>
            <a:endParaRPr lang="en-US" sz="1050" dirty="0"/>
          </a:p>
          <a:p>
            <a:r>
              <a:rPr lang="zh-CN" altLang="en-US" sz="1050" dirty="0"/>
              <a:t>提高开发效率</a:t>
            </a:r>
            <a:endParaRPr sz="1050" dirty="0"/>
          </a:p>
        </p:txBody>
      </p:sp>
      <p:sp>
        <p:nvSpPr>
          <p:cNvPr id="310" name="核心技术互联网化"/>
          <p:cNvSpPr txBox="1"/>
          <p:nvPr/>
        </p:nvSpPr>
        <p:spPr>
          <a:xfrm>
            <a:off x="3479287" y="2924708"/>
            <a:ext cx="2185427" cy="309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583" tIns="10583" rIns="10583" bIns="10583">
            <a:spAutoFit/>
          </a:bodyPr>
          <a:lstStyle>
            <a:lvl1pPr defTabSz="458610"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zh-CN" altLang="en-US" sz="1875" dirty="0"/>
              <a:t>编译和运行完全分离</a:t>
            </a:r>
            <a:endParaRPr sz="1875" dirty="0"/>
          </a:p>
        </p:txBody>
      </p:sp>
      <p:sp>
        <p:nvSpPr>
          <p:cNvPr id="311" name="矩形 11"/>
          <p:cNvSpPr txBox="1"/>
          <p:nvPr/>
        </p:nvSpPr>
        <p:spPr>
          <a:xfrm>
            <a:off x="3767827" y="3289227"/>
            <a:ext cx="1889660" cy="592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287" tIns="10287" rIns="10287" bIns="10287">
            <a:spAutoFit/>
          </a:bodyPr>
          <a:lstStyle>
            <a:lvl1pPr defTabSz="458610">
              <a:lnSpc>
                <a:spcPct val="70000"/>
              </a:lnSpc>
              <a:defRPr sz="2000">
                <a:solidFill>
                  <a:srgbClr val="53585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zh-CN" altLang="en-US" sz="1050" dirty="0"/>
              <a:t>降低部署和使用的资源消耗</a:t>
            </a:r>
            <a:endParaRPr lang="en-US" altLang="zh-CN" sz="1050" dirty="0"/>
          </a:p>
          <a:p>
            <a:endParaRPr lang="en-US" altLang="zh-CN" sz="1050" dirty="0"/>
          </a:p>
          <a:p>
            <a:r>
              <a:rPr lang="zh-CN" altLang="en-US" sz="1050" dirty="0"/>
              <a:t>简化使用方式</a:t>
            </a:r>
            <a:endParaRPr lang="en-US" altLang="zh-CN" sz="1050" dirty="0"/>
          </a:p>
          <a:p>
            <a:endParaRPr lang="en-US" sz="1050" dirty="0"/>
          </a:p>
          <a:p>
            <a:r>
              <a:rPr lang="zh-CN" altLang="en-US" sz="1050" dirty="0"/>
              <a:t>和 </a:t>
            </a:r>
            <a:r>
              <a:rPr lang="en-US" altLang="zh-CN" sz="1050" dirty="0" err="1"/>
              <a:t>bpftrace</a:t>
            </a:r>
            <a:r>
              <a:rPr lang="en-US" altLang="zh-CN" sz="1050" dirty="0"/>
              <a:t> </a:t>
            </a:r>
            <a:r>
              <a:rPr lang="zh-CN" altLang="en-US" sz="1050" dirty="0"/>
              <a:t>等工具的区别</a:t>
            </a:r>
            <a:endParaRPr sz="1050" dirty="0"/>
          </a:p>
        </p:txBody>
      </p:sp>
      <p:sp>
        <p:nvSpPr>
          <p:cNvPr id="312" name="应用数据化，智能化"/>
          <p:cNvSpPr txBox="1"/>
          <p:nvPr/>
        </p:nvSpPr>
        <p:spPr>
          <a:xfrm>
            <a:off x="6258783" y="2924708"/>
            <a:ext cx="2344445" cy="309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583" tIns="10583" rIns="10583" bIns="10583">
            <a:spAutoFit/>
          </a:bodyPr>
          <a:lstStyle>
            <a:lvl1pPr defTabSz="458610"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zh-CN" altLang="en-US" sz="1875" dirty="0"/>
              <a:t>使用 </a:t>
            </a:r>
            <a:r>
              <a:rPr lang="en-US" altLang="zh-CN" sz="1875" dirty="0"/>
              <a:t>JSON/WASM </a:t>
            </a:r>
            <a:r>
              <a:rPr lang="zh-CN" altLang="en-US" sz="1875" dirty="0"/>
              <a:t>加载</a:t>
            </a:r>
            <a:endParaRPr sz="1875" dirty="0"/>
          </a:p>
        </p:txBody>
      </p:sp>
      <p:sp>
        <p:nvSpPr>
          <p:cNvPr id="313" name="矩形 12"/>
          <p:cNvSpPr txBox="1"/>
          <p:nvPr/>
        </p:nvSpPr>
        <p:spPr>
          <a:xfrm>
            <a:off x="6649641" y="3274052"/>
            <a:ext cx="1835374" cy="592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287" tIns="10287" rIns="10287" bIns="10287">
            <a:spAutoFit/>
          </a:bodyPr>
          <a:lstStyle/>
          <a:p>
            <a:pPr defTabSz="171979">
              <a:lnSpc>
                <a:spcPct val="70000"/>
              </a:lnSpc>
              <a:defRPr sz="2000">
                <a:solidFill>
                  <a:srgbClr val="53585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sz="1050" dirty="0"/>
              <a:t>和 </a:t>
            </a:r>
            <a:r>
              <a:rPr lang="en-US" altLang="zh-CN" sz="1050" dirty="0" err="1"/>
              <a:t>WebAssembly</a:t>
            </a:r>
            <a:r>
              <a:rPr lang="en-US" altLang="zh-CN" sz="1050" dirty="0"/>
              <a:t> </a:t>
            </a:r>
            <a:r>
              <a:rPr lang="zh-CN" altLang="en-US" sz="1050" dirty="0"/>
              <a:t>生态相结合</a:t>
            </a:r>
            <a:endParaRPr lang="en-US" altLang="zh-CN" sz="1050" dirty="0"/>
          </a:p>
          <a:p>
            <a:pPr defTabSz="171979">
              <a:lnSpc>
                <a:spcPct val="70000"/>
              </a:lnSpc>
              <a:defRPr sz="2000">
                <a:solidFill>
                  <a:srgbClr val="53585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lang="en-US" altLang="zh-CN" sz="1050" dirty="0"/>
          </a:p>
          <a:p>
            <a:pPr defTabSz="171979">
              <a:lnSpc>
                <a:spcPct val="70000"/>
              </a:lnSpc>
              <a:defRPr sz="2000">
                <a:solidFill>
                  <a:srgbClr val="53585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sz="1050" dirty="0"/>
              <a:t>类似 </a:t>
            </a:r>
            <a:r>
              <a:rPr lang="en-US" altLang="zh-CN" sz="1050" dirty="0"/>
              <a:t>docker </a:t>
            </a:r>
            <a:r>
              <a:rPr lang="zh-CN" altLang="en-US" sz="1050" dirty="0"/>
              <a:t>的使用体验</a:t>
            </a:r>
            <a:endParaRPr lang="en-US" altLang="zh-CN" sz="1050" dirty="0"/>
          </a:p>
          <a:p>
            <a:pPr defTabSz="171979">
              <a:lnSpc>
                <a:spcPct val="70000"/>
              </a:lnSpc>
              <a:defRPr sz="2000">
                <a:solidFill>
                  <a:srgbClr val="53585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lang="en-US" altLang="zh-CN" sz="1050" dirty="0"/>
          </a:p>
          <a:p>
            <a:pPr defTabSz="171979">
              <a:lnSpc>
                <a:spcPct val="70000"/>
              </a:lnSpc>
              <a:defRPr sz="2000">
                <a:solidFill>
                  <a:srgbClr val="53585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sz="1050" dirty="0"/>
              <a:t>保留动态调整 </a:t>
            </a:r>
            <a:r>
              <a:rPr lang="en-US" altLang="zh-CN" sz="1050" dirty="0" err="1"/>
              <a:t>eBPF</a:t>
            </a:r>
            <a:r>
              <a:rPr lang="en-US" altLang="zh-CN" sz="1050" dirty="0"/>
              <a:t> </a:t>
            </a:r>
            <a:r>
              <a:rPr lang="zh-CN" altLang="en-US" sz="1050" dirty="0"/>
              <a:t>程序的可能</a:t>
            </a:r>
            <a:endParaRPr lang="en-US" altLang="zh-CN" sz="1050" dirty="0"/>
          </a:p>
        </p:txBody>
      </p:sp>
      <p:sp>
        <p:nvSpPr>
          <p:cNvPr id="314" name="低成本高性能高可用"/>
          <p:cNvSpPr txBox="1"/>
          <p:nvPr/>
        </p:nvSpPr>
        <p:spPr>
          <a:xfrm>
            <a:off x="876583" y="2692804"/>
            <a:ext cx="1608346" cy="194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0">
              <a:defRPr sz="3000">
                <a:solidFill>
                  <a:srgbClr val="FF6A00"/>
                </a:solidFill>
                <a:latin typeface="Alibaba PuHuiTi 2 65 Medium"/>
                <a:ea typeface="Alibaba PuHuiTi 2 65 Medium"/>
                <a:cs typeface="Alibaba PuHuiTi 2 65 Medium"/>
                <a:sym typeface="Alibaba PuHuiTi 2 65 Medium"/>
              </a:defRPr>
            </a:lvl1pPr>
          </a:lstStyle>
          <a:p>
            <a:r>
              <a:rPr lang="zh-CN" altLang="en-US" sz="1125" dirty="0"/>
              <a:t>自动获取内核态导出数据</a:t>
            </a:r>
            <a:endParaRPr sz="1125" dirty="0"/>
          </a:p>
        </p:txBody>
      </p:sp>
      <p:sp>
        <p:nvSpPr>
          <p:cNvPr id="315" name="敏捷创新快"/>
          <p:cNvSpPr txBox="1"/>
          <p:nvPr/>
        </p:nvSpPr>
        <p:spPr>
          <a:xfrm>
            <a:off x="3767827" y="2692804"/>
            <a:ext cx="1608346" cy="194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0">
              <a:defRPr sz="3000">
                <a:solidFill>
                  <a:srgbClr val="FF6A00"/>
                </a:solidFill>
                <a:latin typeface="Alibaba PuHuiTi 2 65 Medium"/>
                <a:ea typeface="Alibaba PuHuiTi 2 65 Medium"/>
                <a:cs typeface="Alibaba PuHuiTi 2 65 Medium"/>
                <a:sym typeface="Alibaba PuHuiTi 2 65 Medium"/>
              </a:defRPr>
            </a:lvl1pPr>
          </a:lstStyle>
          <a:p>
            <a:r>
              <a:rPr lang="zh-CN" altLang="en-US" sz="1125" dirty="0"/>
              <a:t>在部署时不需要重新编译</a:t>
            </a:r>
            <a:endParaRPr sz="1125" dirty="0"/>
          </a:p>
        </p:txBody>
      </p:sp>
      <p:sp>
        <p:nvSpPr>
          <p:cNvPr id="316" name="数字化转型的最短路径"/>
          <p:cNvSpPr txBox="1"/>
          <p:nvPr/>
        </p:nvSpPr>
        <p:spPr>
          <a:xfrm>
            <a:off x="6731206" y="2498990"/>
            <a:ext cx="1464075" cy="387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0">
              <a:defRPr sz="3000">
                <a:solidFill>
                  <a:srgbClr val="FF6A00"/>
                </a:solidFill>
                <a:latin typeface="Alibaba PuHuiTi 2 65 Medium"/>
                <a:ea typeface="Alibaba PuHuiTi 2 65 Medium"/>
                <a:cs typeface="Alibaba PuHuiTi 2 65 Medium"/>
                <a:sym typeface="Alibaba PuHuiTi 2 65 Medium"/>
              </a:defRPr>
            </a:lvl1pPr>
          </a:lstStyle>
          <a:p>
            <a:pPr algn="ctr"/>
            <a:r>
              <a:rPr lang="zh-CN" altLang="en-US" sz="1125" dirty="0"/>
              <a:t>扩展</a:t>
            </a:r>
            <a:r>
              <a:rPr lang="en-US" altLang="zh-CN" sz="1125" dirty="0"/>
              <a:t>WASI</a:t>
            </a:r>
          </a:p>
          <a:p>
            <a:pPr algn="ctr"/>
            <a:endParaRPr lang="en-US" altLang="zh-CN" sz="130" dirty="0"/>
          </a:p>
          <a:p>
            <a:r>
              <a:rPr lang="zh-CN" altLang="en-US" sz="1125" dirty="0"/>
              <a:t>提供标准化的分发方式</a:t>
            </a:r>
            <a:endParaRPr lang="en-US" altLang="zh-CN" sz="1125" dirty="0"/>
          </a:p>
        </p:txBody>
      </p:sp>
      <p:sp>
        <p:nvSpPr>
          <p:cNvPr id="317" name="例:这里是标题标题标题"/>
          <p:cNvSpPr txBox="1"/>
          <p:nvPr/>
        </p:nvSpPr>
        <p:spPr>
          <a:xfrm>
            <a:off x="2908323" y="176730"/>
            <a:ext cx="4082353" cy="48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8466" tIns="8466" rIns="8466" bIns="8466"/>
          <a:lstStyle>
            <a:lvl1pPr defTabSz="366888">
              <a:defRPr sz="8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4000" dirty="0" err="1"/>
              <a:t>eunomia-bpf</a:t>
            </a:r>
            <a:endParaRPr lang="en-US" altLang="zh-CN" sz="4000" dirty="0"/>
          </a:p>
        </p:txBody>
      </p:sp>
      <p:sp>
        <p:nvSpPr>
          <p:cNvPr id="318" name="New Future on Cloud"/>
          <p:cNvSpPr txBox="1"/>
          <p:nvPr/>
        </p:nvSpPr>
        <p:spPr>
          <a:xfrm>
            <a:off x="3063355" y="848454"/>
            <a:ext cx="2537105" cy="26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334" tIns="5334" rIns="5334" bIns="5334">
            <a:spAutoFit/>
          </a:bodyPr>
          <a:lstStyle>
            <a:lvl1pPr defTabSz="219455">
              <a:lnSpc>
                <a:spcPct val="110000"/>
              </a:lnSpc>
              <a:defRPr>
                <a:solidFill>
                  <a:srgbClr val="53585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altLang="zh-CN" sz="1600" dirty="0" err="1"/>
              <a:t>eBPF</a:t>
            </a:r>
            <a:r>
              <a:rPr lang="zh-CN" altLang="en-US" sz="1600" dirty="0"/>
              <a:t> 轻量级开发框架：目标</a:t>
            </a:r>
          </a:p>
        </p:txBody>
      </p:sp>
      <p:sp>
        <p:nvSpPr>
          <p:cNvPr id="319" name="文本框 1" hidden="1"/>
          <p:cNvSpPr txBox="1"/>
          <p:nvPr/>
        </p:nvSpPr>
        <p:spPr>
          <a:xfrm>
            <a:off x="-1125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413"/>
          </a:p>
          <a:p>
            <a:pPr>
              <a:buClr>
                <a:srgbClr val="FFFFFF"/>
              </a:buClr>
            </a:pPr>
            <a:r>
              <a:rPr lang="en-US" sz="506">
                <a:solidFill>
                  <a:srgbClr val="FFFFFF"/>
                </a:solidFill>
              </a:rPr>
              <a:t>BBAAD9C20180234D78A0072836F0B46062B9B20715048B20A6D98139B1532BF60B44BC38916EFB0222692908C84601EBEFF921AA61D02B411BBFC202745E22D524F665ADBA25769744C22C076802468F5E40E9EA74477153B8EBE19701812C28DCC6229FDE3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925D45-88BF-580B-2E5C-432689D00D08}"/>
              </a:ext>
            </a:extLst>
          </p:cNvPr>
          <p:cNvSpPr txBox="1"/>
          <p:nvPr/>
        </p:nvSpPr>
        <p:spPr>
          <a:xfrm>
            <a:off x="1750400" y="247356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F87F7F-D890-365A-FB93-1627A6627078}"/>
              </a:ext>
            </a:extLst>
          </p:cNvPr>
          <p:cNvSpPr txBox="1"/>
          <p:nvPr/>
        </p:nvSpPr>
        <p:spPr>
          <a:xfrm>
            <a:off x="666934" y="1030301"/>
            <a:ext cx="7981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 err="1"/>
              <a:t>eunomia-bpf</a:t>
            </a:r>
            <a:r>
              <a:rPr lang="en-US" altLang="zh-CN" sz="1800" dirty="0"/>
              <a:t> </a:t>
            </a:r>
            <a:r>
              <a:rPr lang="zh-CN" altLang="en-US" sz="1800" dirty="0"/>
              <a:t>核心部分的开发使用流程 </a:t>
            </a:r>
            <a:endParaRPr lang="en-US" altLang="zh-CN" sz="1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88BADB-3628-FC57-F70E-D2871DA4EE9F}"/>
              </a:ext>
            </a:extLst>
          </p:cNvPr>
          <p:cNvSpPr txBox="1"/>
          <p:nvPr/>
        </p:nvSpPr>
        <p:spPr>
          <a:xfrm>
            <a:off x="1778913" y="230185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18131-B3A1-90AC-1321-7AEBCFF92905}"/>
              </a:ext>
            </a:extLst>
          </p:cNvPr>
          <p:cNvSpPr txBox="1"/>
          <p:nvPr/>
        </p:nvSpPr>
        <p:spPr>
          <a:xfrm>
            <a:off x="2146178" y="281098"/>
            <a:ext cx="1968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项目</a:t>
            </a:r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目标</a:t>
            </a:r>
            <a:endParaRPr lang="zh-CN" altLang="en-US" sz="24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398B59-4D2C-20D5-8D60-84152BEB5616}"/>
              </a:ext>
            </a:extLst>
          </p:cNvPr>
          <p:cNvSpPr/>
          <p:nvPr/>
        </p:nvSpPr>
        <p:spPr>
          <a:xfrm>
            <a:off x="277058" y="2087997"/>
            <a:ext cx="1373746" cy="553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编写、编译内核态代码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92E4E5-CFAC-03F1-ACA6-1717BA37BEF5}"/>
              </a:ext>
            </a:extLst>
          </p:cNvPr>
          <p:cNvSpPr/>
          <p:nvPr/>
        </p:nvSpPr>
        <p:spPr>
          <a:xfrm>
            <a:off x="2322490" y="1606304"/>
            <a:ext cx="2515780" cy="553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编译生成包含更多信息的 </a:t>
            </a:r>
            <a:r>
              <a:rPr lang="en-US" altLang="zh-CN" dirty="0" err="1"/>
              <a:t>bpf.o</a:t>
            </a:r>
            <a:r>
              <a:rPr lang="en-US" altLang="zh-CN" dirty="0"/>
              <a:t> BPF </a:t>
            </a:r>
            <a:r>
              <a:rPr lang="zh-CN" altLang="en-US" dirty="0"/>
              <a:t>二进制程序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8AF63A7-536C-4F76-7543-67FCA9653B4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650804" y="1883200"/>
            <a:ext cx="671686" cy="48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10D87DF7-3B90-6805-B94C-843CBFC84EE9}"/>
              </a:ext>
            </a:extLst>
          </p:cNvPr>
          <p:cNvSpPr/>
          <p:nvPr/>
        </p:nvSpPr>
        <p:spPr>
          <a:xfrm>
            <a:off x="845391" y="3039043"/>
            <a:ext cx="2022091" cy="5419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从源代码中提取额外的信息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B706D93-9943-25F4-FB6C-E42E8BA35F16}"/>
              </a:ext>
            </a:extLst>
          </p:cNvPr>
          <p:cNvSpPr/>
          <p:nvPr/>
        </p:nvSpPr>
        <p:spPr>
          <a:xfrm>
            <a:off x="2322490" y="2322673"/>
            <a:ext cx="2485622" cy="553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源代码分析、注解生成 </a:t>
            </a:r>
            <a:r>
              <a:rPr lang="en-US" altLang="zh-CN" dirty="0"/>
              <a:t>JSON/YAML </a:t>
            </a:r>
            <a:r>
              <a:rPr lang="zh-CN" altLang="en-US" dirty="0"/>
              <a:t>的配置信息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7232FF8-AE18-251D-DBE5-80FAE625A49A}"/>
              </a:ext>
            </a:extLst>
          </p:cNvPr>
          <p:cNvCxnSpPr>
            <a:stCxn id="5" idx="3"/>
            <a:endCxn id="25" idx="1"/>
          </p:cNvCxnSpPr>
          <p:nvPr/>
        </p:nvCxnSpPr>
        <p:spPr>
          <a:xfrm>
            <a:off x="1650804" y="2364893"/>
            <a:ext cx="671686" cy="23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0D66BC23-88E6-8AF9-5D1D-1E0677BB892D}"/>
              </a:ext>
            </a:extLst>
          </p:cNvPr>
          <p:cNvSpPr/>
          <p:nvPr/>
        </p:nvSpPr>
        <p:spPr>
          <a:xfrm>
            <a:off x="5420877" y="2022085"/>
            <a:ext cx="1125884" cy="450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打包 </a:t>
            </a:r>
            <a:r>
              <a:rPr lang="en-US" altLang="zh-CN" dirty="0"/>
              <a:t>JSON </a:t>
            </a:r>
            <a:r>
              <a:rPr lang="zh-CN" altLang="en-US" dirty="0"/>
              <a:t>或其他格式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40741E0-D51C-4985-2EB5-2C9F4D893058}"/>
              </a:ext>
            </a:extLst>
          </p:cNvPr>
          <p:cNvCxnSpPr>
            <a:cxnSpLocks/>
            <a:stCxn id="7" idx="3"/>
            <a:endCxn id="36" idx="1"/>
          </p:cNvCxnSpPr>
          <p:nvPr/>
        </p:nvCxnSpPr>
        <p:spPr>
          <a:xfrm>
            <a:off x="4838270" y="1883200"/>
            <a:ext cx="582607" cy="36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208580A-E2CB-6091-35DA-00A22D0EA98F}"/>
              </a:ext>
            </a:extLst>
          </p:cNvPr>
          <p:cNvCxnSpPr>
            <a:cxnSpLocks/>
            <a:stCxn id="25" idx="3"/>
            <a:endCxn id="36" idx="1"/>
          </p:cNvCxnSpPr>
          <p:nvPr/>
        </p:nvCxnSpPr>
        <p:spPr>
          <a:xfrm flipV="1">
            <a:off x="4808112" y="2247101"/>
            <a:ext cx="612765" cy="35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5C425D87-4D0E-8DBC-42D2-5683B435C377}"/>
              </a:ext>
            </a:extLst>
          </p:cNvPr>
          <p:cNvSpPr/>
          <p:nvPr/>
        </p:nvSpPr>
        <p:spPr>
          <a:xfrm>
            <a:off x="7260409" y="1399633"/>
            <a:ext cx="1428538" cy="450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直接分发使用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FAF3341-601F-A68C-53C2-16F3C1F7EA3A}"/>
              </a:ext>
            </a:extLst>
          </p:cNvPr>
          <p:cNvSpPr/>
          <p:nvPr/>
        </p:nvSpPr>
        <p:spPr>
          <a:xfrm>
            <a:off x="7260409" y="2022085"/>
            <a:ext cx="1428538" cy="450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C/C++/Rust/Go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6D71D80-E595-B328-59DF-ACD45B6E1AF3}"/>
              </a:ext>
            </a:extLst>
          </p:cNvPr>
          <p:cNvSpPr/>
          <p:nvPr/>
        </p:nvSpPr>
        <p:spPr>
          <a:xfrm>
            <a:off x="7252386" y="2599569"/>
            <a:ext cx="873617" cy="450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WASM</a:t>
            </a:r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4E5F5F8-CCDD-D0F5-BA34-BA42225581A7}"/>
              </a:ext>
            </a:extLst>
          </p:cNvPr>
          <p:cNvCxnSpPr>
            <a:cxnSpLocks/>
            <a:stCxn id="36" idx="3"/>
            <a:endCxn id="56" idx="1"/>
          </p:cNvCxnSpPr>
          <p:nvPr/>
        </p:nvCxnSpPr>
        <p:spPr>
          <a:xfrm flipV="1">
            <a:off x="6546761" y="1624649"/>
            <a:ext cx="713648" cy="62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5875C8C-8B45-C661-66E7-3966567C1871}"/>
              </a:ext>
            </a:extLst>
          </p:cNvPr>
          <p:cNvCxnSpPr>
            <a:cxnSpLocks/>
            <a:stCxn id="36" idx="3"/>
            <a:endCxn id="57" idx="1"/>
          </p:cNvCxnSpPr>
          <p:nvPr/>
        </p:nvCxnSpPr>
        <p:spPr>
          <a:xfrm>
            <a:off x="6546761" y="2247101"/>
            <a:ext cx="713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A771E5D-8D4E-4CE7-F7B5-580A615FAA24}"/>
              </a:ext>
            </a:extLst>
          </p:cNvPr>
          <p:cNvCxnSpPr>
            <a:stCxn id="36" idx="3"/>
            <a:endCxn id="58" idx="1"/>
          </p:cNvCxnSpPr>
          <p:nvPr/>
        </p:nvCxnSpPr>
        <p:spPr>
          <a:xfrm>
            <a:off x="6546761" y="2247101"/>
            <a:ext cx="705625" cy="57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02B5954-9483-F09D-9C5C-F1AD884CB28A}"/>
              </a:ext>
            </a:extLst>
          </p:cNvPr>
          <p:cNvSpPr txBox="1"/>
          <p:nvPr/>
        </p:nvSpPr>
        <p:spPr>
          <a:xfrm>
            <a:off x="2220221" y="3681503"/>
            <a:ext cx="62454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通常的编译流程在使用用户态加载框架处理 </a:t>
            </a:r>
            <a:r>
              <a:rPr lang="en-US" altLang="zh-CN" sz="1400" dirty="0" err="1"/>
              <a:t>bpf.o</a:t>
            </a:r>
            <a:r>
              <a:rPr lang="en-US" altLang="zh-CN" sz="1400" dirty="0"/>
              <a:t> </a:t>
            </a:r>
            <a:r>
              <a:rPr lang="zh-CN" altLang="en-US" sz="1400" dirty="0"/>
              <a:t>的时候已经丢失了部分信息：改变思路，引入额外的编译步骤，直接从源代码 </a:t>
            </a:r>
            <a:r>
              <a:rPr lang="en-US" altLang="zh-CN" sz="1400" dirty="0"/>
              <a:t>AST</a:t>
            </a:r>
            <a:r>
              <a:rPr lang="zh-CN" altLang="en-US" sz="1400" dirty="0"/>
              <a:t> 中提取信息</a:t>
            </a:r>
            <a:endParaRPr lang="en-US" altLang="zh-C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类似 </a:t>
            </a:r>
            <a:r>
              <a:rPr lang="en-US" altLang="zh-CN" sz="1400" dirty="0"/>
              <a:t>IR </a:t>
            </a:r>
            <a:r>
              <a:rPr lang="zh-CN" altLang="en-US" sz="1400" dirty="0"/>
              <a:t>的想法：引入配置文件的方式，作为不同用户态语言操作 </a:t>
            </a:r>
            <a:r>
              <a:rPr lang="en-US" altLang="zh-CN" sz="1400" dirty="0" err="1"/>
              <a:t>eBPF</a:t>
            </a:r>
            <a:r>
              <a:rPr lang="en-US" altLang="zh-CN" sz="1400" dirty="0"/>
              <a:t> </a:t>
            </a:r>
            <a:r>
              <a:rPr lang="zh-CN" altLang="en-US" sz="1400" dirty="0"/>
              <a:t>程序和动态加载 </a:t>
            </a:r>
            <a:r>
              <a:rPr lang="en-US" altLang="zh-CN" sz="1400" dirty="0" err="1"/>
              <a:t>eBPF</a:t>
            </a:r>
            <a:r>
              <a:rPr lang="en-US" altLang="zh-CN" sz="1400" dirty="0"/>
              <a:t> </a:t>
            </a:r>
            <a:r>
              <a:rPr lang="zh-CN" altLang="en-US" sz="1400" dirty="0"/>
              <a:t>内核态代码的桥梁；</a:t>
            </a:r>
            <a:endParaRPr lang="en-US" altLang="zh-CN" sz="1400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6194249C-8855-FD0C-9783-896FB16FA987}"/>
              </a:ext>
            </a:extLst>
          </p:cNvPr>
          <p:cNvSpPr/>
          <p:nvPr/>
        </p:nvSpPr>
        <p:spPr>
          <a:xfrm>
            <a:off x="4808112" y="3039043"/>
            <a:ext cx="2659167" cy="5419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根据配置信息动态加载和调整 </a:t>
            </a:r>
            <a:r>
              <a:rPr lang="en-US" altLang="zh-CN" dirty="0" err="1"/>
              <a:t>eBPF</a:t>
            </a:r>
            <a:r>
              <a:rPr lang="en-US" altLang="zh-CN" dirty="0"/>
              <a:t> </a:t>
            </a:r>
            <a:r>
              <a:rPr lang="zh-CN" altLang="en-US" dirty="0"/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427447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77881" y="4713746"/>
            <a:ext cx="527048" cy="307777"/>
          </a:xfrm>
        </p:spPr>
        <p:txBody>
          <a:bodyPr/>
          <a:lstStyle/>
          <a:p>
            <a:fld id="{ACBECEF1-1935-4692-9C86-5FD89D9EDF4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FDD470-CF5F-343A-5824-AE69DB1413C7}"/>
              </a:ext>
            </a:extLst>
          </p:cNvPr>
          <p:cNvSpPr txBox="1"/>
          <p:nvPr/>
        </p:nvSpPr>
        <p:spPr>
          <a:xfrm>
            <a:off x="603362" y="850664"/>
            <a:ext cx="79753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latin typeface="Consolas" panose="020B0609020204030204" pitchFamily="49" charset="0"/>
              </a:rPr>
              <a:t>eunomia-bpf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zh-CN" altLang="en-US" sz="1800" dirty="0">
                <a:latin typeface="Consolas" panose="020B0609020204030204" pitchFamily="49" charset="0"/>
              </a:rPr>
              <a:t>本质上是一套使用配置文件进行 </a:t>
            </a:r>
            <a:r>
              <a:rPr lang="en-US" altLang="zh-CN" sz="1800" dirty="0" err="1">
                <a:latin typeface="Consolas" panose="020B0609020204030204" pitchFamily="49" charset="0"/>
              </a:rPr>
              <a:t>eBPF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zh-CN" altLang="en-US" sz="1800" dirty="0">
                <a:latin typeface="Consolas" panose="020B0609020204030204" pitchFamily="49" charset="0"/>
              </a:rPr>
              <a:t>程序动态加载的标准化方案，以及帮助获取配置信息的编译工具链，希望能：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endParaRPr lang="en-US" altLang="zh-CN" sz="1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让开发者专注于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内核程序的编写，简化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程序的开发、分发、运行；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让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应用尽可能复用现有的不同语言的生态，避免重复造轮子；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作为 </a:t>
            </a:r>
            <a:r>
              <a:rPr lang="en-US" altLang="zh-CN" sz="1600" dirty="0">
                <a:latin typeface="Consolas" panose="020B0609020204030204" pitchFamily="49" charset="0"/>
              </a:rPr>
              <a:t>WASM </a:t>
            </a:r>
            <a:r>
              <a:rPr lang="zh-CN" altLang="en-US" sz="1600" dirty="0">
                <a:latin typeface="Consolas" panose="020B0609020204030204" pitchFamily="49" charset="0"/>
              </a:rPr>
              <a:t>生态和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生态之间的桥梁；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</a:rPr>
              <a:t>运行时和加载器可以是多种多样的，只需要能正确通过配置文件进行加载即可：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可以选择标准的 </a:t>
            </a:r>
            <a:r>
              <a:rPr lang="en-US" altLang="zh-CN" sz="1600" dirty="0" err="1">
                <a:latin typeface="Consolas" panose="020B0609020204030204" pitchFamily="49" charset="0"/>
              </a:rPr>
              <a:t>libbpf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在 </a:t>
            </a:r>
            <a:r>
              <a:rPr lang="en-US" altLang="zh-CN" sz="1600" dirty="0">
                <a:latin typeface="Consolas" panose="020B0609020204030204" pitchFamily="49" charset="0"/>
              </a:rPr>
              <a:t>C/C++ </a:t>
            </a:r>
            <a:r>
              <a:rPr lang="zh-CN" altLang="en-US" sz="1600" dirty="0">
                <a:latin typeface="Consolas" panose="020B0609020204030204" pitchFamily="49" charset="0"/>
              </a:rPr>
              <a:t>语言中进行开发，或者 </a:t>
            </a:r>
            <a:r>
              <a:rPr lang="en-US" altLang="zh-CN" sz="1600" dirty="0" err="1">
                <a:latin typeface="Consolas" panose="020B0609020204030204" pitchFamily="49" charset="0"/>
              </a:rPr>
              <a:t>libbpf</a:t>
            </a:r>
            <a:r>
              <a:rPr lang="en-US" altLang="zh-CN" sz="1600" dirty="0">
                <a:latin typeface="Consolas" panose="020B0609020204030204" pitchFamily="49" charset="0"/>
              </a:rPr>
              <a:t>-go</a:t>
            </a:r>
            <a:r>
              <a:rPr lang="zh-CN" altLang="en-US" sz="1600" dirty="0">
                <a:latin typeface="Consolas" panose="020B0609020204030204" pitchFamily="49" charset="0"/>
              </a:rPr>
              <a:t>、</a:t>
            </a:r>
            <a:r>
              <a:rPr lang="en-US" altLang="zh-CN" sz="1600" dirty="0" err="1">
                <a:latin typeface="Consolas" panose="020B0609020204030204" pitchFamily="49" charset="0"/>
              </a:rPr>
              <a:t>libbpf-rs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等；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或者希望具有远程编译的特性，需要对低内核版本进行适配，也可以选择 </a:t>
            </a:r>
            <a:r>
              <a:rPr lang="en-US" altLang="zh-CN" sz="1600" dirty="0" err="1">
                <a:latin typeface="Consolas" panose="020B0609020204030204" pitchFamily="49" charset="0"/>
              </a:rPr>
              <a:t>Coolbpf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的 </a:t>
            </a:r>
            <a:r>
              <a:rPr lang="en-US" altLang="zh-CN" sz="1600" dirty="0" err="1">
                <a:latin typeface="Consolas" panose="020B0609020204030204" pitchFamily="49" charset="0"/>
              </a:rPr>
              <a:t>libbpf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的实现；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可以在 </a:t>
            </a:r>
            <a:r>
              <a:rPr lang="en-US" altLang="zh-CN" sz="1600" dirty="0">
                <a:latin typeface="Consolas" panose="020B0609020204030204" pitchFamily="49" charset="0"/>
              </a:rPr>
              <a:t>WASM </a:t>
            </a:r>
            <a:r>
              <a:rPr lang="zh-CN" altLang="en-US" sz="1600" dirty="0">
                <a:latin typeface="Consolas" panose="020B0609020204030204" pitchFamily="49" charset="0"/>
              </a:rPr>
              <a:t>中加载和处理配置文件信息，也可以很方便地和大型系统做集成，嵌入到一个大型的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程序管理、编排、可视化系统中作为一个动态加载器使用；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endParaRPr lang="en-US" altLang="zh-CN" sz="18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8C3720-9F0A-BEBA-D756-1AE01FC016EC}"/>
              </a:ext>
            </a:extLst>
          </p:cNvPr>
          <p:cNvSpPr txBox="1"/>
          <p:nvPr/>
        </p:nvSpPr>
        <p:spPr>
          <a:xfrm>
            <a:off x="1778913" y="230185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E21EE0-8DCD-A7BF-C2A0-D1DC081349AF}"/>
              </a:ext>
            </a:extLst>
          </p:cNvPr>
          <p:cNvSpPr txBox="1"/>
          <p:nvPr/>
        </p:nvSpPr>
        <p:spPr>
          <a:xfrm>
            <a:off x="2146178" y="281098"/>
            <a:ext cx="1968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项目</a:t>
            </a:r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目标</a:t>
            </a:r>
            <a:endParaRPr lang="zh-CN" altLang="en-US" sz="24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350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88BADB-3628-FC57-F70E-D2871DA4EE9F}"/>
              </a:ext>
            </a:extLst>
          </p:cNvPr>
          <p:cNvSpPr txBox="1"/>
          <p:nvPr/>
        </p:nvSpPr>
        <p:spPr>
          <a:xfrm>
            <a:off x="1778913" y="281098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18131-B3A1-90AC-1321-7AEBCFF92905}"/>
              </a:ext>
            </a:extLst>
          </p:cNvPr>
          <p:cNvSpPr txBox="1"/>
          <p:nvPr/>
        </p:nvSpPr>
        <p:spPr>
          <a:xfrm>
            <a:off x="2146178" y="281098"/>
            <a:ext cx="1968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项目目标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177BDA-4E62-A34F-0425-E6DD77AD9177}"/>
              </a:ext>
            </a:extLst>
          </p:cNvPr>
          <p:cNvSpPr txBox="1"/>
          <p:nvPr/>
        </p:nvSpPr>
        <p:spPr>
          <a:xfrm>
            <a:off x="1303048" y="918031"/>
            <a:ext cx="6862595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cs typeface="+mn-ea"/>
              </a:rPr>
              <a:t>使用 </a:t>
            </a:r>
            <a:r>
              <a:rPr lang="en-US" altLang="zh-CN" sz="2400" dirty="0" err="1">
                <a:solidFill>
                  <a:schemeClr val="accent1"/>
                </a:solidFill>
                <a:cs typeface="+mn-ea"/>
              </a:rPr>
              <a:t>eunomia-bpf</a:t>
            </a:r>
            <a:r>
              <a:rPr lang="en-US" altLang="zh-CN" sz="2400" dirty="0">
                <a:solidFill>
                  <a:schemeClr val="accent1"/>
                </a:solidFill>
                <a:cs typeface="+mn-ea"/>
              </a:rPr>
              <a:t> </a:t>
            </a:r>
            <a:r>
              <a:rPr lang="zh-CN" altLang="en-US" sz="2400" dirty="0">
                <a:solidFill>
                  <a:schemeClr val="accent1"/>
                </a:solidFill>
                <a:cs typeface="+mn-ea"/>
              </a:rPr>
              <a:t>并不一定需要使用 </a:t>
            </a:r>
            <a:r>
              <a:rPr lang="en-US" altLang="zh-CN" sz="2400" dirty="0">
                <a:solidFill>
                  <a:schemeClr val="accent1"/>
                </a:solidFill>
                <a:cs typeface="+mn-ea"/>
              </a:rPr>
              <a:t>WASM</a:t>
            </a:r>
          </a:p>
          <a:p>
            <a:endParaRPr lang="en-US" altLang="zh-CN" sz="1200" dirty="0">
              <a:solidFill>
                <a:schemeClr val="accent1"/>
              </a:solidFill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cs typeface="+mn-ea"/>
              </a:rPr>
              <a:t>技术不够成熟？</a:t>
            </a:r>
            <a:endParaRPr lang="en-US" altLang="zh-CN" sz="1600" dirty="0">
              <a:solidFill>
                <a:schemeClr val="accent1"/>
              </a:solidFill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cs typeface="+mn-ea"/>
              </a:rPr>
              <a:t>存在一些限制，难以访问全部系统资源；</a:t>
            </a:r>
            <a:endParaRPr lang="en-US" altLang="zh-CN" sz="1600" dirty="0">
              <a:solidFill>
                <a:schemeClr val="accent1"/>
              </a:solidFill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cs typeface="+mn-ea"/>
              </a:rPr>
              <a:t>单纯不需要用户态代码，或者用户态代码不重要</a:t>
            </a:r>
            <a:endParaRPr lang="en-US" altLang="zh-CN" sz="1600" dirty="0">
              <a:solidFill>
                <a:schemeClr val="accent1"/>
              </a:solidFill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cs typeface="+mn-ea"/>
              </a:rPr>
              <a:t>需要自带 </a:t>
            </a:r>
            <a:r>
              <a:rPr lang="en-US" altLang="zh-CN" sz="1600" dirty="0" err="1">
                <a:solidFill>
                  <a:schemeClr val="accent1"/>
                </a:solidFill>
                <a:cs typeface="+mn-ea"/>
              </a:rPr>
              <a:t>wasm</a:t>
            </a:r>
            <a:r>
              <a:rPr lang="en-US" altLang="zh-CN" sz="1600" dirty="0">
                <a:solidFill>
                  <a:schemeClr val="accent1"/>
                </a:solidFill>
                <a:cs typeface="+mn-ea"/>
              </a:rPr>
              <a:t> </a:t>
            </a:r>
            <a:r>
              <a:rPr lang="zh-CN" altLang="en-US" sz="1600" dirty="0">
                <a:solidFill>
                  <a:schemeClr val="accent1"/>
                </a:solidFill>
                <a:cs typeface="+mn-ea"/>
              </a:rPr>
              <a:t>虚拟机</a:t>
            </a:r>
            <a:r>
              <a:rPr lang="en-US" altLang="zh-CN" sz="1600" dirty="0">
                <a:solidFill>
                  <a:schemeClr val="accent1"/>
                </a:solidFill>
                <a:cs typeface="+mn-ea"/>
              </a:rPr>
              <a:t>/</a:t>
            </a:r>
            <a:r>
              <a:rPr lang="zh-CN" altLang="en-US" sz="1600" dirty="0">
                <a:solidFill>
                  <a:schemeClr val="accent1"/>
                </a:solidFill>
                <a:cs typeface="+mn-ea"/>
              </a:rPr>
              <a:t>运行时，复杂</a:t>
            </a:r>
            <a:endParaRPr lang="en-US" altLang="zh-CN" sz="1600" dirty="0">
              <a:solidFill>
                <a:schemeClr val="accent1"/>
              </a:solidFill>
              <a:cs typeface="+mn-ea"/>
            </a:endParaRPr>
          </a:p>
          <a:p>
            <a:endParaRPr lang="en-US" altLang="zh-CN" sz="1600" dirty="0">
              <a:solidFill>
                <a:schemeClr val="accent1"/>
              </a:solidFill>
              <a:cs typeface="+mn-ea"/>
            </a:endParaRPr>
          </a:p>
          <a:p>
            <a:r>
              <a:rPr lang="zh-CN" altLang="en-US" sz="2400" dirty="0">
                <a:cs typeface="+mn-ea"/>
              </a:rPr>
              <a:t>选择你想要的方案</a:t>
            </a:r>
            <a:r>
              <a:rPr lang="en-US" altLang="zh-CN" sz="2400" dirty="0">
                <a:cs typeface="+mn-ea"/>
              </a:rPr>
              <a:t>?</a:t>
            </a:r>
          </a:p>
          <a:p>
            <a:endParaRPr lang="en-US" altLang="zh-CN" sz="1200" dirty="0">
              <a:solidFill>
                <a:schemeClr val="accent6"/>
              </a:solidFill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1"/>
                </a:solidFill>
                <a:cs typeface="+mn-ea"/>
              </a:rPr>
              <a:t>WASM </a:t>
            </a:r>
            <a:r>
              <a:rPr lang="zh-CN" altLang="en-US" sz="1600" dirty="0">
                <a:solidFill>
                  <a:schemeClr val="accent1"/>
                </a:solidFill>
                <a:cs typeface="+mn-ea"/>
              </a:rPr>
              <a:t>并不是必选项，可以有完全不需要 </a:t>
            </a:r>
            <a:r>
              <a:rPr lang="en-US" altLang="zh-CN" sz="1600" dirty="0">
                <a:solidFill>
                  <a:schemeClr val="accent1"/>
                </a:solidFill>
                <a:cs typeface="+mn-ea"/>
              </a:rPr>
              <a:t>WASM </a:t>
            </a:r>
            <a:r>
              <a:rPr lang="zh-CN" altLang="en-US" sz="1600" dirty="0">
                <a:solidFill>
                  <a:schemeClr val="accent1"/>
                </a:solidFill>
                <a:cs typeface="+mn-ea"/>
              </a:rPr>
              <a:t>的解决方案；</a:t>
            </a:r>
            <a:endParaRPr lang="en-US" altLang="zh-CN" sz="1600" dirty="0">
              <a:solidFill>
                <a:schemeClr val="accent1"/>
              </a:solidFill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cs typeface="+mn-ea"/>
              </a:rPr>
              <a:t>可以只编写</a:t>
            </a:r>
            <a:r>
              <a:rPr lang="zh-CN" altLang="en-US" sz="1600" dirty="0">
                <a:solidFill>
                  <a:schemeClr val="accent6"/>
                </a:solidFill>
                <a:cs typeface="+mn-ea"/>
              </a:rPr>
              <a:t>内核态代码</a:t>
            </a:r>
            <a:r>
              <a:rPr lang="zh-CN" altLang="en-US" sz="1600" dirty="0">
                <a:solidFill>
                  <a:schemeClr val="accent1"/>
                </a:solidFill>
                <a:cs typeface="+mn-ea"/>
              </a:rPr>
              <a:t>，完全不和用户态打交道（对于大多数简单 </a:t>
            </a:r>
            <a:r>
              <a:rPr lang="en-US" altLang="zh-CN" sz="1600" dirty="0" err="1">
                <a:solidFill>
                  <a:schemeClr val="accent1"/>
                </a:solidFill>
                <a:cs typeface="+mn-ea"/>
              </a:rPr>
              <a:t>eBPF</a:t>
            </a:r>
            <a:r>
              <a:rPr lang="en-US" altLang="zh-CN" sz="1600" dirty="0">
                <a:solidFill>
                  <a:schemeClr val="accent1"/>
                </a:solidFill>
                <a:cs typeface="+mn-ea"/>
              </a:rPr>
              <a:t> </a:t>
            </a:r>
            <a:r>
              <a:rPr lang="zh-CN" altLang="en-US" sz="1600" dirty="0">
                <a:solidFill>
                  <a:schemeClr val="accent1"/>
                </a:solidFill>
                <a:cs typeface="+mn-ea"/>
              </a:rPr>
              <a:t>应用或可编程插件而言，完全可以）</a:t>
            </a:r>
            <a:endParaRPr lang="en-US" altLang="zh-CN" sz="1600" dirty="0">
              <a:solidFill>
                <a:schemeClr val="accent1"/>
              </a:solidFill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cs typeface="+mn-ea"/>
              </a:rPr>
              <a:t>只编写内核态代码即可完成编译、运行、使用，通过</a:t>
            </a:r>
            <a:r>
              <a:rPr lang="zh-CN" altLang="en-US" sz="1600" dirty="0">
                <a:solidFill>
                  <a:schemeClr val="accent6"/>
                </a:solidFill>
                <a:cs typeface="+mn-ea"/>
              </a:rPr>
              <a:t>配置文件</a:t>
            </a:r>
            <a:r>
              <a:rPr lang="zh-CN" altLang="en-US" sz="1600" dirty="0">
                <a:solidFill>
                  <a:schemeClr val="accent1"/>
                </a:solidFill>
                <a:cs typeface="+mn-ea"/>
              </a:rPr>
              <a:t>而非 </a:t>
            </a:r>
            <a:r>
              <a:rPr lang="en-US" altLang="zh-CN" sz="1600" dirty="0" err="1">
                <a:solidFill>
                  <a:schemeClr val="accent1"/>
                </a:solidFill>
                <a:cs typeface="+mn-ea"/>
              </a:rPr>
              <a:t>wasm</a:t>
            </a:r>
            <a:r>
              <a:rPr lang="en-US" altLang="zh-CN" sz="1600" dirty="0">
                <a:solidFill>
                  <a:schemeClr val="accent1"/>
                </a:solidFill>
                <a:cs typeface="+mn-ea"/>
              </a:rPr>
              <a:t> </a:t>
            </a:r>
            <a:r>
              <a:rPr lang="zh-CN" altLang="en-US" sz="1600" dirty="0">
                <a:solidFill>
                  <a:schemeClr val="accent1"/>
                </a:solidFill>
                <a:cs typeface="+mn-ea"/>
              </a:rPr>
              <a:t>模块进行分发，在其他语言中完成用户态程序的开发过程</a:t>
            </a:r>
            <a:endParaRPr lang="en-US" altLang="zh-CN" sz="1600" dirty="0">
              <a:solidFill>
                <a:schemeClr val="accent1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59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3217921" y="1828810"/>
            <a:ext cx="244810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使用案例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B4858-45AB-08E1-7458-F103830841D0}"/>
              </a:ext>
            </a:extLst>
          </p:cNvPr>
          <p:cNvSpPr txBox="1"/>
          <p:nvPr/>
        </p:nvSpPr>
        <p:spPr>
          <a:xfrm>
            <a:off x="1915840" y="1751866"/>
            <a:ext cx="1010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54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D728A0-EAC0-E961-4DC5-0655EDC3504F}"/>
              </a:ext>
            </a:extLst>
          </p:cNvPr>
          <p:cNvSpPr txBox="1"/>
          <p:nvPr/>
        </p:nvSpPr>
        <p:spPr>
          <a:xfrm>
            <a:off x="2307618" y="1861160"/>
            <a:ext cx="1010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54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C86ED272-20A7-FEBD-9927-53CF3627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4222" y="1773676"/>
            <a:ext cx="920586" cy="9205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DC8BFEB-661D-F3A6-4AC8-4E5FA132AEC8}"/>
              </a:ext>
            </a:extLst>
          </p:cNvPr>
          <p:cNvSpPr txBox="1"/>
          <p:nvPr/>
        </p:nvSpPr>
        <p:spPr>
          <a:xfrm>
            <a:off x="2487251" y="1898777"/>
            <a:ext cx="734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36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7998A9-C14E-4BA3-95A1-896586F6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05F290F8-BCF2-C80D-1CC4-725006A5547E}"/>
              </a:ext>
            </a:extLst>
          </p:cNvPr>
          <p:cNvSpPr txBox="1"/>
          <p:nvPr/>
        </p:nvSpPr>
        <p:spPr>
          <a:xfrm>
            <a:off x="3501161" y="1244754"/>
            <a:ext cx="4375068" cy="2846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9525" tIns="49525" rIns="49525" bIns="49525" anchor="ctr">
            <a:spAutoFit/>
          </a:bodyPr>
          <a:lstStyle>
            <a:lvl1pPr algn="l" defTabSz="490713">
              <a:lnSpc>
                <a:spcPct val="110000"/>
              </a:lnSpc>
              <a:defRPr sz="6000" b="1">
                <a:solidFill>
                  <a:srgbClr val="53585F"/>
                </a:solidFill>
                <a:latin typeface="Alibaba Sans 102"/>
                <a:ea typeface="Alibaba Sans 102"/>
                <a:cs typeface="Alibaba Sans 102"/>
                <a:sym typeface="Alibaba Sans 102"/>
              </a:defRPr>
            </a:lvl1pPr>
          </a:lstStyle>
          <a:p>
            <a:r>
              <a:rPr sz="3600" dirty="0"/>
              <a:t>1</a:t>
            </a:r>
            <a:r>
              <a:rPr lang="en-US" sz="3600" dirty="0"/>
              <a:t>   </a:t>
            </a:r>
            <a:r>
              <a:rPr lang="zh-CN" altLang="en-US" sz="3200" dirty="0"/>
              <a:t>背景 </a:t>
            </a:r>
            <a:endParaRPr lang="en-US" altLang="zh-CN" sz="3200" dirty="0"/>
          </a:p>
          <a:p>
            <a:r>
              <a:rPr lang="en-US" altLang="zh-CN" sz="3200" dirty="0"/>
              <a:t>2    </a:t>
            </a:r>
            <a:r>
              <a:rPr lang="zh-CN" altLang="en-US" sz="3200" dirty="0"/>
              <a:t>项目目标</a:t>
            </a:r>
            <a:endParaRPr lang="en-US" altLang="zh-CN" sz="3200" dirty="0"/>
          </a:p>
          <a:p>
            <a:r>
              <a:rPr lang="en-US" altLang="zh-CN" sz="3200" dirty="0"/>
              <a:t>3    </a:t>
            </a:r>
            <a:r>
              <a:rPr lang="zh-CN" altLang="en-US" sz="3200" dirty="0"/>
              <a:t>使用案例</a:t>
            </a:r>
            <a:endParaRPr lang="en-US" altLang="zh-CN" sz="3200" dirty="0"/>
          </a:p>
          <a:p>
            <a:r>
              <a:rPr lang="en-US" altLang="zh-CN" sz="3200" dirty="0"/>
              <a:t>4    </a:t>
            </a:r>
            <a:r>
              <a:rPr lang="zh-CN" altLang="en-US" sz="3200" dirty="0"/>
              <a:t>架构</a:t>
            </a:r>
            <a:endParaRPr lang="en-US" altLang="zh-CN" sz="3200" dirty="0"/>
          </a:p>
          <a:p>
            <a:r>
              <a:rPr lang="en-US" altLang="zh-CN" sz="3200" dirty="0"/>
              <a:t>5    </a:t>
            </a:r>
            <a:r>
              <a:rPr lang="zh-CN" altLang="en-US" sz="3200" dirty="0"/>
              <a:t>未来的发展方向</a:t>
            </a:r>
            <a:endParaRPr sz="3200" dirty="0"/>
          </a:p>
        </p:txBody>
      </p:sp>
      <p:sp>
        <p:nvSpPr>
          <p:cNvPr id="15" name="Contents">
            <a:extLst>
              <a:ext uri="{FF2B5EF4-FFF2-40B4-BE49-F238E27FC236}">
                <a16:creationId xmlns:a16="http://schemas.microsoft.com/office/drawing/2014/main" id="{8346455F-B6FD-0FB7-CF5E-F28F4ACF729F}"/>
              </a:ext>
            </a:extLst>
          </p:cNvPr>
          <p:cNvSpPr txBox="1"/>
          <p:nvPr/>
        </p:nvSpPr>
        <p:spPr>
          <a:xfrm>
            <a:off x="1267771" y="1878875"/>
            <a:ext cx="2860110" cy="967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577" tIns="22577" rIns="22577" bIns="22577"/>
          <a:lstStyle>
            <a:lvl1pPr algn="l" defTabSz="366888">
              <a:defRPr sz="8000">
                <a:solidFill>
                  <a:srgbClr val="1C1C1C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zh-CN" altLang="en-US" sz="3200" dirty="0"/>
              <a:t>目录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5026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集群本地存储+OSS冷存架构性价比"/>
          <p:cNvSpPr txBox="1"/>
          <p:nvPr/>
        </p:nvSpPr>
        <p:spPr>
          <a:xfrm>
            <a:off x="6307787" y="1086352"/>
            <a:ext cx="2021927" cy="193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algn="l" defTabSz="274320"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zh-CN" altLang="en-US" sz="1875" dirty="0"/>
              <a:t>从网页端下载预编译 </a:t>
            </a:r>
            <a:r>
              <a:rPr lang="en-US" altLang="zh-CN" sz="1875" dirty="0" err="1"/>
              <a:t>eBPF</a:t>
            </a:r>
            <a:r>
              <a:rPr lang="en-US" altLang="zh-CN" sz="1875" dirty="0"/>
              <a:t> </a:t>
            </a:r>
            <a:r>
              <a:rPr lang="zh-CN" altLang="en-US" sz="1875" dirty="0"/>
              <a:t>程序</a:t>
            </a:r>
            <a:endParaRPr sz="1875" dirty="0"/>
          </a:p>
        </p:txBody>
      </p:sp>
      <p:sp>
        <p:nvSpPr>
          <p:cNvPr id="367" name="高性能的数据存取能力…"/>
          <p:cNvSpPr txBox="1"/>
          <p:nvPr/>
        </p:nvSpPr>
        <p:spPr>
          <a:xfrm>
            <a:off x="6276111" y="2023117"/>
            <a:ext cx="2312356" cy="1546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一行命令即可从云端运行任意最新版本的 </a:t>
            </a:r>
            <a:r>
              <a:rPr lang="en-US" altLang="zh-CN" sz="1200" dirty="0" err="1"/>
              <a:t>eBPF</a:t>
            </a:r>
            <a:r>
              <a:rPr lang="en-US" altLang="zh-CN" sz="1200" dirty="0"/>
              <a:t> </a:t>
            </a:r>
            <a:r>
              <a:rPr lang="zh-CN" altLang="en-US" sz="1200" dirty="0"/>
              <a:t>程序</a:t>
            </a:r>
            <a:endParaRPr lang="en-US" altLang="zh-CN" sz="120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类似 </a:t>
            </a:r>
            <a:r>
              <a:rPr lang="en-US" altLang="zh-CN" sz="1200" dirty="0">
                <a:solidFill>
                  <a:srgbClr val="00B050"/>
                </a:solidFill>
              </a:rPr>
              <a:t>docker</a:t>
            </a:r>
            <a:r>
              <a:rPr lang="en-US" altLang="zh-CN" sz="1200" dirty="0"/>
              <a:t> </a:t>
            </a:r>
            <a:r>
              <a:rPr lang="zh-CN" altLang="en-US" sz="1200" dirty="0"/>
              <a:t>的使用体验：</a:t>
            </a:r>
            <a:r>
              <a:rPr lang="en-US" altLang="zh-CN" sz="1200" dirty="0"/>
              <a:t>OCI </a:t>
            </a:r>
            <a:r>
              <a:rPr lang="zh-CN" altLang="en-US" sz="1200" dirty="0"/>
              <a:t>存储 </a:t>
            </a:r>
            <a:r>
              <a:rPr lang="en-US" altLang="zh-CN" sz="1200" dirty="0"/>
              <a:t>WASM </a:t>
            </a:r>
            <a:r>
              <a:rPr lang="zh-CN" altLang="en-US" sz="1200" dirty="0"/>
              <a:t>模块</a:t>
            </a:r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使用 </a:t>
            </a:r>
            <a:r>
              <a:rPr lang="en-US" altLang="zh-CN" sz="1200" dirty="0" err="1"/>
              <a:t>WebAssembly</a:t>
            </a:r>
            <a:r>
              <a:rPr lang="en-US" altLang="zh-CN" sz="1200" dirty="0"/>
              <a:t> </a:t>
            </a:r>
            <a:r>
              <a:rPr lang="zh-CN" altLang="en-US" sz="1200" dirty="0"/>
              <a:t>模块或 </a:t>
            </a:r>
            <a:r>
              <a:rPr lang="en-US" altLang="zh-CN" sz="1200" dirty="0"/>
              <a:t>JSON </a:t>
            </a:r>
            <a:r>
              <a:rPr lang="zh-CN" altLang="en-US" sz="1200" dirty="0"/>
              <a:t>对象进行标准化 </a:t>
            </a:r>
            <a:r>
              <a:rPr lang="en-US" altLang="zh-CN" sz="1200" dirty="0" err="1"/>
              <a:t>eBPF</a:t>
            </a:r>
            <a:r>
              <a:rPr lang="en-US" altLang="zh-CN" sz="1200" dirty="0"/>
              <a:t> </a:t>
            </a:r>
            <a:r>
              <a:rPr lang="zh-CN" altLang="en-US" sz="1200" dirty="0"/>
              <a:t>程序的分发和动态加载运行</a:t>
            </a:r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一次编译到处运行：部署时不需要重新编译、架构无关</a:t>
            </a:r>
          </a:p>
        </p:txBody>
      </p:sp>
      <p:sp>
        <p:nvSpPr>
          <p:cNvPr id="369" name="例:这里是标题标题标题"/>
          <p:cNvSpPr txBox="1"/>
          <p:nvPr/>
        </p:nvSpPr>
        <p:spPr>
          <a:xfrm>
            <a:off x="2419207" y="289010"/>
            <a:ext cx="4968973" cy="48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8466" tIns="8466" rIns="8466" bIns="8466"/>
          <a:lstStyle>
            <a:lvl1pPr defTabSz="366888">
              <a:defRPr sz="8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zh-CN" altLang="en-US" sz="2800" dirty="0"/>
              <a:t>下载使用预编译 </a:t>
            </a:r>
            <a:r>
              <a:rPr lang="en-US" altLang="zh-CN" sz="2800" dirty="0" err="1"/>
              <a:t>eBPF</a:t>
            </a:r>
            <a:r>
              <a:rPr lang="en-US" altLang="zh-CN" sz="2800" dirty="0"/>
              <a:t> </a:t>
            </a:r>
            <a:r>
              <a:rPr lang="zh-CN" altLang="en-US" sz="2800" dirty="0"/>
              <a:t>程序</a:t>
            </a:r>
            <a:endParaRPr sz="2800" dirty="0"/>
          </a:p>
        </p:txBody>
      </p:sp>
      <p:sp>
        <p:nvSpPr>
          <p:cNvPr id="371" name="文本框 1" hidden="1"/>
          <p:cNvSpPr txBox="1"/>
          <p:nvPr/>
        </p:nvSpPr>
        <p:spPr>
          <a:xfrm>
            <a:off x="-1125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413"/>
          </a:p>
          <a:p>
            <a:pPr>
              <a:buClr>
                <a:srgbClr val="FFFFFF"/>
              </a:buClr>
            </a:pPr>
            <a:r>
              <a:rPr lang="en-US" sz="506">
                <a:solidFill>
                  <a:srgbClr val="FFFFFF"/>
                </a:solidFill>
              </a:rPr>
              <a:t>BBAAD9C20180234D78A0072836F0B46062B9B20715048B20A6D98139B1532BF60B44BC38916EFB0222692908C84601EBEFF921AA61D02B411BBFC202745E22D524F665ADBA25769744C22C076802468F5E40E9EA74477153B8EBE19701812C28DCC6229FDE3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9C4723-0575-AE5B-4218-FC0818DE8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7" y="1086352"/>
            <a:ext cx="5729300" cy="32194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8E47392-3C0D-9FB2-A834-F6691ABC44D2}"/>
              </a:ext>
            </a:extLst>
          </p:cNvPr>
          <p:cNvSpPr txBox="1"/>
          <p:nvPr/>
        </p:nvSpPr>
        <p:spPr>
          <a:xfrm>
            <a:off x="1750400" y="247356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61449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集群本地存储+OSS冷存架构性价比高…"/>
          <p:cNvSpPr txBox="1"/>
          <p:nvPr/>
        </p:nvSpPr>
        <p:spPr>
          <a:xfrm>
            <a:off x="4647709" y="1189150"/>
            <a:ext cx="3448809" cy="757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102870">
              <a:lnSpc>
                <a:spcPct val="120000"/>
              </a:lnSpc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2025" dirty="0"/>
              <a:t>只需要编写内核态代码</a:t>
            </a:r>
          </a:p>
          <a:p>
            <a:pPr defTabSz="102870">
              <a:lnSpc>
                <a:spcPct val="120000"/>
              </a:lnSpc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endParaRPr lang="en-US" altLang="zh-CN" sz="1200" dirty="0"/>
          </a:p>
          <a:p>
            <a:pPr defTabSz="102870">
              <a:lnSpc>
                <a:spcPct val="120000"/>
              </a:lnSpc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和 </a:t>
            </a:r>
            <a:r>
              <a:rPr lang="en-US" altLang="zh-CN" sz="1200" dirty="0" err="1"/>
              <a:t>libbpf</a:t>
            </a:r>
            <a:r>
              <a:rPr lang="en-US" altLang="zh-CN" sz="1200" dirty="0"/>
              <a:t>-bootstrap </a:t>
            </a:r>
            <a:r>
              <a:rPr lang="zh-CN" altLang="en-US" sz="1200" dirty="0"/>
              <a:t>等框架相比：</a:t>
            </a:r>
            <a:endParaRPr lang="en-US" altLang="zh-CN" sz="120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只关注于核心内核态代码开发</a:t>
            </a:r>
            <a:endParaRPr lang="en-US" altLang="zh-CN" sz="120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最大程度减少新手的上手障碍</a:t>
            </a:r>
            <a:endParaRPr lang="en-US" altLang="zh-CN" sz="120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省略用户态的重复性加载框架编写</a:t>
            </a:r>
            <a:endParaRPr lang="en-US" altLang="zh-CN" sz="1200" dirty="0"/>
          </a:p>
          <a:p>
            <a:pPr defTabSz="102870">
              <a:lnSpc>
                <a:spcPct val="120000"/>
              </a:lnSpc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endParaRPr lang="en-US" altLang="zh-CN" sz="1200" dirty="0"/>
          </a:p>
          <a:p>
            <a:pPr defTabSz="102870">
              <a:lnSpc>
                <a:spcPct val="120000"/>
              </a:lnSpc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和其他的 </a:t>
            </a:r>
            <a:r>
              <a:rPr lang="en-US" altLang="zh-CN" sz="1200" dirty="0" err="1"/>
              <a:t>bpftrace</a:t>
            </a:r>
            <a:r>
              <a:rPr lang="en-US" altLang="zh-CN" sz="1200" dirty="0"/>
              <a:t> </a:t>
            </a:r>
            <a:r>
              <a:rPr lang="zh-CN" altLang="en-US" sz="1200" dirty="0"/>
              <a:t>等脚本工具相比：</a:t>
            </a:r>
            <a:endParaRPr lang="en-US" altLang="zh-CN" sz="120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不局限于 </a:t>
            </a:r>
            <a:r>
              <a:rPr lang="en-US" altLang="zh-CN" sz="1200" dirty="0"/>
              <a:t>trace:  </a:t>
            </a:r>
            <a:r>
              <a:rPr lang="zh-CN" altLang="en-US" sz="1200" dirty="0"/>
              <a:t>支持更多类型的 </a:t>
            </a:r>
            <a:r>
              <a:rPr lang="en-US" altLang="zh-CN" sz="1200" dirty="0" err="1"/>
              <a:t>eBPF</a:t>
            </a:r>
            <a:r>
              <a:rPr lang="en-US" altLang="zh-CN" sz="1200" dirty="0"/>
              <a:t> </a:t>
            </a:r>
            <a:r>
              <a:rPr lang="zh-CN" altLang="en-US" sz="1200" dirty="0"/>
              <a:t>程序</a:t>
            </a:r>
            <a:endParaRPr lang="en-US" altLang="zh-CN" sz="120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对于内核态需要编写更多代码的应用更友好</a:t>
            </a:r>
            <a:endParaRPr lang="en-US" altLang="zh-CN" sz="120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提供除了源代码分发之外， </a:t>
            </a:r>
            <a:r>
              <a:rPr lang="en-US" altLang="zh-CN" sz="1200" dirty="0"/>
              <a:t>CO-RE </a:t>
            </a:r>
            <a:r>
              <a:rPr lang="zh-CN" altLang="en-US" sz="1200" dirty="0"/>
              <a:t>的分发方案：以二进制 </a:t>
            </a:r>
            <a:r>
              <a:rPr lang="en-US" altLang="zh-CN" sz="1200" dirty="0"/>
              <a:t>+ </a:t>
            </a:r>
            <a:r>
              <a:rPr lang="zh-CN" altLang="en-US" sz="1200" dirty="0"/>
              <a:t>配置文件形式分发，在目标机器上动态加载</a:t>
            </a:r>
            <a:endParaRPr lang="en-US" altLang="zh-CN" sz="120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不需要运行时额外进行编译</a:t>
            </a:r>
            <a:endParaRPr lang="en-US" altLang="zh-CN" sz="1200" dirty="0"/>
          </a:p>
        </p:txBody>
      </p:sp>
      <p:pic>
        <p:nvPicPr>
          <p:cNvPr id="376" name="图片 (1).png" descr="图片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955" y="2830497"/>
            <a:ext cx="230921" cy="230921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例:这里是标题标题标题"/>
          <p:cNvSpPr txBox="1"/>
          <p:nvPr/>
        </p:nvSpPr>
        <p:spPr>
          <a:xfrm>
            <a:off x="2530823" y="279049"/>
            <a:ext cx="5818978" cy="48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8466" tIns="8466" rIns="8466" bIns="8466"/>
          <a:lstStyle>
            <a:lvl1pPr defTabSz="366888">
              <a:defRPr sz="8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3000" dirty="0"/>
              <a:t>Hello World</a:t>
            </a:r>
          </a:p>
          <a:p>
            <a:r>
              <a:rPr lang="en-US" altLang="zh-CN" sz="1600" dirty="0"/>
              <a:t>					</a:t>
            </a:r>
            <a:endParaRPr sz="1600" dirty="0"/>
          </a:p>
        </p:txBody>
      </p:sp>
      <p:sp>
        <p:nvSpPr>
          <p:cNvPr id="379" name="文本框 1" hidden="1"/>
          <p:cNvSpPr txBox="1"/>
          <p:nvPr/>
        </p:nvSpPr>
        <p:spPr>
          <a:xfrm>
            <a:off x="-1125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413"/>
          </a:p>
          <a:p>
            <a:pPr>
              <a:buClr>
                <a:srgbClr val="FFFFFF"/>
              </a:buClr>
            </a:pPr>
            <a:r>
              <a:rPr lang="en-US" sz="506">
                <a:solidFill>
                  <a:srgbClr val="FFFFFF"/>
                </a:solidFill>
              </a:rPr>
              <a:t>BBAAD9C20180234D78A0072836F0B46062B9B20715048B20A6D98139B1532BF60B44BC38916EFB0222692908C84601EBEFF921AA61D02B411BBFC202745E22D524F665ADBA25769744C22C076802468F5E40E9EA74477153B8EBE19701812C28DCC6229FDE3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23CAF7-6C89-7FEA-0968-96E8B2F9C282}"/>
              </a:ext>
            </a:extLst>
          </p:cNvPr>
          <p:cNvSpPr txBox="1"/>
          <p:nvPr/>
        </p:nvSpPr>
        <p:spPr>
          <a:xfrm>
            <a:off x="1750400" y="247356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DDB8B0-1F92-06D1-7BD5-E757B638E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60" y="1141928"/>
            <a:ext cx="4185633" cy="36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9960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集群规模动态弹性扩缩容…"/>
          <p:cNvSpPr txBox="1"/>
          <p:nvPr/>
        </p:nvSpPr>
        <p:spPr>
          <a:xfrm>
            <a:off x="4977609" y="1038566"/>
            <a:ext cx="3221940" cy="666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102870">
              <a:lnSpc>
                <a:spcPct val="120000"/>
              </a:lnSpc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2025" dirty="0"/>
              <a:t>和原生 </a:t>
            </a:r>
            <a:r>
              <a:rPr lang="en-US" altLang="zh-CN" sz="2025" dirty="0" err="1"/>
              <a:t>libbpf</a:t>
            </a:r>
            <a:r>
              <a:rPr lang="en-US" altLang="zh-CN" sz="2025" dirty="0"/>
              <a:t> </a:t>
            </a:r>
            <a:r>
              <a:rPr lang="zh-CN" altLang="en-US" sz="2025" dirty="0"/>
              <a:t>完全兼容</a:t>
            </a:r>
            <a:endParaRPr lang="en-US" altLang="zh-CN" sz="2025" dirty="0"/>
          </a:p>
          <a:p>
            <a:pPr defTabSz="102870">
              <a:lnSpc>
                <a:spcPct val="120000"/>
              </a:lnSpc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endParaRPr lang="zh-CN" altLang="en-US" sz="2025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兼容主流框架，最大程度减少迁移成本</a:t>
            </a:r>
            <a:endParaRPr lang="en-US" altLang="zh-CN" sz="120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无任何特殊语法限制，不需要包含任何特定的头文件或声明</a:t>
            </a:r>
            <a:endParaRPr lang="en-US" altLang="zh-CN" sz="120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支持 </a:t>
            </a:r>
            <a:r>
              <a:rPr lang="en-US" altLang="zh-CN" sz="1200" dirty="0" err="1"/>
              <a:t>libbpf</a:t>
            </a:r>
            <a:r>
              <a:rPr lang="en-US" altLang="zh-CN" sz="1200" dirty="0"/>
              <a:t> </a:t>
            </a:r>
            <a:r>
              <a:rPr lang="zh-CN" altLang="en-US" sz="1200" dirty="0"/>
              <a:t>自带的所有 </a:t>
            </a:r>
            <a:r>
              <a:rPr lang="en-US" altLang="zh-CN" sz="1200" dirty="0"/>
              <a:t>attach </a:t>
            </a:r>
            <a:r>
              <a:rPr lang="zh-CN" altLang="en-US" sz="1200" dirty="0"/>
              <a:t>类型，并且可以方便地扩展自定义 </a:t>
            </a:r>
            <a:r>
              <a:rPr lang="en-US" altLang="zh-CN" sz="1200" dirty="0" err="1"/>
              <a:t>eBPF</a:t>
            </a:r>
            <a:r>
              <a:rPr lang="en-US" altLang="zh-CN" sz="1200" dirty="0"/>
              <a:t> </a:t>
            </a:r>
            <a:r>
              <a:rPr lang="zh-CN" altLang="en-US" sz="1200" dirty="0"/>
              <a:t>程序类型</a:t>
            </a:r>
            <a:endParaRPr lang="en-US" altLang="zh-CN" sz="120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支持 </a:t>
            </a:r>
            <a:r>
              <a:rPr lang="en-US" altLang="zh-CN" sz="1200" dirty="0" err="1"/>
              <a:t>tracepoint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kprobe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fentry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lsm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uprobe</a:t>
            </a:r>
            <a:r>
              <a:rPr lang="en-US" altLang="zh-CN" sz="1200" dirty="0"/>
              <a:t> </a:t>
            </a:r>
            <a:r>
              <a:rPr lang="zh-CN" altLang="en-US" sz="1200" dirty="0"/>
              <a:t>等多种类型</a:t>
            </a:r>
            <a:endParaRPr lang="en-US" altLang="zh-CN" sz="120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使用 </a:t>
            </a:r>
            <a:r>
              <a:rPr lang="en-US" altLang="zh-CN" sz="1200" dirty="0"/>
              <a:t>maps </a:t>
            </a:r>
            <a:r>
              <a:rPr lang="zh-CN" altLang="en-US" sz="1200" dirty="0"/>
              <a:t>即可进行保存信息或和用户态双向通信</a:t>
            </a:r>
            <a:endParaRPr lang="en-US" altLang="zh-CN" sz="120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几乎无需修改任何代码，就可以把 </a:t>
            </a:r>
            <a:r>
              <a:rPr lang="en-US" altLang="zh-CN" sz="1200" dirty="0"/>
              <a:t>bcc/</a:t>
            </a:r>
            <a:r>
              <a:rPr lang="en-US" altLang="zh-CN" sz="1200" dirty="0" err="1"/>
              <a:t>libbpf</a:t>
            </a:r>
            <a:r>
              <a:rPr lang="en-US" altLang="zh-CN" sz="1200" dirty="0"/>
              <a:t>-tools </a:t>
            </a:r>
            <a:r>
              <a:rPr lang="zh-CN" altLang="en-US" sz="1200" dirty="0"/>
              <a:t>的工具内核态代码进行编译和使用；</a:t>
            </a:r>
          </a:p>
        </p:txBody>
      </p:sp>
      <p:pic>
        <p:nvPicPr>
          <p:cNvPr id="376" name="图片 (1).png" descr="图片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955" y="2830497"/>
            <a:ext cx="230921" cy="230921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例:这里是标题标题标题"/>
          <p:cNvSpPr txBox="1"/>
          <p:nvPr/>
        </p:nvSpPr>
        <p:spPr>
          <a:xfrm>
            <a:off x="3142829" y="225423"/>
            <a:ext cx="3516244" cy="567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8466" tIns="8466" rIns="8466" bIns="8466"/>
          <a:lstStyle>
            <a:lvl1pPr defTabSz="366888">
              <a:defRPr sz="8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2800" dirty="0" err="1"/>
              <a:t>libbpf</a:t>
            </a:r>
            <a:r>
              <a:rPr lang="en-US" altLang="zh-CN" sz="2800" dirty="0"/>
              <a:t>-tools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mdflush</a:t>
            </a:r>
            <a:r>
              <a:rPr lang="en-US" altLang="zh-CN" sz="1600" dirty="0"/>
              <a:t>					</a:t>
            </a:r>
            <a:endParaRPr sz="1600" dirty="0"/>
          </a:p>
        </p:txBody>
      </p:sp>
      <p:sp>
        <p:nvSpPr>
          <p:cNvPr id="379" name="文本框 1" hidden="1"/>
          <p:cNvSpPr txBox="1"/>
          <p:nvPr/>
        </p:nvSpPr>
        <p:spPr>
          <a:xfrm>
            <a:off x="-1125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413"/>
          </a:p>
          <a:p>
            <a:pPr>
              <a:buClr>
                <a:srgbClr val="FFFFFF"/>
              </a:buClr>
            </a:pPr>
            <a:r>
              <a:rPr lang="en-US" sz="506">
                <a:solidFill>
                  <a:srgbClr val="FFFFFF"/>
                </a:solidFill>
              </a:rPr>
              <a:t>BBAAD9C20180234D78A0072836F0B46062B9B20715048B20A6D98139B1532BF60B44BC38916EFB0222692908C84601EBEFF921AA61D02B411BBFC202745E22D524F665ADBA25769744C22C076802468F5E40E9EA74477153B8EBE19701812C28DCC6229FDE3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23CAF7-6C89-7FEA-0968-96E8B2F9C282}"/>
              </a:ext>
            </a:extLst>
          </p:cNvPr>
          <p:cNvSpPr txBox="1"/>
          <p:nvPr/>
        </p:nvSpPr>
        <p:spPr>
          <a:xfrm>
            <a:off x="1750400" y="247356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2DE784-CC5B-5F3B-55AD-2EAB7A34A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18" y="888269"/>
            <a:ext cx="4705082" cy="392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9742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运维服务效率大幅提升…"/>
          <p:cNvSpPr txBox="1"/>
          <p:nvPr/>
        </p:nvSpPr>
        <p:spPr>
          <a:xfrm>
            <a:off x="3896441" y="800221"/>
            <a:ext cx="5110183" cy="73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102870">
              <a:lnSpc>
                <a:spcPct val="120000"/>
              </a:lnSpc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875" dirty="0"/>
              <a:t>使用容器打包编译工具链</a:t>
            </a:r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不需要担心环境配置问题、一行命令生成项目模板、一行命令编译</a:t>
            </a:r>
          </a:p>
        </p:txBody>
      </p:sp>
      <p:pic>
        <p:nvPicPr>
          <p:cNvPr id="376" name="图片 (1).png" descr="图片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955" y="2830497"/>
            <a:ext cx="230921" cy="230921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例:这里是标题标题标题"/>
          <p:cNvSpPr txBox="1"/>
          <p:nvPr/>
        </p:nvSpPr>
        <p:spPr>
          <a:xfrm>
            <a:off x="2530823" y="279049"/>
            <a:ext cx="5818978" cy="48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8466" tIns="8466" rIns="8466" bIns="8466"/>
          <a:lstStyle>
            <a:lvl1pPr defTabSz="366888">
              <a:defRPr sz="8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zh-CN" altLang="en-US" sz="2800" dirty="0"/>
              <a:t>编译运行 </a:t>
            </a:r>
            <a:r>
              <a:rPr lang="en-US" altLang="zh-CN" sz="2800" dirty="0" err="1"/>
              <a:t>eBPF</a:t>
            </a:r>
            <a:r>
              <a:rPr lang="en-US" altLang="zh-CN" sz="2800" dirty="0"/>
              <a:t> </a:t>
            </a:r>
            <a:r>
              <a:rPr lang="zh-CN" altLang="en-US" sz="2800" dirty="0"/>
              <a:t>程序</a:t>
            </a:r>
            <a:endParaRPr lang="en-US" altLang="zh-CN" sz="2800" dirty="0"/>
          </a:p>
          <a:p>
            <a:r>
              <a:rPr lang="en-US" altLang="zh-CN" sz="1600" dirty="0"/>
              <a:t>					</a:t>
            </a:r>
            <a:endParaRPr sz="1600" dirty="0"/>
          </a:p>
        </p:txBody>
      </p:sp>
      <p:sp>
        <p:nvSpPr>
          <p:cNvPr id="379" name="文本框 1" hidden="1"/>
          <p:cNvSpPr txBox="1"/>
          <p:nvPr/>
        </p:nvSpPr>
        <p:spPr>
          <a:xfrm>
            <a:off x="-1125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413"/>
          </a:p>
          <a:p>
            <a:pPr>
              <a:buClr>
                <a:srgbClr val="FFFFFF"/>
              </a:buClr>
            </a:pPr>
            <a:r>
              <a:rPr lang="en-US" sz="506">
                <a:solidFill>
                  <a:srgbClr val="FFFFFF"/>
                </a:solidFill>
              </a:rPr>
              <a:t>BBAAD9C20180234D78A0072836F0B46062B9B20715048B20A6D98139B1532BF60B44BC38916EFB0222692908C84601EBEFF921AA61D02B411BBFC202745E22D524F665ADBA25769744C22C076802468F5E40E9EA74477153B8EBE19701812C28DCC6229FDE3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6BF73-03B7-4453-8C67-597655141760}"/>
              </a:ext>
            </a:extLst>
          </p:cNvPr>
          <p:cNvSpPr txBox="1"/>
          <p:nvPr/>
        </p:nvSpPr>
        <p:spPr>
          <a:xfrm>
            <a:off x="1750400" y="247356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EC994F-183E-4DF1-D7FC-173326F69E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654" y="2432387"/>
            <a:ext cx="3713408" cy="2432064"/>
          </a:xfrm>
          <a:prstGeom prst="rect">
            <a:avLst/>
          </a:prstGeom>
        </p:spPr>
      </p:pic>
      <p:sp>
        <p:nvSpPr>
          <p:cNvPr id="8" name="运维服务效率大幅提升…">
            <a:extLst>
              <a:ext uri="{FF2B5EF4-FFF2-40B4-BE49-F238E27FC236}">
                <a16:creationId xmlns:a16="http://schemas.microsoft.com/office/drawing/2014/main" id="{60301E9D-1894-8BA2-B022-406609F5DDED}"/>
              </a:ext>
            </a:extLst>
          </p:cNvPr>
          <p:cNvSpPr txBox="1"/>
          <p:nvPr/>
        </p:nvSpPr>
        <p:spPr>
          <a:xfrm>
            <a:off x="3896441" y="1408862"/>
            <a:ext cx="4698060" cy="1056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102870">
              <a:lnSpc>
                <a:spcPct val="120000"/>
              </a:lnSpc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875" dirty="0"/>
              <a:t>生成对应的配置文件信息</a:t>
            </a:r>
            <a:endParaRPr lang="en-US" altLang="zh-CN" sz="1875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以标准化的 </a:t>
            </a:r>
            <a:r>
              <a:rPr lang="en-US" altLang="zh-CN" sz="1200" dirty="0"/>
              <a:t>JSON </a:t>
            </a:r>
            <a:r>
              <a:rPr lang="zh-CN" altLang="en-US" sz="1200" dirty="0"/>
              <a:t>或 </a:t>
            </a:r>
            <a:r>
              <a:rPr lang="en-US" altLang="zh-CN" sz="1200" dirty="0"/>
              <a:t>YAML </a:t>
            </a:r>
            <a:r>
              <a:rPr lang="zh-CN" altLang="en-US" sz="1200" dirty="0"/>
              <a:t>的方式打包 </a:t>
            </a:r>
            <a:r>
              <a:rPr lang="en-US" altLang="zh-CN" sz="1200" dirty="0" err="1"/>
              <a:t>eBPF</a:t>
            </a:r>
            <a:r>
              <a:rPr lang="en-US" altLang="zh-CN" sz="1200" dirty="0"/>
              <a:t> </a:t>
            </a:r>
            <a:r>
              <a:rPr lang="zh-CN" altLang="en-US" sz="1200" dirty="0"/>
              <a:t>代码并分发</a:t>
            </a:r>
            <a:endParaRPr lang="en-US" altLang="zh-CN" sz="120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可读可编辑</a:t>
            </a:r>
            <a:endParaRPr lang="en-US" altLang="zh-CN" sz="120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修改配置文件即可实现动态加载、配置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BA5F696-DBF1-660F-44E4-1DFF02F4B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48" y="1025752"/>
            <a:ext cx="3048203" cy="384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4248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4323ACE2-5093-016B-64E5-85BC55724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676" y="216578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用户态传递信息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E942B4-FA93-58CF-9C6A-96CE790AAF28}"/>
              </a:ext>
            </a:extLst>
          </p:cNvPr>
          <p:cNvSpPr txBox="1"/>
          <p:nvPr/>
        </p:nvSpPr>
        <p:spPr>
          <a:xfrm>
            <a:off x="807648" y="925105"/>
            <a:ext cx="4330318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使用 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perf event/ring buffer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往用户态传递信息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:</a:t>
            </a:r>
            <a:endParaRPr lang="en-US" altLang="zh-CN" sz="20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只需要在特定的头文件中定义好传递信息的内核态 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C 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语言结构体</a:t>
            </a:r>
            <a:endParaRPr lang="en-US" altLang="zh-CN" sz="1600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或不定义在头文件中，也可以使用特定的注释方式进行注解</a:t>
            </a:r>
            <a:endParaRPr lang="en-US" altLang="zh-CN" sz="1600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自动完成对于 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ring buffer 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或者 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perf event 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的加载、轮询、导出事件等操作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E1BB22-BD06-F70D-EAF7-9761DBD1A23C}"/>
              </a:ext>
            </a:extLst>
          </p:cNvPr>
          <p:cNvSpPr txBox="1"/>
          <p:nvPr/>
        </p:nvSpPr>
        <p:spPr>
          <a:xfrm>
            <a:off x="1750400" y="247356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B61FFA-57F1-CC85-190F-4C5F1C7F8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739" y="1189926"/>
            <a:ext cx="3459798" cy="37525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F431850-143F-B58F-AA2B-25A725CBA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48" y="3079541"/>
            <a:ext cx="4330319" cy="18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8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4323ACE2-5093-016B-64E5-85BC55724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676" y="216578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用户态传递信息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E942B4-FA93-58CF-9C6A-96CE790AAF28}"/>
              </a:ext>
            </a:extLst>
          </p:cNvPr>
          <p:cNvSpPr txBox="1"/>
          <p:nvPr/>
        </p:nvSpPr>
        <p:spPr>
          <a:xfrm>
            <a:off x="596767" y="1042590"/>
            <a:ext cx="65166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根据注解自动从 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hash map 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中采样获取对应信息</a:t>
            </a:r>
            <a:endParaRPr lang="en-US" altLang="zh-CN" sz="1600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Inspired by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en-US" altLang="zh-CN" sz="1600" dirty="0" err="1">
                <a:solidFill>
                  <a:srgbClr val="121212"/>
                </a:solidFill>
                <a:latin typeface="-apple-system"/>
              </a:rPr>
              <a:t>doxygen</a:t>
            </a:r>
            <a:endParaRPr lang="en-US" altLang="zh-CN" sz="1600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AST parser powered by </a:t>
            </a:r>
            <a:r>
              <a:rPr lang="en-US" altLang="zh-CN" sz="1600" dirty="0" err="1">
                <a:solidFill>
                  <a:srgbClr val="121212"/>
                </a:solidFill>
                <a:latin typeface="-apple-system"/>
              </a:rPr>
              <a:t>libclang</a:t>
            </a:r>
            <a:endParaRPr lang="zh-CN" altLang="en-US" sz="1600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E1BB22-BD06-F70D-EAF7-9761DBD1A23C}"/>
              </a:ext>
            </a:extLst>
          </p:cNvPr>
          <p:cNvSpPr txBox="1"/>
          <p:nvPr/>
        </p:nvSpPr>
        <p:spPr>
          <a:xfrm>
            <a:off x="1750400" y="247356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08B3CC-1C92-FA76-443A-D5EA659D7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33" y="2134284"/>
            <a:ext cx="2945446" cy="19312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9748CBB-86FA-601E-7383-73BE99B47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099" y="2133669"/>
            <a:ext cx="2451538" cy="193126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059BC88-9AA2-0748-1CD6-C873C9C79946}"/>
              </a:ext>
            </a:extLst>
          </p:cNvPr>
          <p:cNvSpPr/>
          <p:nvPr/>
        </p:nvSpPr>
        <p:spPr>
          <a:xfrm>
            <a:off x="1036562" y="4115269"/>
            <a:ext cx="1592687" cy="553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添加注解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36B605-50FA-BFF9-3DAA-706ADE23996F}"/>
              </a:ext>
            </a:extLst>
          </p:cNvPr>
          <p:cNvSpPr/>
          <p:nvPr/>
        </p:nvSpPr>
        <p:spPr>
          <a:xfrm>
            <a:off x="3503253" y="4129086"/>
            <a:ext cx="2373805" cy="553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解析 </a:t>
            </a:r>
            <a:r>
              <a:rPr lang="en-US" altLang="zh-CN" dirty="0"/>
              <a:t>AST </a:t>
            </a:r>
            <a:r>
              <a:rPr lang="zh-CN" altLang="en-US" dirty="0"/>
              <a:t>自动生成配置文件运行时可以再修改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80919B-71EF-7442-E156-95014A8DF4F6}"/>
              </a:ext>
            </a:extLst>
          </p:cNvPr>
          <p:cNvSpPr/>
          <p:nvPr/>
        </p:nvSpPr>
        <p:spPr>
          <a:xfrm>
            <a:off x="6536557" y="4129087"/>
            <a:ext cx="1953297" cy="5537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运行时动态加载二进制和配置文件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A88036-127C-BC85-9E64-F40FF6E51A6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629249" y="4392165"/>
            <a:ext cx="874004" cy="1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ACFBB83-70E1-185B-295E-3C4A80E5A26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877058" y="4405982"/>
            <a:ext cx="659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F6A4526A-3116-17CE-AA81-A184D5889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342" y="2453194"/>
            <a:ext cx="2821697" cy="127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7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>
            <a:extLst>
              <a:ext uri="{FF2B5EF4-FFF2-40B4-BE49-F238E27FC236}">
                <a16:creationId xmlns:a16="http://schemas.microsoft.com/office/drawing/2014/main" id="{4323ACE2-5093-016B-64E5-85BC55724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676" y="216578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用户态传递信息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E942B4-FA93-58CF-9C6A-96CE790AAF28}"/>
              </a:ext>
            </a:extLst>
          </p:cNvPr>
          <p:cNvSpPr txBox="1"/>
          <p:nvPr/>
        </p:nvSpPr>
        <p:spPr>
          <a:xfrm>
            <a:off x="4034273" y="832382"/>
            <a:ext cx="48338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根据注解自动配置全局变量和命令行参数</a:t>
            </a:r>
            <a:endParaRPr lang="en-US" altLang="zh-CN" sz="1600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通过配置文件动态配置 </a:t>
            </a:r>
            <a:r>
              <a:rPr lang="en-US" altLang="zh-CN" sz="1600" dirty="0" err="1">
                <a:solidFill>
                  <a:srgbClr val="121212"/>
                </a:solidFill>
                <a:latin typeface="-apple-system"/>
              </a:rPr>
              <a:t>eBPF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的全局变量，不需要重新编译即可动态加载</a:t>
            </a:r>
            <a:endParaRPr lang="en-US" altLang="zh-CN" sz="1600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通过配置文件自动生成命令行帮助文档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E1BB22-BD06-F70D-EAF7-9761DBD1A23C}"/>
              </a:ext>
            </a:extLst>
          </p:cNvPr>
          <p:cNvSpPr txBox="1"/>
          <p:nvPr/>
        </p:nvSpPr>
        <p:spPr>
          <a:xfrm>
            <a:off x="1750400" y="247356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0C541D3-AE4F-DDD2-702F-83C4AE452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56" y="1263986"/>
            <a:ext cx="3607281" cy="153529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68B778C-4EAC-5462-0E4C-CFCB9FB0C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02184"/>
            <a:ext cx="3826133" cy="2656742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D8ABECD-C6DB-2FF9-0345-CB7D2007C60B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3883137" y="2031631"/>
            <a:ext cx="688863" cy="129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C973CF54-9EB1-7EB2-3D56-CD3618BB0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32" y="2921307"/>
            <a:ext cx="3683658" cy="1690030"/>
          </a:xfrm>
          <a:prstGeom prst="rect">
            <a:avLst/>
          </a:prstGeom>
        </p:spPr>
      </p:pic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DD7B0D9-258E-4B72-47E3-37910372F8B1}"/>
              </a:ext>
            </a:extLst>
          </p:cNvPr>
          <p:cNvCxnSpPr>
            <a:stCxn id="19" idx="1"/>
            <a:endCxn id="27" idx="3"/>
          </p:cNvCxnSpPr>
          <p:nvPr/>
        </p:nvCxnSpPr>
        <p:spPr>
          <a:xfrm flipH="1">
            <a:off x="4101990" y="3330555"/>
            <a:ext cx="470010" cy="43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68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集群本地存储+OSS冷存架构性价比高…"/>
          <p:cNvSpPr txBox="1"/>
          <p:nvPr/>
        </p:nvSpPr>
        <p:spPr>
          <a:xfrm>
            <a:off x="4537656" y="770576"/>
            <a:ext cx="4188512" cy="757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102870">
              <a:lnSpc>
                <a:spcPct val="120000"/>
              </a:lnSpc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2025" dirty="0"/>
              <a:t>在 </a:t>
            </a:r>
            <a:r>
              <a:rPr lang="en-US" altLang="zh-CN" sz="2025" dirty="0"/>
              <a:t>WASM </a:t>
            </a:r>
            <a:r>
              <a:rPr lang="zh-CN" altLang="en-US" sz="2025" dirty="0"/>
              <a:t>中编写用户态辅助程序</a:t>
            </a:r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050" dirty="0"/>
              <a:t>可选的用户态 </a:t>
            </a:r>
            <a:r>
              <a:rPr lang="en-US" altLang="zh-CN" sz="1050" dirty="0" err="1"/>
              <a:t>wasm</a:t>
            </a:r>
            <a:r>
              <a:rPr lang="en-US" altLang="zh-CN" sz="1050" dirty="0"/>
              <a:t> </a:t>
            </a:r>
            <a:r>
              <a:rPr lang="zh-CN" altLang="en-US" sz="1050" dirty="0"/>
              <a:t>程序</a:t>
            </a:r>
            <a:endParaRPr lang="en-US" altLang="zh-CN" sz="105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050" dirty="0"/>
              <a:t>提供安全、高效的用户态数据处理和控制逻辑</a:t>
            </a:r>
            <a:endParaRPr lang="en-US" altLang="zh-CN" sz="105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050" dirty="0"/>
              <a:t>平台无关</a:t>
            </a:r>
            <a:endParaRPr lang="en-US" altLang="zh-CN" sz="105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050" dirty="0"/>
              <a:t>探索使用更多的语言来进行开发 </a:t>
            </a:r>
            <a:r>
              <a:rPr lang="en-US" altLang="zh-CN" sz="1050" dirty="0" err="1"/>
              <a:t>eBPF</a:t>
            </a:r>
            <a:r>
              <a:rPr lang="en-US" altLang="zh-CN" sz="1050" dirty="0"/>
              <a:t> </a:t>
            </a:r>
            <a:r>
              <a:rPr lang="zh-CN" altLang="en-US" sz="1050" dirty="0"/>
              <a:t>程序：</a:t>
            </a:r>
            <a:r>
              <a:rPr lang="en-US" altLang="zh-CN" sz="1050" dirty="0"/>
              <a:t>JS/TS </a:t>
            </a:r>
            <a:r>
              <a:rPr lang="zh-CN" altLang="en-US" sz="1050" dirty="0"/>
              <a:t>等等</a:t>
            </a:r>
            <a:r>
              <a:rPr lang="en-US" altLang="zh-CN" sz="1050" dirty="0"/>
              <a:t>…</a:t>
            </a:r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050" dirty="0"/>
              <a:t>最大程度上复用现有的生态和代码：尝试把 </a:t>
            </a:r>
            <a:r>
              <a:rPr lang="en-US" altLang="zh-CN" sz="1050" dirty="0"/>
              <a:t>bcc/</a:t>
            </a:r>
            <a:r>
              <a:rPr lang="en-US" altLang="zh-CN" sz="1050" dirty="0" err="1"/>
              <a:t>libbpf</a:t>
            </a:r>
            <a:r>
              <a:rPr lang="en-US" altLang="zh-CN" sz="1050" dirty="0"/>
              <a:t>-tools </a:t>
            </a:r>
            <a:r>
              <a:rPr lang="zh-CN" altLang="en-US" sz="1050" dirty="0"/>
              <a:t>不需要修改直接编译为 </a:t>
            </a:r>
            <a:r>
              <a:rPr lang="en-US" altLang="zh-CN" sz="1050" dirty="0"/>
              <a:t>WASM </a:t>
            </a:r>
            <a:r>
              <a:rPr lang="zh-CN" altLang="en-US" sz="1050" dirty="0"/>
              <a:t>模块</a:t>
            </a:r>
            <a:endParaRPr lang="en-US" altLang="zh-CN" sz="1050" dirty="0"/>
          </a:p>
          <a:p>
            <a:pPr defTabSz="102870">
              <a:lnSpc>
                <a:spcPct val="120000"/>
              </a:lnSpc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endParaRPr lang="zh-CN" altLang="en-US" sz="750" dirty="0"/>
          </a:p>
        </p:txBody>
      </p:sp>
      <p:sp>
        <p:nvSpPr>
          <p:cNvPr id="373" name="集群规模动态弹性扩缩容…"/>
          <p:cNvSpPr txBox="1"/>
          <p:nvPr/>
        </p:nvSpPr>
        <p:spPr>
          <a:xfrm>
            <a:off x="4537656" y="2278967"/>
            <a:ext cx="3902299" cy="666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102870">
              <a:lnSpc>
                <a:spcPct val="120000"/>
              </a:lnSpc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2025" dirty="0"/>
              <a:t>打包生成 </a:t>
            </a:r>
            <a:r>
              <a:rPr lang="en-US" altLang="zh-CN" sz="2025" dirty="0"/>
              <a:t>WASM </a:t>
            </a:r>
            <a:r>
              <a:rPr lang="zh-CN" altLang="en-US" sz="2025" dirty="0"/>
              <a:t>模块</a:t>
            </a:r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100" dirty="0"/>
              <a:t>借助 </a:t>
            </a:r>
            <a:r>
              <a:rPr lang="en-US" altLang="zh-CN" sz="1100" dirty="0" err="1"/>
              <a:t>WebAssembly</a:t>
            </a:r>
            <a:r>
              <a:rPr lang="en-US" altLang="zh-CN" sz="1100" dirty="0"/>
              <a:t> </a:t>
            </a:r>
            <a:r>
              <a:rPr lang="zh-CN" altLang="en-US" sz="1100" dirty="0"/>
              <a:t>的相关生态帮助分发、管理 </a:t>
            </a:r>
            <a:r>
              <a:rPr lang="en-US" altLang="zh-CN" sz="1100" dirty="0" err="1"/>
              <a:t>eBPF</a:t>
            </a:r>
            <a:r>
              <a:rPr lang="en-US" altLang="zh-CN" sz="1100" dirty="0"/>
              <a:t> </a:t>
            </a:r>
            <a:r>
              <a:rPr lang="zh-CN" altLang="en-US" sz="1100" dirty="0"/>
              <a:t>程序</a:t>
            </a:r>
            <a:endParaRPr lang="en-US" altLang="zh-CN" sz="110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100" dirty="0"/>
              <a:t>可嵌入大型应用中作为可编程模块或插件使用</a:t>
            </a:r>
            <a:endParaRPr lang="en-US" altLang="zh-CN" sz="1100" dirty="0"/>
          </a:p>
          <a:p>
            <a:pPr defTabSz="102870">
              <a:lnSpc>
                <a:spcPct val="120000"/>
              </a:lnSpc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endParaRPr lang="zh-CN" altLang="en-US" sz="750" dirty="0"/>
          </a:p>
        </p:txBody>
      </p:sp>
      <p:pic>
        <p:nvPicPr>
          <p:cNvPr id="376" name="图片 (1).png" descr="图片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955" y="2830497"/>
            <a:ext cx="230921" cy="230921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例:这里是标题标题标题"/>
          <p:cNvSpPr txBox="1"/>
          <p:nvPr/>
        </p:nvSpPr>
        <p:spPr>
          <a:xfrm>
            <a:off x="2576720" y="247356"/>
            <a:ext cx="4082353" cy="48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8466" tIns="8466" rIns="8466" bIns="8466"/>
          <a:lstStyle>
            <a:lvl1pPr defTabSz="366888">
              <a:defRPr sz="8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3000" dirty="0" err="1"/>
              <a:t>WebAssembly</a:t>
            </a:r>
            <a:endParaRPr sz="3000" dirty="0"/>
          </a:p>
        </p:txBody>
      </p:sp>
      <p:sp>
        <p:nvSpPr>
          <p:cNvPr id="379" name="文本框 1" hidden="1"/>
          <p:cNvSpPr txBox="1"/>
          <p:nvPr/>
        </p:nvSpPr>
        <p:spPr>
          <a:xfrm>
            <a:off x="-1125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413"/>
          </a:p>
          <a:p>
            <a:pPr>
              <a:buClr>
                <a:srgbClr val="FFFFFF"/>
              </a:buClr>
            </a:pPr>
            <a:r>
              <a:rPr lang="en-US" sz="506">
                <a:solidFill>
                  <a:srgbClr val="FFFFFF"/>
                </a:solidFill>
              </a:rPr>
              <a:t>BBAAD9C20180234D78A0072836F0B46062B9B20715048B20A6D98139B1532BF60B44BC38916EFB0222692908C84601EBEFF921AA61D02B411BBFC202745E22D524F665ADBA25769744C22C076802468F5E40E9EA74477153B8EBE19701812C28DCC6229FDE3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8AEAE9-C448-441E-1150-2057B72F2C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57" y="3277768"/>
            <a:ext cx="4188512" cy="154127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91CD46A-F927-C1E0-3D6E-3AB386EE923A}"/>
              </a:ext>
            </a:extLst>
          </p:cNvPr>
          <p:cNvSpPr txBox="1"/>
          <p:nvPr/>
        </p:nvSpPr>
        <p:spPr>
          <a:xfrm>
            <a:off x="1750400" y="247356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EBE70B-CC42-F3B9-F13E-D7F9DF6732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2" y="841947"/>
            <a:ext cx="3644685" cy="397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2424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E942B4-FA93-58CF-9C6A-96CE790AAF28}"/>
              </a:ext>
            </a:extLst>
          </p:cNvPr>
          <p:cNvSpPr txBox="1"/>
          <p:nvPr/>
        </p:nvSpPr>
        <p:spPr>
          <a:xfrm>
            <a:off x="625217" y="957465"/>
            <a:ext cx="37045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提供基于 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async Rust 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的自定义 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Prometheus 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或 </a:t>
            </a:r>
            <a:r>
              <a:rPr lang="en-US" altLang="zh-CN" sz="1800" b="0" i="0" dirty="0" err="1">
                <a:solidFill>
                  <a:srgbClr val="121212"/>
                </a:solidFill>
                <a:effectLst/>
                <a:latin typeface="-apple-system"/>
              </a:rPr>
              <a:t>OpenTelemetry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可观测性数据收集器</a:t>
            </a:r>
            <a:endParaRPr lang="en-US" altLang="zh-CN" sz="18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通过 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API 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请求即可启动和管理 </a:t>
            </a:r>
            <a:r>
              <a:rPr lang="en-US" altLang="zh-CN" sz="1800" b="0" i="0" dirty="0" err="1">
                <a:solidFill>
                  <a:srgbClr val="121212"/>
                </a:solidFill>
                <a:effectLst/>
                <a:latin typeface="-apple-system"/>
              </a:rPr>
              <a:t>eBPF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程序；</a:t>
            </a:r>
            <a:r>
              <a:rPr lang="en-US" altLang="zh-CN" sz="1800" b="0" i="0" dirty="0" err="1">
                <a:solidFill>
                  <a:srgbClr val="121212"/>
                </a:solidFill>
                <a:effectLst/>
                <a:latin typeface="-apple-system"/>
              </a:rPr>
              <a:t>eBPF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 as a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solidFill>
                  <a:srgbClr val="24292E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</a:rPr>
              <a:t>仅需一个数十</a:t>
            </a:r>
            <a:r>
              <a:rPr lang="en-US" altLang="zh-CN" sz="1800" b="0" i="0" dirty="0">
                <a:solidFill>
                  <a:srgbClr val="24292E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</a:rPr>
              <a:t>kb</a:t>
            </a:r>
            <a:r>
              <a:rPr lang="zh-CN" altLang="en-US" sz="1800" b="0" i="0" dirty="0">
                <a:solidFill>
                  <a:srgbClr val="24292E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</a:rPr>
              <a:t>的请求，加载时间通常为数十毫秒且内存占用少</a:t>
            </a:r>
            <a:endParaRPr lang="en-US" altLang="zh-CN" sz="1800" b="0" i="0" dirty="0">
              <a:solidFill>
                <a:srgbClr val="24292E"/>
              </a:solidFill>
              <a:effectLst/>
              <a:latin typeface="PingFang SC,PingFangSC-Medium,PingFangSC-Regular,Roboto,PingFang SC,-apple-system,BlinkMacSystemFont,Helvetica Neue,Microsoft YaHei,Source Han Sans SC,Noto Sans CJK SC,WenQuanYi Micro Hei,sans-serif"/>
            </a:endParaRPr>
          </a:p>
          <a:p>
            <a:endParaRPr lang="en-US" altLang="zh-CN" sz="1600" dirty="0">
              <a:solidFill>
                <a:srgbClr val="24292E"/>
              </a:solidFill>
              <a:latin typeface="PingFang SC,PingFangSC-Medium,PingFangSC-Regular,Roboto,PingFang SC,-apple-system,BlinkMacSystemFont,Helvetica Neue,Microsoft YaHei,Source Han Sans SC,Noto Sans CJK SC,WenQuanYi Micro Hei,sans-serif"/>
            </a:endParaRPr>
          </a:p>
          <a:p>
            <a:r>
              <a:rPr lang="zh-CN" altLang="en-US" sz="1400" b="0" i="0" dirty="0">
                <a:solidFill>
                  <a:srgbClr val="24292E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</a:rPr>
              <a:t>例如使用 </a:t>
            </a:r>
            <a:r>
              <a:rPr lang="en-US" altLang="zh-CN" sz="1400" b="0" i="0" u="none" strike="noStrike" dirty="0" err="1">
                <a:solidFill>
                  <a:srgbClr val="0366D6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  <a:hlinkClick r:id="rId2"/>
              </a:rPr>
              <a:t>libbpf</a:t>
            </a:r>
            <a:r>
              <a:rPr lang="en-US" altLang="zh-CN" sz="1400" b="0" i="0" u="none" strike="noStrike" dirty="0">
                <a:solidFill>
                  <a:srgbClr val="0366D6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  <a:hlinkClick r:id="rId2"/>
              </a:rPr>
              <a:t>-bootstrap/</a:t>
            </a:r>
            <a:r>
              <a:rPr lang="en-US" altLang="zh-CN" sz="1400" b="0" i="0" u="none" strike="noStrike" dirty="0" err="1">
                <a:solidFill>
                  <a:srgbClr val="0366D6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  <a:hlinkClick r:id="rId2"/>
              </a:rPr>
              <a:t>bootstrap.bpf.c</a:t>
            </a:r>
            <a:r>
              <a:rPr lang="zh-CN" altLang="en-US" sz="1400" b="0" i="0" dirty="0">
                <a:solidFill>
                  <a:srgbClr val="24292E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</a:rPr>
              <a:t> ，热加载时间约为 </a:t>
            </a:r>
            <a:r>
              <a:rPr lang="en-US" altLang="zh-CN" sz="1400" b="0" i="0" dirty="0">
                <a:solidFill>
                  <a:srgbClr val="24292E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</a:rPr>
              <a:t>50ms,</a:t>
            </a:r>
            <a:r>
              <a:rPr lang="zh-CN" altLang="en-US" sz="1400" b="0" i="0" dirty="0">
                <a:solidFill>
                  <a:srgbClr val="24292E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</a:rPr>
              <a:t>运行时内存占用约为 </a:t>
            </a:r>
            <a:r>
              <a:rPr lang="en-US" altLang="zh-CN" sz="1400" b="0" i="0" dirty="0">
                <a:solidFill>
                  <a:srgbClr val="24292E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</a:rPr>
              <a:t>5 MB</a:t>
            </a:r>
            <a:r>
              <a:rPr lang="zh-CN" altLang="en-US" sz="1400" b="0" i="0" dirty="0">
                <a:solidFill>
                  <a:srgbClr val="24292E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</a:rPr>
              <a:t>，同时新增更多的 </a:t>
            </a:r>
            <a:r>
              <a:rPr lang="en-US" altLang="zh-CN" sz="1400" b="0" i="0" dirty="0" err="1">
                <a:solidFill>
                  <a:srgbClr val="24292E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</a:rPr>
              <a:t>eBPF</a:t>
            </a:r>
            <a:r>
              <a:rPr lang="en-US" altLang="zh-CN" sz="1400" b="0" i="0" dirty="0">
                <a:solidFill>
                  <a:srgbClr val="24292E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</a:rPr>
              <a:t> </a:t>
            </a:r>
            <a:r>
              <a:rPr lang="zh-CN" altLang="en-US" sz="1400" b="0" i="0" dirty="0">
                <a:solidFill>
                  <a:srgbClr val="24292E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</a:rPr>
              <a:t>程序实例通常只会增加数百 </a:t>
            </a:r>
            <a:r>
              <a:rPr lang="en-US" altLang="zh-CN" sz="1400" b="0" i="0" dirty="0">
                <a:solidFill>
                  <a:srgbClr val="24292E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</a:rPr>
              <a:t>kB </a:t>
            </a:r>
            <a:r>
              <a:rPr lang="zh-CN" altLang="en-US" sz="1400" b="0" i="0" dirty="0">
                <a:solidFill>
                  <a:srgbClr val="24292E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</a:rPr>
              <a:t>的内存占用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52E7A8-6F64-CD40-596D-1E64A6C0D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674" y="910338"/>
            <a:ext cx="4313527" cy="2700338"/>
          </a:xfrm>
          <a:prstGeom prst="rect">
            <a:avLst/>
          </a:prstGeom>
        </p:spPr>
      </p:pic>
      <p:pic>
        <p:nvPicPr>
          <p:cNvPr id="2050" name="Picture 2" descr="prometheus">
            <a:extLst>
              <a:ext uri="{FF2B5EF4-FFF2-40B4-BE49-F238E27FC236}">
                <a16:creationId xmlns:a16="http://schemas.microsoft.com/office/drawing/2014/main" id="{6217F216-D5DA-8026-4D8B-0011829C5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37" y="3651491"/>
            <a:ext cx="3473202" cy="105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5">
            <a:extLst>
              <a:ext uri="{FF2B5EF4-FFF2-40B4-BE49-F238E27FC236}">
                <a16:creationId xmlns:a16="http://schemas.microsoft.com/office/drawing/2014/main" id="{2F2246FF-DEB1-C30A-3E44-E174119E1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357" y="215717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可观测性数据导出器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3E24B0-0FF1-C4B9-B9F1-27B6627066DD}"/>
              </a:ext>
            </a:extLst>
          </p:cNvPr>
          <p:cNvSpPr txBox="1"/>
          <p:nvPr/>
        </p:nvSpPr>
        <p:spPr>
          <a:xfrm>
            <a:off x="1742971" y="246494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155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4323ACE2-5093-016B-64E5-85BC55724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471" y="221272"/>
            <a:ext cx="35349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用户态</a:t>
            </a:r>
            <a:r>
              <a:rPr lang="en-US" altLang="zh-CN" sz="3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en-US" altLang="zh-CN" sz="3200" dirty="0" err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wasm</a:t>
            </a:r>
            <a:r>
              <a:rPr lang="en-US" altLang="zh-CN" sz="3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3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接口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E942B4-FA93-58CF-9C6A-96CE790AAF28}"/>
              </a:ext>
            </a:extLst>
          </p:cNvPr>
          <p:cNvSpPr txBox="1"/>
          <p:nvPr/>
        </p:nvSpPr>
        <p:spPr>
          <a:xfrm>
            <a:off x="5524148" y="1014030"/>
            <a:ext cx="328654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可以将 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eunomia-bpf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运行时嵌入其他大型应用中，作为 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ebpf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动态加载库使用；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和 </a:t>
            </a:r>
            <a:r>
              <a:rPr lang="en-US" altLang="zh-CN" sz="1600" dirty="0" err="1">
                <a:solidFill>
                  <a:srgbClr val="121212"/>
                </a:solidFill>
                <a:latin typeface="-apple-system"/>
              </a:rPr>
              <a:t>bpftool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 gen 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生成的代码框架类似。提供核心的 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API 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原语（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open/load/attach/poll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）</a:t>
            </a:r>
            <a:endParaRPr lang="en-US" altLang="zh-CN" sz="1600" dirty="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可以再使用 </a:t>
            </a:r>
            <a:r>
              <a:rPr lang="en-US" altLang="zh-CN" sz="1600" dirty="0" err="1">
                <a:solidFill>
                  <a:srgbClr val="121212"/>
                </a:solidFill>
                <a:latin typeface="-apple-system"/>
              </a:rPr>
              <a:t>libbpf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原生的一些用户态辅助函数，例如</a:t>
            </a:r>
            <a:r>
              <a:rPr lang="en-US" altLang="zh-CN" sz="1600" dirty="0" err="1">
                <a:solidFill>
                  <a:srgbClr val="121212"/>
                </a:solidFill>
                <a:latin typeface="-apple-system"/>
              </a:rPr>
              <a:t>bpf_map_lookup_elem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等</a:t>
            </a:r>
            <a:endParaRPr lang="en-US" altLang="zh-CN" sz="1600" dirty="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提供 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C/C++/Rust/</a:t>
            </a:r>
            <a:r>
              <a:rPr lang="en-US" altLang="zh-CN" sz="1600" dirty="0" err="1">
                <a:solidFill>
                  <a:srgbClr val="121212"/>
                </a:solidFill>
                <a:latin typeface="-apple-system"/>
              </a:rPr>
              <a:t>wasm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等多种开发接口，探索更多语言的用户态 </a:t>
            </a:r>
            <a:r>
              <a:rPr lang="en-US" altLang="zh-CN" sz="1600" dirty="0" err="1">
                <a:solidFill>
                  <a:srgbClr val="121212"/>
                </a:solidFill>
                <a:latin typeface="-apple-system"/>
              </a:rPr>
              <a:t>eBPF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开发方式</a:t>
            </a:r>
            <a:endParaRPr lang="en-US" altLang="zh-CN" sz="1600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F231B3-7226-C4E3-8888-96F4F48B2671}"/>
              </a:ext>
            </a:extLst>
          </p:cNvPr>
          <p:cNvSpPr txBox="1"/>
          <p:nvPr/>
        </p:nvSpPr>
        <p:spPr>
          <a:xfrm>
            <a:off x="334190" y="4250688"/>
            <a:ext cx="8294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本质上是一个配置文件的 </a:t>
            </a:r>
            <a:r>
              <a:rPr lang="en-US" altLang="zh-CN" sz="1400" dirty="0" err="1"/>
              <a:t>eBPF</a:t>
            </a:r>
            <a:r>
              <a:rPr lang="en-US" altLang="zh-CN" sz="1400" dirty="0"/>
              <a:t> </a:t>
            </a:r>
            <a:r>
              <a:rPr lang="zh-CN" altLang="en-US" sz="1400" dirty="0"/>
              <a:t>程序的动态加载、热更新运行时抽象层（类似于 </a:t>
            </a:r>
            <a:r>
              <a:rPr lang="en-US" altLang="zh-CN" sz="1400" dirty="0"/>
              <a:t>RPC </a:t>
            </a:r>
            <a:r>
              <a:rPr lang="zh-CN" altLang="en-US" sz="1400" dirty="0"/>
              <a:t>的思想）不局限于某些特定的库，可以借助其他框架实现不支持 </a:t>
            </a:r>
            <a:r>
              <a:rPr lang="en-US" altLang="zh-CN" sz="1400" dirty="0"/>
              <a:t>BTF </a:t>
            </a:r>
            <a:r>
              <a:rPr lang="zh-CN" altLang="en-US" sz="1400" dirty="0"/>
              <a:t>的运行方案、低内核版本的支持等。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3D74E7-F6B1-F1D8-AA12-B6C03D604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66" y="1305321"/>
            <a:ext cx="5217582" cy="246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5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3404912" y="1866579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项目背景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CD1F0B-97D9-30F1-808A-8EE3B61E9D32}"/>
              </a:ext>
            </a:extLst>
          </p:cNvPr>
          <p:cNvSpPr txBox="1"/>
          <p:nvPr/>
        </p:nvSpPr>
        <p:spPr>
          <a:xfrm>
            <a:off x="2307618" y="1861160"/>
            <a:ext cx="1010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54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10D60336-F353-C1B4-4E8C-31A2BB10C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4222" y="1773676"/>
            <a:ext cx="920586" cy="9205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84EA274-E8E2-8A27-17F2-71C9A1036AC8}"/>
              </a:ext>
            </a:extLst>
          </p:cNvPr>
          <p:cNvSpPr txBox="1"/>
          <p:nvPr/>
        </p:nvSpPr>
        <p:spPr>
          <a:xfrm>
            <a:off x="2487251" y="1898777"/>
            <a:ext cx="734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36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3213034" y="1890365"/>
            <a:ext cx="26276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架构 </a:t>
            </a:r>
            <a:r>
              <a:rPr lang="en-US" altLang="zh-C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&amp; </a:t>
            </a: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生态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34A600-0DAD-5449-14E9-FB242FAF4BF4}"/>
              </a:ext>
            </a:extLst>
          </p:cNvPr>
          <p:cNvSpPr txBox="1"/>
          <p:nvPr/>
        </p:nvSpPr>
        <p:spPr>
          <a:xfrm>
            <a:off x="1915840" y="1751866"/>
            <a:ext cx="1010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54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D88086-D980-3365-051F-720FCFE4CCE1}"/>
              </a:ext>
            </a:extLst>
          </p:cNvPr>
          <p:cNvSpPr txBox="1"/>
          <p:nvPr/>
        </p:nvSpPr>
        <p:spPr>
          <a:xfrm>
            <a:off x="2307618" y="1861160"/>
            <a:ext cx="1010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54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CDC6EC5C-7B4D-6A5E-22B9-CE0988413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4222" y="1773676"/>
            <a:ext cx="920586" cy="9205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FD27B80-47FF-7A93-3454-DEB49DCD9584}"/>
              </a:ext>
            </a:extLst>
          </p:cNvPr>
          <p:cNvSpPr txBox="1"/>
          <p:nvPr/>
        </p:nvSpPr>
        <p:spPr>
          <a:xfrm>
            <a:off x="2487251" y="1898777"/>
            <a:ext cx="734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04</a:t>
            </a:r>
            <a:endParaRPr lang="zh-CN" altLang="en-US" sz="36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01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例:这里是标题标题标题"/>
          <p:cNvSpPr txBox="1"/>
          <p:nvPr/>
        </p:nvSpPr>
        <p:spPr>
          <a:xfrm>
            <a:off x="2530824" y="278013"/>
            <a:ext cx="4082353" cy="48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8466" tIns="8466" rIns="8466" bIns="8466"/>
          <a:lstStyle>
            <a:lvl1pPr defTabSz="366888">
              <a:defRPr sz="8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zh-CN" altLang="en-US" sz="3000" dirty="0"/>
              <a:t>系统架构</a:t>
            </a:r>
            <a:endParaRPr sz="3000" dirty="0"/>
          </a:p>
        </p:txBody>
      </p:sp>
      <p:sp>
        <p:nvSpPr>
          <p:cNvPr id="282" name="文本框 1" hidden="1"/>
          <p:cNvSpPr txBox="1"/>
          <p:nvPr/>
        </p:nvSpPr>
        <p:spPr>
          <a:xfrm>
            <a:off x="-1125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413"/>
          </a:p>
          <a:p>
            <a:pPr>
              <a:buClr>
                <a:srgbClr val="FFFFFF"/>
              </a:buClr>
            </a:pPr>
            <a:r>
              <a:rPr lang="en-US" sz="506">
                <a:solidFill>
                  <a:srgbClr val="FFFFFF"/>
                </a:solidFill>
              </a:rPr>
              <a:t>BBAAD9C20180234D78A0072836F0B46062B9B20715048B20A6D98139B1532BF60B44BC38916EFB0222692908C84601EBEFF921AA61D02B411BBFC202745E22D524F665ADBA25769744C22C076802468F5E40E9EA74477153B8EBE19701812C28DCC6229FDE3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527EA4-2B05-7345-1B34-C97058936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99" y="948400"/>
            <a:ext cx="5392211" cy="391708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F58BAA8-997D-1977-92DD-8CA2FDA28C40}"/>
              </a:ext>
            </a:extLst>
          </p:cNvPr>
          <p:cNvSpPr txBox="1"/>
          <p:nvPr/>
        </p:nvSpPr>
        <p:spPr>
          <a:xfrm>
            <a:off x="6413679" y="948400"/>
            <a:ext cx="23997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C/C++/Rust</a:t>
            </a:r>
            <a:endParaRPr lang="zh-CN" altLang="en-US" sz="1600" dirty="0">
              <a:solidFill>
                <a:srgbClr val="121212"/>
              </a:solidFill>
              <a:latin typeface="-apple-system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872896-99D2-CA42-96A4-E8A1019DF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140" y="264007"/>
            <a:ext cx="11112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文档</a:t>
            </a:r>
            <a:endParaRPr lang="en-US" altLang="zh-CN" sz="3600" b="1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82506A-30E8-522A-E8AD-DD303695D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60" y="910338"/>
            <a:ext cx="6758756" cy="34151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C75F541-17F9-C9E1-6357-E6A34AD52B7C}"/>
              </a:ext>
            </a:extLst>
          </p:cNvPr>
          <p:cNvSpPr txBox="1"/>
          <p:nvPr/>
        </p:nvSpPr>
        <p:spPr>
          <a:xfrm>
            <a:off x="1550505" y="4560314"/>
            <a:ext cx="7434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详细的文档和教程网站：</a:t>
            </a:r>
            <a:r>
              <a:rPr lang="en-US" altLang="zh-CN" sz="1800" dirty="0"/>
              <a:t>https://eunomia-bpf.github.io/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1883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4323ACE2-5093-016B-64E5-85BC55724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715" y="184940"/>
            <a:ext cx="37924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 err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Github</a:t>
            </a:r>
            <a:r>
              <a:rPr lang="en-US" altLang="zh-CN" sz="36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Template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6AA3F3-B04A-F786-B2B4-75BD84438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69" y="923905"/>
            <a:ext cx="7566661" cy="35503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DE942B4-FA93-58CF-9C6A-96CE790AAF28}"/>
              </a:ext>
            </a:extLst>
          </p:cNvPr>
          <p:cNvSpPr txBox="1"/>
          <p:nvPr/>
        </p:nvSpPr>
        <p:spPr>
          <a:xfrm>
            <a:off x="4163637" y="4558450"/>
            <a:ext cx="46488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本地不需要安装配置任何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编译环境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30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77881" y="4713746"/>
            <a:ext cx="527048" cy="307777"/>
          </a:xfrm>
        </p:spPr>
        <p:txBody>
          <a:bodyPr/>
          <a:lstStyle/>
          <a:p>
            <a:fld id="{ACBECEF1-1935-4692-9C86-5FD89D9EDF46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495955" y="271039"/>
            <a:ext cx="41520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在线编译运行、快速体验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452240" y="752719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72498677-E176-C490-F71E-B86B6E9122E8}"/>
              </a:ext>
            </a:extLst>
          </p:cNvPr>
          <p:cNvSpPr txBox="1"/>
          <p:nvPr/>
        </p:nvSpPr>
        <p:spPr>
          <a:xfrm>
            <a:off x="420824" y="752718"/>
            <a:ext cx="79016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Consolas" panose="020B0609020204030204" pitchFamily="49" charset="0"/>
              </a:rPr>
              <a:t>提供前端和快速上手平台：只需要在网页上编写 </a:t>
            </a:r>
            <a:r>
              <a:rPr lang="en-US" altLang="zh-CN" sz="1800" dirty="0" err="1">
                <a:latin typeface="Consolas" panose="020B0609020204030204" pitchFamily="49" charset="0"/>
              </a:rPr>
              <a:t>eBPF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zh-CN" altLang="en-US" sz="1800" dirty="0">
                <a:latin typeface="Consolas" panose="020B0609020204030204" pitchFamily="49" charset="0"/>
              </a:rPr>
              <a:t>内核态程序，即可一键完成在线编译、在线查看运行结果；也可以直接下载编译好的 </a:t>
            </a:r>
            <a:r>
              <a:rPr lang="en-US" altLang="zh-CN" sz="1800" dirty="0" err="1">
                <a:latin typeface="Consolas" panose="020B0609020204030204" pitchFamily="49" charset="0"/>
              </a:rPr>
              <a:t>eBPF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zh-CN" altLang="en-US" sz="1800" dirty="0">
                <a:latin typeface="Consolas" panose="020B0609020204030204" pitchFamily="49" charset="0"/>
              </a:rPr>
              <a:t>字节码在本地一键运行；</a:t>
            </a:r>
            <a:r>
              <a:rPr lang="en-US" altLang="zh-CN" sz="1800" dirty="0">
                <a:latin typeface="Consolas" panose="020B0609020204030204" pitchFamily="49" charset="0"/>
              </a:rPr>
              <a:t> https://bolipi.com/ebpf/home/online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>
              <a:latin typeface="Consolas" panose="020B0609020204030204" pitchFamily="49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31A745E-74AB-4BDC-1208-BFF50F9BA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26" y="1646971"/>
            <a:ext cx="7901645" cy="33828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929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3152480" y="1802153"/>
            <a:ext cx="2501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未来的计划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B54914-BC29-8F95-8836-14CE619FA68B}"/>
              </a:ext>
            </a:extLst>
          </p:cNvPr>
          <p:cNvSpPr txBox="1"/>
          <p:nvPr/>
        </p:nvSpPr>
        <p:spPr>
          <a:xfrm>
            <a:off x="1915840" y="1751866"/>
            <a:ext cx="1010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04</a:t>
            </a:r>
            <a:endParaRPr lang="zh-CN" altLang="en-US" sz="54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F4F808-8088-674D-4142-7D10A7F67ECB}"/>
              </a:ext>
            </a:extLst>
          </p:cNvPr>
          <p:cNvSpPr txBox="1"/>
          <p:nvPr/>
        </p:nvSpPr>
        <p:spPr>
          <a:xfrm>
            <a:off x="2307618" y="1861160"/>
            <a:ext cx="1010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54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A5A81263-5840-C33D-93FF-9CB67B611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4222" y="1773676"/>
            <a:ext cx="920586" cy="9205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C77C76-5577-FF7F-278C-7AE46E509DE3}"/>
              </a:ext>
            </a:extLst>
          </p:cNvPr>
          <p:cNvSpPr txBox="1"/>
          <p:nvPr/>
        </p:nvSpPr>
        <p:spPr>
          <a:xfrm>
            <a:off x="2487251" y="1898777"/>
            <a:ext cx="734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05</a:t>
            </a:r>
            <a:endParaRPr lang="zh-CN" altLang="en-US" sz="36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77881" y="4713746"/>
            <a:ext cx="527048" cy="307777"/>
          </a:xfrm>
        </p:spPr>
        <p:txBody>
          <a:bodyPr/>
          <a:lstStyle/>
          <a:p>
            <a:fld id="{ACBECEF1-1935-4692-9C86-5FD89D9EDF46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577982" y="271039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未来的计划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452240" y="752719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EFDD470-CF5F-343A-5824-AE69DB1413C7}"/>
              </a:ext>
            </a:extLst>
          </p:cNvPr>
          <p:cNvSpPr txBox="1"/>
          <p:nvPr/>
        </p:nvSpPr>
        <p:spPr>
          <a:xfrm>
            <a:off x="603362" y="850664"/>
            <a:ext cx="7975374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Consolas" panose="020B0609020204030204" pitchFamily="49" charset="0"/>
              </a:rPr>
              <a:t>希望继续能在 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WASM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zh-CN" altLang="en-US" sz="1800" dirty="0">
                <a:latin typeface="Consolas" panose="020B0609020204030204" pitchFamily="49" charset="0"/>
              </a:rPr>
              <a:t>和 </a:t>
            </a:r>
            <a:r>
              <a:rPr lang="en-US" altLang="zh-CN" sz="1800" dirty="0" err="1">
                <a:latin typeface="Consolas" panose="020B0609020204030204" pitchFamily="49" charset="0"/>
              </a:rPr>
              <a:t>eBPF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zh-CN" altLang="en-US" sz="1800" dirty="0">
                <a:latin typeface="Consolas" panose="020B0609020204030204" pitchFamily="49" charset="0"/>
              </a:rPr>
              <a:t>的生态相结合方面有更多的探索：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提供</a:t>
            </a:r>
            <a:r>
              <a:rPr lang="zh-CN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更多语言</a:t>
            </a:r>
            <a:r>
              <a:rPr lang="zh-CN" altLang="en-US" sz="1600" dirty="0">
                <a:latin typeface="Consolas" panose="020B0609020204030204" pitchFamily="49" charset="0"/>
              </a:rPr>
              <a:t>的 </a:t>
            </a:r>
            <a:r>
              <a:rPr lang="en-US" altLang="zh-CN" sz="1600" dirty="0">
                <a:latin typeface="Consolas" panose="020B0609020204030204" pitchFamily="49" charset="0"/>
              </a:rPr>
              <a:t>WASM </a:t>
            </a:r>
            <a:r>
              <a:rPr lang="zh-CN" altLang="en-US" sz="1600" dirty="0">
                <a:latin typeface="Consolas" panose="020B0609020204030204" pitchFamily="49" charset="0"/>
              </a:rPr>
              <a:t>开发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程序的 </a:t>
            </a:r>
            <a:r>
              <a:rPr lang="en-US" altLang="zh-CN" sz="1600" dirty="0">
                <a:latin typeface="Consolas" panose="020B0609020204030204" pitchFamily="49" charset="0"/>
              </a:rPr>
              <a:t>SDK/example?</a:t>
            </a:r>
            <a:r>
              <a:rPr lang="zh-CN" altLang="en-US" sz="1600" dirty="0">
                <a:latin typeface="Consolas" panose="020B0609020204030204" pitchFamily="49" charset="0"/>
              </a:rPr>
              <a:t>（目前主要是 </a:t>
            </a:r>
            <a:r>
              <a:rPr lang="en-US" altLang="zh-CN" sz="1600" dirty="0">
                <a:latin typeface="Consolas" panose="020B0609020204030204" pitchFamily="49" charset="0"/>
              </a:rPr>
              <a:t>C/Rust</a:t>
            </a:r>
            <a:r>
              <a:rPr lang="zh-CN" altLang="en-US" sz="1600" dirty="0">
                <a:latin typeface="Consolas" panose="020B0609020204030204" pitchFamily="49" charset="0"/>
              </a:rPr>
              <a:t>）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寻找除了可观测性、改进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的分发使用体验之外更多的应用场景？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和 </a:t>
            </a:r>
            <a:r>
              <a:rPr lang="en-US" altLang="zh-CN" sz="1600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WASM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以及 </a:t>
            </a:r>
            <a:r>
              <a:rPr lang="en-US" altLang="zh-CN" sz="1600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WASI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上游</a:t>
            </a:r>
            <a:r>
              <a:rPr lang="zh-CN" altLang="en-US" sz="1600" dirty="0">
                <a:latin typeface="Consolas" panose="020B0609020204030204" pitchFamily="49" charset="0"/>
              </a:rPr>
              <a:t>社区有一些交流和推进？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增强和扩展 </a:t>
            </a:r>
            <a:r>
              <a:rPr lang="en-US" altLang="zh-CN" sz="1600" dirty="0">
                <a:latin typeface="Consolas" panose="020B0609020204030204" pitchFamily="49" charset="0"/>
              </a:rPr>
              <a:t>WASI </a:t>
            </a:r>
            <a:r>
              <a:rPr lang="zh-CN" altLang="en-US" sz="1600" dirty="0">
                <a:latin typeface="Consolas" panose="020B0609020204030204" pitchFamily="49" charset="0"/>
              </a:rPr>
              <a:t>访问内核的能力，提供</a:t>
            </a:r>
            <a:r>
              <a:rPr lang="zh-CN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标准化的接口</a:t>
            </a:r>
            <a:r>
              <a:rPr lang="zh-CN" altLang="en-US" sz="1600" dirty="0">
                <a:latin typeface="Consolas" panose="020B0609020204030204" pitchFamily="49" charset="0"/>
              </a:rPr>
              <a:t>？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提供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WASM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代码和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代码之间的翻译机制？将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字节码</a:t>
            </a:r>
            <a:r>
              <a:rPr lang="zh-CN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翻译</a:t>
            </a:r>
            <a:r>
              <a:rPr lang="zh-CN" altLang="en-US" sz="1600" dirty="0">
                <a:latin typeface="Consolas" panose="020B0609020204030204" pitchFamily="49" charset="0"/>
              </a:rPr>
              <a:t>为 </a:t>
            </a:r>
            <a:r>
              <a:rPr lang="en-US" altLang="zh-CN" sz="1600" dirty="0">
                <a:latin typeface="Consolas" panose="020B0609020204030204" pitchFamily="49" charset="0"/>
              </a:rPr>
              <a:t>WASM </a:t>
            </a:r>
            <a:r>
              <a:rPr lang="zh-CN" altLang="en-US" sz="1600" dirty="0">
                <a:latin typeface="Consolas" panose="020B0609020204030204" pitchFamily="49" charset="0"/>
              </a:rPr>
              <a:t>字节码或者反之？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之前 </a:t>
            </a:r>
            <a:r>
              <a:rPr lang="en-US" altLang="zh-CN" sz="1600" dirty="0">
                <a:latin typeface="Consolas" panose="020B0609020204030204" pitchFamily="49" charset="0"/>
              </a:rPr>
              <a:t>WASM </a:t>
            </a:r>
            <a:r>
              <a:rPr lang="zh-CN" altLang="en-US" sz="1600" dirty="0">
                <a:latin typeface="Consolas" panose="020B0609020204030204" pitchFamily="49" charset="0"/>
              </a:rPr>
              <a:t>对于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的操作主要集中在用户态的方面，能否让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内核态程序也可以从 </a:t>
            </a:r>
            <a:r>
              <a:rPr lang="en-US" altLang="zh-CN" sz="1600" dirty="0">
                <a:latin typeface="Consolas" panose="020B0609020204030204" pitchFamily="49" charset="0"/>
              </a:rPr>
              <a:t>WASM </a:t>
            </a:r>
            <a:r>
              <a:rPr lang="zh-CN" altLang="en-US" sz="1600" dirty="0">
                <a:latin typeface="Consolas" panose="020B0609020204030204" pitchFamily="49" charset="0"/>
              </a:rPr>
              <a:t>字节码</a:t>
            </a:r>
            <a:r>
              <a:rPr lang="zh-CN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动态翻译</a:t>
            </a:r>
            <a:r>
              <a:rPr lang="zh-CN" altLang="en-US" sz="1600" dirty="0">
                <a:latin typeface="Consolas" panose="020B0609020204030204" pitchFamily="49" charset="0"/>
              </a:rPr>
              <a:t>生成，让 </a:t>
            </a:r>
            <a:r>
              <a:rPr lang="en-US" altLang="zh-CN" sz="1600" dirty="0">
                <a:latin typeface="Consolas" panose="020B0609020204030204" pitchFamily="49" charset="0"/>
              </a:rPr>
              <a:t>WASM </a:t>
            </a:r>
            <a:r>
              <a:rPr lang="zh-CN" altLang="en-US" sz="1600" dirty="0">
                <a:latin typeface="Consolas" panose="020B0609020204030204" pitchFamily="49" charset="0"/>
              </a:rPr>
              <a:t>编写的程序部分真正在</a:t>
            </a:r>
            <a:r>
              <a:rPr lang="zh-CN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内核态运行</a:t>
            </a:r>
            <a:r>
              <a:rPr lang="zh-CN" altLang="en-US" sz="1600" dirty="0">
                <a:latin typeface="Consolas" panose="020B0609020204030204" pitchFamily="49" charset="0"/>
              </a:rPr>
              <a:t>？（为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内核态程序提供更多的开发语言，不需要在 </a:t>
            </a:r>
            <a:r>
              <a:rPr lang="en-US" altLang="zh-CN" sz="1600" dirty="0">
                <a:latin typeface="Consolas" panose="020B0609020204030204" pitchFamily="49" charset="0"/>
              </a:rPr>
              <a:t>WASM </a:t>
            </a:r>
            <a:r>
              <a:rPr lang="zh-CN" altLang="en-US" sz="1600" dirty="0">
                <a:latin typeface="Consolas" panose="020B0609020204030204" pitchFamily="49" charset="0"/>
              </a:rPr>
              <a:t>模块中存储编译后的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二进制）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验证器相关：借助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的</a:t>
            </a:r>
            <a:r>
              <a:rPr lang="zh-CN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验证器</a:t>
            </a:r>
            <a:r>
              <a:rPr lang="zh-CN" altLang="en-US" sz="1600" dirty="0">
                <a:latin typeface="Consolas" panose="020B0609020204030204" pitchFamily="49" charset="0"/>
              </a:rPr>
              <a:t>机制，有没有可能为用户态的 </a:t>
            </a:r>
            <a:r>
              <a:rPr lang="en-US" altLang="zh-CN" sz="1600" dirty="0">
                <a:latin typeface="Consolas" panose="020B0609020204030204" pitchFamily="49" charset="0"/>
              </a:rPr>
              <a:t>WASM </a:t>
            </a:r>
            <a:r>
              <a:rPr lang="zh-CN" altLang="en-US" sz="1600" dirty="0">
                <a:latin typeface="Consolas" panose="020B0609020204030204" pitchFamily="49" charset="0"/>
              </a:rPr>
              <a:t>应用也提供类似的安全保证？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792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77881" y="4713746"/>
            <a:ext cx="527048" cy="307777"/>
          </a:xfrm>
        </p:spPr>
        <p:txBody>
          <a:bodyPr/>
          <a:lstStyle/>
          <a:p>
            <a:fld id="{ACBECEF1-1935-4692-9C86-5FD89D9EDF46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577982" y="271039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未来的计划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452240" y="752719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2428904-3781-6A2F-1D9B-B913F7565750}"/>
              </a:ext>
            </a:extLst>
          </p:cNvPr>
          <p:cNvSpPr txBox="1"/>
          <p:nvPr/>
        </p:nvSpPr>
        <p:spPr>
          <a:xfrm>
            <a:off x="603362" y="850664"/>
            <a:ext cx="7975374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Consolas" panose="020B0609020204030204" pitchFamily="49" charset="0"/>
              </a:rPr>
              <a:t>希望为 </a:t>
            </a:r>
            <a:r>
              <a:rPr lang="en-US" altLang="zh-CN" sz="1800" dirty="0" err="1">
                <a:latin typeface="Consolas" panose="020B0609020204030204" pitchFamily="49" charset="0"/>
              </a:rPr>
              <a:t>eBPF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zh-CN" altLang="en-US" sz="1800" dirty="0">
                <a:latin typeface="Consolas" panose="020B0609020204030204" pitchFamily="49" charset="0"/>
              </a:rPr>
              <a:t>提供一套标准化的、从配置文件和 </a:t>
            </a:r>
            <a:r>
              <a:rPr lang="en-US" altLang="zh-CN" sz="1800" dirty="0">
                <a:latin typeface="Consolas" panose="020B0609020204030204" pitchFamily="49" charset="0"/>
              </a:rPr>
              <a:t>WASM </a:t>
            </a:r>
            <a:r>
              <a:rPr lang="zh-CN" altLang="en-US" sz="1800" dirty="0">
                <a:latin typeface="Consolas" panose="020B0609020204030204" pitchFamily="49" charset="0"/>
              </a:rPr>
              <a:t>出发的动态加载方案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endParaRPr lang="en-US" altLang="zh-CN" sz="1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和 </a:t>
            </a:r>
            <a:r>
              <a:rPr lang="en-US" altLang="zh-CN" sz="1600" dirty="0">
                <a:latin typeface="Consolas" panose="020B0609020204030204" pitchFamily="49" charset="0"/>
              </a:rPr>
              <a:t>SIG </a:t>
            </a:r>
            <a:r>
              <a:rPr lang="zh-CN" altLang="en-US" sz="1600" dirty="0">
                <a:latin typeface="Consolas" panose="020B0609020204030204" pitchFamily="49" charset="0"/>
              </a:rPr>
              <a:t>社区的其他成员一起讨论并形成一个具体的 </a:t>
            </a:r>
            <a:r>
              <a:rPr lang="en-US" altLang="zh-CN" sz="1600" dirty="0">
                <a:latin typeface="Consolas" panose="020B0609020204030204" pitchFamily="49" charset="0"/>
              </a:rPr>
              <a:t>API </a:t>
            </a:r>
            <a:r>
              <a:rPr lang="zh-CN" altLang="en-US" sz="1600" dirty="0">
                <a:latin typeface="Consolas" panose="020B0609020204030204" pitchFamily="49" charset="0"/>
              </a:rPr>
              <a:t>标准，提供更完善和稳定的 </a:t>
            </a:r>
            <a:r>
              <a:rPr lang="en-US" altLang="zh-CN" sz="1600" dirty="0">
                <a:latin typeface="Consolas" panose="020B0609020204030204" pitchFamily="49" charset="0"/>
              </a:rPr>
              <a:t>API </a:t>
            </a:r>
            <a:r>
              <a:rPr lang="zh-CN" altLang="en-US" sz="1600" dirty="0">
                <a:latin typeface="Consolas" panose="020B0609020204030204" pitchFamily="49" charset="0"/>
              </a:rPr>
              <a:t>、配置文件、和 </a:t>
            </a:r>
            <a:r>
              <a:rPr lang="en-US" altLang="zh-CN" sz="1600" dirty="0">
                <a:latin typeface="Consolas" panose="020B0609020204030204" pitchFamily="49" charset="0"/>
              </a:rPr>
              <a:t>OCI </a:t>
            </a:r>
            <a:r>
              <a:rPr lang="zh-CN" altLang="en-US" sz="1600" dirty="0">
                <a:latin typeface="Consolas" panose="020B0609020204030204" pitchFamily="49" charset="0"/>
              </a:rPr>
              <a:t>镜像定义；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尝试和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上游社区对接，例如 </a:t>
            </a:r>
            <a:r>
              <a:rPr lang="en-US" altLang="zh-CN" sz="1600" dirty="0" err="1">
                <a:latin typeface="Consolas" panose="020B0609020204030204" pitchFamily="49" charset="0"/>
              </a:rPr>
              <a:t>bpftool</a:t>
            </a:r>
            <a:r>
              <a:rPr lang="zh-CN" altLang="en-US" sz="1600" dirty="0">
                <a:latin typeface="Consolas" panose="020B0609020204030204" pitchFamily="49" charset="0"/>
              </a:rPr>
              <a:t>、</a:t>
            </a:r>
            <a:r>
              <a:rPr lang="en-US" altLang="zh-CN" sz="1600" dirty="0" err="1">
                <a:latin typeface="Consolas" panose="020B0609020204030204" pitchFamily="49" charset="0"/>
              </a:rPr>
              <a:t>libbpf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等；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endParaRPr lang="en-US" altLang="zh-CN" sz="18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800" b="0" dirty="0">
                <a:effectLst/>
                <a:latin typeface="Consolas" panose="020B0609020204030204" pitchFamily="49" charset="0"/>
              </a:rPr>
              <a:t>和其他社区合作，完善 </a:t>
            </a: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eBPF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800" b="0" dirty="0">
                <a:effectLst/>
                <a:latin typeface="Consolas" panose="020B0609020204030204" pitchFamily="49" charset="0"/>
              </a:rPr>
              <a:t>相关生态；</a:t>
            </a:r>
            <a:endParaRPr lang="en-US" altLang="zh-CN" sz="1800" b="0" dirty="0">
              <a:effectLst/>
              <a:latin typeface="Consolas" panose="020B0609020204030204" pitchFamily="49" charset="0"/>
            </a:endParaRPr>
          </a:p>
          <a:p>
            <a:endParaRPr lang="en-US" altLang="zh-CN" sz="1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和 </a:t>
            </a:r>
            <a:r>
              <a:rPr lang="en-US" altLang="zh-CN" sz="1600" dirty="0">
                <a:latin typeface="Consolas" panose="020B0609020204030204" pitchFamily="49" charset="0"/>
              </a:rPr>
              <a:t>LMP </a:t>
            </a:r>
            <a:r>
              <a:rPr lang="zh-CN" altLang="en-US" sz="1600" dirty="0">
                <a:latin typeface="Consolas" panose="020B0609020204030204" pitchFamily="49" charset="0"/>
              </a:rPr>
              <a:t>社区一起完成基于 </a:t>
            </a:r>
            <a:r>
              <a:rPr lang="en-US" altLang="zh-CN" sz="1600" dirty="0">
                <a:latin typeface="Consolas" panose="020B0609020204030204" pitchFamily="49" charset="0"/>
              </a:rPr>
              <a:t>WASM </a:t>
            </a:r>
            <a:r>
              <a:rPr lang="zh-CN" altLang="en-US" sz="1600" dirty="0">
                <a:latin typeface="Consolas" panose="020B0609020204030204" pitchFamily="49" charset="0"/>
              </a:rPr>
              <a:t>和 </a:t>
            </a:r>
            <a:r>
              <a:rPr lang="en-US" altLang="zh-CN" sz="1600" dirty="0">
                <a:latin typeface="Consolas" panose="020B0609020204030204" pitchFamily="49" charset="0"/>
              </a:rPr>
              <a:t>OCI </a:t>
            </a:r>
            <a:r>
              <a:rPr lang="zh-CN" altLang="en-US" sz="1600" dirty="0">
                <a:latin typeface="Consolas" panose="020B0609020204030204" pitchFamily="49" charset="0"/>
              </a:rPr>
              <a:t>镜像的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分发运行方案；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effectLst/>
                <a:latin typeface="Consolas" panose="020B0609020204030204" pitchFamily="49" charset="0"/>
              </a:rPr>
              <a:t>借助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Coolbpf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，提供更好的低内核版本的支持、远程编译和分发支持等；也可以给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Coolbpf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添加使用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WASM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模块、更多的语言进行用户态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API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开发的能力，以及让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Coolbpf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也能编写内核态代码即可运行；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647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77881" y="4713746"/>
            <a:ext cx="527048" cy="307777"/>
          </a:xfrm>
        </p:spPr>
        <p:txBody>
          <a:bodyPr/>
          <a:lstStyle/>
          <a:p>
            <a:fld id="{ACBECEF1-1935-4692-9C86-5FD89D9EDF46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577982" y="271039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未来的计划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452240" y="752719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2428904-3781-6A2F-1D9B-B913F7565750}"/>
              </a:ext>
            </a:extLst>
          </p:cNvPr>
          <p:cNvSpPr txBox="1"/>
          <p:nvPr/>
        </p:nvSpPr>
        <p:spPr>
          <a:xfrm>
            <a:off x="603362" y="850664"/>
            <a:ext cx="7975374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dirty="0">
                <a:effectLst/>
                <a:latin typeface="Consolas" panose="020B0609020204030204" pitchFamily="49" charset="0"/>
              </a:rPr>
              <a:t>其他我们需要完成的事情：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effectLst/>
                <a:latin typeface="Consolas" panose="020B0609020204030204" pitchFamily="49" charset="0"/>
              </a:rPr>
              <a:t>提供更完善的文档</a:t>
            </a:r>
            <a:r>
              <a:rPr lang="zh-CN" altLang="en-US" sz="1600" dirty="0">
                <a:latin typeface="Consolas" panose="020B0609020204030204" pitchFamily="49" charset="0"/>
              </a:rPr>
              <a:t>和示例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；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更完善的 </a:t>
            </a:r>
            <a:r>
              <a:rPr lang="en-US" altLang="zh-CN" sz="1600" dirty="0">
                <a:latin typeface="Consolas" panose="020B0609020204030204" pitchFamily="49" charset="0"/>
              </a:rPr>
              <a:t>OCI </a:t>
            </a:r>
            <a:r>
              <a:rPr lang="zh-CN" altLang="en-US" sz="1600" dirty="0">
                <a:latin typeface="Consolas" panose="020B0609020204030204" pitchFamily="49" charset="0"/>
              </a:rPr>
              <a:t>镜像和 </a:t>
            </a:r>
            <a:r>
              <a:rPr lang="en-US" altLang="zh-CN" sz="1600" dirty="0">
                <a:latin typeface="Consolas" panose="020B0609020204030204" pitchFamily="49" charset="0"/>
              </a:rPr>
              <a:t>ORAS </a:t>
            </a:r>
            <a:r>
              <a:rPr lang="zh-CN" altLang="en-US" sz="1600" dirty="0">
                <a:latin typeface="Consolas" panose="020B0609020204030204" pitchFamily="49" charset="0"/>
              </a:rPr>
              <a:t>支持；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effectLst/>
                <a:latin typeface="Consolas" panose="020B0609020204030204" pitchFamily="49" charset="0"/>
              </a:rPr>
              <a:t>支持更多的架构：</a:t>
            </a:r>
            <a:r>
              <a:rPr lang="zh-CN" altLang="en-US" sz="1600" dirty="0">
                <a:latin typeface="Consolas" panose="020B0609020204030204" pitchFamily="49" charset="0"/>
              </a:rPr>
              <a:t>除了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arm/x86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之外，还可以</a:t>
            </a:r>
            <a:r>
              <a:rPr lang="zh-CN" altLang="en-US" sz="1600" dirty="0">
                <a:latin typeface="Consolas" panose="020B0609020204030204" pitchFamily="49" charset="0"/>
              </a:rPr>
              <a:t>支持 </a:t>
            </a:r>
            <a:r>
              <a:rPr lang="en-US" altLang="zh-CN" sz="1600" dirty="0">
                <a:latin typeface="Consolas" panose="020B0609020204030204" pitchFamily="49" charset="0"/>
              </a:rPr>
              <a:t>RISC-V </a:t>
            </a:r>
            <a:r>
              <a:rPr lang="zh-CN" altLang="en-US" sz="1600" dirty="0">
                <a:latin typeface="Consolas" panose="020B0609020204030204" pitchFamily="49" charset="0"/>
              </a:rPr>
              <a:t>等；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effectLst/>
                <a:latin typeface="Consolas" panose="020B0609020204030204" pitchFamily="49" charset="0"/>
              </a:rPr>
              <a:t>细节体验完善</a:t>
            </a:r>
            <a:r>
              <a:rPr lang="zh-CN" altLang="en-US" sz="1600" dirty="0">
                <a:latin typeface="Consolas" panose="020B0609020204030204" pitchFamily="49" charset="0"/>
              </a:rPr>
              <a:t>；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pPr algn="r"/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				</a:t>
            </a:r>
            <a:r>
              <a:rPr lang="zh-CN" alt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项目还在刚起步的阶段，希望大家能给我们更多的意见、建议和反馈！</a:t>
            </a:r>
            <a:endParaRPr lang="en-US" altLang="zh-CN" sz="20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072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346200" y="2377440"/>
            <a:ext cx="6591300" cy="7010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40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Thanks for watching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4411462" y="3082046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985269" y="3315631"/>
            <a:ext cx="2071900" cy="3067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Date: 2022.11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4323ACE2-5093-016B-64E5-85BC55724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201" y="216299"/>
            <a:ext cx="5054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 err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eBPF</a:t>
            </a:r>
            <a:r>
              <a:rPr lang="en-US" altLang="zh-CN" sz="32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32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：一个革命性的技术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1A4F1B-4CD3-9080-3312-7E9C5E9EA144}"/>
              </a:ext>
            </a:extLst>
          </p:cNvPr>
          <p:cNvSpPr txBox="1"/>
          <p:nvPr/>
        </p:nvSpPr>
        <p:spPr>
          <a:xfrm>
            <a:off x="440022" y="1124986"/>
            <a:ext cx="265747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eBPF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与内核的关系有点类似于 </a:t>
            </a:r>
            <a:r>
              <a:rPr lang="en-US" altLang="zh-CN" sz="1600" b="0" i="0" dirty="0">
                <a:solidFill>
                  <a:srgbClr val="00B050"/>
                </a:solidFill>
                <a:effectLst/>
                <a:latin typeface="-apple-system"/>
              </a:rPr>
              <a:t>JavaScript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或者 </a:t>
            </a:r>
            <a:r>
              <a:rPr lang="en-US" altLang="zh-CN" sz="1600" b="0" i="0" dirty="0">
                <a:solidFill>
                  <a:srgbClr val="00B050"/>
                </a:solidFill>
                <a:effectLst/>
                <a:latin typeface="-apple-system"/>
              </a:rPr>
              <a:t>WASM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与浏览器内核的关系。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eBPF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 提供了一种新的</a:t>
            </a:r>
            <a:r>
              <a:rPr lang="zh-CN" altLang="en-US" sz="1600" b="0" i="0" dirty="0">
                <a:solidFill>
                  <a:srgbClr val="00B050"/>
                </a:solidFill>
                <a:effectLst/>
                <a:latin typeface="-apple-system"/>
              </a:rPr>
              <a:t>内核可编程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的选项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eBPF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程序架构强调</a:t>
            </a:r>
            <a:r>
              <a:rPr lang="zh-CN" altLang="en-US" sz="1600" b="0" i="0" dirty="0">
                <a:solidFill>
                  <a:srgbClr val="00B050"/>
                </a:solidFill>
                <a:effectLst/>
                <a:latin typeface="-apple-system"/>
              </a:rPr>
              <a:t>安全性和稳定性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，不需要重新编译内核，使用更加便捷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多种应用方式和多种 </a:t>
            </a:r>
            <a:r>
              <a:rPr lang="en-US" altLang="zh-CN" sz="1600" dirty="0" err="1">
                <a:solidFill>
                  <a:srgbClr val="121212"/>
                </a:solidFill>
                <a:latin typeface="-apple-system"/>
              </a:rPr>
              <a:t>eBPF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程序类型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6082EDC-214F-05E2-1E15-D08F16CB3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15" y="1124986"/>
            <a:ext cx="5428705" cy="312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7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F87F7F-D890-365A-FB93-1627A6627078}"/>
              </a:ext>
            </a:extLst>
          </p:cNvPr>
          <p:cNvSpPr txBox="1"/>
          <p:nvPr/>
        </p:nvSpPr>
        <p:spPr>
          <a:xfrm>
            <a:off x="732854" y="1470307"/>
            <a:ext cx="798184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一般来说，一个完整的 </a:t>
            </a:r>
            <a:r>
              <a:rPr lang="en-US" altLang="zh-CN" sz="1800" b="0" i="0" dirty="0" err="1">
                <a:solidFill>
                  <a:srgbClr val="121212"/>
                </a:solidFill>
                <a:effectLst/>
                <a:latin typeface="-apple-system"/>
              </a:rPr>
              <a:t>eBPF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应用程序分为用户空间程序和内核程序两部分：</a:t>
            </a:r>
            <a:endParaRPr lang="en-US" altLang="zh-CN" sz="18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sz="18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effectLst/>
                <a:latin typeface="Open Sans" panose="020B0606030504020204" pitchFamily="34" charset="0"/>
              </a:rPr>
              <a:t>  </a:t>
            </a:r>
            <a:r>
              <a:rPr lang="zh-CN" altLang="en-US" sz="1800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用户空间程序</a:t>
            </a:r>
            <a:r>
              <a:rPr lang="zh-CN" altLang="en-US" sz="1800" b="0" i="0" dirty="0">
                <a:effectLst/>
                <a:latin typeface="Open Sans" panose="020B0606030504020204" pitchFamily="34" charset="0"/>
              </a:rPr>
              <a:t>：加载、控制 </a:t>
            </a:r>
            <a:r>
              <a:rPr lang="en-US" altLang="zh-CN" sz="1800" b="0" i="0" dirty="0" err="1">
                <a:effectLst/>
                <a:latin typeface="Open Sans" panose="020B0606030504020204" pitchFamily="34" charset="0"/>
              </a:rPr>
              <a:t>eBPF</a:t>
            </a:r>
            <a:r>
              <a:rPr lang="en-US" altLang="zh-CN" sz="1800" b="0" i="0" dirty="0">
                <a:effectLst/>
                <a:latin typeface="Open Sans" panose="020B0606030504020204" pitchFamily="34" charset="0"/>
              </a:rPr>
              <a:t> </a:t>
            </a:r>
            <a:r>
              <a:rPr lang="zh-CN" altLang="en-US" sz="1800" b="0" i="0" dirty="0">
                <a:effectLst/>
                <a:latin typeface="Open Sans" panose="020B0606030504020204" pitchFamily="34" charset="0"/>
              </a:rPr>
              <a:t>程序、数据处理；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effectLst/>
                <a:latin typeface="Open Sans" panose="020B0606030504020204" pitchFamily="34" charset="0"/>
              </a:rPr>
              <a:t>  </a:t>
            </a:r>
            <a:r>
              <a:rPr lang="zh-CN" altLang="en-US" sz="1800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内核中的 </a:t>
            </a:r>
            <a:r>
              <a:rPr lang="en-US" altLang="zh-CN" sz="1800" b="0" i="0" dirty="0" err="1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eBPF</a:t>
            </a:r>
            <a:r>
              <a:rPr lang="en-US" altLang="zh-CN" sz="1800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zh-CN" altLang="en-US" sz="1800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程序</a:t>
            </a:r>
            <a:r>
              <a:rPr lang="zh-CN" altLang="en-US" sz="1800" b="0" i="0" dirty="0">
                <a:effectLst/>
                <a:latin typeface="Open Sans" panose="020B0606030504020204" pitchFamily="34" charset="0"/>
              </a:rPr>
              <a:t>：事件驱动、接受用户态的控制、上传信息</a:t>
            </a:r>
            <a:endParaRPr lang="en-US" altLang="zh-CN" sz="1800" b="0" i="0" dirty="0">
              <a:effectLst/>
              <a:latin typeface="Open Sans" panose="020B0606030504020204" pitchFamily="34" charset="0"/>
            </a:endParaRPr>
          </a:p>
          <a:p>
            <a:pPr algn="l"/>
            <a:endParaRPr lang="en-US" altLang="zh-CN" sz="1800" dirty="0">
              <a:latin typeface="-apple-system"/>
            </a:endParaRPr>
          </a:p>
          <a:p>
            <a:pPr algn="l"/>
            <a:r>
              <a:rPr lang="en-US" altLang="zh-CN" sz="1800" dirty="0" err="1">
                <a:solidFill>
                  <a:srgbClr val="121212"/>
                </a:solidFill>
                <a:latin typeface="-apple-system"/>
              </a:rPr>
              <a:t>eBPF</a:t>
            </a:r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程序的基础设施：除了内核的加载器和虚拟机之外，通常还需要用户态的辅助加载框架和通信框架如 </a:t>
            </a:r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BCC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、</a:t>
            </a:r>
            <a:r>
              <a:rPr lang="en-US" altLang="zh-CN" sz="1800" dirty="0" err="1">
                <a:solidFill>
                  <a:srgbClr val="121212"/>
                </a:solidFill>
                <a:latin typeface="-apple-system"/>
              </a:rPr>
              <a:t>libbpf</a:t>
            </a:r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等，以及对应的编译工具链 </a:t>
            </a:r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Clang/LLVM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、辅助工具 </a:t>
            </a:r>
            <a:r>
              <a:rPr lang="en-US" altLang="zh-CN" sz="1800" dirty="0" err="1">
                <a:solidFill>
                  <a:srgbClr val="121212"/>
                </a:solidFill>
                <a:latin typeface="-apple-system"/>
              </a:rPr>
              <a:t>bpftool</a:t>
            </a:r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等（</a:t>
            </a:r>
            <a:r>
              <a:rPr lang="en-US" altLang="zh-CN" sz="1800" dirty="0" err="1">
                <a:solidFill>
                  <a:srgbClr val="00B050"/>
                </a:solidFill>
                <a:latin typeface="-apple-system"/>
              </a:rPr>
              <a:t>eunomia-bpf</a:t>
            </a:r>
            <a:r>
              <a:rPr lang="en-US" altLang="zh-CN" sz="1800" dirty="0">
                <a:solidFill>
                  <a:srgbClr val="00B050"/>
                </a:solidFill>
                <a:latin typeface="-apple-system"/>
              </a:rPr>
              <a:t> </a:t>
            </a:r>
            <a:r>
              <a:rPr lang="zh-CN" altLang="en-US" sz="1800" dirty="0">
                <a:solidFill>
                  <a:srgbClr val="00B050"/>
                </a:solidFill>
                <a:latin typeface="-apple-system"/>
              </a:rPr>
              <a:t>也是在这个层次）</a:t>
            </a:r>
            <a:endParaRPr lang="en-US" altLang="zh-CN" sz="1800" dirty="0">
              <a:solidFill>
                <a:srgbClr val="121212"/>
              </a:solidFill>
              <a:latin typeface="-apple-system"/>
            </a:endParaRPr>
          </a:p>
          <a:p>
            <a:pPr algn="l"/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88BADB-3628-FC57-F70E-D2871DA4EE9F}"/>
              </a:ext>
            </a:extLst>
          </p:cNvPr>
          <p:cNvSpPr txBox="1"/>
          <p:nvPr/>
        </p:nvSpPr>
        <p:spPr>
          <a:xfrm>
            <a:off x="1778914" y="250321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18131-B3A1-90AC-1321-7AEBCFF92905}"/>
              </a:ext>
            </a:extLst>
          </p:cNvPr>
          <p:cNvSpPr txBox="1"/>
          <p:nvPr/>
        </p:nvSpPr>
        <p:spPr>
          <a:xfrm>
            <a:off x="2146178" y="281098"/>
            <a:ext cx="1968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项目背景</a:t>
            </a:r>
          </a:p>
        </p:txBody>
      </p:sp>
    </p:spTree>
    <p:extLst>
      <p:ext uri="{BB962C8B-B14F-4D97-AF65-F5344CB8AC3E}">
        <p14:creationId xmlns:p14="http://schemas.microsoft.com/office/powerpoint/2010/main" val="131021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F87F7F-D890-365A-FB93-1627A6627078}"/>
              </a:ext>
            </a:extLst>
          </p:cNvPr>
          <p:cNvSpPr txBox="1"/>
          <p:nvPr/>
        </p:nvSpPr>
        <p:spPr>
          <a:xfrm>
            <a:off x="642701" y="1470307"/>
            <a:ext cx="79818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常见的 </a:t>
            </a:r>
            <a:r>
              <a:rPr lang="en-US" altLang="zh-CN" sz="1800" b="0" i="0" dirty="0" err="1">
                <a:solidFill>
                  <a:srgbClr val="121212"/>
                </a:solidFill>
                <a:effectLst/>
                <a:latin typeface="-apple-system"/>
              </a:rPr>
              <a:t>eBPF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开发和部署使用方式：</a:t>
            </a:r>
            <a:endParaRPr lang="en-US" altLang="zh-CN" sz="18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800" dirty="0"/>
              <a:t>BCC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bpftrace</a:t>
            </a:r>
            <a:r>
              <a:rPr lang="en-US" altLang="zh-CN" sz="1800" dirty="0"/>
              <a:t> </a:t>
            </a:r>
            <a:r>
              <a:rPr lang="zh-CN" altLang="en-US" sz="1800" dirty="0"/>
              <a:t>为代表的脚本方式编写和分发</a:t>
            </a:r>
            <a:endParaRPr lang="en-US" altLang="zh-CN" sz="1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88BADB-3628-FC57-F70E-D2871DA4EE9F}"/>
              </a:ext>
            </a:extLst>
          </p:cNvPr>
          <p:cNvSpPr txBox="1"/>
          <p:nvPr/>
        </p:nvSpPr>
        <p:spPr>
          <a:xfrm>
            <a:off x="1778914" y="250321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18131-B3A1-90AC-1321-7AEBCFF92905}"/>
              </a:ext>
            </a:extLst>
          </p:cNvPr>
          <p:cNvSpPr txBox="1"/>
          <p:nvPr/>
        </p:nvSpPr>
        <p:spPr>
          <a:xfrm>
            <a:off x="2146178" y="281098"/>
            <a:ext cx="1968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项目背景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398B59-4D2C-20D5-8D60-84152BEB5616}"/>
              </a:ext>
            </a:extLst>
          </p:cNvPr>
          <p:cNvSpPr/>
          <p:nvPr/>
        </p:nvSpPr>
        <p:spPr>
          <a:xfrm>
            <a:off x="819955" y="2622997"/>
            <a:ext cx="1592687" cy="553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编写内核态代码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92E4E5-CFAC-03F1-ACA6-1717BA37BEF5}"/>
              </a:ext>
            </a:extLst>
          </p:cNvPr>
          <p:cNvSpPr/>
          <p:nvPr/>
        </p:nvSpPr>
        <p:spPr>
          <a:xfrm>
            <a:off x="2902039" y="2622997"/>
            <a:ext cx="1502536" cy="553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编写用户态的加载处理代码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FE42CE-AF11-5D88-3751-53B01870B62E}"/>
              </a:ext>
            </a:extLst>
          </p:cNvPr>
          <p:cNvSpPr/>
          <p:nvPr/>
        </p:nvSpPr>
        <p:spPr>
          <a:xfrm>
            <a:off x="6744237" y="2622998"/>
            <a:ext cx="1953297" cy="5537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运行时动态编译运行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8AF63A7-536C-4F76-7543-67FCA9653B4A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412642" y="2899893"/>
            <a:ext cx="489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D9269F3-2B3B-E101-1E78-6B2208A9B9D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404575" y="2899893"/>
            <a:ext cx="2339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EE3777F2-617B-11A8-9EBB-5889AA8AE612}"/>
              </a:ext>
            </a:extLst>
          </p:cNvPr>
          <p:cNvSpPr/>
          <p:nvPr/>
        </p:nvSpPr>
        <p:spPr>
          <a:xfrm>
            <a:off x="4823138" y="2321955"/>
            <a:ext cx="1502536" cy="4394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以源代码方式分发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A768BBB-7EFB-7858-CA09-14F68A03D724}"/>
              </a:ext>
            </a:extLst>
          </p:cNvPr>
          <p:cNvSpPr txBox="1"/>
          <p:nvPr/>
        </p:nvSpPr>
        <p:spPr>
          <a:xfrm>
            <a:off x="2869842" y="3453684"/>
            <a:ext cx="530394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部署依赖 </a:t>
            </a:r>
            <a:r>
              <a:rPr lang="en-US" altLang="zh-CN" sz="1400" dirty="0"/>
              <a:t>Clang/LLVM </a:t>
            </a:r>
            <a:r>
              <a:rPr lang="zh-CN" altLang="en-US" sz="1400" dirty="0"/>
              <a:t>等库，每次运行都要执行 </a:t>
            </a:r>
            <a:r>
              <a:rPr lang="en-US" altLang="zh-CN" sz="1400" dirty="0"/>
              <a:t>Clang/LLVM</a:t>
            </a:r>
            <a:r>
              <a:rPr lang="zh-CN" altLang="en-US" sz="1400" dirty="0"/>
              <a:t>重新编译，编译环境配置复杂</a:t>
            </a:r>
            <a:endParaRPr lang="en-US" altLang="zh-C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需要编写复杂的用户态加载框架，对每个 </a:t>
            </a:r>
            <a:r>
              <a:rPr lang="en-US" altLang="zh-CN" sz="1400" dirty="0" err="1"/>
              <a:t>eBPF</a:t>
            </a:r>
            <a:r>
              <a:rPr lang="en-US" altLang="zh-CN" sz="1400" dirty="0"/>
              <a:t> </a:t>
            </a:r>
            <a:r>
              <a:rPr lang="zh-CN" altLang="en-US" sz="1400" dirty="0"/>
              <a:t>函数分别进行加载，源代码形态的 </a:t>
            </a:r>
            <a:r>
              <a:rPr lang="en-US" altLang="zh-CN" sz="1400" dirty="0" err="1"/>
              <a:t>eBPF</a:t>
            </a:r>
            <a:r>
              <a:rPr lang="en-US" altLang="zh-CN" sz="1400" dirty="0"/>
              <a:t> </a:t>
            </a:r>
            <a:r>
              <a:rPr lang="zh-CN" altLang="en-US" sz="1400" dirty="0"/>
              <a:t>程序难以标准化分发；</a:t>
            </a:r>
            <a:endParaRPr lang="en-US" altLang="zh-C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更为灵活</a:t>
            </a:r>
          </a:p>
        </p:txBody>
      </p:sp>
    </p:spTree>
    <p:extLst>
      <p:ext uri="{BB962C8B-B14F-4D97-AF65-F5344CB8AC3E}">
        <p14:creationId xmlns:p14="http://schemas.microsoft.com/office/powerpoint/2010/main" val="31190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F87F7F-D890-365A-FB93-1627A6627078}"/>
              </a:ext>
            </a:extLst>
          </p:cNvPr>
          <p:cNvSpPr txBox="1"/>
          <p:nvPr/>
        </p:nvSpPr>
        <p:spPr>
          <a:xfrm>
            <a:off x="581075" y="1182815"/>
            <a:ext cx="79818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常见的 </a:t>
            </a:r>
            <a:r>
              <a:rPr lang="en-US" altLang="zh-CN" sz="1800" b="0" i="0" dirty="0" err="1">
                <a:solidFill>
                  <a:srgbClr val="121212"/>
                </a:solidFill>
                <a:effectLst/>
                <a:latin typeface="-apple-system"/>
              </a:rPr>
              <a:t>eBPF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开发和部署使用方式：</a:t>
            </a:r>
            <a:endParaRPr lang="en-US" altLang="zh-CN" sz="18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800" dirty="0" err="1"/>
              <a:t>libbpf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libbpf</a:t>
            </a:r>
            <a:r>
              <a:rPr lang="en-US" altLang="zh-CN" sz="1800" dirty="0"/>
              <a:t>-go/</a:t>
            </a:r>
            <a:r>
              <a:rPr lang="en-US" altLang="zh-CN" sz="1800" dirty="0" err="1"/>
              <a:t>rs</a:t>
            </a:r>
            <a:r>
              <a:rPr lang="zh-CN" altLang="en-US" sz="1800" dirty="0"/>
              <a:t>、</a:t>
            </a:r>
            <a:r>
              <a:rPr lang="en-US" altLang="zh-CN" sz="1800" dirty="0"/>
              <a:t>cilium/</a:t>
            </a:r>
            <a:r>
              <a:rPr lang="en-US" altLang="zh-CN" sz="1800" dirty="0" err="1"/>
              <a:t>ebpf</a:t>
            </a:r>
            <a:r>
              <a:rPr lang="en-US" altLang="zh-CN" sz="1800" dirty="0"/>
              <a:t> </a:t>
            </a:r>
            <a:r>
              <a:rPr lang="zh-CN" altLang="en-US" sz="1800" dirty="0"/>
              <a:t>等 </a:t>
            </a:r>
            <a:r>
              <a:rPr lang="en-US" altLang="zh-CN" sz="1800" dirty="0"/>
              <a:t>CO-RE</a:t>
            </a:r>
            <a:r>
              <a:rPr lang="zh-CN" altLang="en-US" sz="1800" dirty="0"/>
              <a:t>（一次编译、到处运行）框架</a:t>
            </a:r>
            <a:endParaRPr lang="en-US" altLang="zh-CN" sz="1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88BADB-3628-FC57-F70E-D2871DA4EE9F}"/>
              </a:ext>
            </a:extLst>
          </p:cNvPr>
          <p:cNvSpPr txBox="1"/>
          <p:nvPr/>
        </p:nvSpPr>
        <p:spPr>
          <a:xfrm>
            <a:off x="1778914" y="250321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18131-B3A1-90AC-1321-7AEBCFF92905}"/>
              </a:ext>
            </a:extLst>
          </p:cNvPr>
          <p:cNvSpPr txBox="1"/>
          <p:nvPr/>
        </p:nvSpPr>
        <p:spPr>
          <a:xfrm>
            <a:off x="2146178" y="281098"/>
            <a:ext cx="1968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项目背景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398B59-4D2C-20D5-8D60-84152BEB5616}"/>
              </a:ext>
            </a:extLst>
          </p:cNvPr>
          <p:cNvSpPr/>
          <p:nvPr/>
        </p:nvSpPr>
        <p:spPr>
          <a:xfrm>
            <a:off x="847537" y="2360092"/>
            <a:ext cx="1373746" cy="553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编写、编译内核态代码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92E4E5-CFAC-03F1-ACA6-1717BA37BEF5}"/>
              </a:ext>
            </a:extLst>
          </p:cNvPr>
          <p:cNvSpPr/>
          <p:nvPr/>
        </p:nvSpPr>
        <p:spPr>
          <a:xfrm>
            <a:off x="2622674" y="2346102"/>
            <a:ext cx="1687133" cy="553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 </a:t>
            </a:r>
            <a:r>
              <a:rPr lang="en-US" altLang="zh-CN" dirty="0" err="1"/>
              <a:t>bpf.o</a:t>
            </a:r>
            <a:endParaRPr lang="en-US" altLang="zh-CN" dirty="0"/>
          </a:p>
          <a:p>
            <a:pPr algn="ctr"/>
            <a:r>
              <a:rPr lang="en-US" altLang="zh-CN" dirty="0"/>
              <a:t>BPF </a:t>
            </a:r>
            <a:r>
              <a:rPr lang="zh-CN" altLang="en-US" dirty="0"/>
              <a:t>二进制程序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FE42CE-AF11-5D88-3751-53B01870B62E}"/>
              </a:ext>
            </a:extLst>
          </p:cNvPr>
          <p:cNvSpPr/>
          <p:nvPr/>
        </p:nvSpPr>
        <p:spPr>
          <a:xfrm>
            <a:off x="5013960" y="2217715"/>
            <a:ext cx="1185072" cy="410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C/C++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8AF63A7-536C-4F76-7543-67FCA9653B4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221283" y="2622998"/>
            <a:ext cx="401391" cy="1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D9269F3-2B3B-E101-1E78-6B2208A9B9D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309807" y="2422884"/>
            <a:ext cx="704153" cy="20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9F3A7D9A-5966-5F82-D648-597417EA8093}"/>
              </a:ext>
            </a:extLst>
          </p:cNvPr>
          <p:cNvSpPr/>
          <p:nvPr/>
        </p:nvSpPr>
        <p:spPr>
          <a:xfrm>
            <a:off x="5024907" y="2811644"/>
            <a:ext cx="1185072" cy="410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15680F8-D7E5-979C-3058-8BD226B141EC}"/>
              </a:ext>
            </a:extLst>
          </p:cNvPr>
          <p:cNvSpPr/>
          <p:nvPr/>
        </p:nvSpPr>
        <p:spPr>
          <a:xfrm>
            <a:off x="5024907" y="3406356"/>
            <a:ext cx="1185072" cy="410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rust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0486B4A-EF00-6630-E7E8-18B56FE85F6E}"/>
              </a:ext>
            </a:extLst>
          </p:cNvPr>
          <p:cNvCxnSpPr>
            <a:stCxn id="7" idx="3"/>
            <a:endCxn id="32" idx="1"/>
          </p:cNvCxnSpPr>
          <p:nvPr/>
        </p:nvCxnSpPr>
        <p:spPr>
          <a:xfrm>
            <a:off x="4309807" y="2622998"/>
            <a:ext cx="715100" cy="39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0A61266-8A16-6154-ABFE-BABCD06F5A7D}"/>
              </a:ext>
            </a:extLst>
          </p:cNvPr>
          <p:cNvCxnSpPr>
            <a:stCxn id="7" idx="3"/>
            <a:endCxn id="33" idx="1"/>
          </p:cNvCxnSpPr>
          <p:nvPr/>
        </p:nvCxnSpPr>
        <p:spPr>
          <a:xfrm>
            <a:off x="4309807" y="2622998"/>
            <a:ext cx="715100" cy="98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30521E49-3991-0415-BF8A-5A4FAE3D0814}"/>
              </a:ext>
            </a:extLst>
          </p:cNvPr>
          <p:cNvSpPr/>
          <p:nvPr/>
        </p:nvSpPr>
        <p:spPr>
          <a:xfrm>
            <a:off x="6890197" y="2650969"/>
            <a:ext cx="1687133" cy="576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以包含预编译 </a:t>
            </a:r>
            <a:r>
              <a:rPr lang="en-US" altLang="zh-CN" dirty="0"/>
              <a:t>BPF </a:t>
            </a:r>
            <a:r>
              <a:rPr lang="zh-CN" altLang="en-US" dirty="0"/>
              <a:t>代码的二进制分发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2C3821C-C1EA-CB7F-9E01-48CDDA315D2F}"/>
              </a:ext>
            </a:extLst>
          </p:cNvPr>
          <p:cNvCxnSpPr>
            <a:stCxn id="8" idx="3"/>
            <a:endCxn id="45" idx="1"/>
          </p:cNvCxnSpPr>
          <p:nvPr/>
        </p:nvCxnSpPr>
        <p:spPr>
          <a:xfrm>
            <a:off x="6199032" y="2422884"/>
            <a:ext cx="691165" cy="51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0ED5DE7-7683-31D0-8960-56D31371C552}"/>
              </a:ext>
            </a:extLst>
          </p:cNvPr>
          <p:cNvCxnSpPr>
            <a:stCxn id="32" idx="3"/>
            <a:endCxn id="45" idx="1"/>
          </p:cNvCxnSpPr>
          <p:nvPr/>
        </p:nvCxnSpPr>
        <p:spPr>
          <a:xfrm flipV="1">
            <a:off x="6209979" y="2939348"/>
            <a:ext cx="680218" cy="7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CF2BE5C-A1F5-A25C-F3F7-916291D69D5D}"/>
              </a:ext>
            </a:extLst>
          </p:cNvPr>
          <p:cNvCxnSpPr>
            <a:stCxn id="33" idx="3"/>
            <a:endCxn id="45" idx="1"/>
          </p:cNvCxnSpPr>
          <p:nvPr/>
        </p:nvCxnSpPr>
        <p:spPr>
          <a:xfrm flipV="1">
            <a:off x="6209979" y="2939348"/>
            <a:ext cx="680218" cy="67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10D87DF7-3B90-6805-B94C-843CBFC84EE9}"/>
              </a:ext>
            </a:extLst>
          </p:cNvPr>
          <p:cNvSpPr/>
          <p:nvPr/>
        </p:nvSpPr>
        <p:spPr>
          <a:xfrm>
            <a:off x="4833548" y="3971459"/>
            <a:ext cx="2022091" cy="5419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多种不同的用户态加载框架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C86DAC-5164-125B-73EE-C0A821E1D98F}"/>
              </a:ext>
            </a:extLst>
          </p:cNvPr>
          <p:cNvSpPr txBox="1"/>
          <p:nvPr/>
        </p:nvSpPr>
        <p:spPr>
          <a:xfrm>
            <a:off x="397099" y="3171578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更好的移植性，部署时不需要 重新编译；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需要编写或自动生成复杂的用户态加载框架；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没有标准的分发方案；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C</a:t>
            </a:r>
            <a:r>
              <a:rPr lang="zh-CN" altLang="en-US" sz="1400" dirty="0"/>
              <a:t>、</a:t>
            </a:r>
            <a:r>
              <a:rPr lang="en-US" altLang="zh-CN" sz="1400" dirty="0"/>
              <a:t>Go</a:t>
            </a:r>
            <a:r>
              <a:rPr lang="zh-CN" altLang="en-US" sz="1400" dirty="0"/>
              <a:t>、</a:t>
            </a:r>
            <a:r>
              <a:rPr lang="en-US" altLang="zh-CN" sz="1400" dirty="0"/>
              <a:t>Rust </a:t>
            </a:r>
            <a:r>
              <a:rPr lang="zh-CN" altLang="en-US" sz="1400" dirty="0"/>
              <a:t>等框架都各自有各自的生态和 </a:t>
            </a:r>
            <a:r>
              <a:rPr lang="en-US" altLang="zh-CN" sz="1400" dirty="0"/>
              <a:t>API</a:t>
            </a:r>
            <a:r>
              <a:rPr lang="zh-CN" altLang="en-US" sz="1400" dirty="0"/>
              <a:t>，工具难以兼容、复用、管理；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内核代码和用户态代码绑定，难以动态加载和调整；</a:t>
            </a:r>
          </a:p>
        </p:txBody>
      </p:sp>
    </p:spTree>
    <p:extLst>
      <p:ext uri="{BB962C8B-B14F-4D97-AF65-F5344CB8AC3E}">
        <p14:creationId xmlns:p14="http://schemas.microsoft.com/office/powerpoint/2010/main" val="186245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F87F7F-D890-365A-FB93-1627A6627078}"/>
              </a:ext>
            </a:extLst>
          </p:cNvPr>
          <p:cNvSpPr txBox="1"/>
          <p:nvPr/>
        </p:nvSpPr>
        <p:spPr>
          <a:xfrm>
            <a:off x="1014666" y="920947"/>
            <a:ext cx="675988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对于开发和使用， </a:t>
            </a:r>
            <a:r>
              <a:rPr lang="en-US" altLang="zh-CN" sz="1800" b="0" i="0" dirty="0" err="1">
                <a:solidFill>
                  <a:srgbClr val="121212"/>
                </a:solidFill>
                <a:effectLst/>
                <a:latin typeface="-apple-system"/>
              </a:rPr>
              <a:t>eBPF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应用而言还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可能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存在哪些不够方便的地方？</a:t>
            </a:r>
            <a:endParaRPr lang="en-US" altLang="zh-CN" sz="18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sz="18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effectLst/>
                <a:latin typeface="Consolas" panose="020B0609020204030204" pitchFamily="49" charset="0"/>
              </a:rPr>
              <a:t>搭建和开发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eBPF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程序是一个门槛比较高、比较复杂的工作，必须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同时关注内核态和用户态两个方面的交互和信息处理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，有时还要配置环境和编写对应的构建脚本，有没有更方便的方式？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目前不同用户态语言如 </a:t>
            </a:r>
            <a:r>
              <a:rPr lang="en-US" altLang="zh-CN" sz="1600" dirty="0"/>
              <a:t>C</a:t>
            </a:r>
            <a:r>
              <a:rPr lang="zh-CN" altLang="en-US" sz="1600" dirty="0"/>
              <a:t>、</a:t>
            </a:r>
            <a:r>
              <a:rPr lang="en-US" altLang="zh-CN" sz="1600" dirty="0"/>
              <a:t>Go</a:t>
            </a:r>
            <a:r>
              <a:rPr lang="zh-CN" altLang="en-US" sz="1600" dirty="0"/>
              <a:t>、</a:t>
            </a:r>
            <a:r>
              <a:rPr lang="en-US" altLang="zh-CN" sz="1600" dirty="0"/>
              <a:t>Rust </a:t>
            </a:r>
            <a:r>
              <a:rPr lang="zh-CN" altLang="en-US" sz="1600" dirty="0"/>
              <a:t>等编写的工具难以兼容、难以</a:t>
            </a:r>
            <a:r>
              <a:rPr lang="zh-CN" altLang="en-US" sz="1600" dirty="0">
                <a:solidFill>
                  <a:srgbClr val="00B050"/>
                </a:solidFill>
              </a:rPr>
              <a:t>统一管理</a:t>
            </a:r>
            <a:r>
              <a:rPr lang="zh-CN" altLang="en-US" sz="1600" dirty="0"/>
              <a:t>，多种开发生态</a:t>
            </a:r>
            <a:r>
              <a:rPr lang="zh-CN" altLang="en-US" sz="1600" dirty="0">
                <a:solidFill>
                  <a:srgbClr val="00B050"/>
                </a:solidFill>
              </a:rPr>
              <a:t>难以整合</a:t>
            </a:r>
            <a:r>
              <a:rPr lang="zh-CN" altLang="en-US" sz="1600" dirty="0"/>
              <a:t>：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如何跨架构、跨语言和内核版本，使用标准化的方式方便又快捷的打包、分发、发布二进制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eBPF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程序，同时还需要能很方便地动态调整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eBPF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程序的挂载点、参数等等？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如何更方便地使用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的工具：有没有可能从云端一行命令拉下来就使用，类似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docker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那样？或者把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程序作为服务运行，通过 </a:t>
            </a:r>
            <a:r>
              <a:rPr lang="en-US" altLang="zh-CN" sz="1600" dirty="0">
                <a:latin typeface="Consolas" panose="020B0609020204030204" pitchFamily="49" charset="0"/>
              </a:rPr>
              <a:t>HTTP </a:t>
            </a:r>
            <a:r>
              <a:rPr lang="zh-CN" altLang="en-US" sz="1600" dirty="0">
                <a:latin typeface="Consolas" panose="020B0609020204030204" pitchFamily="49" charset="0"/>
              </a:rPr>
              <a:t>请求和 </a:t>
            </a:r>
            <a:r>
              <a:rPr lang="en-US" altLang="zh-CN" sz="1600" dirty="0">
                <a:latin typeface="Consolas" panose="020B0609020204030204" pitchFamily="49" charset="0"/>
              </a:rPr>
              <a:t>URL </a:t>
            </a:r>
            <a:r>
              <a:rPr lang="zh-CN" altLang="en-US" sz="1600" dirty="0">
                <a:latin typeface="Consolas" panose="020B0609020204030204" pitchFamily="49" charset="0"/>
              </a:rPr>
              <a:t>即可热更新、动态插拔运行任意一个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程序？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121212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121212"/>
                </a:solidFill>
                <a:latin typeface="Consolas" panose="020B0609020204030204" pitchFamily="49" charset="0"/>
              </a:rPr>
              <a:t>如何更方便地编译和分发使用 </a:t>
            </a:r>
            <a:r>
              <a:rPr lang="en-US" altLang="zh-CN" sz="1600" dirty="0" err="1">
                <a:solidFill>
                  <a:srgbClr val="121212"/>
                </a:solidFill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solidFill>
                  <a:srgbClr val="121212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rgbClr val="121212"/>
                </a:solidFill>
                <a:latin typeface="Consolas" panose="020B0609020204030204" pitchFamily="49" charset="0"/>
              </a:rPr>
              <a:t>程序？</a:t>
            </a:r>
            <a:endParaRPr lang="en-US" altLang="zh-CN" sz="1600" dirty="0">
              <a:solidFill>
                <a:srgbClr val="12121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88BADB-3628-FC57-F70E-D2871DA4EE9F}"/>
              </a:ext>
            </a:extLst>
          </p:cNvPr>
          <p:cNvSpPr txBox="1"/>
          <p:nvPr/>
        </p:nvSpPr>
        <p:spPr>
          <a:xfrm>
            <a:off x="1778914" y="250321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18131-B3A1-90AC-1321-7AEBCFF92905}"/>
              </a:ext>
            </a:extLst>
          </p:cNvPr>
          <p:cNvSpPr txBox="1"/>
          <p:nvPr/>
        </p:nvSpPr>
        <p:spPr>
          <a:xfrm>
            <a:off x="2146178" y="281098"/>
            <a:ext cx="1968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项目背景</a:t>
            </a:r>
          </a:p>
        </p:txBody>
      </p:sp>
    </p:spTree>
    <p:extLst>
      <p:ext uri="{BB962C8B-B14F-4D97-AF65-F5344CB8AC3E}">
        <p14:creationId xmlns:p14="http://schemas.microsoft.com/office/powerpoint/2010/main" val="330955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88BADB-3628-FC57-F70E-D2871DA4EE9F}"/>
              </a:ext>
            </a:extLst>
          </p:cNvPr>
          <p:cNvSpPr txBox="1"/>
          <p:nvPr/>
        </p:nvSpPr>
        <p:spPr>
          <a:xfrm>
            <a:off x="1778914" y="250321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18131-B3A1-90AC-1321-7AEBCFF92905}"/>
              </a:ext>
            </a:extLst>
          </p:cNvPr>
          <p:cNvSpPr txBox="1"/>
          <p:nvPr/>
        </p:nvSpPr>
        <p:spPr>
          <a:xfrm>
            <a:off x="2146178" y="281098"/>
            <a:ext cx="1968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项目背景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A1C964-9F69-3898-A72D-A39B9404B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962" y="1595540"/>
            <a:ext cx="4691832" cy="23855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2177BDA-4E62-A34F-0425-E6DD77AD9177}"/>
              </a:ext>
            </a:extLst>
          </p:cNvPr>
          <p:cNvSpPr txBox="1"/>
          <p:nvPr/>
        </p:nvSpPr>
        <p:spPr>
          <a:xfrm>
            <a:off x="602860" y="95370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accent1"/>
                </a:solidFill>
                <a:cs typeface="+mn-ea"/>
              </a:rPr>
              <a:t>WebAssembly</a:t>
            </a:r>
            <a:endParaRPr lang="en-US" altLang="zh-CN" sz="2400" dirty="0">
              <a:solidFill>
                <a:schemeClr val="accent1"/>
              </a:solidFill>
              <a:cs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D9FA28-246E-A494-B4A7-BE670B4197A8}"/>
              </a:ext>
            </a:extLst>
          </p:cNvPr>
          <p:cNvSpPr txBox="1"/>
          <p:nvPr/>
        </p:nvSpPr>
        <p:spPr>
          <a:xfrm>
            <a:off x="602860" y="1595540"/>
            <a:ext cx="2530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WebAssembly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缩写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Wasm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是基于堆栈虚拟机的二进制指令格式。到现在为止，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WASM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已经发展成为一个轻量级、高性能、跨平台和多语种的软件沙盒环境，被运用于云原生软件组件，可以在非浏览器环境下运行。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wasm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的设计思路和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ebpf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也有不少相似之处。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458F712-B682-DD55-C809-6DC73A2D49E6}"/>
              </a:ext>
            </a:extLst>
          </p:cNvPr>
          <p:cNvSpPr txBox="1"/>
          <p:nvPr/>
        </p:nvSpPr>
        <p:spPr>
          <a:xfrm>
            <a:off x="671848" y="3914505"/>
            <a:ext cx="755775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effectLst/>
                <a:latin typeface="-apple-system"/>
              </a:rPr>
              <a:t>Docker+Wasm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让开发者能够更容易</a:t>
            </a:r>
            <a:r>
              <a:rPr lang="zh-CN" altLang="en-US" i="0" dirty="0">
                <a:effectLst/>
                <a:latin typeface="-apple-system"/>
              </a:rPr>
              <a:t>地快速构建和分发使用面向 </a:t>
            </a:r>
            <a:r>
              <a:rPr lang="en-US" altLang="zh-CN" i="0" dirty="0" err="1">
                <a:effectLst/>
                <a:latin typeface="-apple-system"/>
              </a:rPr>
              <a:t>Wasm</a:t>
            </a:r>
            <a:r>
              <a:rPr lang="en-US" altLang="zh-CN" i="0" dirty="0">
                <a:effectLst/>
                <a:latin typeface="-apple-system"/>
              </a:rPr>
              <a:t> </a:t>
            </a:r>
            <a:r>
              <a:rPr lang="zh-CN" altLang="en-US" i="0" dirty="0">
                <a:effectLst/>
                <a:latin typeface="-apple-system"/>
              </a:rPr>
              <a:t>运行时的应用程序。</a:t>
            </a:r>
            <a:endParaRPr lang="zh-CN" altLang="en-US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8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ljMThiMTc4NTkzNGMzN2U5N2IwZTE0OTg3NGIyYT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24|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24|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24|1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24|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24|1.8"/>
</p:tagLst>
</file>

<file path=ppt/theme/theme1.xml><?xml version="1.0" encoding="utf-8"?>
<a:theme xmlns:a="http://schemas.openxmlformats.org/drawingml/2006/main" name="千图网海量PPT模板www.58pic.com​​​">
  <a:themeElements>
    <a:clrScheme name="深蓝质感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834"/>
      </a:accent1>
      <a:accent2>
        <a:srgbClr val="FEDA5B"/>
      </a:accent2>
      <a:accent3>
        <a:srgbClr val="F5821F"/>
      </a:accent3>
      <a:accent4>
        <a:srgbClr val="BCBEC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5099</TotalTime>
  <Words>3054</Words>
  <Application>Microsoft Office PowerPoint</Application>
  <PresentationFormat>全屏显示(16:9)</PresentationFormat>
  <Paragraphs>360</Paragraphs>
  <Slides>39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5" baseType="lpstr">
      <vt:lpstr>Alibaba PuHuiTi 2 45 Light</vt:lpstr>
      <vt:lpstr>Alibaba PuHuiTi 2 55 Regular</vt:lpstr>
      <vt:lpstr>Alibaba PuHuiTi 2 65 Medium</vt:lpstr>
      <vt:lpstr>Alibaba Sans</vt:lpstr>
      <vt:lpstr>Alibaba Sans 102</vt:lpstr>
      <vt:lpstr>-apple-system</vt:lpstr>
      <vt:lpstr>PingFang SC,PingFangSC-Medium,PingFangSC-Regular,Roboto,PingFang SC,-apple-system,BlinkMacSystemFont,Helvetica Neue,Microsoft YaHei,Source Han Sans SC,Noto Sans CJK SC,WenQuanYi Micro Hei,sans-serif</vt:lpstr>
      <vt:lpstr>思源黑体 CN Bold</vt:lpstr>
      <vt:lpstr>宋体</vt:lpstr>
      <vt:lpstr>微软雅黑</vt:lpstr>
      <vt:lpstr>Arial</vt:lpstr>
      <vt:lpstr>Calibri</vt:lpstr>
      <vt:lpstr>Consolas</vt:lpstr>
      <vt:lpstr>Open Sans</vt:lpstr>
      <vt:lpstr>Times New Roman</vt:lpstr>
      <vt:lpstr>千图网海量PPT模板www.58pic.com​​​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fb18e64b-9ce1-f854-bea8-6b5e138156dc</dc:title>
  <dc:creator>小奕</dc:creator>
  <cp:lastModifiedBy>yunwei x</cp:lastModifiedBy>
  <cp:revision>873</cp:revision>
  <dcterms:created xsi:type="dcterms:W3CDTF">1900-01-01T00:00:00Z</dcterms:created>
  <dcterms:modified xsi:type="dcterms:W3CDTF">2022-11-20T04:03:02Z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AB69FF1C479249FBABC8BC67B9523074</vt:lpwstr>
  </property>
</Properties>
</file>