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51"/>
  </p:normalViewPr>
  <p:slideViewPr>
    <p:cSldViewPr snapToGrid="0" snapToObjects="1">
      <p:cViewPr varScale="1">
        <p:scale>
          <a:sx n="115" d="100"/>
          <a:sy n="115"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TARs</a:t>
            </a:r>
            <a:r>
              <a:rPr kumimoji="1" lang="zh-CN" altLang="en-US" dirty="0" smtClean="0"/>
              <a:t>开源框架研究</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72137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实验代码</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498461" y="609600"/>
            <a:ext cx="7856781" cy="5713141"/>
          </a:xfrm>
          <a:prstGeom prst="rect">
            <a:avLst/>
          </a:prstGeom>
        </p:spPr>
      </p:pic>
    </p:spTree>
    <p:extLst>
      <p:ext uri="{BB962C8B-B14F-4D97-AF65-F5344CB8AC3E}">
        <p14:creationId xmlns:p14="http://schemas.microsoft.com/office/powerpoint/2010/main" val="106353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介绍</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Tars</a:t>
            </a:r>
            <a:r>
              <a:rPr lang="zh-CN" altLang="en-US" sz="2800" dirty="0"/>
              <a:t>是基于名字服务使用</a:t>
            </a:r>
            <a:r>
              <a:rPr lang="en-US" altLang="zh-CN" sz="2800" dirty="0"/>
              <a:t>Tars</a:t>
            </a:r>
            <a:r>
              <a:rPr lang="zh-CN" altLang="en-US" sz="2800" dirty="0"/>
              <a:t>协议的高性能</a:t>
            </a:r>
            <a:r>
              <a:rPr lang="en-US" altLang="zh-CN" sz="2800" dirty="0"/>
              <a:t>RPC</a:t>
            </a:r>
            <a:r>
              <a:rPr lang="zh-CN" altLang="en-US" sz="2800" dirty="0"/>
              <a:t>开发框架，同时配套一体化的服务治理平台，帮助个人或者企业快速的以微服务的方式构建自己稳定可靠的分布式应用</a:t>
            </a:r>
            <a:r>
              <a:rPr lang="zh-CN" altLang="en-US" sz="2800" dirty="0" smtClean="0"/>
              <a:t>。</a:t>
            </a:r>
          </a:p>
          <a:p>
            <a:r>
              <a:rPr lang="en-US" altLang="zh-CN" sz="2800" dirty="0"/>
              <a:t>Tars</a:t>
            </a:r>
            <a:r>
              <a:rPr lang="zh-CN" altLang="en-US" sz="2800" dirty="0"/>
              <a:t>也是一个兼顾易用性、高性能、服务治理的框架，目的是让开发更简单，聚焦业务逻辑，让运营更</a:t>
            </a:r>
            <a:r>
              <a:rPr lang="zh-CN" altLang="en-US" sz="2800" dirty="0" smtClean="0"/>
              <a:t>高效</a:t>
            </a:r>
            <a:r>
              <a:rPr lang="en-US" altLang="zh-CN" sz="2800" dirty="0" smtClean="0"/>
              <a:t>.</a:t>
            </a:r>
            <a:endParaRPr lang="zh-CN" altLang="en-US" sz="2800" dirty="0" smtClean="0"/>
          </a:p>
          <a:p>
            <a:r>
              <a:rPr lang="zh-CN" altLang="en-US" sz="2800" dirty="0"/>
              <a:t>目前该框架在腾讯内部，有</a:t>
            </a:r>
            <a:r>
              <a:rPr lang="en-US" altLang="zh-CN" sz="2800" dirty="0"/>
              <a:t>100</a:t>
            </a:r>
            <a:r>
              <a:rPr lang="zh-CN" altLang="en-US" sz="2800" dirty="0"/>
              <a:t>多个业务、</a:t>
            </a:r>
            <a:r>
              <a:rPr lang="en-US" altLang="zh-CN" sz="2800" dirty="0"/>
              <a:t>1.6</a:t>
            </a:r>
            <a:r>
              <a:rPr lang="zh-CN" altLang="en-US" sz="2800" dirty="0"/>
              <a:t>多万台服务器上运行使用。</a:t>
            </a:r>
            <a:endParaRPr kumimoji="1" lang="zh-CN" altLang="en-US" sz="2800" dirty="0"/>
          </a:p>
        </p:txBody>
      </p:sp>
    </p:spTree>
    <p:extLst>
      <p:ext uri="{BB962C8B-B14F-4D97-AF65-F5344CB8AC3E}">
        <p14:creationId xmlns:p14="http://schemas.microsoft.com/office/powerpoint/2010/main" val="19359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设计思想</a:t>
            </a:r>
            <a:endParaRPr kumimoji="1" lang="zh-CN" altLang="en-US" dirty="0"/>
          </a:p>
        </p:txBody>
      </p:sp>
      <p:pic>
        <p:nvPicPr>
          <p:cNvPr id="1026" name="Picture 2" descr="a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4930" y="2065867"/>
            <a:ext cx="5098171" cy="406730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605212" y="1327203"/>
            <a:ext cx="3679902" cy="1477328"/>
          </a:xfrm>
          <a:prstGeom prst="rect">
            <a:avLst/>
          </a:prstGeom>
          <a:noFill/>
        </p:spPr>
        <p:txBody>
          <a:bodyPr wrap="square" rtlCol="0">
            <a:spAutoFit/>
          </a:bodyPr>
          <a:lstStyle/>
          <a:p>
            <a:r>
              <a:rPr lang="zh-CN" altLang="en-US" dirty="0"/>
              <a:t>最底的协议层，设计思路是将业务网络通信的协议进行统一，以</a:t>
            </a:r>
            <a:r>
              <a:rPr lang="en-US" altLang="zh-CN" dirty="0"/>
              <a:t>IDL(</a:t>
            </a:r>
            <a:r>
              <a:rPr lang="zh-CN" altLang="en-US" dirty="0"/>
              <a:t>接口定义语言</a:t>
            </a:r>
            <a:r>
              <a:rPr lang="en-US" altLang="zh-CN" dirty="0"/>
              <a:t>)</a:t>
            </a:r>
            <a:r>
              <a:rPr lang="zh-CN" altLang="en-US" dirty="0"/>
              <a:t>的方式，开发支持多平台、可扩展、协议代码自动生成的统一协议。</a:t>
            </a:r>
            <a:endParaRPr kumimoji="1" lang="zh-CN" altLang="en-US" dirty="0"/>
          </a:p>
        </p:txBody>
      </p:sp>
      <p:sp>
        <p:nvSpPr>
          <p:cNvPr id="5" name="文本框 4"/>
          <p:cNvSpPr txBox="1"/>
          <p:nvPr/>
        </p:nvSpPr>
        <p:spPr>
          <a:xfrm>
            <a:off x="6605212" y="2901683"/>
            <a:ext cx="3553549" cy="2031325"/>
          </a:xfrm>
          <a:prstGeom prst="rect">
            <a:avLst/>
          </a:prstGeom>
          <a:noFill/>
        </p:spPr>
        <p:txBody>
          <a:bodyPr wrap="square" rtlCol="0">
            <a:spAutoFit/>
          </a:bodyPr>
          <a:lstStyle/>
          <a:p>
            <a:r>
              <a:rPr lang="zh-CN" altLang="en-US"/>
              <a:t>中间的公共库、通讯框架、平台层，设计思路是让业务开发更加聚焦业务逻辑的本身。因此，从使用者的角度出发，封装了大量日常开发过程中经常使用的公共库代码和远程过程调用，让开发使用更简单方便；</a:t>
            </a:r>
            <a:endParaRPr kumimoji="1" lang="zh-CN" altLang="en-US"/>
          </a:p>
        </p:txBody>
      </p:sp>
      <p:sp>
        <p:nvSpPr>
          <p:cNvPr id="6" name="文本框 5"/>
          <p:cNvSpPr txBox="1"/>
          <p:nvPr/>
        </p:nvSpPr>
        <p:spPr>
          <a:xfrm>
            <a:off x="6605212" y="5043699"/>
            <a:ext cx="3419734" cy="1200329"/>
          </a:xfrm>
          <a:prstGeom prst="rect">
            <a:avLst/>
          </a:prstGeom>
          <a:noFill/>
        </p:spPr>
        <p:txBody>
          <a:bodyPr wrap="square" rtlCol="0">
            <a:spAutoFit/>
          </a:bodyPr>
          <a:lstStyle/>
          <a:p>
            <a:r>
              <a:rPr lang="zh-CN" altLang="en-US" dirty="0"/>
              <a:t>最上面的运营层，设计思路是让运维只需要关注日常的服务部署、发布、配置、监控、调度管理等操作。</a:t>
            </a:r>
            <a:endParaRPr kumimoji="1" lang="zh-CN" altLang="en-US" dirty="0"/>
          </a:p>
        </p:txBody>
      </p:sp>
    </p:spTree>
    <p:extLst>
      <p:ext uri="{BB962C8B-B14F-4D97-AF65-F5344CB8AC3E}">
        <p14:creationId xmlns:p14="http://schemas.microsoft.com/office/powerpoint/2010/main" val="142486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591" y="308517"/>
            <a:ext cx="10131425" cy="1456267"/>
          </a:xfrm>
        </p:spPr>
        <p:txBody>
          <a:bodyPr/>
          <a:lstStyle/>
          <a:p>
            <a:r>
              <a:rPr kumimoji="1" lang="zh-CN" altLang="en-US" dirty="0" smtClean="0"/>
              <a:t>整体架构</a:t>
            </a:r>
            <a:endParaRPr kumimoji="1" lang="zh-CN" altLang="en-US" dirty="0"/>
          </a:p>
        </p:txBody>
      </p:sp>
      <p:pic>
        <p:nvPicPr>
          <p:cNvPr id="2050" name="Picture 2" descr="a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080" y="2208445"/>
            <a:ext cx="4096163" cy="36496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820937" y="1170877"/>
            <a:ext cx="5029199" cy="4801314"/>
          </a:xfrm>
          <a:prstGeom prst="rect">
            <a:avLst/>
          </a:prstGeom>
          <a:noFill/>
        </p:spPr>
        <p:txBody>
          <a:bodyPr wrap="square" rtlCol="0">
            <a:spAutoFit/>
          </a:bodyPr>
          <a:lstStyle/>
          <a:p>
            <a:r>
              <a:rPr lang="zh-CN" altLang="en-US" dirty="0"/>
              <a:t>服务节点</a:t>
            </a:r>
            <a:r>
              <a:rPr lang="en-US" altLang="zh-CN" dirty="0"/>
              <a:t>:</a:t>
            </a:r>
          </a:p>
          <a:p>
            <a:r>
              <a:rPr lang="zh-CN" altLang="en-US" dirty="0"/>
              <a:t>服务节点可以认为是服务所实际运行的一个具体的操作系统实例，可以是物理主机或者虚拟主机、云主机。随着服务的种类扩展和规模扩大，服务节点可能成千上万甚至数以十万计。 每台服务节点上均有一个</a:t>
            </a:r>
            <a:r>
              <a:rPr lang="en-US" altLang="zh-CN" dirty="0"/>
              <a:t>Node</a:t>
            </a:r>
            <a:r>
              <a:rPr lang="zh-CN" altLang="en-US" dirty="0"/>
              <a:t>服务节点和</a:t>
            </a:r>
            <a:r>
              <a:rPr lang="en-US" altLang="zh-CN" dirty="0"/>
              <a:t>N(N&gt;=0)</a:t>
            </a:r>
            <a:r>
              <a:rPr lang="zh-CN" altLang="en-US" dirty="0"/>
              <a:t>个业务服务节点，</a:t>
            </a:r>
            <a:r>
              <a:rPr lang="en-US" altLang="zh-CN" dirty="0"/>
              <a:t>Node</a:t>
            </a:r>
            <a:r>
              <a:rPr lang="zh-CN" altLang="en-US" dirty="0"/>
              <a:t>服务节点会对业务服务节点进行统一管理，提供启停、发布、监控等功能，同时接收业务服务节点上报过来的心跳。</a:t>
            </a:r>
          </a:p>
          <a:p>
            <a:r>
              <a:rPr lang="zh-CN" altLang="en-US" dirty="0"/>
              <a:t>公共框架节点</a:t>
            </a:r>
            <a:r>
              <a:rPr lang="en-US" altLang="zh-CN" dirty="0"/>
              <a:t>:</a:t>
            </a:r>
          </a:p>
          <a:p>
            <a:r>
              <a:rPr lang="zh-CN" altLang="en-US" dirty="0"/>
              <a:t>除了服务节点以外的服务，其他服务节点均归为一类。</a:t>
            </a:r>
          </a:p>
          <a:p>
            <a:r>
              <a:rPr lang="zh-CN" altLang="en-US" dirty="0"/>
              <a:t>公共框架节点，数量不定，为了自身的容错容灾，一般也要求在在多个机房的多个服务器上进行部署，具体的节点数量，与服务节点的规模有关，比如，如果某些服务需要打较多的日志，就需要部署更多的日志服务节点。</a:t>
            </a:r>
          </a:p>
        </p:txBody>
      </p:sp>
    </p:spTree>
    <p:extLst>
      <p:ext uri="{BB962C8B-B14F-4D97-AF65-F5344CB8AC3E}">
        <p14:creationId xmlns:p14="http://schemas.microsoft.com/office/powerpoint/2010/main" val="44688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服务交互流程</a:t>
            </a:r>
            <a:endParaRPr kumimoji="1" lang="zh-CN" altLang="en-US" dirty="0"/>
          </a:p>
        </p:txBody>
      </p:sp>
      <p:pic>
        <p:nvPicPr>
          <p:cNvPr id="3076" name="Picture 4" descr="a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798" y="2152689"/>
            <a:ext cx="4062807" cy="348982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207620" y="858230"/>
            <a:ext cx="6556917" cy="5078313"/>
          </a:xfrm>
          <a:prstGeom prst="rect">
            <a:avLst/>
          </a:prstGeom>
          <a:noFill/>
        </p:spPr>
        <p:txBody>
          <a:bodyPr wrap="square" rtlCol="0">
            <a:spAutoFit/>
          </a:bodyPr>
          <a:lstStyle/>
          <a:p>
            <a:r>
              <a:rPr lang="zh-CN" altLang="en-US" dirty="0"/>
              <a:t>服务发布流程：在</a:t>
            </a:r>
            <a:r>
              <a:rPr lang="en-US" altLang="zh-CN" dirty="0"/>
              <a:t>Web</a:t>
            </a:r>
            <a:r>
              <a:rPr lang="zh-CN" altLang="en-US" dirty="0"/>
              <a:t>系统上传</a:t>
            </a:r>
            <a:r>
              <a:rPr lang="en-US" altLang="zh-CN" dirty="0"/>
              <a:t>server</a:t>
            </a:r>
            <a:r>
              <a:rPr lang="zh-CN" altLang="en-US" dirty="0"/>
              <a:t>的发布包到</a:t>
            </a:r>
            <a:r>
              <a:rPr lang="en-US" altLang="zh-CN" dirty="0"/>
              <a:t>patch</a:t>
            </a:r>
            <a:r>
              <a:rPr lang="zh-CN" altLang="en-US" dirty="0"/>
              <a:t>，上传成功后，在</a:t>
            </a:r>
            <a:r>
              <a:rPr lang="en-US" altLang="zh-CN" dirty="0"/>
              <a:t>web</a:t>
            </a:r>
            <a:r>
              <a:rPr lang="zh-CN" altLang="en-US" dirty="0"/>
              <a:t>上提交发布</a:t>
            </a:r>
            <a:r>
              <a:rPr lang="en-US" altLang="zh-CN" dirty="0"/>
              <a:t>server</a:t>
            </a:r>
            <a:r>
              <a:rPr lang="zh-CN" altLang="en-US" dirty="0"/>
              <a:t>请求，由</a:t>
            </a:r>
            <a:r>
              <a:rPr lang="en-US" altLang="zh-CN" dirty="0"/>
              <a:t>registry</a:t>
            </a:r>
            <a:r>
              <a:rPr lang="zh-CN" altLang="en-US" dirty="0"/>
              <a:t>服务传达到</a:t>
            </a:r>
            <a:r>
              <a:rPr lang="en-US" altLang="zh-CN" dirty="0"/>
              <a:t>node</a:t>
            </a:r>
            <a:r>
              <a:rPr lang="zh-CN" altLang="en-US" dirty="0"/>
              <a:t>，然后</a:t>
            </a:r>
            <a:r>
              <a:rPr lang="en-US" altLang="zh-CN" dirty="0"/>
              <a:t>node</a:t>
            </a:r>
            <a:r>
              <a:rPr lang="zh-CN" altLang="en-US" dirty="0"/>
              <a:t>拉取</a:t>
            </a:r>
            <a:r>
              <a:rPr lang="en-US" altLang="zh-CN" dirty="0"/>
              <a:t>server</a:t>
            </a:r>
            <a:r>
              <a:rPr lang="zh-CN" altLang="en-US" dirty="0"/>
              <a:t>的发布包到本地，拉起</a:t>
            </a:r>
            <a:r>
              <a:rPr lang="en-US" altLang="zh-CN" dirty="0"/>
              <a:t>server</a:t>
            </a:r>
            <a:r>
              <a:rPr lang="zh-CN" altLang="en-US" dirty="0"/>
              <a:t>服务。</a:t>
            </a:r>
          </a:p>
          <a:p>
            <a:r>
              <a:rPr lang="zh-CN" altLang="en-US" dirty="0"/>
              <a:t>管理命令流程：</a:t>
            </a:r>
            <a:r>
              <a:rPr lang="en-US" altLang="zh-CN" dirty="0"/>
              <a:t>Web</a:t>
            </a:r>
            <a:r>
              <a:rPr lang="zh-CN" altLang="en-US" dirty="0"/>
              <a:t>系统上的可以提交管理</a:t>
            </a:r>
            <a:r>
              <a:rPr lang="en-US" altLang="zh-CN" dirty="0"/>
              <a:t>server</a:t>
            </a:r>
            <a:r>
              <a:rPr lang="zh-CN" altLang="en-US" dirty="0"/>
              <a:t>服务命令请求，由</a:t>
            </a:r>
            <a:r>
              <a:rPr lang="en-US" altLang="zh-CN" dirty="0"/>
              <a:t>registry</a:t>
            </a:r>
            <a:r>
              <a:rPr lang="zh-CN" altLang="en-US" dirty="0"/>
              <a:t>服务传达到</a:t>
            </a:r>
            <a:r>
              <a:rPr lang="en-US" altLang="zh-CN" dirty="0"/>
              <a:t>node</a:t>
            </a:r>
            <a:r>
              <a:rPr lang="zh-CN" altLang="en-US" dirty="0"/>
              <a:t>服务，然后由</a:t>
            </a:r>
            <a:r>
              <a:rPr lang="en-US" altLang="zh-CN" dirty="0"/>
              <a:t>node</a:t>
            </a:r>
            <a:r>
              <a:rPr lang="zh-CN" altLang="en-US" dirty="0"/>
              <a:t>向</a:t>
            </a:r>
            <a:r>
              <a:rPr lang="en-US" altLang="zh-CN" dirty="0"/>
              <a:t>server</a:t>
            </a:r>
            <a:r>
              <a:rPr lang="zh-CN" altLang="en-US" dirty="0"/>
              <a:t>发送管理命令。</a:t>
            </a:r>
          </a:p>
          <a:p>
            <a:r>
              <a:rPr lang="zh-CN" altLang="en-US" dirty="0"/>
              <a:t>心跳上报流程：</a:t>
            </a:r>
            <a:r>
              <a:rPr lang="en-US" altLang="zh-CN" dirty="0"/>
              <a:t>server</a:t>
            </a:r>
            <a:r>
              <a:rPr lang="zh-CN" altLang="en-US" dirty="0"/>
              <a:t>服务运行后，会定期上报心跳到</a:t>
            </a:r>
            <a:r>
              <a:rPr lang="en-US" altLang="zh-CN" dirty="0"/>
              <a:t>node</a:t>
            </a:r>
            <a:r>
              <a:rPr lang="zh-CN" altLang="en-US" dirty="0"/>
              <a:t>，</a:t>
            </a:r>
            <a:r>
              <a:rPr lang="en-US" altLang="zh-CN" dirty="0"/>
              <a:t>node</a:t>
            </a:r>
            <a:r>
              <a:rPr lang="zh-CN" altLang="en-US" dirty="0"/>
              <a:t>然后把服务心跳信息上报到</a:t>
            </a:r>
            <a:r>
              <a:rPr lang="en-US" altLang="zh-CN" dirty="0"/>
              <a:t>registry</a:t>
            </a:r>
            <a:r>
              <a:rPr lang="zh-CN" altLang="en-US" dirty="0"/>
              <a:t>服务，由</a:t>
            </a:r>
            <a:r>
              <a:rPr lang="en-US" altLang="zh-CN" dirty="0"/>
              <a:t>registry</a:t>
            </a:r>
            <a:r>
              <a:rPr lang="zh-CN" altLang="en-US" dirty="0"/>
              <a:t>进行统一管理。</a:t>
            </a:r>
          </a:p>
          <a:p>
            <a:r>
              <a:rPr lang="zh-CN" altLang="en-US" dirty="0"/>
              <a:t>信息上报流程：</a:t>
            </a:r>
            <a:r>
              <a:rPr lang="en-US" altLang="zh-CN" dirty="0"/>
              <a:t>server</a:t>
            </a:r>
            <a:r>
              <a:rPr lang="zh-CN" altLang="en-US" dirty="0"/>
              <a:t>服务运行后，会定期上报统计信息到</a:t>
            </a:r>
            <a:r>
              <a:rPr lang="en-US" altLang="zh-CN" dirty="0"/>
              <a:t>stat</a:t>
            </a:r>
            <a:r>
              <a:rPr lang="zh-CN" altLang="en-US" dirty="0"/>
              <a:t>，打印远程日志到</a:t>
            </a:r>
            <a:r>
              <a:rPr lang="en-US" altLang="zh-CN" dirty="0"/>
              <a:t>log</a:t>
            </a:r>
            <a:r>
              <a:rPr lang="zh-CN" altLang="en-US" dirty="0"/>
              <a:t>，定期上报属性信息到</a:t>
            </a:r>
            <a:r>
              <a:rPr lang="en-US" altLang="zh-CN" dirty="0"/>
              <a:t>property</a:t>
            </a:r>
            <a:r>
              <a:rPr lang="zh-CN" altLang="en-US" dirty="0"/>
              <a:t>、上报异常信息到</a:t>
            </a:r>
            <a:r>
              <a:rPr lang="en-US" altLang="zh-CN" dirty="0"/>
              <a:t>notify</a:t>
            </a:r>
            <a:r>
              <a:rPr lang="zh-CN" altLang="en-US" dirty="0"/>
              <a:t>、从</a:t>
            </a:r>
            <a:r>
              <a:rPr lang="en-US" altLang="zh-CN" dirty="0" err="1"/>
              <a:t>config</a:t>
            </a:r>
            <a:r>
              <a:rPr lang="zh-CN" altLang="en-US" dirty="0"/>
              <a:t>拉取服务配置信息。</a:t>
            </a:r>
          </a:p>
          <a:p>
            <a:r>
              <a:rPr lang="en-US" altLang="zh-CN" dirty="0"/>
              <a:t>Client</a:t>
            </a:r>
            <a:r>
              <a:rPr lang="zh-CN" altLang="en-US" dirty="0"/>
              <a:t>访问</a:t>
            </a:r>
            <a:r>
              <a:rPr lang="en-US" altLang="zh-CN" dirty="0"/>
              <a:t>Server</a:t>
            </a:r>
            <a:r>
              <a:rPr lang="zh-CN" altLang="en-US" dirty="0"/>
              <a:t>流程：</a:t>
            </a:r>
            <a:r>
              <a:rPr lang="en-US" altLang="zh-CN" dirty="0"/>
              <a:t>client</a:t>
            </a:r>
            <a:r>
              <a:rPr lang="zh-CN" altLang="en-US" dirty="0"/>
              <a:t>可以通过</a:t>
            </a:r>
            <a:r>
              <a:rPr lang="en-US" altLang="zh-CN" dirty="0"/>
              <a:t>server</a:t>
            </a:r>
            <a:r>
              <a:rPr lang="zh-CN" altLang="en-US" dirty="0"/>
              <a:t>的对象名</a:t>
            </a:r>
            <a:r>
              <a:rPr lang="en-US" altLang="zh-CN" dirty="0" err="1"/>
              <a:t>Obj</a:t>
            </a:r>
            <a:r>
              <a:rPr lang="zh-CN" altLang="en-US" dirty="0"/>
              <a:t>间接访问</a:t>
            </a:r>
            <a:r>
              <a:rPr lang="en-US" altLang="zh-CN" dirty="0"/>
              <a:t>server</a:t>
            </a:r>
            <a:r>
              <a:rPr lang="zh-CN" altLang="en-US" dirty="0"/>
              <a:t>，</a:t>
            </a:r>
            <a:r>
              <a:rPr lang="en-US" altLang="zh-CN" dirty="0"/>
              <a:t>Client</a:t>
            </a:r>
            <a:r>
              <a:rPr lang="zh-CN" altLang="en-US" dirty="0"/>
              <a:t>会从</a:t>
            </a:r>
            <a:r>
              <a:rPr lang="en-US" altLang="zh-CN" dirty="0"/>
              <a:t>registry</a:t>
            </a:r>
            <a:r>
              <a:rPr lang="zh-CN" altLang="en-US" dirty="0"/>
              <a:t>上拉取</a:t>
            </a:r>
            <a:r>
              <a:rPr lang="en-US" altLang="zh-CN" dirty="0"/>
              <a:t>server</a:t>
            </a:r>
            <a:r>
              <a:rPr lang="zh-CN" altLang="en-US" dirty="0"/>
              <a:t>的路由信息（如</a:t>
            </a:r>
            <a:r>
              <a:rPr lang="en-US" altLang="zh-CN" dirty="0" err="1"/>
              <a:t>ip</a:t>
            </a:r>
            <a:r>
              <a:rPr lang="zh-CN" altLang="en-US" dirty="0"/>
              <a:t>、</a:t>
            </a:r>
            <a:r>
              <a:rPr lang="en-US" altLang="zh-CN" dirty="0"/>
              <a:t>port</a:t>
            </a:r>
            <a:r>
              <a:rPr lang="zh-CN" altLang="en-US" dirty="0"/>
              <a:t>信息），然后根据具体的业务特性（同步或者异步，</a:t>
            </a:r>
            <a:r>
              <a:rPr lang="en-US" altLang="zh-CN" dirty="0" err="1"/>
              <a:t>tcp</a:t>
            </a:r>
            <a:r>
              <a:rPr lang="zh-CN" altLang="en-US" dirty="0"/>
              <a:t>或者</a:t>
            </a:r>
            <a:r>
              <a:rPr lang="en-US" altLang="zh-CN" dirty="0" err="1"/>
              <a:t>udp</a:t>
            </a:r>
            <a:r>
              <a:rPr lang="zh-CN" altLang="en-US" dirty="0"/>
              <a:t>方式）访问</a:t>
            </a:r>
            <a:r>
              <a:rPr lang="en-US" altLang="zh-CN" dirty="0"/>
              <a:t>server(</a:t>
            </a:r>
            <a:r>
              <a:rPr lang="zh-CN" altLang="en-US" dirty="0"/>
              <a:t>当然</a:t>
            </a:r>
            <a:r>
              <a:rPr lang="en-US" altLang="zh-CN" dirty="0"/>
              <a:t>client</a:t>
            </a:r>
            <a:r>
              <a:rPr lang="zh-CN" altLang="en-US" dirty="0"/>
              <a:t>也可以通过</a:t>
            </a:r>
            <a:r>
              <a:rPr lang="en-US" altLang="zh-CN" dirty="0" err="1"/>
              <a:t>ip</a:t>
            </a:r>
            <a:r>
              <a:rPr lang="en-US" altLang="zh-CN" dirty="0"/>
              <a:t>/port</a:t>
            </a:r>
            <a:r>
              <a:rPr lang="zh-CN" altLang="en-US" dirty="0"/>
              <a:t>直接访问</a:t>
            </a:r>
            <a:r>
              <a:rPr lang="en-US" altLang="zh-CN" dirty="0"/>
              <a:t>server)</a:t>
            </a:r>
            <a:r>
              <a:rPr lang="zh-CN" altLang="en-US" dirty="0"/>
              <a:t>。</a:t>
            </a:r>
          </a:p>
          <a:p>
            <a:endParaRPr kumimoji="1" lang="zh-CN" altLang="en-US" dirty="0"/>
          </a:p>
        </p:txBody>
      </p:sp>
    </p:spTree>
    <p:extLst>
      <p:ext uri="{BB962C8B-B14F-4D97-AF65-F5344CB8AC3E}">
        <p14:creationId xmlns:p14="http://schemas.microsoft.com/office/powerpoint/2010/main" val="9732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源码分析</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685800" y="2399317"/>
            <a:ext cx="10131425" cy="3134103"/>
          </a:xfrm>
          <a:prstGeom prst="rect">
            <a:avLst/>
          </a:prstGeom>
        </p:spPr>
      </p:pic>
    </p:spTree>
    <p:extLst>
      <p:ext uri="{BB962C8B-B14F-4D97-AF65-F5344CB8AC3E}">
        <p14:creationId xmlns:p14="http://schemas.microsoft.com/office/powerpoint/2010/main" val="42736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源码分析</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685801" y="1828800"/>
            <a:ext cx="3371846" cy="4073912"/>
          </a:xfrm>
          <a:prstGeom prst="rect">
            <a:avLst/>
          </a:prstGeom>
        </p:spPr>
      </p:pic>
      <p:sp>
        <p:nvSpPr>
          <p:cNvPr id="5" name="文本框 4"/>
          <p:cNvSpPr txBox="1"/>
          <p:nvPr/>
        </p:nvSpPr>
        <p:spPr>
          <a:xfrm>
            <a:off x="4571999" y="1954222"/>
            <a:ext cx="7426713" cy="4247317"/>
          </a:xfrm>
          <a:prstGeom prst="rect">
            <a:avLst/>
          </a:prstGeom>
          <a:noFill/>
        </p:spPr>
        <p:txBody>
          <a:bodyPr wrap="square" rtlCol="0">
            <a:spAutoFit/>
          </a:bodyPr>
          <a:lstStyle/>
          <a:p>
            <a:r>
              <a:rPr lang="zh-CN" altLang="en-US" sz="2800" dirty="0"/>
              <a:t>可以看到，</a:t>
            </a:r>
            <a:r>
              <a:rPr lang="en-US" altLang="zh-CN" sz="2800" dirty="0"/>
              <a:t>run</a:t>
            </a:r>
            <a:r>
              <a:rPr lang="zh-CN" altLang="en-US" sz="2800" dirty="0"/>
              <a:t>函数的执行流可以简单分为两个部分：</a:t>
            </a:r>
          </a:p>
          <a:p>
            <a:r>
              <a:rPr lang="zh-CN" altLang="en-US" sz="2800" dirty="0"/>
              <a:t>在线程启动时，对线程进行初始化</a:t>
            </a:r>
          </a:p>
          <a:p>
            <a:r>
              <a:rPr lang="en-US" altLang="zh-CN" sz="2800" dirty="0"/>
              <a:t>while</a:t>
            </a:r>
            <a:r>
              <a:rPr lang="zh-CN" altLang="en-US" sz="2800" dirty="0"/>
              <a:t>主循环，不断尝试从任务队列中提取任务并执行。</a:t>
            </a:r>
          </a:p>
          <a:p>
            <a:r>
              <a:rPr lang="zh-CN" altLang="en-US" sz="2800" dirty="0"/>
              <a:t>这里的任务是以仿函数对象的形式存在的，这样就可以使得线程不必关心任务的具体实现逻辑，只需要直接调用仿函数即可。下面我们介绍一下线程池的实现，以及对外提供的接口。</a:t>
            </a:r>
          </a:p>
          <a:p>
            <a:endParaRPr kumimoji="1" lang="zh-CN" altLang="en-US" dirty="0"/>
          </a:p>
        </p:txBody>
      </p:sp>
    </p:spTree>
    <p:extLst>
      <p:ext uri="{BB962C8B-B14F-4D97-AF65-F5344CB8AC3E}">
        <p14:creationId xmlns:p14="http://schemas.microsoft.com/office/powerpoint/2010/main" val="11057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源码分析</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2934492" y="1149079"/>
            <a:ext cx="9085477" cy="5151359"/>
          </a:xfrm>
          <a:prstGeom prst="rect">
            <a:avLst/>
          </a:prstGeom>
        </p:spPr>
      </p:pic>
    </p:spTree>
    <p:extLst>
      <p:ext uri="{BB962C8B-B14F-4D97-AF65-F5344CB8AC3E}">
        <p14:creationId xmlns:p14="http://schemas.microsoft.com/office/powerpoint/2010/main" val="164754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实验代码</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190668" y="609600"/>
            <a:ext cx="7626558" cy="5501268"/>
          </a:xfrm>
          <a:prstGeom prst="rect">
            <a:avLst/>
          </a:prstGeom>
        </p:spPr>
      </p:pic>
    </p:spTree>
    <p:extLst>
      <p:ext uri="{BB962C8B-B14F-4D97-AF65-F5344CB8AC3E}">
        <p14:creationId xmlns:p14="http://schemas.microsoft.com/office/powerpoint/2010/main" val="33481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28</TotalTime>
  <Words>749</Words>
  <Application>Microsoft Macintosh PowerPoint</Application>
  <PresentationFormat>宽屏</PresentationFormat>
  <Paragraphs>30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Calibri</vt:lpstr>
      <vt:lpstr>Calibri Light</vt:lpstr>
      <vt:lpstr>宋体</vt:lpstr>
      <vt:lpstr>Arial</vt:lpstr>
      <vt:lpstr>天体</vt:lpstr>
      <vt:lpstr>TARs开源框架研究</vt:lpstr>
      <vt:lpstr>介绍</vt:lpstr>
      <vt:lpstr>设计思想</vt:lpstr>
      <vt:lpstr>整体架构</vt:lpstr>
      <vt:lpstr>服务交互流程</vt:lpstr>
      <vt:lpstr>源码分析</vt:lpstr>
      <vt:lpstr>源码分析</vt:lpstr>
      <vt:lpstr>源码分析</vt:lpstr>
      <vt:lpstr>实验代码</vt:lpstr>
      <vt:lpstr>实验代码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TARs开源框架研究</dc:title>
  <dc:creator>Microsoft Office 用户</dc:creator>
  <cp:lastModifiedBy>Microsoft Office 用户</cp:lastModifiedBy>
  <cp:revision>4</cp:revision>
  <dcterms:created xsi:type="dcterms:W3CDTF">2018-10-14T06:39:42Z</dcterms:created>
  <dcterms:modified xsi:type="dcterms:W3CDTF">2018-10-14T07:15:18Z</dcterms:modified>
</cp:coreProperties>
</file>