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D70D9AD-983D-4E07-ABBF-ACB998563C81}" type="slidenum"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AF1753D-567C-4B41-8225-FBD2A17DC958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F92AAE8-8D0F-4425-817D-6A9CAC9288E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8016314-A0B6-4985-BE08-74173ACA962C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25BE093-2EBA-4DF5-B4F3-80AF5EE5C596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E4D568D-474C-4A97-9949-2FB286D2376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8B3AAAE-7C41-4865-A3DF-68C7A706F9A2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79FAB06-7BE7-48C5-A9D3-08D0AA582AA4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06964DC-2BEF-47D7-811E-250A9632CD9B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3FD4BBB-83DE-4E92-8EA7-4519B387681C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EA8801D-D9DB-460A-9359-BCF4755CBF57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ECA049D-3C08-4E47-858C-1FB2C0919A79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Shape 1"/>
          <p:cNvSpPr/>
          <p:nvPr/>
        </p:nvSpPr>
        <p:spPr>
          <a:xfrm>
            <a:off x="0" y="0"/>
            <a:ext cx="14629680" cy="877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" name="Image 0" descr="preencoded.png"/>
          <p:cNvPicPr/>
          <p:nvPr/>
        </p:nvPicPr>
        <p:blipFill>
          <a:blip r:embed="rId1"/>
          <a:stretch/>
        </p:blipFill>
        <p:spPr>
          <a:xfrm>
            <a:off x="9151560" y="0"/>
            <a:ext cx="5485680" cy="8774280"/>
          </a:xfrm>
          <a:prstGeom prst="rect">
            <a:avLst/>
          </a:prstGeom>
          <a:ln w="0">
            <a:noFill/>
          </a:ln>
        </p:spPr>
      </p:pic>
      <p:sp>
        <p:nvSpPr>
          <p:cNvPr id="11" name="Text 2"/>
          <p:cNvSpPr/>
          <p:nvPr/>
        </p:nvSpPr>
        <p:spPr>
          <a:xfrm>
            <a:off x="1073880" y="787680"/>
            <a:ext cx="6995520" cy="336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8841"/>
              </a:lnSpc>
              <a:tabLst>
                <a:tab algn="l" pos="0"/>
              </a:tabLst>
            </a:pPr>
            <a:r>
              <a:rPr b="1" lang="en-US" sz="7080" spc="-72" strike="noStrike">
                <a:solidFill>
                  <a:srgbClr val="000000"/>
                </a:solidFill>
                <a:latin typeface="Montserrat"/>
                <a:ea typeface="Montserrat"/>
              </a:rPr>
              <a:t>Introduzione all'apparato scheletrico</a:t>
            </a:r>
            <a:endParaRPr b="0" lang="it-IT" sz="70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 3"/>
          <p:cNvSpPr/>
          <p:nvPr/>
        </p:nvSpPr>
        <p:spPr>
          <a:xfrm>
            <a:off x="1073880" y="4585680"/>
            <a:ext cx="6995520" cy="25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Il sistema scheletrico è la struttura portante del corpo umano, composto da ossa, cartilagini, legamenti e tendini. Le sue principali funzioni sono il sostegno, la protezione, il movimento (con il sistema muscolare), la produzione di cellule del sangue e la riserva di minerali. È di fondamentale importanza per la salute complessiva e la qualità della vita.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5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Shape 8"/>
          <p:cNvSpPr/>
          <p:nvPr/>
        </p:nvSpPr>
        <p:spPr>
          <a:xfrm>
            <a:off x="36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 44"/>
          <p:cNvSpPr/>
          <p:nvPr/>
        </p:nvSpPr>
        <p:spPr>
          <a:xfrm>
            <a:off x="720000" y="360000"/>
            <a:ext cx="5206680" cy="6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125"/>
              </a:lnSpc>
              <a:tabLst>
                <a:tab algn="l" pos="0"/>
              </a:tabLst>
            </a:pPr>
            <a:r>
              <a:rPr b="1" lang="en-US" sz="4100" spc="-41" strike="noStrike">
                <a:solidFill>
                  <a:srgbClr val="000000"/>
                </a:solidFill>
                <a:latin typeface="Montserrat"/>
                <a:ea typeface="Montserrat"/>
              </a:rPr>
              <a:t>Trattamenti</a:t>
            </a:r>
            <a:endParaRPr b="0" lang="it-IT" sz="4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Image 12" descr="preencoded.png"/>
          <p:cNvPicPr/>
          <p:nvPr/>
        </p:nvPicPr>
        <p:blipFill>
          <a:blip r:embed="rId1"/>
          <a:stretch/>
        </p:blipFill>
        <p:spPr>
          <a:xfrm>
            <a:off x="3068280" y="1440360"/>
            <a:ext cx="1544040" cy="1580400"/>
          </a:xfrm>
          <a:prstGeom prst="rect">
            <a:avLst/>
          </a:prstGeom>
          <a:ln w="0">
            <a:noFill/>
          </a:ln>
        </p:spPr>
      </p:pic>
      <p:sp>
        <p:nvSpPr>
          <p:cNvPr id="128" name="Text 45"/>
          <p:cNvSpPr/>
          <p:nvPr/>
        </p:nvSpPr>
        <p:spPr>
          <a:xfrm>
            <a:off x="3772080" y="2156760"/>
            <a:ext cx="13608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4229"/>
              </a:lnSpc>
              <a:tabLst>
                <a:tab algn="l" pos="0"/>
              </a:tabLst>
            </a:pPr>
            <a:r>
              <a:rPr b="1" lang="en-US" sz="2820" spc="-29" strike="noStrike">
                <a:solidFill>
                  <a:srgbClr val="000000"/>
                </a:solidFill>
                <a:latin typeface="Montserrat"/>
                <a:ea typeface="Montserrat"/>
              </a:rPr>
              <a:t>1</a:t>
            </a:r>
            <a:endParaRPr b="0" lang="it-IT" sz="28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 46"/>
          <p:cNvSpPr/>
          <p:nvPr/>
        </p:nvSpPr>
        <p:spPr>
          <a:xfrm>
            <a:off x="4899240" y="1726920"/>
            <a:ext cx="294300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Immobilizzazione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 47"/>
          <p:cNvSpPr/>
          <p:nvPr/>
        </p:nvSpPr>
        <p:spPr>
          <a:xfrm>
            <a:off x="4899240" y="2305440"/>
            <a:ext cx="294300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Con gessi o stecche.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Shape 16"/>
          <p:cNvSpPr/>
          <p:nvPr/>
        </p:nvSpPr>
        <p:spPr>
          <a:xfrm>
            <a:off x="4684320" y="3021840"/>
            <a:ext cx="8445960" cy="28080"/>
          </a:xfrm>
          <a:prstGeom prst="rect">
            <a:avLst/>
          </a:prstGeom>
          <a:solidFill>
            <a:srgbClr val="cacac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6200" bIns="-162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Image 13" descr="preencoded.png"/>
          <p:cNvPicPr/>
          <p:nvPr/>
        </p:nvPicPr>
        <p:blipFill>
          <a:blip r:embed="rId2"/>
          <a:stretch/>
        </p:blipFill>
        <p:spPr>
          <a:xfrm>
            <a:off x="2296080" y="3093120"/>
            <a:ext cx="3088440" cy="1580400"/>
          </a:xfrm>
          <a:prstGeom prst="rect">
            <a:avLst/>
          </a:prstGeom>
          <a:ln w="0">
            <a:noFill/>
          </a:ln>
        </p:spPr>
      </p:pic>
      <p:sp>
        <p:nvSpPr>
          <p:cNvPr id="133" name="Text 48"/>
          <p:cNvSpPr/>
          <p:nvPr/>
        </p:nvSpPr>
        <p:spPr>
          <a:xfrm>
            <a:off x="3736800" y="3615120"/>
            <a:ext cx="20700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4229"/>
              </a:lnSpc>
              <a:tabLst>
                <a:tab algn="l" pos="0"/>
              </a:tabLst>
            </a:pPr>
            <a:r>
              <a:rPr b="1" lang="en-US" sz="2820" spc="-29" strike="noStrike">
                <a:solidFill>
                  <a:srgbClr val="000000"/>
                </a:solidFill>
                <a:latin typeface="Montserrat"/>
                <a:ea typeface="Montserrat"/>
              </a:rPr>
              <a:t>2</a:t>
            </a:r>
            <a:endParaRPr b="0" lang="it-IT" sz="28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 49"/>
          <p:cNvSpPr/>
          <p:nvPr/>
        </p:nvSpPr>
        <p:spPr>
          <a:xfrm>
            <a:off x="5671800" y="3379320"/>
            <a:ext cx="346860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Chirurgia ortopedica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 50"/>
          <p:cNvSpPr/>
          <p:nvPr/>
        </p:nvSpPr>
        <p:spPr>
          <a:xfrm>
            <a:off x="5671800" y="3958200"/>
            <a:ext cx="346860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Es. fissazione interna.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Shape 17"/>
          <p:cNvSpPr/>
          <p:nvPr/>
        </p:nvSpPr>
        <p:spPr>
          <a:xfrm>
            <a:off x="5456880" y="4674600"/>
            <a:ext cx="7673400" cy="28080"/>
          </a:xfrm>
          <a:prstGeom prst="rect">
            <a:avLst/>
          </a:prstGeom>
          <a:solidFill>
            <a:srgbClr val="cacac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6200" bIns="-162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Image 14" descr="preencoded.png"/>
          <p:cNvPicPr/>
          <p:nvPr/>
        </p:nvPicPr>
        <p:blipFill>
          <a:blip r:embed="rId3"/>
          <a:stretch/>
        </p:blipFill>
        <p:spPr>
          <a:xfrm>
            <a:off x="1523520" y="4745520"/>
            <a:ext cx="4633200" cy="1580400"/>
          </a:xfrm>
          <a:prstGeom prst="rect">
            <a:avLst/>
          </a:prstGeom>
          <a:ln w="0">
            <a:noFill/>
          </a:ln>
        </p:spPr>
      </p:pic>
      <p:sp>
        <p:nvSpPr>
          <p:cNvPr id="138" name="Text 51"/>
          <p:cNvSpPr/>
          <p:nvPr/>
        </p:nvSpPr>
        <p:spPr>
          <a:xfrm>
            <a:off x="3736440" y="5267520"/>
            <a:ext cx="2077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4229"/>
              </a:lnSpc>
              <a:tabLst>
                <a:tab algn="l" pos="0"/>
              </a:tabLst>
            </a:pPr>
            <a:r>
              <a:rPr b="1" lang="en-US" sz="2820" spc="-29" strike="noStrike">
                <a:solidFill>
                  <a:srgbClr val="000000"/>
                </a:solidFill>
                <a:latin typeface="Montserrat"/>
                <a:ea typeface="Montserrat"/>
              </a:rPr>
              <a:t>3</a:t>
            </a:r>
            <a:endParaRPr b="0" lang="it-IT" sz="28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 52"/>
          <p:cNvSpPr/>
          <p:nvPr/>
        </p:nvSpPr>
        <p:spPr>
          <a:xfrm>
            <a:off x="6444000" y="5032080"/>
            <a:ext cx="472860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Terapia fisica e riabilitazione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 53"/>
          <p:cNvSpPr/>
          <p:nvPr/>
        </p:nvSpPr>
        <p:spPr>
          <a:xfrm>
            <a:off x="6444000" y="5610600"/>
            <a:ext cx="472860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Per recuperare forza e mobilità.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Shape 18"/>
          <p:cNvSpPr/>
          <p:nvPr/>
        </p:nvSpPr>
        <p:spPr>
          <a:xfrm>
            <a:off x="6229080" y="6327000"/>
            <a:ext cx="6901200" cy="28080"/>
          </a:xfrm>
          <a:prstGeom prst="rect">
            <a:avLst/>
          </a:prstGeom>
          <a:solidFill>
            <a:srgbClr val="cacac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6200" bIns="-162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Image 15" descr="preencoded.png"/>
          <p:cNvPicPr/>
          <p:nvPr/>
        </p:nvPicPr>
        <p:blipFill>
          <a:blip r:embed="rId4"/>
          <a:stretch/>
        </p:blipFill>
        <p:spPr>
          <a:xfrm>
            <a:off x="751320" y="6398280"/>
            <a:ext cx="6177960" cy="1580400"/>
          </a:xfrm>
          <a:prstGeom prst="rect">
            <a:avLst/>
          </a:prstGeom>
          <a:ln w="0">
            <a:noFill/>
          </a:ln>
        </p:spPr>
      </p:pic>
      <p:sp>
        <p:nvSpPr>
          <p:cNvPr id="143" name="Text 54"/>
          <p:cNvSpPr/>
          <p:nvPr/>
        </p:nvSpPr>
        <p:spPr>
          <a:xfrm>
            <a:off x="3719160" y="6920280"/>
            <a:ext cx="24228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4229"/>
              </a:lnSpc>
              <a:tabLst>
                <a:tab algn="l" pos="0"/>
              </a:tabLst>
            </a:pPr>
            <a:r>
              <a:rPr b="1" lang="en-US" sz="2820" spc="-29" strike="noStrike">
                <a:solidFill>
                  <a:srgbClr val="000000"/>
                </a:solidFill>
                <a:latin typeface="Montserrat"/>
                <a:ea typeface="Montserrat"/>
              </a:rPr>
              <a:t>4</a:t>
            </a:r>
            <a:endParaRPr b="0" lang="it-IT" sz="28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 55"/>
          <p:cNvSpPr/>
          <p:nvPr/>
        </p:nvSpPr>
        <p:spPr>
          <a:xfrm>
            <a:off x="7216200" y="6684480"/>
            <a:ext cx="325404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Farmaci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 56"/>
          <p:cNvSpPr/>
          <p:nvPr/>
        </p:nvSpPr>
        <p:spPr>
          <a:xfrm>
            <a:off x="7216200" y="7263360"/>
            <a:ext cx="433404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Antidolorifici, antibiotici, rinforzanti.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 2"/>
          <p:cNvSpPr/>
          <p:nvPr/>
        </p:nvSpPr>
        <p:spPr>
          <a:xfrm>
            <a:off x="1073880" y="1993680"/>
            <a:ext cx="10981440" cy="81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6406"/>
              </a:lnSpc>
              <a:tabLst>
                <a:tab algn="l" pos="0"/>
              </a:tabLst>
            </a:pPr>
            <a:r>
              <a:rPr b="1" lang="en-US" sz="5130" spc="-52" strike="noStrike">
                <a:solidFill>
                  <a:srgbClr val="000000"/>
                </a:solidFill>
                <a:latin typeface="Montserrat"/>
                <a:ea typeface="Montserrat"/>
              </a:rPr>
              <a:t>Prevenzione degli infortuni ossei</a:t>
            </a:r>
            <a:endParaRPr b="0" lang="it-IT" sz="5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 3"/>
          <p:cNvSpPr/>
          <p:nvPr/>
        </p:nvSpPr>
        <p:spPr>
          <a:xfrm>
            <a:off x="1073880" y="3523320"/>
            <a:ext cx="325404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Misure preventive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 4"/>
          <p:cNvSpPr/>
          <p:nvPr/>
        </p:nvSpPr>
        <p:spPr>
          <a:xfrm>
            <a:off x="1532160" y="4216320"/>
            <a:ext cx="54331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1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Alimentazione</a:t>
            </a: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 ricca di calcio e vitamina D.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 5"/>
          <p:cNvSpPr/>
          <p:nvPr/>
        </p:nvSpPr>
        <p:spPr>
          <a:xfrm>
            <a:off x="1532160" y="4746240"/>
            <a:ext cx="5433120" cy="8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1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Esercizio fisico</a:t>
            </a: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 regolare per rafforzare le ossa.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 6"/>
          <p:cNvSpPr/>
          <p:nvPr/>
        </p:nvSpPr>
        <p:spPr>
          <a:xfrm>
            <a:off x="1532160" y="5706000"/>
            <a:ext cx="54331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1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Uso di protezioni</a:t>
            </a: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 durante attività sportive.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 7"/>
          <p:cNvSpPr/>
          <p:nvPr/>
        </p:nvSpPr>
        <p:spPr>
          <a:xfrm>
            <a:off x="7672320" y="3523320"/>
            <a:ext cx="325404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Stili di vita sani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 8"/>
          <p:cNvSpPr/>
          <p:nvPr/>
        </p:nvSpPr>
        <p:spPr>
          <a:xfrm>
            <a:off x="8130240" y="4216320"/>
            <a:ext cx="54331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1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Evitare</a:t>
            </a: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 fumo e consumo eccessivo di alcol.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 9"/>
          <p:cNvSpPr/>
          <p:nvPr/>
        </p:nvSpPr>
        <p:spPr>
          <a:xfrm>
            <a:off x="8130240" y="4746240"/>
            <a:ext cx="5433120" cy="8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1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Controlli medici regolari</a:t>
            </a: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 per monitorare la salute delle ossa.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Shape 1"/>
          <p:cNvSpPr/>
          <p:nvPr/>
        </p:nvSpPr>
        <p:spPr>
          <a:xfrm>
            <a:off x="720" y="-1080000"/>
            <a:ext cx="14629680" cy="930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Text 2"/>
          <p:cNvSpPr/>
          <p:nvPr/>
        </p:nvSpPr>
        <p:spPr>
          <a:xfrm>
            <a:off x="1073880" y="787680"/>
            <a:ext cx="6754680" cy="81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6406"/>
              </a:lnSpc>
              <a:tabLst>
                <a:tab algn="l" pos="0"/>
              </a:tabLst>
            </a:pPr>
            <a:r>
              <a:rPr b="1" lang="en-US" sz="5130" spc="-52" strike="noStrike">
                <a:solidFill>
                  <a:srgbClr val="000000"/>
                </a:solidFill>
                <a:latin typeface="Montserrat"/>
                <a:ea typeface="Montserrat"/>
              </a:rPr>
              <a:t>Anatomia delle ossa</a:t>
            </a:r>
            <a:endParaRPr b="0" lang="it-IT" sz="513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" name="Image 0" descr="preencoded.png"/>
          <p:cNvPicPr/>
          <p:nvPr/>
        </p:nvPicPr>
        <p:blipFill>
          <a:blip r:embed="rId1"/>
          <a:stretch/>
        </p:blipFill>
        <p:spPr>
          <a:xfrm>
            <a:off x="1073880" y="1742040"/>
            <a:ext cx="6025680" cy="3723840"/>
          </a:xfrm>
          <a:prstGeom prst="rect">
            <a:avLst/>
          </a:prstGeom>
          <a:ln w="0">
            <a:noFill/>
          </a:ln>
        </p:spPr>
      </p:pic>
      <p:sp>
        <p:nvSpPr>
          <p:cNvPr id="17" name="Text 3"/>
          <p:cNvSpPr/>
          <p:nvPr/>
        </p:nvSpPr>
        <p:spPr>
          <a:xfrm>
            <a:off x="1073880" y="5392440"/>
            <a:ext cx="325404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Tipologie di Ossa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Text 4"/>
          <p:cNvSpPr/>
          <p:nvPr/>
        </p:nvSpPr>
        <p:spPr>
          <a:xfrm>
            <a:off x="1073880" y="5971320"/>
            <a:ext cx="602568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Le ossa possono essere classificate in quattro tipologie principali: ossa lunghe, corte, piatte e irregolari.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" name="Image 1" descr="preencoded.png"/>
          <p:cNvPicPr/>
          <p:nvPr/>
        </p:nvPicPr>
        <p:blipFill>
          <a:blip r:embed="rId2"/>
          <a:stretch/>
        </p:blipFill>
        <p:spPr>
          <a:xfrm>
            <a:off x="7530120" y="1742040"/>
            <a:ext cx="6025680" cy="3723840"/>
          </a:xfrm>
          <a:prstGeom prst="rect">
            <a:avLst/>
          </a:prstGeom>
          <a:ln w="0">
            <a:noFill/>
          </a:ln>
        </p:spPr>
      </p:pic>
      <p:sp>
        <p:nvSpPr>
          <p:cNvPr id="20" name="Text 5"/>
          <p:cNvSpPr/>
          <p:nvPr/>
        </p:nvSpPr>
        <p:spPr>
          <a:xfrm>
            <a:off x="7530120" y="5392440"/>
            <a:ext cx="554940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Composizione delle Ossa Lunghe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Text 6"/>
          <p:cNvSpPr/>
          <p:nvPr/>
        </p:nvSpPr>
        <p:spPr>
          <a:xfrm>
            <a:off x="7530120" y="5971320"/>
            <a:ext cx="6025680" cy="17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Le ossa lunghe sono composte da: diafisi (corpo centrale), epifisi (estremità), periostio (rivestimento esterno) e midollo osseo (rosso e giallo).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Shape 1"/>
          <p:cNvSpPr/>
          <p:nvPr/>
        </p:nvSpPr>
        <p:spPr>
          <a:xfrm>
            <a:off x="0" y="0"/>
            <a:ext cx="14629680" cy="9267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Text 2"/>
          <p:cNvSpPr/>
          <p:nvPr/>
        </p:nvSpPr>
        <p:spPr>
          <a:xfrm>
            <a:off x="1073880" y="2423520"/>
            <a:ext cx="6508800" cy="81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6406"/>
              </a:lnSpc>
              <a:tabLst>
                <a:tab algn="l" pos="0"/>
              </a:tabLst>
            </a:pPr>
            <a:r>
              <a:rPr b="1" lang="en-US" sz="5130" spc="-52" strike="noStrike">
                <a:solidFill>
                  <a:srgbClr val="000000"/>
                </a:solidFill>
                <a:latin typeface="Montserrat"/>
                <a:ea typeface="Montserrat"/>
              </a:rPr>
              <a:t>Biologia delle ossa</a:t>
            </a:r>
            <a:endParaRPr b="0" lang="it-IT" sz="5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Shape 3"/>
          <p:cNvSpPr/>
          <p:nvPr/>
        </p:nvSpPr>
        <p:spPr>
          <a:xfrm>
            <a:off x="1073880" y="3666960"/>
            <a:ext cx="3969360" cy="2869560"/>
          </a:xfrm>
          <a:prstGeom prst="roundRect">
            <a:avLst>
              <a:gd name="adj" fmla="val 5988"/>
            </a:avLst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Text 4"/>
          <p:cNvSpPr/>
          <p:nvPr/>
        </p:nvSpPr>
        <p:spPr>
          <a:xfrm>
            <a:off x="1360440" y="3953160"/>
            <a:ext cx="325404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Osteoblasti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Text 5"/>
          <p:cNvSpPr/>
          <p:nvPr/>
        </p:nvSpPr>
        <p:spPr>
          <a:xfrm>
            <a:off x="1360440" y="4531680"/>
            <a:ext cx="3396600" cy="8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Cellule che formano nuovo tessuto osseo.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Shape 6"/>
          <p:cNvSpPr/>
          <p:nvPr/>
        </p:nvSpPr>
        <p:spPr>
          <a:xfrm>
            <a:off x="5330160" y="3666960"/>
            <a:ext cx="3969360" cy="2869560"/>
          </a:xfrm>
          <a:prstGeom prst="roundRect">
            <a:avLst>
              <a:gd name="adj" fmla="val 5988"/>
            </a:avLst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Text 7"/>
          <p:cNvSpPr/>
          <p:nvPr/>
        </p:nvSpPr>
        <p:spPr>
          <a:xfrm>
            <a:off x="5616360" y="3953160"/>
            <a:ext cx="325404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Osteoclasti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Text 8"/>
          <p:cNvSpPr/>
          <p:nvPr/>
        </p:nvSpPr>
        <p:spPr>
          <a:xfrm>
            <a:off x="5616360" y="4531680"/>
            <a:ext cx="3396600" cy="8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Cellule che degradano il tessuto osseo.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Shape 9"/>
          <p:cNvSpPr/>
          <p:nvPr/>
        </p:nvSpPr>
        <p:spPr>
          <a:xfrm>
            <a:off x="9586440" y="3666960"/>
            <a:ext cx="3969360" cy="2869560"/>
          </a:xfrm>
          <a:prstGeom prst="roundRect">
            <a:avLst>
              <a:gd name="adj" fmla="val 5988"/>
            </a:avLst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Text 10"/>
          <p:cNvSpPr/>
          <p:nvPr/>
        </p:nvSpPr>
        <p:spPr>
          <a:xfrm>
            <a:off x="9872640" y="3953160"/>
            <a:ext cx="325404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Osteociti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Text 11"/>
          <p:cNvSpPr/>
          <p:nvPr/>
        </p:nvSpPr>
        <p:spPr>
          <a:xfrm>
            <a:off x="9872640" y="4531680"/>
            <a:ext cx="3396600" cy="17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Cellule mature che mantengono la matrice ossea e comunicano con altre cellule ossee.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Text 2"/>
          <p:cNvSpPr/>
          <p:nvPr/>
        </p:nvSpPr>
        <p:spPr>
          <a:xfrm>
            <a:off x="1073880" y="952560"/>
            <a:ext cx="6508800" cy="81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6406"/>
              </a:lnSpc>
              <a:tabLst>
                <a:tab algn="l" pos="0"/>
              </a:tabLst>
            </a:pPr>
            <a:r>
              <a:rPr b="1" lang="en-US" sz="5130" spc="-52" strike="noStrike">
                <a:solidFill>
                  <a:srgbClr val="000000"/>
                </a:solidFill>
                <a:latin typeface="Montserrat"/>
                <a:ea typeface="Montserrat"/>
              </a:rPr>
              <a:t>Funzioni principali</a:t>
            </a:r>
            <a:endParaRPr b="0" lang="it-IT" sz="5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Text 3"/>
          <p:cNvSpPr/>
          <p:nvPr/>
        </p:nvSpPr>
        <p:spPr>
          <a:xfrm>
            <a:off x="1073880" y="2481840"/>
            <a:ext cx="259596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Sostegno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Text 4"/>
          <p:cNvSpPr/>
          <p:nvPr/>
        </p:nvSpPr>
        <p:spPr>
          <a:xfrm>
            <a:off x="1073880" y="3175200"/>
            <a:ext cx="259596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Il sistema scheletrico mantiene la struttura corporea.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Text 5"/>
          <p:cNvSpPr/>
          <p:nvPr/>
        </p:nvSpPr>
        <p:spPr>
          <a:xfrm>
            <a:off x="4376880" y="2481840"/>
            <a:ext cx="259596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Protezione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Text 6"/>
          <p:cNvSpPr/>
          <p:nvPr/>
        </p:nvSpPr>
        <p:spPr>
          <a:xfrm>
            <a:off x="4376880" y="3175200"/>
            <a:ext cx="2595960" cy="21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Il sistema scheletrico protegge gli organi vitali, come il cranio che protegge il cervello.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Text 7"/>
          <p:cNvSpPr/>
          <p:nvPr/>
        </p:nvSpPr>
        <p:spPr>
          <a:xfrm>
            <a:off x="7679880" y="2481840"/>
            <a:ext cx="259596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Movimento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Text 8"/>
          <p:cNvSpPr/>
          <p:nvPr/>
        </p:nvSpPr>
        <p:spPr>
          <a:xfrm>
            <a:off x="7679880" y="3175200"/>
            <a:ext cx="2595960" cy="21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Il sistema scheletrico interagisce con i muscoli per consentire il movimento.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Text 9"/>
          <p:cNvSpPr/>
          <p:nvPr/>
        </p:nvSpPr>
        <p:spPr>
          <a:xfrm>
            <a:off x="10982520" y="2481840"/>
            <a:ext cx="259596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Emopoiesi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 10"/>
          <p:cNvSpPr/>
          <p:nvPr/>
        </p:nvSpPr>
        <p:spPr>
          <a:xfrm>
            <a:off x="10982520" y="3175200"/>
            <a:ext cx="259596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Il midollo osseo rosso produce le cellule del sangue.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 11"/>
          <p:cNvSpPr/>
          <p:nvPr/>
        </p:nvSpPr>
        <p:spPr>
          <a:xfrm>
            <a:off x="1073880" y="6010920"/>
            <a:ext cx="325404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Riserva minerale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 12"/>
          <p:cNvSpPr/>
          <p:nvPr/>
        </p:nvSpPr>
        <p:spPr>
          <a:xfrm>
            <a:off x="1073880" y="6847560"/>
            <a:ext cx="124819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Il sistema scheletrico funge da deposito per minerali essenziali come calcio e fosforo.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Text 2"/>
          <p:cNvSpPr/>
          <p:nvPr/>
        </p:nvSpPr>
        <p:spPr>
          <a:xfrm>
            <a:off x="1073880" y="873720"/>
            <a:ext cx="8421120" cy="81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6406"/>
              </a:lnSpc>
              <a:tabLst>
                <a:tab algn="l" pos="0"/>
              </a:tabLst>
            </a:pPr>
            <a:r>
              <a:rPr b="1" lang="en-US" sz="5130" spc="-52" strike="noStrike">
                <a:solidFill>
                  <a:srgbClr val="000000"/>
                </a:solidFill>
                <a:latin typeface="Montserrat"/>
                <a:ea typeface="Montserrat"/>
              </a:rPr>
              <a:t>Classificazione delle ossa</a:t>
            </a:r>
            <a:endParaRPr b="0" lang="it-IT" sz="5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Shape 3"/>
          <p:cNvSpPr/>
          <p:nvPr/>
        </p:nvSpPr>
        <p:spPr>
          <a:xfrm>
            <a:off x="1073880" y="2582280"/>
            <a:ext cx="643680" cy="643680"/>
          </a:xfrm>
          <a:prstGeom prst="roundRect">
            <a:avLst>
              <a:gd name="adj" fmla="val 26670"/>
            </a:avLst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Text 4"/>
          <p:cNvSpPr/>
          <p:nvPr/>
        </p:nvSpPr>
        <p:spPr>
          <a:xfrm>
            <a:off x="1321560" y="2660400"/>
            <a:ext cx="14832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844"/>
              </a:lnSpc>
              <a:tabLst>
                <a:tab algn="l" pos="0"/>
              </a:tabLst>
            </a:pPr>
            <a:r>
              <a:rPr b="1" lang="en-US" sz="3080" spc="-32" strike="noStrike">
                <a:solidFill>
                  <a:srgbClr val="000000"/>
                </a:solidFill>
                <a:latin typeface="Montserrat"/>
                <a:ea typeface="Montserrat"/>
              </a:rPr>
              <a:t>1</a:t>
            </a:r>
            <a:endParaRPr b="0" lang="it-IT" sz="30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 5"/>
          <p:cNvSpPr/>
          <p:nvPr/>
        </p:nvSpPr>
        <p:spPr>
          <a:xfrm>
            <a:off x="2004480" y="2582280"/>
            <a:ext cx="325404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Ossa lunghe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 6"/>
          <p:cNvSpPr/>
          <p:nvPr/>
        </p:nvSpPr>
        <p:spPr>
          <a:xfrm>
            <a:off x="2004480" y="3160800"/>
            <a:ext cx="51667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Ossa come il femore e l'omero, che predominano in lunghezza rispetto alla larghezza.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Shape 7"/>
          <p:cNvSpPr/>
          <p:nvPr/>
        </p:nvSpPr>
        <p:spPr>
          <a:xfrm>
            <a:off x="7458480" y="2582280"/>
            <a:ext cx="643680" cy="643680"/>
          </a:xfrm>
          <a:prstGeom prst="roundRect">
            <a:avLst>
              <a:gd name="adj" fmla="val 26670"/>
            </a:avLst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 8"/>
          <p:cNvSpPr/>
          <p:nvPr/>
        </p:nvSpPr>
        <p:spPr>
          <a:xfrm>
            <a:off x="7667280" y="2660400"/>
            <a:ext cx="22572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844"/>
              </a:lnSpc>
              <a:tabLst>
                <a:tab algn="l" pos="0"/>
              </a:tabLst>
            </a:pPr>
            <a:r>
              <a:rPr b="1" lang="en-US" sz="3080" spc="-32" strike="noStrike">
                <a:solidFill>
                  <a:srgbClr val="000000"/>
                </a:solidFill>
                <a:latin typeface="Montserrat"/>
                <a:ea typeface="Montserrat"/>
              </a:rPr>
              <a:t>2</a:t>
            </a:r>
            <a:endParaRPr b="0" lang="it-IT" sz="30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 9"/>
          <p:cNvSpPr/>
          <p:nvPr/>
        </p:nvSpPr>
        <p:spPr>
          <a:xfrm>
            <a:off x="8389080" y="2582280"/>
            <a:ext cx="325404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Ossa corte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 10"/>
          <p:cNvSpPr/>
          <p:nvPr/>
        </p:nvSpPr>
        <p:spPr>
          <a:xfrm>
            <a:off x="8389080" y="3160800"/>
            <a:ext cx="5166720" cy="17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Ossa come quelle del carpo, simili in lunghezza e larghezza, che forniscono stabilità e supporto con movimento limitato.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Shape 11"/>
          <p:cNvSpPr/>
          <p:nvPr/>
        </p:nvSpPr>
        <p:spPr>
          <a:xfrm>
            <a:off x="1073880" y="5488200"/>
            <a:ext cx="643680" cy="643680"/>
          </a:xfrm>
          <a:prstGeom prst="roundRect">
            <a:avLst>
              <a:gd name="adj" fmla="val 26670"/>
            </a:avLst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 12"/>
          <p:cNvSpPr/>
          <p:nvPr/>
        </p:nvSpPr>
        <p:spPr>
          <a:xfrm>
            <a:off x="1282320" y="5566320"/>
            <a:ext cx="22644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844"/>
              </a:lnSpc>
              <a:tabLst>
                <a:tab algn="l" pos="0"/>
              </a:tabLst>
            </a:pPr>
            <a:r>
              <a:rPr b="1" lang="en-US" sz="3080" spc="-32" strike="noStrike">
                <a:solidFill>
                  <a:srgbClr val="000000"/>
                </a:solidFill>
                <a:latin typeface="Montserrat"/>
                <a:ea typeface="Montserrat"/>
              </a:rPr>
              <a:t>3</a:t>
            </a:r>
            <a:endParaRPr b="0" lang="it-IT" sz="30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 13"/>
          <p:cNvSpPr/>
          <p:nvPr/>
        </p:nvSpPr>
        <p:spPr>
          <a:xfrm>
            <a:off x="2004480" y="5488200"/>
            <a:ext cx="325404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Ossa piatte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 14"/>
          <p:cNvSpPr/>
          <p:nvPr/>
        </p:nvSpPr>
        <p:spPr>
          <a:xfrm>
            <a:off x="2004480" y="6066720"/>
            <a:ext cx="51667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Ossa come la scapola e lo sterno, sottili, che offrono protezione e ampie superfici per l'attacco muscolare.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Shape 15"/>
          <p:cNvSpPr/>
          <p:nvPr/>
        </p:nvSpPr>
        <p:spPr>
          <a:xfrm>
            <a:off x="7458480" y="5488200"/>
            <a:ext cx="643680" cy="643680"/>
          </a:xfrm>
          <a:prstGeom prst="roundRect">
            <a:avLst>
              <a:gd name="adj" fmla="val 26670"/>
            </a:avLst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 16"/>
          <p:cNvSpPr/>
          <p:nvPr/>
        </p:nvSpPr>
        <p:spPr>
          <a:xfrm>
            <a:off x="7647840" y="5566320"/>
            <a:ext cx="26460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844"/>
              </a:lnSpc>
              <a:tabLst>
                <a:tab algn="l" pos="0"/>
              </a:tabLst>
            </a:pPr>
            <a:r>
              <a:rPr b="1" lang="en-US" sz="3080" spc="-32" strike="noStrike">
                <a:solidFill>
                  <a:srgbClr val="000000"/>
                </a:solidFill>
                <a:latin typeface="Montserrat"/>
                <a:ea typeface="Montserrat"/>
              </a:rPr>
              <a:t>4</a:t>
            </a:r>
            <a:endParaRPr b="0" lang="it-IT" sz="30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 17"/>
          <p:cNvSpPr/>
          <p:nvPr/>
        </p:nvSpPr>
        <p:spPr>
          <a:xfrm>
            <a:off x="8389080" y="5488200"/>
            <a:ext cx="325404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Ossa irregolari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 18"/>
          <p:cNvSpPr/>
          <p:nvPr/>
        </p:nvSpPr>
        <p:spPr>
          <a:xfrm>
            <a:off x="8389080" y="6066720"/>
            <a:ext cx="516672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Ossa come le vertebre, con forme complesse che non rientrano nelle altre categorie.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 2"/>
          <p:cNvSpPr/>
          <p:nvPr/>
        </p:nvSpPr>
        <p:spPr>
          <a:xfrm>
            <a:off x="1073880" y="1986480"/>
            <a:ext cx="9515880" cy="81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6406"/>
              </a:lnSpc>
              <a:tabLst>
                <a:tab algn="l" pos="0"/>
              </a:tabLst>
            </a:pPr>
            <a:r>
              <a:rPr b="1" lang="en-US" sz="5130" spc="-52" strike="noStrike">
                <a:solidFill>
                  <a:srgbClr val="000000"/>
                </a:solidFill>
                <a:latin typeface="Montserrat"/>
                <a:ea typeface="Montserrat"/>
              </a:rPr>
              <a:t>Apparato scheletrico umano</a:t>
            </a:r>
            <a:endParaRPr b="0" lang="it-IT" sz="513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Image 0" descr="preencoded.png"/>
          <p:cNvPicPr/>
          <p:nvPr/>
        </p:nvPicPr>
        <p:blipFill>
          <a:blip r:embed="rId1"/>
          <a:stretch/>
        </p:blipFill>
        <p:spPr>
          <a:xfrm>
            <a:off x="1073880" y="3372840"/>
            <a:ext cx="715320" cy="715320"/>
          </a:xfrm>
          <a:prstGeom prst="rect">
            <a:avLst/>
          </a:prstGeom>
          <a:ln w="0">
            <a:noFill/>
          </a:ln>
        </p:spPr>
      </p:pic>
      <p:sp>
        <p:nvSpPr>
          <p:cNvPr id="70" name="Text 3"/>
          <p:cNvSpPr/>
          <p:nvPr/>
        </p:nvSpPr>
        <p:spPr>
          <a:xfrm>
            <a:off x="1073880" y="4375080"/>
            <a:ext cx="325404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Scheletro Assiale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 4"/>
          <p:cNvSpPr/>
          <p:nvPr/>
        </p:nvSpPr>
        <p:spPr>
          <a:xfrm>
            <a:off x="1073880" y="4953960"/>
            <a:ext cx="602568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Composto da cranio, colonna vertebrale, gabbia toracica. La sua funzione principale è la protezione degli organi interni.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Image 1" descr="preencoded.png"/>
          <p:cNvPicPr/>
          <p:nvPr/>
        </p:nvPicPr>
        <p:blipFill>
          <a:blip r:embed="rId2"/>
          <a:stretch/>
        </p:blipFill>
        <p:spPr>
          <a:xfrm>
            <a:off x="7530120" y="3372840"/>
            <a:ext cx="715320" cy="715320"/>
          </a:xfrm>
          <a:prstGeom prst="rect">
            <a:avLst/>
          </a:prstGeom>
          <a:ln w="0">
            <a:noFill/>
          </a:ln>
        </p:spPr>
      </p:pic>
      <p:sp>
        <p:nvSpPr>
          <p:cNvPr id="73" name="Text 5"/>
          <p:cNvSpPr/>
          <p:nvPr/>
        </p:nvSpPr>
        <p:spPr>
          <a:xfrm>
            <a:off x="7530120" y="4375080"/>
            <a:ext cx="413928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Scheletro Appendicolare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 6"/>
          <p:cNvSpPr/>
          <p:nvPr/>
        </p:nvSpPr>
        <p:spPr>
          <a:xfrm>
            <a:off x="7530120" y="4953960"/>
            <a:ext cx="602568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Include arti superiori e inferiori, cintura scapolare, cintura pelvica. La sua funzione principale è facilitare il movimento.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78" name="Shape 2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 3"/>
          <p:cNvSpPr/>
          <p:nvPr/>
        </p:nvSpPr>
        <p:spPr>
          <a:xfrm>
            <a:off x="1073880" y="1607400"/>
            <a:ext cx="8690040" cy="81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6406"/>
              </a:lnSpc>
              <a:tabLst>
                <a:tab algn="l" pos="0"/>
              </a:tabLst>
            </a:pPr>
            <a:r>
              <a:rPr b="1" lang="en-US" sz="5130" spc="-52" strike="noStrike">
                <a:solidFill>
                  <a:srgbClr val="000000"/>
                </a:solidFill>
                <a:latin typeface="Montserrat"/>
                <a:ea typeface="Montserrat"/>
              </a:rPr>
              <a:t>Infortuni comuni alle ossa</a:t>
            </a:r>
            <a:endParaRPr b="0" lang="it-IT" sz="5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Shape 4"/>
          <p:cNvSpPr/>
          <p:nvPr/>
        </p:nvSpPr>
        <p:spPr>
          <a:xfrm>
            <a:off x="1073880" y="2850480"/>
            <a:ext cx="12481920" cy="3771360"/>
          </a:xfrm>
          <a:prstGeom prst="roundRect">
            <a:avLst>
              <a:gd name="adj" fmla="val 4556"/>
            </a:avLst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 5"/>
          <p:cNvSpPr/>
          <p:nvPr/>
        </p:nvSpPr>
        <p:spPr>
          <a:xfrm>
            <a:off x="1360440" y="3136680"/>
            <a:ext cx="325404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Fratture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 6"/>
          <p:cNvSpPr/>
          <p:nvPr/>
        </p:nvSpPr>
        <p:spPr>
          <a:xfrm>
            <a:off x="1360440" y="3715200"/>
            <a:ext cx="1190916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Le fratture sono uno degli infortuni più comuni alle ossa. Ci sono diversi tipi di fratture: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 7"/>
          <p:cNvSpPr/>
          <p:nvPr/>
        </p:nvSpPr>
        <p:spPr>
          <a:xfrm>
            <a:off x="1818360" y="4316760"/>
            <a:ext cx="1145088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 defTabSz="914400">
              <a:lnSpc>
                <a:spcPts val="3382"/>
              </a:lnSpc>
              <a:buClr>
                <a:srgbClr val="3d3838"/>
              </a:buClr>
              <a:buFont typeface="Symbol" charset="2"/>
              <a:buChar char=""/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Frattura composta: osso rotto senza danni esterni significativi.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 8"/>
          <p:cNvSpPr/>
          <p:nvPr/>
        </p:nvSpPr>
        <p:spPr>
          <a:xfrm>
            <a:off x="1818360" y="4846680"/>
            <a:ext cx="1145088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 defTabSz="914400">
              <a:lnSpc>
                <a:spcPts val="3382"/>
              </a:lnSpc>
              <a:buClr>
                <a:srgbClr val="3d3838"/>
              </a:buClr>
              <a:buFont typeface="Symbol" charset="2"/>
              <a:buChar char=""/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Frattura scomposta: osso rotto con danni ai tessuti circostanti.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 9"/>
          <p:cNvSpPr/>
          <p:nvPr/>
        </p:nvSpPr>
        <p:spPr>
          <a:xfrm>
            <a:off x="1818360" y="5376600"/>
            <a:ext cx="1145088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 defTabSz="914400">
              <a:lnSpc>
                <a:spcPts val="3382"/>
              </a:lnSpc>
              <a:buClr>
                <a:srgbClr val="3d3838"/>
              </a:buClr>
              <a:buFont typeface="Symbol" charset="2"/>
              <a:buChar char=""/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Frattura da stress: piccole crepe nell'osso causate da uso eccessivo.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 10"/>
          <p:cNvSpPr/>
          <p:nvPr/>
        </p:nvSpPr>
        <p:spPr>
          <a:xfrm>
            <a:off x="1818360" y="5906160"/>
            <a:ext cx="1145088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 defTabSz="914400">
              <a:lnSpc>
                <a:spcPts val="3382"/>
              </a:lnSpc>
              <a:buClr>
                <a:srgbClr val="3d3838"/>
              </a:buClr>
              <a:buFont typeface="Symbol" charset="2"/>
              <a:buChar char=""/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Frattura patologica: causata da una malattia che indebolisce l'osso (es. osteoporosi).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 2"/>
          <p:cNvSpPr/>
          <p:nvPr/>
        </p:nvSpPr>
        <p:spPr>
          <a:xfrm>
            <a:off x="1073880" y="1733040"/>
            <a:ext cx="6508800" cy="81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6406"/>
              </a:lnSpc>
              <a:tabLst>
                <a:tab algn="l" pos="0"/>
              </a:tabLst>
            </a:pPr>
            <a:r>
              <a:rPr b="1" lang="en-US" sz="5130" spc="-52" strike="noStrike">
                <a:solidFill>
                  <a:srgbClr val="000000"/>
                </a:solidFill>
                <a:latin typeface="Montserrat"/>
                <a:ea typeface="Montserrat"/>
              </a:rPr>
              <a:t>Patologie ossee</a:t>
            </a:r>
            <a:endParaRPr b="0" lang="it-IT" sz="5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Shape 3"/>
          <p:cNvSpPr/>
          <p:nvPr/>
        </p:nvSpPr>
        <p:spPr>
          <a:xfrm>
            <a:off x="1073880" y="3441600"/>
            <a:ext cx="500400" cy="500400"/>
          </a:xfrm>
          <a:prstGeom prst="roundRect">
            <a:avLst>
              <a:gd name="adj" fmla="val 34292"/>
            </a:avLst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 4"/>
          <p:cNvSpPr/>
          <p:nvPr/>
        </p:nvSpPr>
        <p:spPr>
          <a:xfrm>
            <a:off x="1861560" y="3441600"/>
            <a:ext cx="325404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Osteoporosi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 5"/>
          <p:cNvSpPr/>
          <p:nvPr/>
        </p:nvSpPr>
        <p:spPr>
          <a:xfrm>
            <a:off x="1861560" y="4020120"/>
            <a:ext cx="5310000" cy="8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Riduzione della densità ossea che aumenta il rischio di fratture.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Shape 6"/>
          <p:cNvSpPr/>
          <p:nvPr/>
        </p:nvSpPr>
        <p:spPr>
          <a:xfrm>
            <a:off x="7458480" y="3441600"/>
            <a:ext cx="500400" cy="500400"/>
          </a:xfrm>
          <a:prstGeom prst="roundRect">
            <a:avLst>
              <a:gd name="adj" fmla="val 34292"/>
            </a:avLst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 7"/>
          <p:cNvSpPr/>
          <p:nvPr/>
        </p:nvSpPr>
        <p:spPr>
          <a:xfrm>
            <a:off x="8245800" y="3441600"/>
            <a:ext cx="325404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Artrite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 8"/>
          <p:cNvSpPr/>
          <p:nvPr/>
        </p:nvSpPr>
        <p:spPr>
          <a:xfrm>
            <a:off x="8245800" y="4020120"/>
            <a:ext cx="5310000" cy="8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Infiammazione delle articolazioni che può danneggiare le ossa circostanti.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Shape 9"/>
          <p:cNvSpPr/>
          <p:nvPr/>
        </p:nvSpPr>
        <p:spPr>
          <a:xfrm>
            <a:off x="1073880" y="5488200"/>
            <a:ext cx="500400" cy="500400"/>
          </a:xfrm>
          <a:prstGeom prst="roundRect">
            <a:avLst>
              <a:gd name="adj" fmla="val 34292"/>
            </a:avLst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 10"/>
          <p:cNvSpPr/>
          <p:nvPr/>
        </p:nvSpPr>
        <p:spPr>
          <a:xfrm>
            <a:off x="1861560" y="5488200"/>
            <a:ext cx="325404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Osteomielite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 11"/>
          <p:cNvSpPr/>
          <p:nvPr/>
        </p:nvSpPr>
        <p:spPr>
          <a:xfrm>
            <a:off x="1861560" y="6066720"/>
            <a:ext cx="531000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Infezione dell'osso.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Shape 12"/>
          <p:cNvSpPr/>
          <p:nvPr/>
        </p:nvSpPr>
        <p:spPr>
          <a:xfrm>
            <a:off x="7458480" y="5488200"/>
            <a:ext cx="500400" cy="500400"/>
          </a:xfrm>
          <a:prstGeom prst="roundRect">
            <a:avLst>
              <a:gd name="adj" fmla="val 34292"/>
            </a:avLst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 13"/>
          <p:cNvSpPr/>
          <p:nvPr/>
        </p:nvSpPr>
        <p:spPr>
          <a:xfrm>
            <a:off x="8245800" y="5488200"/>
            <a:ext cx="325404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Tumori ossei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 14"/>
          <p:cNvSpPr/>
          <p:nvPr/>
        </p:nvSpPr>
        <p:spPr>
          <a:xfrm>
            <a:off x="8245800" y="6066720"/>
            <a:ext cx="531000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Crescite anormali di cellule nell'osso.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9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Shape 20"/>
          <p:cNvSpPr/>
          <p:nvPr/>
        </p:nvSpPr>
        <p:spPr>
          <a:xfrm>
            <a:off x="0" y="0"/>
            <a:ext cx="1462968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 58"/>
          <p:cNvSpPr/>
          <p:nvPr/>
        </p:nvSpPr>
        <p:spPr>
          <a:xfrm>
            <a:off x="729360" y="372960"/>
            <a:ext cx="7364160" cy="6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125"/>
              </a:lnSpc>
              <a:tabLst>
                <a:tab algn="l" pos="0"/>
              </a:tabLst>
            </a:pPr>
            <a:r>
              <a:rPr b="1" lang="en-US" sz="4100" spc="-41" strike="noStrike">
                <a:solidFill>
                  <a:srgbClr val="000000"/>
                </a:solidFill>
                <a:latin typeface="Montserrat"/>
                <a:ea typeface="Montserrat"/>
              </a:rPr>
              <a:t>Diagnosi delle lesioni ossee</a:t>
            </a:r>
            <a:endParaRPr b="0" lang="it-IT" sz="4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Image 16" descr="preencoded.png"/>
          <p:cNvPicPr/>
          <p:nvPr/>
        </p:nvPicPr>
        <p:blipFill>
          <a:blip r:embed="rId1"/>
          <a:stretch/>
        </p:blipFill>
        <p:spPr>
          <a:xfrm>
            <a:off x="3077640" y="1453320"/>
            <a:ext cx="1544040" cy="1580400"/>
          </a:xfrm>
          <a:prstGeom prst="rect">
            <a:avLst/>
          </a:prstGeom>
          <a:ln w="0">
            <a:noFill/>
          </a:ln>
        </p:spPr>
      </p:pic>
      <p:sp>
        <p:nvSpPr>
          <p:cNvPr id="106" name="Text 59"/>
          <p:cNvSpPr/>
          <p:nvPr/>
        </p:nvSpPr>
        <p:spPr>
          <a:xfrm>
            <a:off x="3781440" y="2169720"/>
            <a:ext cx="13608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4229"/>
              </a:lnSpc>
              <a:tabLst>
                <a:tab algn="l" pos="0"/>
              </a:tabLst>
            </a:pPr>
            <a:r>
              <a:rPr b="1" lang="en-US" sz="2820" spc="-29" strike="noStrike">
                <a:solidFill>
                  <a:srgbClr val="000000"/>
                </a:solidFill>
                <a:latin typeface="Montserrat"/>
                <a:ea typeface="Montserrat"/>
              </a:rPr>
              <a:t>1</a:t>
            </a:r>
            <a:endParaRPr b="0" lang="it-IT" sz="28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 60"/>
          <p:cNvSpPr/>
          <p:nvPr/>
        </p:nvSpPr>
        <p:spPr>
          <a:xfrm>
            <a:off x="4908600" y="1739880"/>
            <a:ext cx="325404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Radiografie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 61"/>
          <p:cNvSpPr/>
          <p:nvPr/>
        </p:nvSpPr>
        <p:spPr>
          <a:xfrm>
            <a:off x="4908600" y="2318400"/>
            <a:ext cx="379440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Immagini dettagliate delle ossa.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Shape 21"/>
          <p:cNvSpPr/>
          <p:nvPr/>
        </p:nvSpPr>
        <p:spPr>
          <a:xfrm>
            <a:off x="4693680" y="3034800"/>
            <a:ext cx="8445960" cy="28080"/>
          </a:xfrm>
          <a:prstGeom prst="rect">
            <a:avLst/>
          </a:prstGeom>
          <a:solidFill>
            <a:srgbClr val="cacac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6200" bIns="-162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Image 17" descr="preencoded.png"/>
          <p:cNvPicPr/>
          <p:nvPr/>
        </p:nvPicPr>
        <p:blipFill>
          <a:blip r:embed="rId2"/>
          <a:stretch/>
        </p:blipFill>
        <p:spPr>
          <a:xfrm>
            <a:off x="2305440" y="3106080"/>
            <a:ext cx="3088440" cy="1580400"/>
          </a:xfrm>
          <a:prstGeom prst="rect">
            <a:avLst/>
          </a:prstGeom>
          <a:ln w="0">
            <a:noFill/>
          </a:ln>
        </p:spPr>
      </p:pic>
      <p:sp>
        <p:nvSpPr>
          <p:cNvPr id="111" name="Text 62"/>
          <p:cNvSpPr/>
          <p:nvPr/>
        </p:nvSpPr>
        <p:spPr>
          <a:xfrm>
            <a:off x="3746160" y="3628080"/>
            <a:ext cx="20700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4229"/>
              </a:lnSpc>
              <a:tabLst>
                <a:tab algn="l" pos="0"/>
              </a:tabLst>
            </a:pPr>
            <a:r>
              <a:rPr b="1" lang="en-US" sz="2820" spc="-29" strike="noStrike">
                <a:solidFill>
                  <a:srgbClr val="000000"/>
                </a:solidFill>
                <a:latin typeface="Montserrat"/>
                <a:ea typeface="Montserrat"/>
              </a:rPr>
              <a:t>2</a:t>
            </a:r>
            <a:endParaRPr b="0" lang="it-IT" sz="28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 63"/>
          <p:cNvSpPr/>
          <p:nvPr/>
        </p:nvSpPr>
        <p:spPr>
          <a:xfrm>
            <a:off x="5681160" y="3392280"/>
            <a:ext cx="361584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Risonanza magnetica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 64"/>
          <p:cNvSpPr/>
          <p:nvPr/>
        </p:nvSpPr>
        <p:spPr>
          <a:xfrm>
            <a:off x="5681160" y="3971160"/>
            <a:ext cx="515520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Immagini dettagliate di ossa e tessuti molli.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Shape 22"/>
          <p:cNvSpPr/>
          <p:nvPr/>
        </p:nvSpPr>
        <p:spPr>
          <a:xfrm>
            <a:off x="5466240" y="4687560"/>
            <a:ext cx="7673400" cy="28080"/>
          </a:xfrm>
          <a:prstGeom prst="rect">
            <a:avLst/>
          </a:prstGeom>
          <a:solidFill>
            <a:srgbClr val="cacac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6200" bIns="-162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Image 18" descr="preencoded.png"/>
          <p:cNvPicPr/>
          <p:nvPr/>
        </p:nvPicPr>
        <p:blipFill>
          <a:blip r:embed="rId3"/>
          <a:stretch/>
        </p:blipFill>
        <p:spPr>
          <a:xfrm>
            <a:off x="1532880" y="4758480"/>
            <a:ext cx="4633200" cy="1580400"/>
          </a:xfrm>
          <a:prstGeom prst="rect">
            <a:avLst/>
          </a:prstGeom>
          <a:ln w="0">
            <a:noFill/>
          </a:ln>
        </p:spPr>
      </p:pic>
      <p:sp>
        <p:nvSpPr>
          <p:cNvPr id="116" name="Text 65"/>
          <p:cNvSpPr/>
          <p:nvPr/>
        </p:nvSpPr>
        <p:spPr>
          <a:xfrm>
            <a:off x="3745800" y="5280480"/>
            <a:ext cx="2077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4229"/>
              </a:lnSpc>
              <a:tabLst>
                <a:tab algn="l" pos="0"/>
              </a:tabLst>
            </a:pPr>
            <a:r>
              <a:rPr b="1" lang="en-US" sz="2820" spc="-29" strike="noStrike">
                <a:solidFill>
                  <a:srgbClr val="000000"/>
                </a:solidFill>
                <a:latin typeface="Montserrat"/>
                <a:ea typeface="Montserrat"/>
              </a:rPr>
              <a:t>3</a:t>
            </a:r>
            <a:endParaRPr b="0" lang="it-IT" sz="28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 66"/>
          <p:cNvSpPr/>
          <p:nvPr/>
        </p:nvSpPr>
        <p:spPr>
          <a:xfrm>
            <a:off x="6453360" y="5045040"/>
            <a:ext cx="461340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Tomografia computerizzata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 67"/>
          <p:cNvSpPr/>
          <p:nvPr/>
        </p:nvSpPr>
        <p:spPr>
          <a:xfrm>
            <a:off x="6453360" y="5623560"/>
            <a:ext cx="461340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Immagini tridimensionali dettagliate.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Shape 24"/>
          <p:cNvSpPr/>
          <p:nvPr/>
        </p:nvSpPr>
        <p:spPr>
          <a:xfrm>
            <a:off x="6238440" y="6339960"/>
            <a:ext cx="6901200" cy="28080"/>
          </a:xfrm>
          <a:prstGeom prst="rect">
            <a:avLst/>
          </a:prstGeom>
          <a:solidFill>
            <a:srgbClr val="cacac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6200" bIns="-162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Image 19" descr="preencoded.png"/>
          <p:cNvPicPr/>
          <p:nvPr/>
        </p:nvPicPr>
        <p:blipFill>
          <a:blip r:embed="rId4"/>
          <a:stretch/>
        </p:blipFill>
        <p:spPr>
          <a:xfrm>
            <a:off x="760680" y="6411240"/>
            <a:ext cx="6177960" cy="1580400"/>
          </a:xfrm>
          <a:prstGeom prst="rect">
            <a:avLst/>
          </a:prstGeom>
          <a:ln w="0">
            <a:noFill/>
          </a:ln>
        </p:spPr>
      </p:pic>
      <p:sp>
        <p:nvSpPr>
          <p:cNvPr id="121" name="Text 68"/>
          <p:cNvSpPr/>
          <p:nvPr/>
        </p:nvSpPr>
        <p:spPr>
          <a:xfrm>
            <a:off x="3728520" y="6933240"/>
            <a:ext cx="24228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4229"/>
              </a:lnSpc>
              <a:tabLst>
                <a:tab algn="l" pos="0"/>
              </a:tabLst>
            </a:pPr>
            <a:r>
              <a:rPr b="1" lang="en-US" sz="2820" spc="-29" strike="noStrike">
                <a:solidFill>
                  <a:srgbClr val="000000"/>
                </a:solidFill>
                <a:latin typeface="Montserrat"/>
                <a:ea typeface="Montserrat"/>
              </a:rPr>
              <a:t>4</a:t>
            </a:r>
            <a:endParaRPr b="0" lang="it-IT" sz="28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 69"/>
          <p:cNvSpPr/>
          <p:nvPr/>
        </p:nvSpPr>
        <p:spPr>
          <a:xfrm>
            <a:off x="7225560" y="6697440"/>
            <a:ext cx="343548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03"/>
              </a:lnSpc>
              <a:tabLst>
                <a:tab algn="l" pos="0"/>
              </a:tabLst>
            </a:pPr>
            <a:r>
              <a:rPr b="1" lang="en-US" sz="2570" spc="-26" strike="noStrike">
                <a:solidFill>
                  <a:srgbClr val="000000"/>
                </a:solidFill>
                <a:latin typeface="Montserrat"/>
                <a:ea typeface="Montserrat"/>
              </a:rPr>
              <a:t>Densitometria ossea</a:t>
            </a:r>
            <a:endParaRPr b="0" lang="it-IT" sz="25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 70"/>
          <p:cNvSpPr/>
          <p:nvPr/>
        </p:nvSpPr>
        <p:spPr>
          <a:xfrm>
            <a:off x="7225560" y="7276320"/>
            <a:ext cx="392724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382"/>
              </a:lnSpc>
              <a:tabLst>
                <a:tab algn="l" pos="0"/>
              </a:tabLst>
            </a:pPr>
            <a:r>
              <a:rPr b="0" lang="en-US" sz="2260" spc="-1" strike="noStrike">
                <a:solidFill>
                  <a:srgbClr val="3d3838"/>
                </a:solidFill>
                <a:latin typeface="Source Sans Pro"/>
                <a:ea typeface="Source Sans Pro"/>
              </a:rPr>
              <a:t>Misura la densità minerale ossea.</a:t>
            </a:r>
            <a:endParaRPr b="0" lang="it-IT" sz="22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LibreOffice/24.2.3.2$Linux_X86_64 LibreOffice_project/420$Build-2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2024-06-05T16:10:53Z</dcterms:created>
  <dc:creator>PptxGenJS</dc:creator>
  <dc:description/>
  <dc:language>it-IT</dc:language>
  <cp:lastModifiedBy/>
  <dcterms:modified xsi:type="dcterms:W3CDTF">2024-06-06T07:10:58Z</dcterms:modified>
  <cp:revision>3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On-screen Show (16:9)</vt:lpwstr>
  </property>
  <property fmtid="{D5CDD505-2E9C-101B-9397-08002B2CF9AE}" pid="4" name="Slides">
    <vt:i4>10</vt:i4>
  </property>
</Properties>
</file>