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74" r:id="rId8"/>
    <p:sldId id="272" r:id="rId9"/>
    <p:sldId id="263" r:id="rId10"/>
    <p:sldId id="266" r:id="rId11"/>
    <p:sldId id="270" r:id="rId12"/>
    <p:sldId id="271" r:id="rId13"/>
    <p:sldId id="260" r:id="rId14"/>
    <p:sldId id="273" r:id="rId15"/>
    <p:sldId id="275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8DECC-B5D5-3617-7CC4-AB6433BFD411}" v="360" dt="2024-05-24T11:20:28.63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pPr rtl="0"/>
          <a:r>
            <a:rPr lang="en-US" dirty="0">
              <a:latin typeface="Consolas"/>
            </a:rPr>
            <a:t>Asse X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 phldr="0"/>
      <dgm:spPr/>
      <dgm:t>
        <a:bodyPr/>
        <a:lstStyle/>
        <a:p>
          <a:pPr rtl="0"/>
          <a:r>
            <a:rPr lang="en-US" dirty="0" err="1">
              <a:latin typeface="Consolas"/>
            </a:rPr>
            <a:t>Determina</a:t>
          </a:r>
          <a:r>
            <a:rPr lang="en-US" dirty="0">
              <a:latin typeface="Consolas"/>
            </a:rPr>
            <a:t> la </a:t>
          </a:r>
          <a:r>
            <a:rPr lang="en-US" dirty="0" err="1">
              <a:latin typeface="Consolas"/>
            </a:rPr>
            <a:t>velocità</a:t>
          </a:r>
          <a:r>
            <a:rPr lang="en-US" dirty="0">
              <a:latin typeface="Consolas"/>
            </a:rPr>
            <a:t> di rotazione del motore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pPr rtl="0"/>
          <a:r>
            <a:rPr lang="en-US" dirty="0">
              <a:latin typeface="Consolas"/>
            </a:rPr>
            <a:t>Asse Y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pPr rtl="0"/>
          <a:r>
            <a:rPr lang="en-US" dirty="0" err="1">
              <a:latin typeface="Consolas"/>
            </a:rPr>
            <a:t>Determina</a:t>
          </a:r>
          <a:r>
            <a:rPr lang="en-US" dirty="0">
              <a:latin typeface="Consolas"/>
            </a:rPr>
            <a:t> la </a:t>
          </a:r>
          <a:r>
            <a:rPr lang="en-US" dirty="0" err="1">
              <a:latin typeface="Consolas"/>
            </a:rPr>
            <a:t>direzione</a:t>
          </a:r>
          <a:r>
            <a:rPr lang="en-US" dirty="0">
              <a:latin typeface="Consolas"/>
            </a:rPr>
            <a:t> di </a:t>
          </a:r>
          <a:r>
            <a:rPr lang="en-US" dirty="0" err="1">
              <a:latin typeface="Consolas"/>
            </a:rPr>
            <a:t>rotazione</a:t>
          </a:r>
          <a:r>
            <a:rPr lang="en-US" dirty="0">
              <a:latin typeface="Consolas"/>
            </a:rPr>
            <a:t> del </a:t>
          </a:r>
          <a:r>
            <a:rPr lang="en-US" dirty="0" err="1">
              <a:latin typeface="Consolas"/>
            </a:rPr>
            <a:t>motore</a:t>
          </a:r>
          <a:endParaRPr lang="en-US" dirty="0" err="1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>
              <a:latin typeface="Consolas"/>
            </a:rPr>
            <a:t>Pulsante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pPr rtl="0"/>
          <a:r>
            <a:rPr lang="en-US" dirty="0" err="1">
              <a:latin typeface="Consolas"/>
            </a:rPr>
            <a:t>Attiva</a:t>
          </a:r>
          <a:r>
            <a:rPr lang="en-US" dirty="0">
              <a:latin typeface="Consolas"/>
            </a:rPr>
            <a:t> la </a:t>
          </a:r>
          <a:r>
            <a:rPr lang="en-US" dirty="0" err="1">
              <a:latin typeface="Consolas"/>
            </a:rPr>
            <a:t>modalità</a:t>
          </a:r>
          <a:r>
            <a:rPr lang="en-US" dirty="0">
              <a:latin typeface="Consolas"/>
            </a:rPr>
            <a:t> di override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8747F5E5-8FD3-4A2C-AA09-1F100D684CAD}">
      <dgm:prSet phldr="0"/>
      <dgm:spPr/>
      <dgm:t>
        <a:bodyPr/>
        <a:lstStyle/>
        <a:p>
          <a:pPr rtl="0"/>
          <a:r>
            <a:rPr lang="en-US" dirty="0" err="1">
              <a:latin typeface="Consolas"/>
            </a:rPr>
            <a:t>Attiva</a:t>
          </a:r>
          <a:r>
            <a:rPr lang="en-US" dirty="0">
              <a:latin typeface="Consolas"/>
            </a:rPr>
            <a:t> il buzzer</a:t>
          </a:r>
        </a:p>
      </dgm:t>
    </dgm:pt>
    <dgm:pt modelId="{086BDDC2-8EC6-4102-ADFC-D0A34A21F2A8}" type="parTrans" cxnId="{0E997B9D-1322-4B21-9C6A-2B146B7A3C54}">
      <dgm:prSet/>
      <dgm:spPr/>
    </dgm:pt>
    <dgm:pt modelId="{9AD538F6-5D4E-40D1-9E31-82339861058E}" type="sibTrans" cxnId="{0E997B9D-1322-4B21-9C6A-2B146B7A3C54}">
      <dgm:prSet/>
      <dgm:spPr/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E734100-44FA-408C-87E7-DBEAC90B7349}" type="presOf" srcId="{8747F5E5-8FD3-4A2C-AA09-1F100D684CAD}" destId="{08B7B17B-8600-44B0-B235-389E5D71D804}" srcOrd="0" destOrd="1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7D62B-39C8-4B16-9F44-082964B515AC}" type="presOf" srcId="{CC6B7442-0B72-4EF2-9F13-1325B51AFF9F}" destId="{D64CB5D5-837D-47FC-9E42-A26D800BC695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392A3E48-EF40-4B68-91F7-668FA93468D8}" type="presOf" srcId="{C111C18A-FD96-4E63-821A-54D70D8DC65F}" destId="{CD5F6E02-AD43-4E7A-935B-DDF5D6C74800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9F74194A-E039-4098-9AEF-32E1DE940B61}" type="presOf" srcId="{3C67E77D-62FA-499D-B5E6-E79A091C5267}" destId="{81203336-F3DE-4B3A-BCF4-0F68C23AC2BB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A8641C7F-CA94-4CCB-9371-E957FDF7A594}" type="presOf" srcId="{477D14C5-CED9-4CFC-B338-DFB0C8090B9F}" destId="{A9DD881E-A532-414B-870C-8ADE2076F78C}" srcOrd="0" destOrd="0" presId="urn:microsoft.com/office/officeart/2005/8/layout/vList2"/>
    <dgm:cxn modelId="{0E997B9D-1322-4B21-9C6A-2B146B7A3C54}" srcId="{CC6B7442-0B72-4EF2-9F13-1325B51AFF9F}" destId="{8747F5E5-8FD3-4A2C-AA09-1F100D684CAD}" srcOrd="1" destOrd="0" parTransId="{086BDDC2-8EC6-4102-ADFC-D0A34A21F2A8}" sibTransId="{9AD538F6-5D4E-40D1-9E31-82339861058E}"/>
    <dgm:cxn modelId="{80871F9E-8761-42EB-83BE-CE836B4A8874}" type="presOf" srcId="{FE0A3CAE-D039-42F2-AF12-1E6F6793A633}" destId="{08B7B17B-8600-44B0-B235-389E5D71D804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3CB777C7-3B69-430B-B6C3-38C291597705}" type="presOf" srcId="{D6510970-8F9C-4B45-A0F3-6ACB9AA76D40}" destId="{782956A5-ADC8-4959-B856-589B9D9B9635}" srcOrd="0" destOrd="0" presId="urn:microsoft.com/office/officeart/2005/8/layout/vList2"/>
    <dgm:cxn modelId="{40A6A3B4-F0DD-45D2-9008-27DA3E2C682A}" type="presParOf" srcId="{ED5DCCC5-BCA8-4491-AA37-BAF153ECA184}" destId="{A9DD881E-A532-414B-870C-8ADE2076F78C}" srcOrd="0" destOrd="0" presId="urn:microsoft.com/office/officeart/2005/8/layout/vList2"/>
    <dgm:cxn modelId="{60C11B5E-01E3-41B4-945D-AF776A23B40F}" type="presParOf" srcId="{ED5DCCC5-BCA8-4491-AA37-BAF153ECA184}" destId="{CD5F6E02-AD43-4E7A-935B-DDF5D6C74800}" srcOrd="1" destOrd="0" presId="urn:microsoft.com/office/officeart/2005/8/layout/vList2"/>
    <dgm:cxn modelId="{9007A1C9-62DF-4808-BA74-E453CA43FAA4}" type="presParOf" srcId="{ED5DCCC5-BCA8-4491-AA37-BAF153ECA184}" destId="{81203336-F3DE-4B3A-BCF4-0F68C23AC2BB}" srcOrd="2" destOrd="0" presId="urn:microsoft.com/office/officeart/2005/8/layout/vList2"/>
    <dgm:cxn modelId="{03CA5DE6-35CE-4090-91DE-A4166161C0E3}" type="presParOf" srcId="{ED5DCCC5-BCA8-4491-AA37-BAF153ECA184}" destId="{782956A5-ADC8-4959-B856-589B9D9B9635}" srcOrd="3" destOrd="0" presId="urn:microsoft.com/office/officeart/2005/8/layout/vList2"/>
    <dgm:cxn modelId="{3B7086A6-E678-443F-8853-77443170CD80}" type="presParOf" srcId="{ED5DCCC5-BCA8-4491-AA37-BAF153ECA184}" destId="{D64CB5D5-837D-47FC-9E42-A26D800BC695}" srcOrd="4" destOrd="0" presId="urn:microsoft.com/office/officeart/2005/8/layout/vList2"/>
    <dgm:cxn modelId="{C6A3591A-34A7-4A7D-A3A2-BE796DC7124F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6462"/>
          <a:ext cx="441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nsolas"/>
            </a:rPr>
            <a:t>Asse X</a:t>
          </a:r>
          <a:endParaRPr lang="en-US" sz="2700" kern="1200" dirty="0"/>
        </a:p>
      </dsp:txBody>
      <dsp:txXfrm>
        <a:off x="31613" y="48075"/>
        <a:ext cx="4356374" cy="584369"/>
      </dsp:txXfrm>
    </dsp:sp>
    <dsp:sp modelId="{CD5F6E02-AD43-4E7A-935B-DDF5D6C74800}">
      <dsp:nvSpPr>
        <dsp:cNvPr id="0" name=""/>
        <dsp:cNvSpPr/>
      </dsp:nvSpPr>
      <dsp:spPr>
        <a:xfrm>
          <a:off x="0" y="664057"/>
          <a:ext cx="4419600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Consolas"/>
            </a:rPr>
            <a:t>Determina</a:t>
          </a:r>
          <a:r>
            <a:rPr lang="en-US" sz="2100" kern="1200" dirty="0">
              <a:latin typeface="Consolas"/>
            </a:rPr>
            <a:t> la </a:t>
          </a:r>
          <a:r>
            <a:rPr lang="en-US" sz="2100" kern="1200" dirty="0" err="1">
              <a:latin typeface="Consolas"/>
            </a:rPr>
            <a:t>velocità</a:t>
          </a:r>
          <a:r>
            <a:rPr lang="en-US" sz="2100" kern="1200" dirty="0">
              <a:latin typeface="Consolas"/>
            </a:rPr>
            <a:t> di rotazione del motore</a:t>
          </a:r>
          <a:endParaRPr lang="en-US" sz="2100" kern="1200" dirty="0"/>
        </a:p>
      </dsp:txBody>
      <dsp:txXfrm>
        <a:off x="0" y="664057"/>
        <a:ext cx="4419600" cy="642734"/>
      </dsp:txXfrm>
    </dsp:sp>
    <dsp:sp modelId="{81203336-F3DE-4B3A-BCF4-0F68C23AC2BB}">
      <dsp:nvSpPr>
        <dsp:cNvPr id="0" name=""/>
        <dsp:cNvSpPr/>
      </dsp:nvSpPr>
      <dsp:spPr>
        <a:xfrm>
          <a:off x="0" y="1306792"/>
          <a:ext cx="441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nsolas"/>
            </a:rPr>
            <a:t>Asse Y</a:t>
          </a:r>
          <a:endParaRPr lang="en-US" sz="2700" kern="1200" dirty="0"/>
        </a:p>
      </dsp:txBody>
      <dsp:txXfrm>
        <a:off x="31613" y="1338405"/>
        <a:ext cx="4356374" cy="584369"/>
      </dsp:txXfrm>
    </dsp:sp>
    <dsp:sp modelId="{782956A5-ADC8-4959-B856-589B9D9B9635}">
      <dsp:nvSpPr>
        <dsp:cNvPr id="0" name=""/>
        <dsp:cNvSpPr/>
      </dsp:nvSpPr>
      <dsp:spPr>
        <a:xfrm>
          <a:off x="0" y="1954387"/>
          <a:ext cx="4419600" cy="64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Consolas"/>
            </a:rPr>
            <a:t>Determina</a:t>
          </a:r>
          <a:r>
            <a:rPr lang="en-US" sz="2100" kern="1200" dirty="0">
              <a:latin typeface="Consolas"/>
            </a:rPr>
            <a:t> la </a:t>
          </a:r>
          <a:r>
            <a:rPr lang="en-US" sz="2100" kern="1200" dirty="0" err="1">
              <a:latin typeface="Consolas"/>
            </a:rPr>
            <a:t>direzione</a:t>
          </a:r>
          <a:r>
            <a:rPr lang="en-US" sz="2100" kern="1200" dirty="0">
              <a:latin typeface="Consolas"/>
            </a:rPr>
            <a:t> di </a:t>
          </a:r>
          <a:r>
            <a:rPr lang="en-US" sz="2100" kern="1200" dirty="0" err="1">
              <a:latin typeface="Consolas"/>
            </a:rPr>
            <a:t>rotazione</a:t>
          </a:r>
          <a:r>
            <a:rPr lang="en-US" sz="2100" kern="1200" dirty="0">
              <a:latin typeface="Consolas"/>
            </a:rPr>
            <a:t> del </a:t>
          </a:r>
          <a:r>
            <a:rPr lang="en-US" sz="2100" kern="1200" dirty="0" err="1">
              <a:latin typeface="Consolas"/>
            </a:rPr>
            <a:t>motore</a:t>
          </a:r>
          <a:endParaRPr lang="en-US" sz="2100" kern="1200" dirty="0" err="1"/>
        </a:p>
      </dsp:txBody>
      <dsp:txXfrm>
        <a:off x="0" y="1954387"/>
        <a:ext cx="4419600" cy="642734"/>
      </dsp:txXfrm>
    </dsp:sp>
    <dsp:sp modelId="{D64CB5D5-837D-47FC-9E42-A26D800BC695}">
      <dsp:nvSpPr>
        <dsp:cNvPr id="0" name=""/>
        <dsp:cNvSpPr/>
      </dsp:nvSpPr>
      <dsp:spPr>
        <a:xfrm>
          <a:off x="0" y="2597122"/>
          <a:ext cx="441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onsolas"/>
            </a:rPr>
            <a:t>Pulsante</a:t>
          </a:r>
          <a:endParaRPr lang="en-US" sz="2700" kern="1200" dirty="0"/>
        </a:p>
      </dsp:txBody>
      <dsp:txXfrm>
        <a:off x="31613" y="2628735"/>
        <a:ext cx="4356374" cy="584369"/>
      </dsp:txXfrm>
    </dsp:sp>
    <dsp:sp modelId="{08B7B17B-8600-44B0-B235-389E5D71D804}">
      <dsp:nvSpPr>
        <dsp:cNvPr id="0" name=""/>
        <dsp:cNvSpPr/>
      </dsp:nvSpPr>
      <dsp:spPr>
        <a:xfrm>
          <a:off x="0" y="3244717"/>
          <a:ext cx="4419600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Consolas"/>
            </a:rPr>
            <a:t>Attiva</a:t>
          </a:r>
          <a:r>
            <a:rPr lang="en-US" sz="2100" kern="1200" dirty="0">
              <a:latin typeface="Consolas"/>
            </a:rPr>
            <a:t> la </a:t>
          </a:r>
          <a:r>
            <a:rPr lang="en-US" sz="2100" kern="1200" dirty="0" err="1">
              <a:latin typeface="Consolas"/>
            </a:rPr>
            <a:t>modalità</a:t>
          </a:r>
          <a:r>
            <a:rPr lang="en-US" sz="2100" kern="1200" dirty="0">
              <a:latin typeface="Consolas"/>
            </a:rPr>
            <a:t> di override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>
              <a:latin typeface="Consolas"/>
            </a:rPr>
            <a:t>Attiva</a:t>
          </a:r>
          <a:r>
            <a:rPr lang="en-US" sz="2100" kern="1200" dirty="0">
              <a:latin typeface="Consolas"/>
            </a:rPr>
            <a:t> il buzzer</a:t>
          </a:r>
        </a:p>
      </dsp:txBody>
      <dsp:txXfrm>
        <a:off x="0" y="3244717"/>
        <a:ext cx="4419600" cy="1006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eca.uaeh.edu.mx/informatica/oas_final/OA4/buzzer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Sistema di </a:t>
            </a:r>
            <a:r>
              <a:rPr lang="en-US" dirty="0" err="1"/>
              <a:t>controllo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velocità</a:t>
            </a:r>
            <a:r>
              <a:rPr lang="en-US" dirty="0"/>
              <a:t> di un </a:t>
            </a:r>
            <a:r>
              <a:rPr lang="en-US" dirty="0" err="1"/>
              <a:t>motore</a:t>
            </a:r>
            <a:r>
              <a:rPr lang="en-US" dirty="0"/>
              <a:t> DC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Presentazione</a:t>
            </a:r>
            <a:r>
              <a:rPr lang="en-US" dirty="0"/>
              <a:t> di TPS a </a:t>
            </a:r>
            <a:r>
              <a:rPr lang="en-US" dirty="0" err="1"/>
              <a:t>cura</a:t>
            </a:r>
            <a:r>
              <a:rPr lang="en-US" dirty="0"/>
              <a:t> di Daniele Toniolo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Circuito</a:t>
            </a:r>
          </a:p>
        </p:txBody>
      </p:sp>
      <p:pic>
        <p:nvPicPr>
          <p:cNvPr id="10" name="Content Placeholder 9" descr="A screenshot of a computer">
            <a:extLst>
              <a:ext uri="{FF2B5EF4-FFF2-40B4-BE49-F238E27FC236}">
                <a16:creationId xmlns:a16="http://schemas.microsoft.com/office/drawing/2014/main" id="{4630F46C-22DC-C945-6245-1ED26E740A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8727" t="30717" r="28544" b="19454"/>
          <a:stretch/>
        </p:blipFill>
        <p:spPr>
          <a:xfrm>
            <a:off x="1967894" y="1719473"/>
            <a:ext cx="8264984" cy="4406120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Circuito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4630F46C-22DC-C945-6245-1ED26E740A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314" t="24660" r="23037" b="15079"/>
          <a:stretch/>
        </p:blipFill>
        <p:spPr>
          <a:xfrm>
            <a:off x="917395" y="1719474"/>
            <a:ext cx="10355074" cy="4588313"/>
          </a:xfrm>
        </p:spPr>
      </p:pic>
    </p:spTree>
    <p:extLst>
      <p:ext uri="{BB962C8B-B14F-4D97-AF65-F5344CB8AC3E}">
        <p14:creationId xmlns:p14="http://schemas.microsoft.com/office/powerpoint/2010/main" val="34144569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59B7-36B4-F2BB-0187-1F1988FD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BA3C-A699-3D46-9FAF-6BF89961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 ci </a:t>
            </a:r>
            <a:r>
              <a:rPr lang="en-US" err="1"/>
              <a:t>sono</a:t>
            </a:r>
            <a:r>
              <a:rPr lang="en-US" dirty="0"/>
              <a:t> </a:t>
            </a:r>
            <a:r>
              <a:rPr lang="en-US" err="1"/>
              <a:t>stati</a:t>
            </a:r>
            <a:r>
              <a:rPr lang="en-US" dirty="0"/>
              <a:t> </a:t>
            </a:r>
            <a:r>
              <a:rPr lang="en-US" err="1"/>
              <a:t>problemi</a:t>
            </a:r>
            <a:r>
              <a:rPr lang="en-US" dirty="0"/>
              <a:t> </a:t>
            </a:r>
            <a:r>
              <a:rPr lang="en-US" err="1"/>
              <a:t>durante</a:t>
            </a:r>
            <a:r>
              <a:rPr lang="en-US" dirty="0"/>
              <a:t> la </a:t>
            </a:r>
            <a:r>
              <a:rPr lang="en-US" err="1"/>
              <a:t>progettazione</a:t>
            </a:r>
            <a:r>
              <a:rPr lang="en-US" dirty="0"/>
              <a:t> ma è da </a:t>
            </a:r>
            <a:r>
              <a:rPr lang="en-US" err="1"/>
              <a:t>notare</a:t>
            </a:r>
            <a:r>
              <a:rPr lang="en-US" dirty="0"/>
              <a:t> la </a:t>
            </a:r>
            <a:r>
              <a:rPr lang="en-US" err="1"/>
              <a:t>problematica</a:t>
            </a:r>
            <a:r>
              <a:rPr lang="en-US" dirty="0"/>
              <a:t> non </a:t>
            </a:r>
            <a:r>
              <a:rPr lang="en-US" err="1"/>
              <a:t>inizialmente</a:t>
            </a:r>
            <a:r>
              <a:rPr lang="en-US" dirty="0"/>
              <a:t> </a:t>
            </a:r>
            <a:r>
              <a:rPr lang="en-US" err="1"/>
              <a:t>considerata</a:t>
            </a:r>
            <a:r>
              <a:rPr lang="en-US" dirty="0"/>
              <a:t> del </a:t>
            </a:r>
            <a:r>
              <a:rPr lang="en-US" err="1"/>
              <a:t>amperaggio</a:t>
            </a:r>
            <a:r>
              <a:rPr lang="en-US" dirty="0"/>
              <a:t> </a:t>
            </a:r>
            <a:r>
              <a:rPr lang="en-US" err="1"/>
              <a:t>necessario</a:t>
            </a:r>
            <a:r>
              <a:rPr lang="en-US" dirty="0"/>
              <a:t> a far </a:t>
            </a:r>
            <a:r>
              <a:rPr lang="en-US" err="1"/>
              <a:t>funzionare</a:t>
            </a:r>
            <a:r>
              <a:rPr lang="en-US" dirty="0"/>
              <a:t> il </a:t>
            </a:r>
            <a:r>
              <a:rPr lang="en-US" err="1"/>
              <a:t>motore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</a:t>
            </a:r>
            <a:r>
              <a:rPr lang="en-US" err="1"/>
              <a:t>potrebbe</a:t>
            </a:r>
            <a:r>
              <a:rPr lang="en-US" dirty="0"/>
              <a:t> non </a:t>
            </a:r>
            <a:r>
              <a:rPr lang="en-US" err="1"/>
              <a:t>essere</a:t>
            </a:r>
            <a:r>
              <a:rPr lang="en-US" dirty="0"/>
              <a:t> </a:t>
            </a:r>
            <a:r>
              <a:rPr lang="en-US" err="1"/>
              <a:t>completamente</a:t>
            </a:r>
            <a:r>
              <a:rPr lang="en-US" dirty="0"/>
              <a:t> </a:t>
            </a:r>
            <a:r>
              <a:rPr lang="en-US" err="1"/>
              <a:t>sopperito</a:t>
            </a:r>
            <a:r>
              <a:rPr lang="en-US"/>
              <a:t> dal </a:t>
            </a:r>
            <a:r>
              <a:rPr lang="en-US" err="1"/>
              <a:t>arduino</a:t>
            </a:r>
            <a:r>
              <a:rPr lang="en-US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7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 e </a:t>
            </a:r>
            <a:r>
              <a:rPr lang="en-US" dirty="0" err="1"/>
              <a:t>Strumenti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Buzzer</a:t>
            </a:r>
          </a:p>
          <a:p>
            <a:r>
              <a:rPr lang="en-US" dirty="0"/>
              <a:t>Arduino</a:t>
            </a:r>
          </a:p>
          <a:p>
            <a:r>
              <a:rPr lang="en-US" dirty="0" err="1"/>
              <a:t>Motore</a:t>
            </a:r>
            <a:r>
              <a:rPr lang="en-US" dirty="0"/>
              <a:t> DC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Jumper</a:t>
            </a:r>
          </a:p>
          <a:p>
            <a:r>
              <a:rPr lang="en-US" dirty="0"/>
              <a:t>Joystick (2 </a:t>
            </a:r>
            <a:r>
              <a:rPr lang="en-US" dirty="0" err="1"/>
              <a:t>potenziometri</a:t>
            </a:r>
            <a:r>
              <a:rPr lang="en-US" dirty="0"/>
              <a:t> + 1 </a:t>
            </a:r>
            <a:r>
              <a:rPr lang="en-US" dirty="0" err="1"/>
              <a:t>pulsante</a:t>
            </a:r>
            <a:r>
              <a:rPr lang="en-US" dirty="0"/>
              <a:t>)</a:t>
            </a:r>
          </a:p>
          <a:p>
            <a:r>
              <a:rPr lang="en-US" dirty="0"/>
              <a:t>L293D</a:t>
            </a:r>
          </a:p>
          <a:p>
            <a:r>
              <a:rPr lang="en-US" dirty="0" err="1"/>
              <a:t>Resistenza</a:t>
            </a:r>
            <a:r>
              <a:rPr lang="en-US" dirty="0"/>
              <a:t> (10KΩ)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</a:t>
            </a:r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662753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tratta</a:t>
            </a:r>
            <a:r>
              <a:rPr lang="en-US" dirty="0"/>
              <a:t> di un joystick </a:t>
            </a:r>
            <a:r>
              <a:rPr lang="en-US" dirty="0" err="1"/>
              <a:t>analogico</a:t>
            </a:r>
            <a:r>
              <a:rPr lang="en-US" dirty="0"/>
              <a:t> a 2 </a:t>
            </a:r>
            <a:r>
              <a:rPr lang="en-US" dirty="0" err="1"/>
              <a:t>assi</a:t>
            </a:r>
            <a:r>
              <a:rPr lang="en-US" dirty="0"/>
              <a:t> con </a:t>
            </a:r>
            <a:r>
              <a:rPr lang="en-US" dirty="0" err="1"/>
              <a:t>pulsante</a:t>
            </a:r>
            <a:r>
              <a:rPr lang="en-US" dirty="0"/>
              <a:t> </a:t>
            </a:r>
            <a:r>
              <a:rPr lang="en-US" dirty="0" err="1"/>
              <a:t>integrato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Ogni</a:t>
            </a:r>
            <a:r>
              <a:rPr lang="en-US" dirty="0"/>
              <a:t> asse è un </a:t>
            </a:r>
            <a:r>
              <a:rPr lang="en-US" dirty="0" err="1"/>
              <a:t>potenziometro</a:t>
            </a:r>
            <a:r>
              <a:rPr lang="en-US" dirty="0"/>
              <a:t> </a:t>
            </a:r>
            <a:r>
              <a:rPr lang="en-US" dirty="0" err="1"/>
              <a:t>elastico</a:t>
            </a:r>
            <a:r>
              <a:rPr lang="en-US" dirty="0"/>
              <a:t> (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/>
              <a:t>tende</a:t>
            </a:r>
            <a:r>
              <a:rPr lang="en-US" dirty="0"/>
              <a:t> sempre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di </a:t>
            </a:r>
            <a:r>
              <a:rPr lang="en-US" dirty="0" err="1"/>
              <a:t>equilibrio</a:t>
            </a:r>
            <a:r>
              <a:rPr lang="en-US" dirty="0"/>
              <a:t>) con </a:t>
            </a:r>
            <a:r>
              <a:rPr lang="en-US" dirty="0" err="1"/>
              <a:t>centro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range 510-515.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L293D</a:t>
            </a:r>
          </a:p>
        </p:txBody>
      </p:sp>
      <p:pic>
        <p:nvPicPr>
          <p:cNvPr id="3" name="Content Placeholder 2" descr="A diagram of a motor&#10;&#10;Description automatically generated">
            <a:extLst>
              <a:ext uri="{FF2B5EF4-FFF2-40B4-BE49-F238E27FC236}">
                <a16:creationId xmlns:a16="http://schemas.microsoft.com/office/drawing/2014/main" id="{25FB2F7F-A865-B28F-46C3-2605DA063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0333" y="1866900"/>
            <a:ext cx="5687182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L'L293D è un </a:t>
            </a:r>
            <a:r>
              <a:rPr lang="en-US" dirty="0" err="1"/>
              <a:t>integrato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così</a:t>
            </a:r>
            <a:r>
              <a:rPr lang="en-US" dirty="0"/>
              <a:t> </a:t>
            </a:r>
            <a:r>
              <a:rPr lang="en-US" dirty="0" err="1"/>
              <a:t>detto</a:t>
            </a:r>
            <a:r>
              <a:rPr lang="en-US" dirty="0"/>
              <a:t> </a:t>
            </a:r>
            <a:r>
              <a:rPr lang="en-US" dirty="0" err="1"/>
              <a:t>ponte</a:t>
            </a:r>
            <a:r>
              <a:rPr lang="en-US" dirty="0"/>
              <a:t> transistor, </a:t>
            </a:r>
            <a:r>
              <a:rPr lang="en-US" dirty="0" err="1"/>
              <a:t>cioè</a:t>
            </a:r>
            <a:r>
              <a:rPr lang="en-US" dirty="0"/>
              <a:t> un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invertire</a:t>
            </a:r>
            <a:r>
              <a:rPr lang="en-US" dirty="0"/>
              <a:t> la </a:t>
            </a:r>
            <a:r>
              <a:rPr lang="en-US" dirty="0" err="1"/>
              <a:t>direzione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un </a:t>
            </a:r>
            <a:r>
              <a:rPr lang="en-US" dirty="0" err="1"/>
              <a:t>componente</a:t>
            </a:r>
            <a:r>
              <a:rPr lang="en-US" dirty="0"/>
              <a:t>,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nostrosto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un </a:t>
            </a:r>
            <a:r>
              <a:rPr lang="en-US" dirty="0" err="1"/>
              <a:t>motore</a:t>
            </a:r>
            <a:r>
              <a:rPr lang="en-US" dirty="0"/>
              <a:t> DC</a:t>
            </a:r>
          </a:p>
        </p:txBody>
      </p:sp>
    </p:spTree>
    <p:extLst>
      <p:ext uri="{BB962C8B-B14F-4D97-AF65-F5344CB8AC3E}">
        <p14:creationId xmlns:p14="http://schemas.microsoft.com/office/powerpoint/2010/main" val="342858921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0DA0-6C1F-2DA2-9B93-856914A0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Potenziometro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C20838D-F442-26FF-F46B-9FF915A0D2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521" b="45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F1611-E7ED-F9EC-3A23-3A19642E6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potenziometro</a:t>
            </a:r>
            <a:r>
              <a:rPr lang="en-US" dirty="0"/>
              <a:t> è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resistenza</a:t>
            </a:r>
            <a:r>
              <a:rPr lang="en-US" dirty="0"/>
              <a:t> a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.</a:t>
            </a:r>
          </a:p>
          <a:p>
            <a:r>
              <a:rPr lang="en-US" dirty="0" err="1"/>
              <a:t>Regolando</a:t>
            </a:r>
            <a:r>
              <a:rPr lang="en-US" dirty="0"/>
              <a:t> la </a:t>
            </a:r>
            <a:r>
              <a:rPr lang="en-US" dirty="0" err="1"/>
              <a:t>manopola</a:t>
            </a:r>
            <a:r>
              <a:rPr lang="en-US" dirty="0"/>
              <a:t> il </a:t>
            </a:r>
            <a:r>
              <a:rPr lang="en-US" dirty="0" err="1"/>
              <a:t>voltaggio</a:t>
            </a:r>
            <a:r>
              <a:rPr lang="en-US" dirty="0"/>
              <a:t> in </a:t>
            </a:r>
            <a:r>
              <a:rPr lang="en-US" dirty="0" err="1"/>
              <a:t>uscita</a:t>
            </a:r>
            <a:r>
              <a:rPr lang="en-US" dirty="0"/>
              <a:t> dal pin </a:t>
            </a:r>
            <a:r>
              <a:rPr lang="en-US" dirty="0" err="1"/>
              <a:t>identificato</a:t>
            </a:r>
            <a:r>
              <a:rPr lang="en-US" dirty="0"/>
              <a:t> come 2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immagine</a:t>
            </a:r>
            <a:r>
              <a:rPr lang="en-US" dirty="0"/>
              <a:t> cambia.</a:t>
            </a:r>
          </a:p>
        </p:txBody>
      </p:sp>
    </p:spTree>
    <p:extLst>
      <p:ext uri="{BB962C8B-B14F-4D97-AF65-F5344CB8AC3E}">
        <p14:creationId xmlns:p14="http://schemas.microsoft.com/office/powerpoint/2010/main" val="117347430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Buzzer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5FB2F7F-A865-B28F-46C3-2605DA063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86524" y="1866900"/>
            <a:ext cx="41148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206" y="2354152"/>
            <a:ext cx="3490407" cy="38180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Il buzzer è un </a:t>
            </a:r>
            <a:r>
              <a:rPr lang="en-US" err="1"/>
              <a:t>componente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</a:t>
            </a:r>
            <a:r>
              <a:rPr lang="en-US" err="1"/>
              <a:t>utilizza</a:t>
            </a:r>
            <a:r>
              <a:rPr lang="en-US" dirty="0"/>
              <a:t> un </a:t>
            </a:r>
            <a:r>
              <a:rPr lang="en-US" err="1"/>
              <a:t>componente</a:t>
            </a:r>
            <a:r>
              <a:rPr lang="en-US" dirty="0"/>
              <a:t> </a:t>
            </a:r>
            <a:r>
              <a:rPr lang="en-US" err="1"/>
              <a:t>che</a:t>
            </a:r>
            <a:r>
              <a:rPr lang="en-US" dirty="0"/>
              <a:t> </a:t>
            </a:r>
            <a:r>
              <a:rPr lang="en-US" dirty="0">
                <a:ea typeface="+mn-lt"/>
                <a:cs typeface="+mn-lt"/>
              </a:rPr>
              <a:t>produce un </a:t>
            </a:r>
            <a:r>
              <a:rPr lang="en-US" err="1">
                <a:ea typeface="+mn-lt"/>
                <a:cs typeface="+mn-lt"/>
              </a:rPr>
              <a:t>suono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fornita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tensione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sufficiente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/>
              <a:t>Ne </a:t>
            </a:r>
            <a:r>
              <a:rPr lang="en-US" dirty="0" err="1"/>
              <a:t>esistono</a:t>
            </a:r>
            <a:r>
              <a:rPr lang="en-US" dirty="0"/>
              <a:t> 3 </a:t>
            </a:r>
            <a:r>
              <a:rPr lang="en-US" dirty="0" err="1"/>
              <a:t>architetture</a:t>
            </a:r>
            <a:r>
              <a:rPr lang="en-US" dirty="0"/>
              <a:t>:</a:t>
            </a:r>
          </a:p>
          <a:p>
            <a:r>
              <a:rPr lang="en-US" dirty="0" err="1"/>
              <a:t>Piezoelettrici</a:t>
            </a:r>
            <a:r>
              <a:rPr lang="en-US" dirty="0"/>
              <a:t>: </a:t>
            </a:r>
            <a:r>
              <a:rPr lang="en-US" dirty="0" err="1"/>
              <a:t>compatti</a:t>
            </a:r>
            <a:r>
              <a:rPr lang="en-US" dirty="0"/>
              <a:t> e </a:t>
            </a:r>
            <a:r>
              <a:rPr lang="en-US" dirty="0" err="1"/>
              <a:t>leggeri</a:t>
            </a:r>
          </a:p>
          <a:p>
            <a:r>
              <a:rPr lang="en-US" dirty="0" err="1"/>
              <a:t>Magnetici</a:t>
            </a:r>
            <a:r>
              <a:rPr lang="en-US" dirty="0"/>
              <a:t>: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qualità</a:t>
            </a:r>
            <a:r>
              <a:rPr lang="en-US" dirty="0"/>
              <a:t> del </a:t>
            </a:r>
            <a:r>
              <a:rPr lang="en-US" dirty="0" err="1"/>
              <a:t>suono</a:t>
            </a:r>
            <a:endParaRPr lang="en-US" dirty="0"/>
          </a:p>
          <a:p>
            <a:r>
              <a:rPr lang="en-US" dirty="0" err="1"/>
              <a:t>Elettromagnetici</a:t>
            </a:r>
            <a:r>
              <a:rPr lang="en-US" dirty="0"/>
              <a:t>: alto volume e </a:t>
            </a:r>
            <a:r>
              <a:rPr lang="en-US" dirty="0" err="1"/>
              <a:t>suono</a:t>
            </a:r>
            <a:r>
              <a:rPr lang="en-US" dirty="0"/>
              <a:t> </a:t>
            </a:r>
            <a:r>
              <a:rPr lang="en-US" dirty="0" err="1"/>
              <a:t>penetrante</a:t>
            </a:r>
          </a:p>
          <a:p>
            <a:endParaRPr lang="en-US" dirty="0"/>
          </a:p>
          <a:p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attivi</a:t>
            </a:r>
            <a:r>
              <a:rPr lang="en-US" dirty="0"/>
              <a:t> (</a:t>
            </a:r>
            <a:r>
              <a:rPr lang="en-US" dirty="0" err="1"/>
              <a:t>producono</a:t>
            </a:r>
            <a:r>
              <a:rPr lang="en-US" dirty="0"/>
              <a:t> sempre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suono</a:t>
            </a:r>
            <a:r>
              <a:rPr lang="en-US" dirty="0"/>
              <a:t>) o </a:t>
            </a:r>
            <a:r>
              <a:rPr lang="en-US" dirty="0" err="1"/>
              <a:t>passivi</a:t>
            </a:r>
            <a:r>
              <a:rPr lang="en-US" dirty="0"/>
              <a:t> (il </a:t>
            </a:r>
            <a:r>
              <a:rPr lang="en-US" dirty="0" err="1"/>
              <a:t>suono</a:t>
            </a:r>
            <a:r>
              <a:rPr lang="en-US" dirty="0"/>
              <a:t> cambia in base al </a:t>
            </a:r>
            <a:r>
              <a:rPr lang="en-US" dirty="0" err="1"/>
              <a:t>voltaggio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438A4B-93B2-A3A6-27B3-C3DAA144843C}"/>
              </a:ext>
            </a:extLst>
          </p:cNvPr>
          <p:cNvSpPr/>
          <p:nvPr/>
        </p:nvSpPr>
        <p:spPr>
          <a:xfrm>
            <a:off x="4503124" y="4235208"/>
            <a:ext cx="2653606" cy="102941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6BAF6-065A-99CB-6820-C821FD54E6CC}"/>
              </a:ext>
            </a:extLst>
          </p:cNvPr>
          <p:cNvSpPr/>
          <p:nvPr/>
        </p:nvSpPr>
        <p:spPr>
          <a:xfrm>
            <a:off x="2006589" y="3774850"/>
            <a:ext cx="2380508" cy="148949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Applicazione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caso</a:t>
            </a:r>
            <a:r>
              <a:rPr lang="en-US" dirty="0"/>
              <a:t> in cui </a:t>
            </a:r>
            <a:r>
              <a:rPr lang="en-US" dirty="0" err="1"/>
              <a:t>posso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l'applicazione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 è la </a:t>
            </a:r>
            <a:r>
              <a:rPr lang="en-US" dirty="0" err="1"/>
              <a:t>gestione</a:t>
            </a:r>
            <a:r>
              <a:rPr lang="en-US" dirty="0"/>
              <a:t> di 2 </a:t>
            </a:r>
            <a:r>
              <a:rPr lang="en-US" dirty="0" err="1"/>
              <a:t>vasche</a:t>
            </a:r>
            <a:r>
              <a:rPr lang="en-US" dirty="0"/>
              <a:t> </a:t>
            </a:r>
            <a:r>
              <a:rPr lang="en-US" dirty="0" err="1"/>
              <a:t>comunicanti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69AE7-9AFA-7B22-CDBD-7BCEE701B5C2}"/>
              </a:ext>
            </a:extLst>
          </p:cNvPr>
          <p:cNvSpPr/>
          <p:nvPr/>
        </p:nvSpPr>
        <p:spPr>
          <a:xfrm>
            <a:off x="1734583" y="2010240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10361-1A5F-286C-840E-18C5BFFB433A}"/>
              </a:ext>
            </a:extLst>
          </p:cNvPr>
          <p:cNvSpPr/>
          <p:nvPr/>
        </p:nvSpPr>
        <p:spPr>
          <a:xfrm>
            <a:off x="4360995" y="2010497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68D63-B509-C6E7-913D-EF584EADC88D}"/>
              </a:ext>
            </a:extLst>
          </p:cNvPr>
          <p:cNvSpPr/>
          <p:nvPr/>
        </p:nvSpPr>
        <p:spPr>
          <a:xfrm>
            <a:off x="7160300" y="2010754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168F3-794E-D56C-4DD0-E40BDD8E8711}"/>
              </a:ext>
            </a:extLst>
          </p:cNvPr>
          <p:cNvSpPr/>
          <p:nvPr/>
        </p:nvSpPr>
        <p:spPr>
          <a:xfrm rot="5400000">
            <a:off x="3056441" y="3905922"/>
            <a:ext cx="267588" cy="29416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BD5D8-7C49-E131-3D10-DE2AC2BFF0F2}"/>
              </a:ext>
            </a:extLst>
          </p:cNvPr>
          <p:cNvSpPr/>
          <p:nvPr/>
        </p:nvSpPr>
        <p:spPr>
          <a:xfrm rot="5400000">
            <a:off x="5841024" y="3906179"/>
            <a:ext cx="267588" cy="29416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4B0D202-FC7F-77EA-EE5B-F781D856124E}"/>
              </a:ext>
            </a:extLst>
          </p:cNvPr>
          <p:cNvSpPr/>
          <p:nvPr/>
        </p:nvSpPr>
        <p:spPr>
          <a:xfrm>
            <a:off x="4011383" y="4505752"/>
            <a:ext cx="978408" cy="484632"/>
          </a:xfrm>
          <a:prstGeom prst="leftArrow">
            <a:avLst/>
          </a:prstGeom>
          <a:solidFill>
            <a:srgbClr val="92D050"/>
          </a:solidFill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438A4B-93B2-A3A6-27B3-C3DAA144843C}"/>
              </a:ext>
            </a:extLst>
          </p:cNvPr>
          <p:cNvSpPr/>
          <p:nvPr/>
        </p:nvSpPr>
        <p:spPr>
          <a:xfrm>
            <a:off x="4503124" y="4235208"/>
            <a:ext cx="2653606" cy="1029419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6BAF6-065A-99CB-6820-C821FD54E6CC}"/>
              </a:ext>
            </a:extLst>
          </p:cNvPr>
          <p:cNvSpPr/>
          <p:nvPr/>
        </p:nvSpPr>
        <p:spPr>
          <a:xfrm>
            <a:off x="2006589" y="3774850"/>
            <a:ext cx="2380508" cy="148949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Applicazione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Utilizzando</a:t>
            </a:r>
            <a:r>
              <a:rPr lang="en-US" dirty="0"/>
              <a:t> il joystick </a:t>
            </a:r>
            <a:r>
              <a:rPr lang="en-US" dirty="0" err="1"/>
              <a:t>l'operatore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scegliere</a:t>
            </a:r>
            <a:r>
              <a:rPr lang="en-US" dirty="0"/>
              <a:t> la </a:t>
            </a:r>
            <a:r>
              <a:rPr lang="en-US" dirty="0" err="1"/>
              <a:t>veloctà</a:t>
            </a:r>
            <a:r>
              <a:rPr lang="en-US" dirty="0"/>
              <a:t> a cui </a:t>
            </a:r>
            <a:r>
              <a:rPr lang="en-US" dirty="0" err="1"/>
              <a:t>trasferire</a:t>
            </a:r>
            <a:r>
              <a:rPr lang="en-US" dirty="0"/>
              <a:t> </a:t>
            </a:r>
            <a:r>
              <a:rPr lang="en-US" dirty="0" err="1"/>
              <a:t>l'acqua</a:t>
            </a:r>
            <a:r>
              <a:rPr lang="en-US" dirty="0"/>
              <a:t> e il verso.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69AE7-9AFA-7B22-CDBD-7BCEE701B5C2}"/>
              </a:ext>
            </a:extLst>
          </p:cNvPr>
          <p:cNvSpPr/>
          <p:nvPr/>
        </p:nvSpPr>
        <p:spPr>
          <a:xfrm>
            <a:off x="1734583" y="2010240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10361-1A5F-286C-840E-18C5BFFB433A}"/>
              </a:ext>
            </a:extLst>
          </p:cNvPr>
          <p:cNvSpPr/>
          <p:nvPr/>
        </p:nvSpPr>
        <p:spPr>
          <a:xfrm>
            <a:off x="4360995" y="2010497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68D63-B509-C6E7-913D-EF584EADC88D}"/>
              </a:ext>
            </a:extLst>
          </p:cNvPr>
          <p:cNvSpPr/>
          <p:nvPr/>
        </p:nvSpPr>
        <p:spPr>
          <a:xfrm>
            <a:off x="7160300" y="2010754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168F3-794E-D56C-4DD0-E40BDD8E8711}"/>
              </a:ext>
            </a:extLst>
          </p:cNvPr>
          <p:cNvSpPr/>
          <p:nvPr/>
        </p:nvSpPr>
        <p:spPr>
          <a:xfrm rot="5400000">
            <a:off x="3056441" y="3905922"/>
            <a:ext cx="267588" cy="29416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BD5D8-7C49-E131-3D10-DE2AC2BFF0F2}"/>
              </a:ext>
            </a:extLst>
          </p:cNvPr>
          <p:cNvSpPr/>
          <p:nvPr/>
        </p:nvSpPr>
        <p:spPr>
          <a:xfrm rot="5400000">
            <a:off x="5841024" y="3906179"/>
            <a:ext cx="267588" cy="29416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4B0D202-FC7F-77EA-EE5B-F781D856124E}"/>
              </a:ext>
            </a:extLst>
          </p:cNvPr>
          <p:cNvSpPr/>
          <p:nvPr/>
        </p:nvSpPr>
        <p:spPr>
          <a:xfrm>
            <a:off x="3673582" y="4505752"/>
            <a:ext cx="1665793" cy="472364"/>
          </a:xfrm>
          <a:prstGeom prst="leftArrow">
            <a:avLst/>
          </a:prstGeom>
          <a:solidFill>
            <a:srgbClr val="92D050"/>
          </a:solidFill>
          <a:ln w="28575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9608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438A4B-93B2-A3A6-27B3-C3DAA144843C}"/>
              </a:ext>
            </a:extLst>
          </p:cNvPr>
          <p:cNvSpPr/>
          <p:nvPr/>
        </p:nvSpPr>
        <p:spPr>
          <a:xfrm>
            <a:off x="4514799" y="3779566"/>
            <a:ext cx="2653606" cy="1496744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6BAF6-065A-99CB-6820-C821FD54E6CC}"/>
              </a:ext>
            </a:extLst>
          </p:cNvPr>
          <p:cNvSpPr/>
          <p:nvPr/>
        </p:nvSpPr>
        <p:spPr>
          <a:xfrm>
            <a:off x="2018264" y="4253858"/>
            <a:ext cx="2345483" cy="1010486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Applicazione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emergenza</a:t>
            </a:r>
            <a:r>
              <a:rPr lang="en-US" dirty="0"/>
              <a:t> </a:t>
            </a:r>
            <a:r>
              <a:rPr lang="en-US" dirty="0" err="1"/>
              <a:t>l'operatore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attivare</a:t>
            </a:r>
            <a:r>
              <a:rPr lang="en-US" dirty="0"/>
              <a:t> la </a:t>
            </a:r>
            <a:r>
              <a:rPr lang="en-US" dirty="0" err="1"/>
              <a:t>pompa</a:t>
            </a:r>
            <a:r>
              <a:rPr lang="en-US" dirty="0"/>
              <a:t> in </a:t>
            </a:r>
            <a:r>
              <a:rPr lang="en-US" dirty="0" err="1"/>
              <a:t>modalià</a:t>
            </a:r>
            <a:r>
              <a:rPr lang="en-US" dirty="0"/>
              <a:t> di override per </a:t>
            </a:r>
            <a:r>
              <a:rPr lang="en-US" dirty="0" err="1"/>
              <a:t>trasferire</a:t>
            </a:r>
            <a:r>
              <a:rPr lang="en-US" dirty="0"/>
              <a:t> </a:t>
            </a:r>
            <a:r>
              <a:rPr lang="en-US" dirty="0" err="1"/>
              <a:t>l'acqua</a:t>
            </a:r>
            <a:r>
              <a:rPr lang="en-US" dirty="0"/>
              <a:t> piu </a:t>
            </a:r>
            <a:r>
              <a:rPr lang="en-US" dirty="0" err="1"/>
              <a:t>velocemente</a:t>
            </a:r>
            <a:r>
              <a:rPr lang="en-US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A69AE7-9AFA-7B22-CDBD-7BCEE701B5C2}"/>
              </a:ext>
            </a:extLst>
          </p:cNvPr>
          <p:cNvSpPr/>
          <p:nvPr/>
        </p:nvSpPr>
        <p:spPr>
          <a:xfrm>
            <a:off x="1734583" y="2010240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10361-1A5F-286C-840E-18C5BFFB433A}"/>
              </a:ext>
            </a:extLst>
          </p:cNvPr>
          <p:cNvSpPr/>
          <p:nvPr/>
        </p:nvSpPr>
        <p:spPr>
          <a:xfrm>
            <a:off x="4360995" y="2010497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68D63-B509-C6E7-913D-EF584EADC88D}"/>
              </a:ext>
            </a:extLst>
          </p:cNvPr>
          <p:cNvSpPr/>
          <p:nvPr/>
        </p:nvSpPr>
        <p:spPr>
          <a:xfrm>
            <a:off x="7160300" y="2010754"/>
            <a:ext cx="281962" cy="353107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168F3-794E-D56C-4DD0-E40BDD8E8711}"/>
              </a:ext>
            </a:extLst>
          </p:cNvPr>
          <p:cNvSpPr/>
          <p:nvPr/>
        </p:nvSpPr>
        <p:spPr>
          <a:xfrm rot="5400000">
            <a:off x="3056441" y="3905922"/>
            <a:ext cx="267588" cy="29416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BD5D8-7C49-E131-3D10-DE2AC2BFF0F2}"/>
              </a:ext>
            </a:extLst>
          </p:cNvPr>
          <p:cNvSpPr/>
          <p:nvPr/>
        </p:nvSpPr>
        <p:spPr>
          <a:xfrm rot="5400000">
            <a:off x="5841024" y="3906179"/>
            <a:ext cx="267588" cy="29416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94B0D202-FC7F-77EA-EE5B-F781D856124E}"/>
              </a:ext>
            </a:extLst>
          </p:cNvPr>
          <p:cNvSpPr/>
          <p:nvPr/>
        </p:nvSpPr>
        <p:spPr>
          <a:xfrm flipH="1">
            <a:off x="3610435" y="4519776"/>
            <a:ext cx="1745669" cy="471779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64192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Sistema di controllo della velocità di un motore DC</vt:lpstr>
      <vt:lpstr>Materiali e Strumenti</vt:lpstr>
      <vt:lpstr>Joystick</vt:lpstr>
      <vt:lpstr>L293D</vt:lpstr>
      <vt:lpstr>Potenziometro</vt:lpstr>
      <vt:lpstr>Buzzer</vt:lpstr>
      <vt:lpstr>Applicazione</vt:lpstr>
      <vt:lpstr>Applicazione</vt:lpstr>
      <vt:lpstr>Applicazione</vt:lpstr>
      <vt:lpstr>Circuito</vt:lpstr>
      <vt:lpstr>Circuito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/>
  <cp:revision>264</cp:revision>
  <dcterms:created xsi:type="dcterms:W3CDTF">2024-05-16T10:03:53Z</dcterms:created>
  <dcterms:modified xsi:type="dcterms:W3CDTF">2024-05-24T11:20:35Z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