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88" r:id="rId4"/>
    <p:sldId id="280" r:id="rId5"/>
    <p:sldId id="270" r:id="rId6"/>
    <p:sldId id="283" r:id="rId7"/>
    <p:sldId id="299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99755" autoAdjust="0"/>
  </p:normalViewPr>
  <p:slideViewPr>
    <p:cSldViewPr>
      <p:cViewPr varScale="1">
        <p:scale>
          <a:sx n="116" d="100"/>
          <a:sy n="116" d="100"/>
        </p:scale>
        <p:origin x="67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0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0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1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3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71604" y="1595330"/>
            <a:ext cx="635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人力资源管理系统</a:t>
            </a:r>
          </a:p>
        </p:txBody>
      </p:sp>
      <p:sp>
        <p:nvSpPr>
          <p:cNvPr id="115" name="TextBox 4">
            <a:extLst>
              <a:ext uri="{FF2B5EF4-FFF2-40B4-BE49-F238E27FC236}">
                <a16:creationId xmlns:a16="http://schemas.microsoft.com/office/drawing/2014/main" id="{2FA223BB-1328-4105-BA8F-CF8F282FC516}"/>
              </a:ext>
            </a:extLst>
          </p:cNvPr>
          <p:cNvSpPr txBox="1"/>
          <p:nvPr/>
        </p:nvSpPr>
        <p:spPr>
          <a:xfrm>
            <a:off x="3751092" y="4329754"/>
            <a:ext cx="1756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</a:t>
            </a:r>
            <a:r>
              <a: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5DEECCAA-D6F1-4627-8080-79F9C1F9E23C}"/>
              </a:ext>
            </a:extLst>
          </p:cNvPr>
          <p:cNvSpPr txBox="1"/>
          <p:nvPr/>
        </p:nvSpPr>
        <p:spPr>
          <a:xfrm>
            <a:off x="4071934" y="2857502"/>
            <a:ext cx="375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E3F2BF-0AD6-41FD-BCE0-04DBFD13A4F9}"/>
              </a:ext>
            </a:extLst>
          </p:cNvPr>
          <p:cNvSpPr/>
          <p:nvPr/>
        </p:nvSpPr>
        <p:spPr>
          <a:xfrm>
            <a:off x="2500298" y="2571750"/>
            <a:ext cx="530634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Human Resource Management System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4500"/>
                            </p:stCondLst>
                            <p:childTnLst>
                              <p:par>
                                <p:cTn id="29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6200"/>
                            </p:stCondLst>
                            <p:childTnLst>
                              <p:par>
                                <p:cTn id="3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5" grpId="0"/>
      <p:bldP spid="118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513278" y="1275606"/>
            <a:ext cx="4195822" cy="514347"/>
            <a:chOff x="562412" y="1277570"/>
            <a:chExt cx="4195822" cy="514347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小组各成员的任务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242309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小组分工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13278" y="2118216"/>
            <a:ext cx="4195822" cy="498858"/>
            <a:chOff x="562412" y="1293059"/>
            <a:chExt cx="4195822" cy="498858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人力资源管理系统实现的功能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242309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项目实现的功能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13278" y="2931790"/>
            <a:ext cx="4195822" cy="512405"/>
            <a:chOff x="562412" y="1279512"/>
            <a:chExt cx="4195822" cy="512405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人力资源管理系统未实现的功能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279512"/>
              <a:ext cx="242309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项目未实现的功能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13278" y="3723878"/>
            <a:ext cx="4195822" cy="547437"/>
            <a:chOff x="562412" y="1244480"/>
            <a:chExt cx="4195822" cy="547437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对项目完成后的感想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2" y="1244480"/>
              <a:ext cx="242309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方正兰亭中黑_GBK" pitchFamily="2" charset="-122"/>
                  <a:ea typeface="方正兰亭中黑_GBK" pitchFamily="2" charset="-122"/>
                </a:rPr>
                <a:t>小组总结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D8AFEB7-0910-4526-9AAB-BE3729BE875F}"/>
              </a:ext>
            </a:extLst>
          </p:cNvPr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</a:rPr>
              <a:t>目录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22782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4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90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4317FDA-200E-4637-A6E6-69F835C085F8}"/>
              </a:ext>
            </a:extLst>
          </p:cNvPr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>
              <a:extLst>
                <a:ext uri="{FF2B5EF4-FFF2-40B4-BE49-F238E27FC236}">
                  <a16:creationId xmlns:a16="http://schemas.microsoft.com/office/drawing/2014/main" id="{F242DB58-A3D9-448A-BBF9-040DAEFDE65C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2">
              <a:extLst>
                <a:ext uri="{FF2B5EF4-FFF2-40B4-BE49-F238E27FC236}">
                  <a16:creationId xmlns:a16="http://schemas.microsoft.com/office/drawing/2014/main" id="{5DC70AF1-6501-41D4-8C14-70A1CBA617C5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2">
              <a:extLst>
                <a:ext uri="{FF2B5EF4-FFF2-40B4-BE49-F238E27FC236}">
                  <a16:creationId xmlns:a16="http://schemas.microsoft.com/office/drawing/2014/main" id="{172B6999-B9B1-4874-BF98-8EB77078919C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2">
              <a:extLst>
                <a:ext uri="{FF2B5EF4-FFF2-40B4-BE49-F238E27FC236}">
                  <a16:creationId xmlns:a16="http://schemas.microsoft.com/office/drawing/2014/main" id="{B2E96E1D-789A-444C-B1CC-DCBFFF30A3B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id="{BFAD0ABE-9068-485E-8BED-37CBB36E758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2">
              <a:extLst>
                <a:ext uri="{FF2B5EF4-FFF2-40B4-BE49-F238E27FC236}">
                  <a16:creationId xmlns:a16="http://schemas.microsoft.com/office/drawing/2014/main" id="{BB0B7EBA-5CBC-4BF2-AFFD-7946E26EFE12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2">
              <a:extLst>
                <a:ext uri="{FF2B5EF4-FFF2-40B4-BE49-F238E27FC236}">
                  <a16:creationId xmlns:a16="http://schemas.microsoft.com/office/drawing/2014/main" id="{709A9654-2265-483A-9652-964695BD54B0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2">
              <a:extLst>
                <a:ext uri="{FF2B5EF4-FFF2-40B4-BE49-F238E27FC236}">
                  <a16:creationId xmlns:a16="http://schemas.microsoft.com/office/drawing/2014/main" id="{61252CD1-EE50-4662-A69E-19F4F37A3221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2">
              <a:extLst>
                <a:ext uri="{FF2B5EF4-FFF2-40B4-BE49-F238E27FC236}">
                  <a16:creationId xmlns:a16="http://schemas.microsoft.com/office/drawing/2014/main" id="{8154BC73-FA9A-4432-B546-51990A6047F3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2">
              <a:extLst>
                <a:ext uri="{FF2B5EF4-FFF2-40B4-BE49-F238E27FC236}">
                  <a16:creationId xmlns:a16="http://schemas.microsoft.com/office/drawing/2014/main" id="{617E6435-8005-46D8-A3A1-F14A5D3D77C3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2">
              <a:extLst>
                <a:ext uri="{FF2B5EF4-FFF2-40B4-BE49-F238E27FC236}">
                  <a16:creationId xmlns:a16="http://schemas.microsoft.com/office/drawing/2014/main" id="{7CE278EA-5147-4278-BA47-B9DA950CF31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2">
              <a:extLst>
                <a:ext uri="{FF2B5EF4-FFF2-40B4-BE49-F238E27FC236}">
                  <a16:creationId xmlns:a16="http://schemas.microsoft.com/office/drawing/2014/main" id="{251CEA55-D4F7-4C6D-BFFC-B1A20D757BCE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2">
              <a:extLst>
                <a:ext uri="{FF2B5EF4-FFF2-40B4-BE49-F238E27FC236}">
                  <a16:creationId xmlns:a16="http://schemas.microsoft.com/office/drawing/2014/main" id="{408B6D29-DAC3-42AA-9115-4B15331CE87E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2">
              <a:extLst>
                <a:ext uri="{FF2B5EF4-FFF2-40B4-BE49-F238E27FC236}">
                  <a16:creationId xmlns:a16="http://schemas.microsoft.com/office/drawing/2014/main" id="{EA917D1F-9BBA-4BC2-A72E-0DC60BAB1A2C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2">
              <a:extLst>
                <a:ext uri="{FF2B5EF4-FFF2-40B4-BE49-F238E27FC236}">
                  <a16:creationId xmlns:a16="http://schemas.microsoft.com/office/drawing/2014/main" id="{C390E7A9-7E61-40F8-85E4-D1B3239C8FCB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2">
              <a:extLst>
                <a:ext uri="{FF2B5EF4-FFF2-40B4-BE49-F238E27FC236}">
                  <a16:creationId xmlns:a16="http://schemas.microsoft.com/office/drawing/2014/main" id="{77FBFD12-B183-4654-912F-77B76F64080F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2">
              <a:extLst>
                <a:ext uri="{FF2B5EF4-FFF2-40B4-BE49-F238E27FC236}">
                  <a16:creationId xmlns:a16="http://schemas.microsoft.com/office/drawing/2014/main" id="{5B2765EA-595B-4272-9DF9-EFBF0B42E425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2">
              <a:extLst>
                <a:ext uri="{FF2B5EF4-FFF2-40B4-BE49-F238E27FC236}">
                  <a16:creationId xmlns:a16="http://schemas.microsoft.com/office/drawing/2014/main" id="{236089CE-0EFA-4A2D-AF34-99B05F6EE0EA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2">
              <a:extLst>
                <a:ext uri="{FF2B5EF4-FFF2-40B4-BE49-F238E27FC236}">
                  <a16:creationId xmlns:a16="http://schemas.microsoft.com/office/drawing/2014/main" id="{103E6610-455A-4ED9-ADCB-04E33A31480D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2">
              <a:extLst>
                <a:ext uri="{FF2B5EF4-FFF2-40B4-BE49-F238E27FC236}">
                  <a16:creationId xmlns:a16="http://schemas.microsoft.com/office/drawing/2014/main" id="{03A51A0B-624D-46CA-8706-6413F24899FA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2">
              <a:extLst>
                <a:ext uri="{FF2B5EF4-FFF2-40B4-BE49-F238E27FC236}">
                  <a16:creationId xmlns:a16="http://schemas.microsoft.com/office/drawing/2014/main" id="{B35A851D-CE34-4A45-AF66-47F87B150ACC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2">
              <a:extLst>
                <a:ext uri="{FF2B5EF4-FFF2-40B4-BE49-F238E27FC236}">
                  <a16:creationId xmlns:a16="http://schemas.microsoft.com/office/drawing/2014/main" id="{731750D5-FD35-4CD8-8B90-C223561F1593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2">
              <a:extLst>
                <a:ext uri="{FF2B5EF4-FFF2-40B4-BE49-F238E27FC236}">
                  <a16:creationId xmlns:a16="http://schemas.microsoft.com/office/drawing/2014/main" id="{1558E2C1-4A80-470E-B5E5-38FBE9B6F7FC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2">
              <a:extLst>
                <a:ext uri="{FF2B5EF4-FFF2-40B4-BE49-F238E27FC236}">
                  <a16:creationId xmlns:a16="http://schemas.microsoft.com/office/drawing/2014/main" id="{D73EFA8F-498A-4905-BFE6-7EA31617718A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2">
              <a:extLst>
                <a:ext uri="{FF2B5EF4-FFF2-40B4-BE49-F238E27FC236}">
                  <a16:creationId xmlns:a16="http://schemas.microsoft.com/office/drawing/2014/main" id="{E565F41D-AF93-4398-8440-E7624396BA3F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2">
              <a:extLst>
                <a:ext uri="{FF2B5EF4-FFF2-40B4-BE49-F238E27FC236}">
                  <a16:creationId xmlns:a16="http://schemas.microsoft.com/office/drawing/2014/main" id="{30EA597F-6EFE-4E9B-84BD-CBD669FDB202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2">
              <a:extLst>
                <a:ext uri="{FF2B5EF4-FFF2-40B4-BE49-F238E27FC236}">
                  <a16:creationId xmlns:a16="http://schemas.microsoft.com/office/drawing/2014/main" id="{EF69A437-344C-4DD9-A02D-4438D3CC8953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2">
              <a:extLst>
                <a:ext uri="{FF2B5EF4-FFF2-40B4-BE49-F238E27FC236}">
                  <a16:creationId xmlns:a16="http://schemas.microsoft.com/office/drawing/2014/main" id="{D8A7B4C5-95EA-4E0C-B618-1E577D535CF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2">
              <a:extLst>
                <a:ext uri="{FF2B5EF4-FFF2-40B4-BE49-F238E27FC236}">
                  <a16:creationId xmlns:a16="http://schemas.microsoft.com/office/drawing/2014/main" id="{42A52867-2DBE-43C8-B34E-ABDE311E6DA0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2">
              <a:extLst>
                <a:ext uri="{FF2B5EF4-FFF2-40B4-BE49-F238E27FC236}">
                  <a16:creationId xmlns:a16="http://schemas.microsoft.com/office/drawing/2014/main" id="{6E814A63-527A-4601-A8BD-E192BE5F4489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2">
              <a:extLst>
                <a:ext uri="{FF2B5EF4-FFF2-40B4-BE49-F238E27FC236}">
                  <a16:creationId xmlns:a16="http://schemas.microsoft.com/office/drawing/2014/main" id="{58AC1EA3-9127-46E0-9866-F67B1E8242E0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2">
              <a:extLst>
                <a:ext uri="{FF2B5EF4-FFF2-40B4-BE49-F238E27FC236}">
                  <a16:creationId xmlns:a16="http://schemas.microsoft.com/office/drawing/2014/main" id="{C5692BA5-EF45-40E9-B7D2-662AFDD02807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2">
              <a:extLst>
                <a:ext uri="{FF2B5EF4-FFF2-40B4-BE49-F238E27FC236}">
                  <a16:creationId xmlns:a16="http://schemas.microsoft.com/office/drawing/2014/main" id="{CBE76EFC-AE6E-4879-B3F1-4C320470F822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2">
              <a:extLst>
                <a:ext uri="{FF2B5EF4-FFF2-40B4-BE49-F238E27FC236}">
                  <a16:creationId xmlns:a16="http://schemas.microsoft.com/office/drawing/2014/main" id="{D107777E-9E2D-483D-A2AF-5688433BA0FF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2FB8AE1-F195-4189-8786-3AD381BCDBDC}"/>
              </a:ext>
            </a:extLst>
          </p:cNvPr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>
              <a:extLst>
                <a:ext uri="{FF2B5EF4-FFF2-40B4-BE49-F238E27FC236}">
                  <a16:creationId xmlns:a16="http://schemas.microsoft.com/office/drawing/2014/main" id="{DE51A31F-4CC3-45E4-9A6F-6B9576F81657}"/>
                </a:ext>
              </a:extLst>
            </p:cNvPr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2">
              <a:extLst>
                <a:ext uri="{FF2B5EF4-FFF2-40B4-BE49-F238E27FC236}">
                  <a16:creationId xmlns:a16="http://schemas.microsoft.com/office/drawing/2014/main" id="{62CFCCC3-B2EC-4CBB-B116-3260D7AC88C2}"/>
                </a:ext>
              </a:extLst>
            </p:cNvPr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2">
              <a:extLst>
                <a:ext uri="{FF2B5EF4-FFF2-40B4-BE49-F238E27FC236}">
                  <a16:creationId xmlns:a16="http://schemas.microsoft.com/office/drawing/2014/main" id="{55553648-4AB2-438A-8551-00B0D8E3FBD0}"/>
                </a:ext>
              </a:extLst>
            </p:cNvPr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2">
              <a:extLst>
                <a:ext uri="{FF2B5EF4-FFF2-40B4-BE49-F238E27FC236}">
                  <a16:creationId xmlns:a16="http://schemas.microsoft.com/office/drawing/2014/main" id="{B9101AD3-7006-4970-B366-2B53690C275E}"/>
                </a:ext>
              </a:extLst>
            </p:cNvPr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2">
              <a:extLst>
                <a:ext uri="{FF2B5EF4-FFF2-40B4-BE49-F238E27FC236}">
                  <a16:creationId xmlns:a16="http://schemas.microsoft.com/office/drawing/2014/main" id="{BDFB8FC4-77A3-47A9-9980-CDEBBDD901C1}"/>
                </a:ext>
              </a:extLst>
            </p:cNvPr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2">
              <a:extLst>
                <a:ext uri="{FF2B5EF4-FFF2-40B4-BE49-F238E27FC236}">
                  <a16:creationId xmlns:a16="http://schemas.microsoft.com/office/drawing/2014/main" id="{4C626783-6702-415D-B4E7-8A4BFDBC2447}"/>
                </a:ext>
              </a:extLst>
            </p:cNvPr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2">
              <a:extLst>
                <a:ext uri="{FF2B5EF4-FFF2-40B4-BE49-F238E27FC236}">
                  <a16:creationId xmlns:a16="http://schemas.microsoft.com/office/drawing/2014/main" id="{C6D52FBC-AE93-47EC-B197-8EA89A78140E}"/>
                </a:ext>
              </a:extLst>
            </p:cNvPr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2">
              <a:extLst>
                <a:ext uri="{FF2B5EF4-FFF2-40B4-BE49-F238E27FC236}">
                  <a16:creationId xmlns:a16="http://schemas.microsoft.com/office/drawing/2014/main" id="{C0FFF7DC-8FD9-4AC4-97A9-DE72A6B036EA}"/>
                </a:ext>
              </a:extLst>
            </p:cNvPr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2">
              <a:extLst>
                <a:ext uri="{FF2B5EF4-FFF2-40B4-BE49-F238E27FC236}">
                  <a16:creationId xmlns:a16="http://schemas.microsoft.com/office/drawing/2014/main" id="{900BD925-3848-4220-8AE8-EC5617694C6A}"/>
                </a:ext>
              </a:extLst>
            </p:cNvPr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2">
              <a:extLst>
                <a:ext uri="{FF2B5EF4-FFF2-40B4-BE49-F238E27FC236}">
                  <a16:creationId xmlns:a16="http://schemas.microsoft.com/office/drawing/2014/main" id="{773B4003-7469-47A6-B8BB-39D0CB137C11}"/>
                </a:ext>
              </a:extLst>
            </p:cNvPr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2">
              <a:extLst>
                <a:ext uri="{FF2B5EF4-FFF2-40B4-BE49-F238E27FC236}">
                  <a16:creationId xmlns:a16="http://schemas.microsoft.com/office/drawing/2014/main" id="{F00B8779-E901-41CF-82DA-2E1D92DAE6F8}"/>
                </a:ext>
              </a:extLst>
            </p:cNvPr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2">
              <a:extLst>
                <a:ext uri="{FF2B5EF4-FFF2-40B4-BE49-F238E27FC236}">
                  <a16:creationId xmlns:a16="http://schemas.microsoft.com/office/drawing/2014/main" id="{EBF58AFB-D39B-4836-BDEB-8F65A7A4F49B}"/>
                </a:ext>
              </a:extLst>
            </p:cNvPr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2">
              <a:extLst>
                <a:ext uri="{FF2B5EF4-FFF2-40B4-BE49-F238E27FC236}">
                  <a16:creationId xmlns:a16="http://schemas.microsoft.com/office/drawing/2014/main" id="{F19BE845-EFB0-4235-998C-62F4ADA917B3}"/>
                </a:ext>
              </a:extLst>
            </p:cNvPr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2">
              <a:extLst>
                <a:ext uri="{FF2B5EF4-FFF2-40B4-BE49-F238E27FC236}">
                  <a16:creationId xmlns:a16="http://schemas.microsoft.com/office/drawing/2014/main" id="{F8874EAC-376B-42AE-A6D3-EED2C8BFBBFB}"/>
                </a:ext>
              </a:extLst>
            </p:cNvPr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2">
              <a:extLst>
                <a:ext uri="{FF2B5EF4-FFF2-40B4-BE49-F238E27FC236}">
                  <a16:creationId xmlns:a16="http://schemas.microsoft.com/office/drawing/2014/main" id="{A11EECFD-D13D-4A31-BAA2-58BB4EFFD675}"/>
                </a:ext>
              </a:extLst>
            </p:cNvPr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2">
              <a:extLst>
                <a:ext uri="{FF2B5EF4-FFF2-40B4-BE49-F238E27FC236}">
                  <a16:creationId xmlns:a16="http://schemas.microsoft.com/office/drawing/2014/main" id="{5C535AD1-227B-4488-BABD-38F172C39002}"/>
                </a:ext>
              </a:extLst>
            </p:cNvPr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2">
              <a:extLst>
                <a:ext uri="{FF2B5EF4-FFF2-40B4-BE49-F238E27FC236}">
                  <a16:creationId xmlns:a16="http://schemas.microsoft.com/office/drawing/2014/main" id="{64A6FFFD-F428-4E20-8CC0-DFCC2429617E}"/>
                </a:ext>
              </a:extLst>
            </p:cNvPr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2">
              <a:extLst>
                <a:ext uri="{FF2B5EF4-FFF2-40B4-BE49-F238E27FC236}">
                  <a16:creationId xmlns:a16="http://schemas.microsoft.com/office/drawing/2014/main" id="{E34A5E18-B04C-4E52-968A-5AAF117A176C}"/>
                </a:ext>
              </a:extLst>
            </p:cNvPr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2">
              <a:extLst>
                <a:ext uri="{FF2B5EF4-FFF2-40B4-BE49-F238E27FC236}">
                  <a16:creationId xmlns:a16="http://schemas.microsoft.com/office/drawing/2014/main" id="{7CC84CB1-E7B6-4889-8504-D9F3B29F7810}"/>
                </a:ext>
              </a:extLst>
            </p:cNvPr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2">
              <a:extLst>
                <a:ext uri="{FF2B5EF4-FFF2-40B4-BE49-F238E27FC236}">
                  <a16:creationId xmlns:a16="http://schemas.microsoft.com/office/drawing/2014/main" id="{2BD49A04-545B-48FA-9988-4D120AC6C317}"/>
                </a:ext>
              </a:extLst>
            </p:cNvPr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2">
              <a:extLst>
                <a:ext uri="{FF2B5EF4-FFF2-40B4-BE49-F238E27FC236}">
                  <a16:creationId xmlns:a16="http://schemas.microsoft.com/office/drawing/2014/main" id="{419105D3-1269-4BBE-93E4-E2B4286C1E47}"/>
                </a:ext>
              </a:extLst>
            </p:cNvPr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2">
              <a:extLst>
                <a:ext uri="{FF2B5EF4-FFF2-40B4-BE49-F238E27FC236}">
                  <a16:creationId xmlns:a16="http://schemas.microsoft.com/office/drawing/2014/main" id="{39574252-14B9-4C0F-B1EC-9FB7B0C57FC4}"/>
                </a:ext>
              </a:extLst>
            </p:cNvPr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2">
              <a:extLst>
                <a:ext uri="{FF2B5EF4-FFF2-40B4-BE49-F238E27FC236}">
                  <a16:creationId xmlns:a16="http://schemas.microsoft.com/office/drawing/2014/main" id="{4BC34E68-8154-4488-8487-B774B53046C2}"/>
                </a:ext>
              </a:extLst>
            </p:cNvPr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2">
              <a:extLst>
                <a:ext uri="{FF2B5EF4-FFF2-40B4-BE49-F238E27FC236}">
                  <a16:creationId xmlns:a16="http://schemas.microsoft.com/office/drawing/2014/main" id="{C2ACBDBF-6845-43EE-AC54-D4C45C993CFB}"/>
                </a:ext>
              </a:extLst>
            </p:cNvPr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2">
              <a:extLst>
                <a:ext uri="{FF2B5EF4-FFF2-40B4-BE49-F238E27FC236}">
                  <a16:creationId xmlns:a16="http://schemas.microsoft.com/office/drawing/2014/main" id="{83ABB81C-D724-418A-AF23-543002185A04}"/>
                </a:ext>
              </a:extLst>
            </p:cNvPr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2">
              <a:extLst>
                <a:ext uri="{FF2B5EF4-FFF2-40B4-BE49-F238E27FC236}">
                  <a16:creationId xmlns:a16="http://schemas.microsoft.com/office/drawing/2014/main" id="{2233D82C-8209-47A3-937B-2ED643C818AE}"/>
                </a:ext>
              </a:extLst>
            </p:cNvPr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2">
              <a:extLst>
                <a:ext uri="{FF2B5EF4-FFF2-40B4-BE49-F238E27FC236}">
                  <a16:creationId xmlns:a16="http://schemas.microsoft.com/office/drawing/2014/main" id="{A7E235A4-229B-4279-8076-CF04ED013535}"/>
                </a:ext>
              </a:extLst>
            </p:cNvPr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2">
              <a:extLst>
                <a:ext uri="{FF2B5EF4-FFF2-40B4-BE49-F238E27FC236}">
                  <a16:creationId xmlns:a16="http://schemas.microsoft.com/office/drawing/2014/main" id="{A0F15B90-0E77-46AB-8760-63359F298E82}"/>
                </a:ext>
              </a:extLst>
            </p:cNvPr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2">
              <a:extLst>
                <a:ext uri="{FF2B5EF4-FFF2-40B4-BE49-F238E27FC236}">
                  <a16:creationId xmlns:a16="http://schemas.microsoft.com/office/drawing/2014/main" id="{BC8A3526-5982-424A-8663-75523661BBDC}"/>
                </a:ext>
              </a:extLst>
            </p:cNvPr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2">
              <a:extLst>
                <a:ext uri="{FF2B5EF4-FFF2-40B4-BE49-F238E27FC236}">
                  <a16:creationId xmlns:a16="http://schemas.microsoft.com/office/drawing/2014/main" id="{B85FEDB7-4855-460E-8DDA-E08235C64A2B}"/>
                </a:ext>
              </a:extLst>
            </p:cNvPr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2">
              <a:extLst>
                <a:ext uri="{FF2B5EF4-FFF2-40B4-BE49-F238E27FC236}">
                  <a16:creationId xmlns:a16="http://schemas.microsoft.com/office/drawing/2014/main" id="{22DC214C-4E57-40D5-976B-6F08E88DB3F3}"/>
                </a:ext>
              </a:extLst>
            </p:cNvPr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2">
              <a:extLst>
                <a:ext uri="{FF2B5EF4-FFF2-40B4-BE49-F238E27FC236}">
                  <a16:creationId xmlns:a16="http://schemas.microsoft.com/office/drawing/2014/main" id="{66EAC705-E7EE-4DDE-9460-2B1F448FF94D}"/>
                </a:ext>
              </a:extLst>
            </p:cNvPr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2">
              <a:extLst>
                <a:ext uri="{FF2B5EF4-FFF2-40B4-BE49-F238E27FC236}">
                  <a16:creationId xmlns:a16="http://schemas.microsoft.com/office/drawing/2014/main" id="{D29CA3EB-14B8-4C09-A7B0-865AB64ECD59}"/>
                </a:ext>
              </a:extLst>
            </p:cNvPr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2">
              <a:extLst>
                <a:ext uri="{FF2B5EF4-FFF2-40B4-BE49-F238E27FC236}">
                  <a16:creationId xmlns:a16="http://schemas.microsoft.com/office/drawing/2014/main" id="{75B57D83-6EEB-4B07-9D91-82E92F6B7F4D}"/>
                </a:ext>
              </a:extLst>
            </p:cNvPr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2143108" y="71420"/>
            <a:ext cx="242309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方正兰亭中黑_GBK" pitchFamily="2" charset="-122"/>
                <a:ea typeface="方正兰亭中黑_GBK" pitchFamily="2" charset="-122"/>
              </a:rPr>
              <a:t>小组分工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285852" y="-714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5A0284-0821-40F9-86AC-7E511B94EA91}"/>
              </a:ext>
            </a:extLst>
          </p:cNvPr>
          <p:cNvSpPr txBox="1"/>
          <p:nvPr/>
        </p:nvSpPr>
        <p:spPr>
          <a:xfrm>
            <a:off x="1214414" y="642924"/>
            <a:ext cx="6715172" cy="4007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组长：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薛勇       任务：实现登录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窗体的逻辑代码，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实现项目的整体功能，  后台代码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的编写，修改界面，需求规格说明书部 分和项目计划书的整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合编写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组员：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周龙艺    任务：员工查询的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页面编写，添加员工的页面编写，需求规格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	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说明书和项目计划书的部分编写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廖超越    任务：部门查询的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页面编写，添加部门的页面编写，需求规格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说明书和项目计划书的部分编写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杨灿        任务：公告查询的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页面编写，添加公告的页面编写，需求规格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说明书和项目计划书的部分编写</a:t>
            </a: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蒲关正    任务：大部分文档编写，数据库的建立，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页面编写，需求规格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说明书和项目计划书的部分编写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田桐        任务：职位查询的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页面编写，添加职位的页面编写，需求规格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说明书部分和项目计划书的编写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杨勇鑫     任务：用户查询的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JSP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页面编写，添加用户的页面编写，需求规格说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明书和项目计划书的部分编写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ts val="22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04188C2-E3C3-4FA8-8B25-B543541D774F}"/>
              </a:ext>
            </a:extLst>
          </p:cNvPr>
          <p:cNvCxnSpPr/>
          <p:nvPr/>
        </p:nvCxnSpPr>
        <p:spPr>
          <a:xfrm>
            <a:off x="2000232" y="50004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662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" tmFilter="0,0; .5, 1; 1, 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4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" tmFilter="0,0; .5, 1; 1, 1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8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00" tmFilter="0,0; .5, 1; 1, 1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" tmFilter="0,0; .5, 1; 1, 1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4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00" tmFilter="0,0; .5, 1; 1, 1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00"/>
                            </p:stCondLst>
                            <p:childTnLst>
                              <p:par>
                                <p:cTn id="9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200" tmFilter="0,0; .5, 1; 1, 1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20"/>
                            </p:stCondLst>
                            <p:childTnLst>
                              <p:par>
                                <p:cTn id="10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00" tmFilter="0,0; .5, 1; 1, 1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980"/>
                            </p:stCondLst>
                            <p:childTnLst>
                              <p:par>
                                <p:cTn id="1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 tmFilter="0,0; .5, 1; 1, 1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820"/>
                            </p:stCondLst>
                            <p:childTnLst>
                              <p:par>
                                <p:cTn id="1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00" tmFilter="0,0; .5, 1; 1, 1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280"/>
                            </p:stCondLst>
                            <p:childTnLst>
                              <p:par>
                                <p:cTn id="1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fill="hold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" fill="hold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fill="hold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00" tmFilter="0,0; .5, 1; 1, 1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100"/>
                            </p:stCondLst>
                            <p:childTnLst>
                              <p:par>
                                <p:cTn id="1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" fill="hold"/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" fill="hold"/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00" tmFilter="0,0; .5, 1; 1, 1"/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9560"/>
                            </p:stCondLst>
                            <p:childTnLst>
                              <p:par>
                                <p:cTn id="1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" fill="hold"/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fill="hold"/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fill="hold"/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00" tmFilter="0,0; .5, 1; 1, 1"/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420"/>
                            </p:stCondLst>
                            <p:childTnLst>
                              <p:par>
                                <p:cTn id="1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fill="hold"/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" fill="hold"/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00" tmFilter="0,0; .5, 1; 1, 1"/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4233" y="1621177"/>
            <a:ext cx="2754313" cy="2754313"/>
            <a:chOff x="0" y="0"/>
            <a:chExt cx="2754000" cy="2754000"/>
          </a:xfrm>
          <a:effectLst/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2754000" cy="2754000"/>
              <a:chOff x="0" y="0"/>
              <a:chExt cx="3060000" cy="3060000"/>
            </a:xfrm>
          </p:grpSpPr>
          <p:sp>
            <p:nvSpPr>
              <p:cNvPr id="5" name="椭圆 29"/>
              <p:cNvSpPr>
                <a:spLocks noChangeAspect="1"/>
              </p:cNvSpPr>
              <p:nvPr/>
            </p:nvSpPr>
            <p:spPr bwMode="auto">
              <a:xfrm>
                <a:off x="0" y="0"/>
                <a:ext cx="3060000" cy="3060000"/>
              </a:xfrm>
              <a:prstGeom prst="ellipse">
                <a:avLst/>
              </a:prstGeom>
              <a:solidFill>
                <a:srgbClr val="FFFFFF"/>
              </a:solidFill>
              <a:ln w="5715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椭圆 30"/>
              <p:cNvSpPr>
                <a:spLocks noChangeAspect="1"/>
              </p:cNvSpPr>
              <p:nvPr/>
            </p:nvSpPr>
            <p:spPr bwMode="auto">
              <a:xfrm>
                <a:off x="279545" y="262407"/>
                <a:ext cx="2590856" cy="259085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  <a:round/>
                <a:headEnd/>
                <a:tailEnd/>
              </a:ln>
              <a:effectLst/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465880" y="1093325"/>
              <a:ext cx="1714317" cy="523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Swiss911 XCm BT" pitchFamily="34" charset="0"/>
                  <a:ea typeface="方正兰亭黑_GBK"/>
                </a:rPr>
                <a:t> 项目功能</a:t>
              </a:r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714744" y="857238"/>
            <a:ext cx="4052085" cy="738664"/>
            <a:chOff x="192882" y="55901"/>
            <a:chExt cx="4051775" cy="738564"/>
          </a:xfrm>
          <a:effectLst/>
        </p:grpSpPr>
        <p:sp>
          <p:nvSpPr>
            <p:cNvPr id="9" name="TextBox 146"/>
            <p:cNvSpPr txBox="1">
              <a:spLocks noChangeArrowheads="1"/>
            </p:cNvSpPr>
            <p:nvPr/>
          </p:nvSpPr>
          <p:spPr bwMode="auto">
            <a:xfrm>
              <a:off x="192882" y="55901"/>
              <a:ext cx="2737923" cy="73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1.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不同用户的权限管理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2.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验证登录状态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3.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登录和退出登录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10" name="TextBox 146"/>
            <p:cNvSpPr txBox="1">
              <a:spLocks noChangeArrowheads="1"/>
            </p:cNvSpPr>
            <p:nvPr/>
          </p:nvSpPr>
          <p:spPr bwMode="auto">
            <a:xfrm>
              <a:off x="212379" y="280187"/>
              <a:ext cx="4032278" cy="253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just">
                <a:defRPr/>
              </a:pPr>
              <a:endParaRPr lang="en-US" altLang="zh-CN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4357686" y="2000246"/>
            <a:ext cx="3665537" cy="1285884"/>
            <a:chOff x="268061" y="-251789"/>
            <a:chExt cx="3665563" cy="1384599"/>
          </a:xfrm>
        </p:grpSpPr>
        <p:sp>
          <p:nvSpPr>
            <p:cNvPr id="13" name="TextBox 146"/>
            <p:cNvSpPr txBox="1">
              <a:spLocks noChangeArrowheads="1"/>
            </p:cNvSpPr>
            <p:nvPr/>
          </p:nvSpPr>
          <p:spPr bwMode="auto">
            <a:xfrm>
              <a:off x="327157" y="-251789"/>
              <a:ext cx="3603678" cy="1384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4.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显示时间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5.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用户管理模块中用户查询、添加用户，增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加、删除，查找。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6.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部门管理模块中部门查询、添加部门，增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加、删除，查找。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14" name="TextBox 146"/>
            <p:cNvSpPr txBox="1">
              <a:spLocks noChangeArrowheads="1"/>
            </p:cNvSpPr>
            <p:nvPr/>
          </p:nvSpPr>
          <p:spPr bwMode="auto">
            <a:xfrm>
              <a:off x="268061" y="297146"/>
              <a:ext cx="3665563" cy="25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just">
                <a:defRPr/>
              </a:pPr>
              <a:endParaRPr lang="en-US" altLang="zh-CN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4000496" y="3500426"/>
            <a:ext cx="4032586" cy="1643074"/>
            <a:chOff x="192089" y="55902"/>
            <a:chExt cx="4032278" cy="5852000"/>
          </a:xfrm>
        </p:grpSpPr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>
              <a:off x="192881" y="55902"/>
              <a:ext cx="3999430" cy="585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7.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职位管理模块中职位查询、添加职位，增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加、删除，查找。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8.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员工管理模块中员工查询、添加员工，增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加、删除，查找。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9.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公告管理模块中公告查询、添加公告，增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  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黑_GBK" pitchFamily="2" charset="-122"/>
                  <a:ea typeface="方正兰亭黑_GBK" pitchFamily="2" charset="-122"/>
                </a:rPr>
                <a:t>加、删除，查找。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  <a:p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  <p:sp>
          <p:nvSpPr>
            <p:cNvPr id="18" name="TextBox 146"/>
            <p:cNvSpPr txBox="1">
              <a:spLocks noChangeArrowheads="1"/>
            </p:cNvSpPr>
            <p:nvPr/>
          </p:nvSpPr>
          <p:spPr bwMode="auto">
            <a:xfrm>
              <a:off x="192089" y="274151"/>
              <a:ext cx="4032278" cy="253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>
                <a:buFont typeface="Arial" charset="0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 algn="just">
                <a:defRPr/>
              </a:pPr>
              <a:endParaRPr lang="en-US" altLang="zh-CN" sz="1050" dirty="0">
                <a:solidFill>
                  <a:srgbClr val="000000">
                    <a:lumMod val="65000"/>
                    <a:lumOff val="35000"/>
                  </a:srgbClr>
                </a:solidFill>
                <a:latin typeface="方正兰亭纤黑简体" pitchFamily="65" charset="-122"/>
                <a:ea typeface="方正兰亭纤黑简体" pitchFamily="65" charset="-122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2685240" y="1462427"/>
            <a:ext cx="747713" cy="741363"/>
            <a:chOff x="0" y="0"/>
            <a:chExt cx="747186" cy="740914"/>
          </a:xfrm>
          <a:effectLst/>
        </p:grpSpPr>
        <p:grpSp>
          <p:nvGrpSpPr>
            <p:cNvPr id="20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22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23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79999"/>
                </a:schemeClr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ea typeface="方正兰亭黑_GBK" pitchFamily="2" charset="-122"/>
                </a:endParaRPr>
              </a:p>
            </p:txBody>
          </p:sp>
        </p:grp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0" y="170402"/>
              <a:ext cx="747186" cy="399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3393265" y="2629238"/>
            <a:ext cx="747713" cy="739776"/>
            <a:chOff x="0" y="0"/>
            <a:chExt cx="747186" cy="739990"/>
          </a:xfrm>
        </p:grpSpPr>
        <p:grpSp>
          <p:nvGrpSpPr>
            <p:cNvPr id="25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27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28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chemeClr val="accent6">
                  <a:lumMod val="7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</p:grp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0" y="169940"/>
              <a:ext cx="747186" cy="40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2685240" y="3803988"/>
            <a:ext cx="747713" cy="739776"/>
            <a:chOff x="0" y="0"/>
            <a:chExt cx="747186" cy="740120"/>
          </a:xfrm>
        </p:grpSpPr>
        <p:grpSp>
          <p:nvGrpSpPr>
            <p:cNvPr id="30" name="Group 31"/>
            <p:cNvGrpSpPr>
              <a:grpSpLocks noChangeAspect="1"/>
            </p:cNvGrpSpPr>
            <p:nvPr/>
          </p:nvGrpSpPr>
          <p:grpSpPr bwMode="auto"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32" name="椭圆 4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  <p:sp>
            <p:nvSpPr>
              <p:cNvPr id="33" name="椭圆 42"/>
              <p:cNvSpPr>
                <a:spLocks noChangeAspect="1"/>
              </p:cNvSpPr>
              <p:nvPr/>
            </p:nvSpPr>
            <p:spPr bwMode="auto"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tx2"/>
                  </a:solidFill>
                  <a:latin typeface="Calibri" pitchFamily="34" charset="0"/>
                  <a:ea typeface="方正兰亭黑_GBK" pitchFamily="2" charset="-122"/>
                </a:endParaRPr>
              </a:p>
            </p:txBody>
          </p:sp>
        </p:grp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0" y="170005"/>
              <a:ext cx="747186" cy="400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方正兰亭黑_GBK" pitchFamily="2" charset="-122"/>
                  <a:ea typeface="方正兰亭黑_GBK" pitchFamily="2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ECDFB4F-C7FF-42F7-B6CF-7003070FC10C}"/>
              </a:ext>
            </a:extLst>
          </p:cNvPr>
          <p:cNvGrpSpPr/>
          <p:nvPr/>
        </p:nvGrpSpPr>
        <p:grpSpPr>
          <a:xfrm>
            <a:off x="1000100" y="0"/>
            <a:ext cx="3072105" cy="614049"/>
            <a:chOff x="472838" y="-18110"/>
            <a:chExt cx="3072105" cy="61404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A3F80D7-E78A-433C-876E-F530AADD885E}"/>
                </a:ext>
              </a:extLst>
            </p:cNvPr>
            <p:cNvSpPr txBox="1"/>
            <p:nvPr/>
          </p:nvSpPr>
          <p:spPr>
            <a:xfrm>
              <a:off x="472838" y="-18110"/>
              <a:ext cx="2461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项目实现的功能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3BB57A7-77CD-4898-8A11-3CA06C56D46D}"/>
                </a:ext>
              </a:extLst>
            </p:cNvPr>
            <p:cNvSpPr/>
            <p:nvPr/>
          </p:nvSpPr>
          <p:spPr>
            <a:xfrm>
              <a:off x="505328" y="288162"/>
              <a:ext cx="30396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Functions of Project Implementation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2844" y="0"/>
            <a:ext cx="781467" cy="773822"/>
            <a:chOff x="550069" y="1100039"/>
            <a:chExt cx="781467" cy="773822"/>
          </a:xfrm>
        </p:grpSpPr>
        <p:sp>
          <p:nvSpPr>
            <p:cNvPr id="44" name="矩形 2"/>
            <p:cNvSpPr/>
            <p:nvPr/>
          </p:nvSpPr>
          <p:spPr>
            <a:xfrm rot="5400000">
              <a:off x="625330" y="1167654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069" y="1182919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0504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23"/>
          <p:cNvSpPr/>
          <p:nvPr/>
        </p:nvSpPr>
        <p:spPr>
          <a:xfrm>
            <a:off x="3184131" y="1706795"/>
            <a:ext cx="2680709" cy="1836154"/>
          </a:xfrm>
          <a:prstGeom prst="diamond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1643042" y="1071552"/>
            <a:ext cx="1269133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5" name="Rectangle 21"/>
          <p:cNvSpPr/>
          <p:nvPr/>
        </p:nvSpPr>
        <p:spPr>
          <a:xfrm>
            <a:off x="5611782" y="3555463"/>
            <a:ext cx="1250994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6" name="Rectangle 22"/>
          <p:cNvSpPr/>
          <p:nvPr/>
        </p:nvSpPr>
        <p:spPr>
          <a:xfrm>
            <a:off x="6079293" y="1122350"/>
            <a:ext cx="1216252" cy="27699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7" name="Rectangle 25"/>
          <p:cNvSpPr/>
          <p:nvPr/>
        </p:nvSpPr>
        <p:spPr>
          <a:xfrm>
            <a:off x="1738059" y="3217852"/>
            <a:ext cx="1223580" cy="276999"/>
          </a:xfrm>
          <a:prstGeom prst="rect">
            <a:avLst/>
          </a:prstGeom>
          <a:solidFill>
            <a:schemeClr val="accent3"/>
          </a:solidFill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580585" y="1986725"/>
            <a:ext cx="1863338" cy="1276294"/>
            <a:chOff x="2580585" y="1986725"/>
            <a:chExt cx="1863338" cy="127629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" name="Diamond 5"/>
            <p:cNvSpPr/>
            <p:nvPr/>
          </p:nvSpPr>
          <p:spPr>
            <a:xfrm>
              <a:off x="2580585" y="1986725"/>
              <a:ext cx="1863338" cy="1276294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0578" y="2301707"/>
              <a:ext cx="86335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4</a:t>
              </a:r>
              <a:endParaRPr lang="zh-CN" altLang="en-US" kern="0" dirty="0">
                <a:solidFill>
                  <a:schemeClr val="bg1"/>
                </a:solidFill>
                <a:latin typeface="方正兰亭中粗黑_GBK" pitchFamily="2" charset="-122"/>
                <a:ea typeface="方正兰亭中粗黑_GBK" pitchFamily="2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6978" y="1513335"/>
            <a:ext cx="2434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文档管理模块没有进行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jsp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编写和功能实现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600600" y="1304568"/>
            <a:ext cx="1863338" cy="1276294"/>
            <a:chOff x="3600600" y="1304568"/>
            <a:chExt cx="1863338" cy="1276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" name="Diamond 2"/>
            <p:cNvSpPr/>
            <p:nvPr/>
          </p:nvSpPr>
          <p:spPr>
            <a:xfrm>
              <a:off x="3600600" y="1304568"/>
              <a:ext cx="1863338" cy="1276294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00593" y="1619550"/>
              <a:ext cx="86335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1</a:t>
              </a:r>
              <a:endParaRPr lang="zh-CN" altLang="en-US" kern="0" dirty="0">
                <a:solidFill>
                  <a:schemeClr val="bg1"/>
                </a:solidFill>
                <a:latin typeface="方正兰亭中粗黑_GBK" pitchFamily="2" charset="-122"/>
                <a:ea typeface="方正兰亭中粗黑_GBK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612145" y="1981224"/>
            <a:ext cx="1863338" cy="1276294"/>
            <a:chOff x="4612145" y="1981224"/>
            <a:chExt cx="1863338" cy="127629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5" name="Diamond 6"/>
            <p:cNvSpPr/>
            <p:nvPr/>
          </p:nvSpPr>
          <p:spPr>
            <a:xfrm>
              <a:off x="4612145" y="1981224"/>
              <a:ext cx="1863338" cy="1276294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12138" y="2296206"/>
              <a:ext cx="86335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2</a:t>
              </a:r>
              <a:endParaRPr lang="zh-CN" altLang="en-US" kern="0" dirty="0">
                <a:solidFill>
                  <a:schemeClr val="bg1"/>
                </a:solidFill>
                <a:latin typeface="方正兰亭中粗黑_GBK" pitchFamily="2" charset="-122"/>
                <a:ea typeface="方正兰亭中粗黑_GBK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592569" y="2674383"/>
            <a:ext cx="1863338" cy="1276294"/>
            <a:chOff x="3592569" y="2674383"/>
            <a:chExt cx="1863338" cy="127629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Diamond 7"/>
            <p:cNvSpPr/>
            <p:nvPr/>
          </p:nvSpPr>
          <p:spPr>
            <a:xfrm>
              <a:off x="3592569" y="2674383"/>
              <a:ext cx="1863338" cy="1276294"/>
            </a:xfrm>
            <a:prstGeom prst="diamond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2562" y="2989365"/>
              <a:ext cx="86335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kern="0" dirty="0">
                  <a:solidFill>
                    <a:schemeClr val="bg1"/>
                  </a:solidFill>
                  <a:latin typeface="方正兰亭中粗黑_GBK" pitchFamily="2" charset="-122"/>
                  <a:ea typeface="方正兰亭中粗黑_GBK" pitchFamily="2" charset="-122"/>
                </a:rPr>
                <a:t>3</a:t>
              </a:r>
              <a:endParaRPr lang="zh-CN" altLang="en-US" kern="0" dirty="0">
                <a:solidFill>
                  <a:schemeClr val="bg1"/>
                </a:solidFill>
                <a:latin typeface="方正兰亭中粗黑_GBK" pitchFamily="2" charset="-122"/>
                <a:ea typeface="方正兰亭中粗黑_GBK" pitchFamily="2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998964" y="1501205"/>
            <a:ext cx="253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项目的界面不是非常完美好看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0158" y="3947046"/>
            <a:ext cx="2774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账号密码错误限制没有实现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211" y="3665575"/>
            <a:ext cx="2557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在</a:t>
            </a:r>
            <a:r>
              <a:rPr lang="en-US" altLang="zh-CN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datagrid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itchFamily="65" charset="-122"/>
                <a:ea typeface="方正兰亭纤黑简体" pitchFamily="65" charset="-122"/>
              </a:rPr>
              <a:t>里面插入图片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itchFamily="65" charset="-122"/>
              <a:ea typeface="方正兰亭纤黑简体" pitchFamily="65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438781" y="1887702"/>
            <a:ext cx="2195007" cy="1468838"/>
            <a:chOff x="3438781" y="1887702"/>
            <a:chExt cx="2195007" cy="14688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38781" y="1887702"/>
              <a:ext cx="2195007" cy="1468838"/>
              <a:chOff x="3438781" y="1887702"/>
              <a:chExt cx="2195007" cy="1468838"/>
            </a:xfrm>
          </p:grpSpPr>
          <p:cxnSp>
            <p:nvCxnSpPr>
              <p:cNvPr id="7" name="Straight Arrow Connector 13"/>
              <p:cNvCxnSpPr/>
              <p:nvPr/>
            </p:nvCxnSpPr>
            <p:spPr>
              <a:xfrm flipV="1">
                <a:off x="5248699" y="3097981"/>
                <a:ext cx="385089" cy="25855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1" name="Straight Arrow Connector 24"/>
              <p:cNvCxnSpPr/>
              <p:nvPr/>
            </p:nvCxnSpPr>
            <p:spPr>
              <a:xfrm flipV="1">
                <a:off x="3438781" y="1887702"/>
                <a:ext cx="385089" cy="25855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30"/>
              <p:cNvCxnSpPr/>
              <p:nvPr/>
            </p:nvCxnSpPr>
            <p:spPr>
              <a:xfrm>
                <a:off x="3449784" y="3081477"/>
                <a:ext cx="385089" cy="25855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3" name="Straight Arrow Connector 31"/>
              <p:cNvCxnSpPr/>
              <p:nvPr/>
            </p:nvCxnSpPr>
            <p:spPr>
              <a:xfrm>
                <a:off x="5226693" y="1893203"/>
                <a:ext cx="385089" cy="25855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  <p:grpSp>
          <p:nvGrpSpPr>
            <p:cNvPr id="8" name="Group 18"/>
            <p:cNvGrpSpPr/>
            <p:nvPr/>
          </p:nvGrpSpPr>
          <p:grpSpPr>
            <a:xfrm>
              <a:off x="4247468" y="2316297"/>
              <a:ext cx="572132" cy="572012"/>
              <a:chOff x="4143375" y="3200400"/>
              <a:chExt cx="762000" cy="762000"/>
            </a:xfrm>
            <a:effectLst/>
          </p:grpSpPr>
          <p:cxnSp>
            <p:nvCxnSpPr>
              <p:cNvPr id="9" name="Straight Arrow Connector 16"/>
              <p:cNvCxnSpPr/>
              <p:nvPr/>
            </p:nvCxnSpPr>
            <p:spPr>
              <a:xfrm>
                <a:off x="4143375" y="3590925"/>
                <a:ext cx="76200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0" name="Straight Arrow Connector 17"/>
              <p:cNvCxnSpPr/>
              <p:nvPr/>
            </p:nvCxnSpPr>
            <p:spPr>
              <a:xfrm rot="16200000">
                <a:off x="4143375" y="3580606"/>
                <a:ext cx="76200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headEnd type="triangle" w="med" len="med"/>
                <a:tailEnd type="triangle" w="med" len="med"/>
              </a:ln>
              <a:effectLst/>
            </p:spPr>
          </p:cxn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7F8124-7921-4409-811E-ED8599254879}"/>
              </a:ext>
            </a:extLst>
          </p:cNvPr>
          <p:cNvGrpSpPr/>
          <p:nvPr/>
        </p:nvGrpSpPr>
        <p:grpSpPr>
          <a:xfrm>
            <a:off x="1000100" y="0"/>
            <a:ext cx="2854096" cy="614049"/>
            <a:chOff x="472838" y="-18110"/>
            <a:chExt cx="2854096" cy="61404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35B5295-3778-4952-A9F8-DC0A83797205}"/>
                </a:ext>
              </a:extLst>
            </p:cNvPr>
            <p:cNvSpPr txBox="1"/>
            <p:nvPr/>
          </p:nvSpPr>
          <p:spPr>
            <a:xfrm>
              <a:off x="472838" y="-18110"/>
              <a:ext cx="2604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项目未实现的功能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80809D4-B1C4-4F20-BA85-1F25FD4AC5D6}"/>
                </a:ext>
              </a:extLst>
            </p:cNvPr>
            <p:cNvSpPr/>
            <p:nvPr/>
          </p:nvSpPr>
          <p:spPr>
            <a:xfrm>
              <a:off x="505328" y="288162"/>
              <a:ext cx="28216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Unfulfilled functions of the project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406" y="0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9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069" y="1198061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09288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  <p:bldP spid="19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038286" y="1667055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3" name="直接连接符 2"/>
          <p:cNvCxnSpPr/>
          <p:nvPr/>
        </p:nvCxnSpPr>
        <p:spPr>
          <a:xfrm>
            <a:off x="8048624" y="1667055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4" name="直接连接符 3"/>
          <p:cNvCxnSpPr/>
          <p:nvPr/>
        </p:nvCxnSpPr>
        <p:spPr>
          <a:xfrm>
            <a:off x="6956557" y="263968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6966895" y="263968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5879435" y="361231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5889774" y="3612316"/>
            <a:ext cx="0" cy="97263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4779464" y="4584946"/>
            <a:ext cx="1102405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4789803" y="4584946"/>
            <a:ext cx="0" cy="65110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8192161" y="945146"/>
            <a:ext cx="719989" cy="769441"/>
            <a:chOff x="8051785" y="944862"/>
            <a:chExt cx="826543" cy="883314"/>
          </a:xfrm>
        </p:grpSpPr>
        <p:sp>
          <p:nvSpPr>
            <p:cNvPr id="11" name="椭圆 10"/>
            <p:cNvSpPr/>
            <p:nvPr/>
          </p:nvSpPr>
          <p:spPr>
            <a:xfrm>
              <a:off x="8051785" y="947066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139438" y="1034719"/>
              <a:ext cx="651236" cy="6512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 cmpd="sng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83451" y="944862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zh-CN" altLang="en-US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3108" y="1091244"/>
            <a:ext cx="6993268" cy="444047"/>
            <a:chOff x="-247122" y="1112578"/>
            <a:chExt cx="8028228" cy="50976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-81793" y="1622341"/>
              <a:ext cx="78628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-247122" y="1112578"/>
              <a:ext cx="6788256" cy="476990"/>
              <a:chOff x="-247122" y="1122738"/>
              <a:chExt cx="6788256" cy="47699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-247122" y="1168905"/>
                <a:ext cx="1293760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完成情况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27649" y="1122738"/>
                <a:ext cx="5413485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兰亭纤黑简体" pitchFamily="65" charset="-122"/>
                    <a:ea typeface="方正兰亭纤黑简体" pitchFamily="65" charset="-122"/>
                  </a:rPr>
                  <a:t>小组各成员都基本能按时保量的完成自己的任务，不成为整个小组项目的包袱。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47765" y="1903923"/>
            <a:ext cx="719989" cy="769441"/>
            <a:chOff x="6852825" y="2045531"/>
            <a:chExt cx="826543" cy="883314"/>
          </a:xfrm>
        </p:grpSpPr>
        <p:sp>
          <p:nvSpPr>
            <p:cNvPr id="20" name="椭圆 19"/>
            <p:cNvSpPr/>
            <p:nvPr/>
          </p:nvSpPr>
          <p:spPr>
            <a:xfrm>
              <a:off x="6852825" y="2063640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940478" y="2151293"/>
              <a:ext cx="651236" cy="65123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 cmpd="sng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84492" y="2045531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zh-CN" altLang="en-US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12592" y="2060917"/>
            <a:ext cx="5863664" cy="453208"/>
            <a:chOff x="-190315" y="2225758"/>
            <a:chExt cx="6731450" cy="52027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-81793" y="2718598"/>
              <a:ext cx="6622928" cy="27439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-190315" y="2225758"/>
              <a:ext cx="6070131" cy="399493"/>
              <a:chOff x="-190315" y="2246078"/>
              <a:chExt cx="6070131" cy="399493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-190315" y="2292245"/>
                <a:ext cx="1308767" cy="353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未完成情况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27648" y="2246078"/>
                <a:ext cx="4752168" cy="29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兰亭纤黑简体" pitchFamily="65" charset="-122"/>
                    <a:ea typeface="方正兰亭纤黑简体" pitchFamily="65" charset="-122"/>
                  </a:rPr>
                  <a:t>虽然小组的项目已经完成，但还是有部分模块和界面设计未实现。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063201" y="2854721"/>
            <a:ext cx="719989" cy="769441"/>
            <a:chOff x="5607753" y="3137044"/>
            <a:chExt cx="826543" cy="883314"/>
          </a:xfrm>
        </p:grpSpPr>
        <p:sp>
          <p:nvSpPr>
            <p:cNvPr id="29" name="椭圆 28"/>
            <p:cNvSpPr/>
            <p:nvPr/>
          </p:nvSpPr>
          <p:spPr>
            <a:xfrm>
              <a:off x="5607753" y="3170764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695406" y="3258417"/>
              <a:ext cx="651236" cy="65123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9420" y="3137044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zh-CN" altLang="en-US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28662" y="2928942"/>
            <a:ext cx="4867473" cy="594659"/>
            <a:chOff x="-286666" y="3222245"/>
            <a:chExt cx="5587829" cy="68266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-81794" y="3817703"/>
              <a:ext cx="5382957" cy="41693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-286666" y="3222245"/>
              <a:ext cx="4988383" cy="682664"/>
              <a:chOff x="-286666" y="3191765"/>
              <a:chExt cx="4988383" cy="682664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-286666" y="3273776"/>
                <a:ext cx="1384067" cy="600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小组解决困难情况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89521" y="3191765"/>
                <a:ext cx="3512196" cy="66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兰亭纤黑简体" pitchFamily="65" charset="-122"/>
                    <a:ea typeface="方正兰亭纤黑简体" pitchFamily="65" charset="-122"/>
                  </a:rPr>
                  <a:t>在小组成员遇到自己不能解决困难的时候，积极向自己小组的其他成员或者其他小组的成员寻求帮助，解决问题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4978638" y="3838941"/>
            <a:ext cx="719989" cy="769441"/>
            <a:chOff x="4362681" y="4266924"/>
            <a:chExt cx="826543" cy="883314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4362681" y="4300937"/>
              <a:ext cx="826543" cy="826543"/>
            </a:xfrm>
            <a:prstGeom prst="ellipse">
              <a:avLst/>
            </a:prstGeom>
            <a:noFill/>
            <a:ln w="12700" cmpd="sng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C89800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450337" y="4388590"/>
              <a:ext cx="651237" cy="6512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 cmpd="sng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898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4348" y="4266924"/>
              <a:ext cx="572683" cy="883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  <a:latin typeface="Arial" pitchFamily="34" charset="0"/>
                  <a:ea typeface="Arial Unicode MS" pitchFamily="34" charset="-122"/>
                  <a:cs typeface="Arial" pitchFamily="34" charset="0"/>
                </a:rPr>
                <a:t>4</a:t>
              </a:r>
              <a:endParaRPr lang="zh-CN" altLang="en-US" sz="4400" b="1" dirty="0">
                <a:solidFill>
                  <a:schemeClr val="bg1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00100" y="3929072"/>
            <a:ext cx="3715916" cy="594651"/>
            <a:chOff x="-204655" y="4370404"/>
            <a:chExt cx="4265848" cy="682657"/>
          </a:xfrm>
        </p:grpSpPr>
        <p:cxnSp>
          <p:nvCxnSpPr>
            <p:cNvPr id="42" name="直接箭头连接符 41"/>
            <p:cNvCxnSpPr/>
            <p:nvPr/>
          </p:nvCxnSpPr>
          <p:spPr>
            <a:xfrm>
              <a:off x="-103106" y="4976211"/>
              <a:ext cx="416429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-204655" y="4370404"/>
              <a:ext cx="4041979" cy="682657"/>
              <a:chOff x="-204655" y="4339924"/>
              <a:chExt cx="4041979" cy="682657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-204655" y="4421928"/>
                <a:ext cx="1308768" cy="600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8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itchFamily="34" charset="0"/>
                  </a:defRPr>
                </a:lvl2pPr>
                <a:lvl3pPr>
                  <a:defRPr sz="2400">
                    <a:latin typeface="Calibri" pitchFamily="34" charset="0"/>
                  </a:defRPr>
                </a:lvl3pPr>
                <a:lvl4pPr>
                  <a:defRPr sz="2000">
                    <a:latin typeface="Calibri" pitchFamily="34" charset="0"/>
                  </a:defRPr>
                </a:lvl4pPr>
                <a:lvl5pPr>
                  <a:defRPr sz="2000">
                    <a:latin typeface="Calibri" pitchFamily="34" charset="0"/>
                  </a:defRPr>
                </a:lvl5pPr>
                <a:lvl6pPr>
                  <a:buFont typeface="Arial" charset="0"/>
                  <a:defRPr sz="2000">
                    <a:latin typeface="Calibri" pitchFamily="34" charset="0"/>
                  </a:defRPr>
                </a:lvl6pPr>
                <a:lvl7pPr>
                  <a:buFont typeface="Arial" charset="0"/>
                  <a:defRPr sz="2000">
                    <a:latin typeface="Calibri" pitchFamily="34" charset="0"/>
                  </a:defRPr>
                </a:lvl7pPr>
                <a:lvl8pPr>
                  <a:buFont typeface="Arial" charset="0"/>
                  <a:defRPr sz="2000">
                    <a:latin typeface="Calibri" pitchFamily="34" charset="0"/>
                  </a:defRPr>
                </a:lvl8pPr>
                <a:lvl9pPr>
                  <a:buFont typeface="Arial" charset="0"/>
                  <a:defRPr sz="2000">
                    <a:latin typeface="Calibri" pitchFamily="34" charset="0"/>
                  </a:defRPr>
                </a:lvl9pPr>
              </a:lstStyle>
              <a:p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小组收获情况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107511" y="4339924"/>
                <a:ext cx="2729813" cy="662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兰亭纤黑简体" pitchFamily="65" charset="-122"/>
                    <a:ea typeface="方正兰亭纤黑简体" pitchFamily="65" charset="-122"/>
                  </a:rPr>
                  <a:t>通过这次小组项目的完成，小组各成员编码和做文档的能力以及交流能力都得到提升。</a:t>
                </a:r>
                <a:endPara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纤黑简体" pitchFamily="65" charset="-122"/>
                  <a:ea typeface="方正兰亭纤黑简体" pitchFamily="65" charset="-122"/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B73485A-ABDD-4891-B31A-B3EB25980FB3}"/>
              </a:ext>
            </a:extLst>
          </p:cNvPr>
          <p:cNvGrpSpPr/>
          <p:nvPr/>
        </p:nvGrpSpPr>
        <p:grpSpPr>
          <a:xfrm>
            <a:off x="1000100" y="0"/>
            <a:ext cx="2158492" cy="593511"/>
            <a:chOff x="472838" y="-18110"/>
            <a:chExt cx="2158492" cy="59351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98D120C-8693-4A9E-B1DD-973967509696}"/>
                </a:ext>
              </a:extLst>
            </p:cNvPr>
            <p:cNvSpPr txBox="1"/>
            <p:nvPr/>
          </p:nvSpPr>
          <p:spPr>
            <a:xfrm>
              <a:off x="472838" y="-18110"/>
              <a:ext cx="21584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9134EDF-A4F0-4DAC-AFBB-56F630F14B6D}"/>
                </a:ext>
              </a:extLst>
            </p:cNvPr>
            <p:cNvSpPr/>
            <p:nvPr/>
          </p:nvSpPr>
          <p:spPr>
            <a:xfrm>
              <a:off x="472838" y="267624"/>
              <a:ext cx="9204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summary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2844" y="0"/>
            <a:ext cx="710599" cy="773822"/>
            <a:chOff x="550069" y="1100038"/>
            <a:chExt cx="710599" cy="773822"/>
          </a:xfrm>
        </p:grpSpPr>
        <p:sp>
          <p:nvSpPr>
            <p:cNvPr id="50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069" y="1177004"/>
              <a:ext cx="6014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Swiss911 XCm BT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Swiss911 XCm B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5791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759" y="1595330"/>
            <a:ext cx="577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</a:t>
            </a: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5DEECCAA-D6F1-4627-8080-79F9C1F9E23C}"/>
              </a:ext>
            </a:extLst>
          </p:cNvPr>
          <p:cNvSpPr txBox="1"/>
          <p:nvPr/>
        </p:nvSpPr>
        <p:spPr>
          <a:xfrm>
            <a:off x="3520496" y="2549305"/>
            <a:ext cx="37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download to watch</a:t>
            </a:r>
          </a:p>
        </p:txBody>
      </p:sp>
    </p:spTree>
    <p:extLst>
      <p:ext uri="{BB962C8B-B14F-4D97-AF65-F5344CB8AC3E}">
        <p14:creationId xmlns:p14="http://schemas.microsoft.com/office/powerpoint/2010/main" val="38093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6000">
        <p:random/>
      </p:transition>
    </mc:Choice>
    <mc:Fallback xmlns="">
      <p:transition spd="slow" advClick="0" advTm="6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8571"/>
                                  </p:iterate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929"/>
                            </p:stCondLst>
                            <p:childTnLst>
                              <p:par>
                                <p:cTn id="29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ww.99ppt.com"/>
</p:tagLst>
</file>

<file path=ppt/theme/theme1.xml><?xml version="1.0" encoding="utf-8"?>
<a:theme xmlns:a="http://schemas.openxmlformats.org/drawingml/2006/main" name="www.99ppt.com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428</Words>
  <Application>Microsoft Office PowerPoint</Application>
  <PresentationFormat>全屏显示(16:9)</PresentationFormat>
  <Paragraphs>99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Swiss911 XCm BT</vt:lpstr>
      <vt:lpstr>方正兰亭黑_GBK</vt:lpstr>
      <vt:lpstr>方正兰亭纤黑简体</vt:lpstr>
      <vt:lpstr>方正兰亭中粗黑_GBK</vt:lpstr>
      <vt:lpstr>方正兰亭中黑_GBK</vt:lpstr>
      <vt:lpstr>微软雅黑</vt:lpstr>
      <vt:lpstr>Arial</vt:lpstr>
      <vt:lpstr>Calibri</vt:lpstr>
      <vt:lpstr>Wingdings</vt:lpstr>
      <vt:lpstr>www.99ppt.com​​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www.99ppt.com</dc:title>
  <dc:creator>www.99ppt.com</dc:creator>
  <cp:lastModifiedBy>Administrator</cp:lastModifiedBy>
  <cp:revision>107</cp:revision>
  <dcterms:created xsi:type="dcterms:W3CDTF">2014-09-21T03:23:02Z</dcterms:created>
  <dcterms:modified xsi:type="dcterms:W3CDTF">2019-05-31T10:13:09Z</dcterms:modified>
</cp:coreProperties>
</file>