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24384000" cy="13716000"/>
  <p:notesSz cx="6858000" cy="9144000"/>
  <p:custDataLst>
    <p:tags r:id="rId21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苏子柔"/>
          <p:cNvSpPr txBox="1"/>
          <p:nvPr>
            <p:ph type="body" sz="quarter" idx="13" hasCustomPrompt="1"/>
          </p:nvPr>
        </p:nvSpPr>
        <p:spPr>
          <a:xfrm>
            <a:off x="2387600" y="8953500"/>
            <a:ext cx="19621500" cy="6731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–苏子柔</a:t>
            </a:r>
          </a:p>
        </p:txBody>
      </p:sp>
      <p:sp>
        <p:nvSpPr>
          <p:cNvPr id="94" name="“在此键入引文。”"/>
          <p:cNvSpPr txBox="1"/>
          <p:nvPr>
            <p:ph type="body" sz="quarter" idx="14" hasCustomPrompt="1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/>
          <p:nvPr>
            <p:ph type="title" hasCustomPrompt="1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 hasCustomPrompt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/>
          <p:nvPr>
            <p:ph type="title" hasCustomPrompt="1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 hasCustomPrompt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 hasCustomPrompt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 hasCustomPrompt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ython…"/>
          <p:cNvSpPr txBox="1"/>
          <p:nvPr>
            <p:ph type="ctrTitle"/>
          </p:nvPr>
        </p:nvSpPr>
        <p:spPr>
          <a:xfrm>
            <a:off x="1778000" y="2336800"/>
            <a:ext cx="20828000" cy="4308085"/>
          </a:xfrm>
          <a:prstGeom prst="rect">
            <a:avLst/>
          </a:prstGeom>
        </p:spPr>
        <p:txBody>
          <a:bodyPr/>
          <a:lstStyle/>
          <a:p>
            <a:pPr defTabSz="693420">
              <a:defRPr sz="12095">
                <a:solidFill>
                  <a:srgbClr val="53585F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Python</a:t>
            </a:r>
          </a:p>
          <a:p>
            <a:pPr defTabSz="693420">
              <a:defRPr sz="12095">
                <a:solidFill>
                  <a:srgbClr val="53585F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内存管理 &amp; 垃圾回收</a:t>
            </a:r>
          </a:p>
        </p:txBody>
      </p:sp>
      <p:sp>
        <p:nvSpPr>
          <p:cNvPr id="120" name="基于C语言源码底层深入剖析"/>
          <p:cNvSpPr txBox="1"/>
          <p:nvPr>
            <p:ph type="subTitle" sz="quarter" idx="1"/>
          </p:nvPr>
        </p:nvSpPr>
        <p:spPr>
          <a:xfrm>
            <a:off x="5210405" y="8246302"/>
            <a:ext cx="13963190" cy="1587501"/>
          </a:xfrm>
          <a:prstGeom prst="rect">
            <a:avLst/>
          </a:prstGeom>
        </p:spPr>
        <p:txBody>
          <a:bodyPr/>
          <a:lstStyle>
            <a:lvl1pPr marL="418465" indent="-418465" defTabSz="642620">
              <a:lnSpc>
                <a:spcPct val="160000"/>
              </a:lnSpc>
              <a:defRPr sz="4950">
                <a:solidFill>
                  <a:srgbClr val="53585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r>
              <a:t>基于C语言源码底层深入剖析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两个链表"/>
          <p:cNvSpPr txBox="1"/>
          <p:nvPr/>
        </p:nvSpPr>
        <p:spPr>
          <a:xfrm>
            <a:off x="5278055" y="1429852"/>
            <a:ext cx="14724496" cy="19479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418465" indent="-418465" defTabSz="642620">
              <a:lnSpc>
                <a:spcPct val="160000"/>
              </a:lnSpc>
              <a:defRPr sz="7450" b="0">
                <a:solidFill>
                  <a:srgbClr val="53585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两个链表</a:t>
            </a:r>
          </a:p>
        </p:txBody>
      </p:sp>
      <p:sp>
        <p:nvSpPr>
          <p:cNvPr id="155" name="文本"/>
          <p:cNvSpPr txBox="1"/>
          <p:nvPr/>
        </p:nvSpPr>
        <p:spPr>
          <a:xfrm>
            <a:off x="12081891" y="6577775"/>
            <a:ext cx="220219" cy="56045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 </a:t>
            </a:r>
          </a:p>
        </p:txBody>
      </p:sp>
      <p:pic>
        <p:nvPicPr>
          <p:cNvPr id="156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3743" y="4210050"/>
            <a:ext cx="21348712" cy="599085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“分代回收”"/>
          <p:cNvSpPr txBox="1"/>
          <p:nvPr/>
        </p:nvSpPr>
        <p:spPr>
          <a:xfrm>
            <a:off x="2381250" y="4948565"/>
            <a:ext cx="19621500" cy="1524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defTabSz="647700">
              <a:spcBef>
                <a:spcPts val="3400"/>
              </a:spcBef>
              <a:defRPr sz="8000" b="0">
                <a:solidFill>
                  <a:srgbClr val="53585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t>“分代回收”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268" y="4564868"/>
            <a:ext cx="22923281" cy="600114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1" name="四个链表搞定一切"/>
          <p:cNvSpPr txBox="1"/>
          <p:nvPr/>
        </p:nvSpPr>
        <p:spPr>
          <a:xfrm>
            <a:off x="5278055" y="1429852"/>
            <a:ext cx="14724496" cy="19479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418465" indent="-418465" defTabSz="642620">
              <a:lnSpc>
                <a:spcPct val="160000"/>
              </a:lnSpc>
              <a:defRPr sz="7450" b="0">
                <a:solidFill>
                  <a:srgbClr val="53585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四个链表搞定一切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缓存机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缓存机制</a:t>
            </a:r>
          </a:p>
        </p:txBody>
      </p:sp>
      <p:sp>
        <p:nvSpPr>
          <p:cNvPr id="164" name="small_ints…"/>
          <p:cNvSpPr txBox="1"/>
          <p:nvPr>
            <p:ph type="body" sz="quarter" idx="1"/>
          </p:nvPr>
        </p:nvSpPr>
        <p:spPr>
          <a:xfrm>
            <a:off x="2482407" y="4855428"/>
            <a:ext cx="8391024" cy="4005144"/>
          </a:xfrm>
          <a:prstGeom prst="rect">
            <a:avLst/>
          </a:prstGeom>
        </p:spPr>
        <p:txBody>
          <a:bodyPr/>
          <a:lstStyle/>
          <a:p>
            <a:pPr marL="590550" indent="-590550" defTabSz="767715">
              <a:spcBef>
                <a:spcPts val="5400"/>
              </a:spcBef>
              <a:defRPr sz="4465"/>
            </a:pPr>
            <a:r>
              <a:t>small_ints</a:t>
            </a:r>
          </a:p>
          <a:p>
            <a:pPr marL="590550" indent="-590550" defTabSz="767715">
              <a:spcBef>
                <a:spcPts val="5400"/>
              </a:spcBef>
              <a:defRPr sz="4465"/>
            </a:pPr>
            <a:r>
              <a:t>free_list</a:t>
            </a:r>
          </a:p>
          <a:p>
            <a:pPr marL="590550" indent="-590550" defTabSz="767715">
              <a:spcBef>
                <a:spcPts val="5400"/>
              </a:spcBef>
              <a:defRPr sz="4465"/>
            </a:pPr>
            <a:r>
              <a:t>interned &amp; unicode_latin1[256]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asted-image-small.png" descr="pasted-image-small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96869" y="4304704"/>
            <a:ext cx="5091533" cy="5106493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167" name="www.pythonav.com"/>
          <p:cNvSpPr txBox="1"/>
          <p:nvPr/>
        </p:nvSpPr>
        <p:spPr>
          <a:xfrm>
            <a:off x="3199004" y="8200707"/>
            <a:ext cx="7118171" cy="711836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spAutoFit/>
          </a:bodyPr>
          <a:lstStyle>
            <a:lvl1pPr algn="l" defTabSz="821690">
              <a:spcBef>
                <a:spcPts val="3300"/>
              </a:spcBef>
              <a:defRPr sz="3200" b="0" u="sng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>
              <a:defRPr u="none"/>
            </a:pPr>
            <a:r>
              <a:rPr u="sng"/>
              <a:t>www.pythonav.com</a:t>
            </a:r>
            <a:endParaRPr u="sng"/>
          </a:p>
        </p:txBody>
      </p:sp>
      <p:sp>
        <p:nvSpPr>
          <p:cNvPr id="168" name="THANKS"/>
          <p:cNvSpPr txBox="1"/>
          <p:nvPr/>
        </p:nvSpPr>
        <p:spPr>
          <a:xfrm>
            <a:off x="2991218" y="5272717"/>
            <a:ext cx="7533743" cy="317056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 algn="l" defTabSz="821690">
              <a:lnSpc>
                <a:spcPct val="80000"/>
              </a:lnSpc>
              <a:defRPr sz="23800" b="0" cap="all">
                <a:solidFill>
                  <a:srgbClr val="F96928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1pPr>
          </a:lstStyle>
          <a:p>
            <a:r>
              <a:t>THANKS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11066" y="4645406"/>
            <a:ext cx="8782137" cy="543575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引用计数器为主…"/>
          <p:cNvSpPr txBox="1"/>
          <p:nvPr>
            <p:ph type="body" sz="quarter" idx="1"/>
          </p:nvPr>
        </p:nvSpPr>
        <p:spPr>
          <a:xfrm>
            <a:off x="2378031" y="5816612"/>
            <a:ext cx="8782138" cy="4832746"/>
          </a:xfrm>
          <a:prstGeom prst="rect">
            <a:avLst/>
          </a:prstGeom>
        </p:spPr>
        <p:txBody>
          <a:bodyPr/>
          <a:lstStyle/>
          <a:p>
            <a:pPr marL="418465" indent="-418465" algn="l" defTabSz="642620">
              <a:lnSpc>
                <a:spcPct val="160000"/>
              </a:lnSpc>
              <a:defRPr sz="4950">
                <a:solidFill>
                  <a:srgbClr val="53585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引用计数器为主</a:t>
            </a:r>
          </a:p>
          <a:p>
            <a:pPr marL="418465" indent="-418465" algn="l" defTabSz="642620">
              <a:lnSpc>
                <a:spcPct val="160000"/>
              </a:lnSpc>
              <a:defRPr sz="4950">
                <a:solidFill>
                  <a:srgbClr val="53585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标记清除和分代回收为辅</a:t>
            </a:r>
          </a:p>
          <a:p>
            <a:pPr marL="418465" indent="-418465" algn="l" defTabSz="642620">
              <a:lnSpc>
                <a:spcPct val="160000"/>
              </a:lnSpc>
              <a:defRPr sz="4950">
                <a:solidFill>
                  <a:srgbClr val="53585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+ 缓存机制</a:t>
            </a:r>
          </a:p>
        </p:txBody>
      </p:sp>
      <p:sp>
        <p:nvSpPr>
          <p:cNvPr id="124" name="记住一句话，忽悠一票人"/>
          <p:cNvSpPr txBox="1"/>
          <p:nvPr/>
        </p:nvSpPr>
        <p:spPr>
          <a:xfrm>
            <a:off x="5034983" y="1049382"/>
            <a:ext cx="14719471" cy="183997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418465" indent="-418465" defTabSz="642620">
              <a:lnSpc>
                <a:spcPct val="160000"/>
              </a:lnSpc>
              <a:defRPr sz="6750" b="0">
                <a:solidFill>
                  <a:srgbClr val="53585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记住一句话，忽悠一票人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2008" y="3438919"/>
            <a:ext cx="18258061" cy="683816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7" name="一个神奇的“狗链子”"/>
          <p:cNvSpPr txBox="1"/>
          <p:nvPr/>
        </p:nvSpPr>
        <p:spPr>
          <a:xfrm>
            <a:off x="5054474" y="806127"/>
            <a:ext cx="14724496" cy="19479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418465" indent="-418465" defTabSz="642620">
              <a:lnSpc>
                <a:spcPct val="160000"/>
              </a:lnSpc>
              <a:defRPr sz="7450" b="0">
                <a:solidFill>
                  <a:srgbClr val="53585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一个神奇的“狗链子”</a:t>
            </a:r>
          </a:p>
        </p:txBody>
      </p:sp>
      <p:pic>
        <p:nvPicPr>
          <p:cNvPr id="128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0" y="10360749"/>
            <a:ext cx="18115678" cy="25598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tatic PyObject refchain = {&amp;refchain, &amp;refchain};"/>
          <p:cNvSpPr txBox="1"/>
          <p:nvPr/>
        </p:nvSpPr>
        <p:spPr>
          <a:xfrm>
            <a:off x="6819743" y="2656882"/>
            <a:ext cx="11193959" cy="4699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 b="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static PyObject refchain = {&amp;refchain, &amp;refchain};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483" y="4018407"/>
            <a:ext cx="10498306" cy="39319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2" name="你遗传了我基因，永远都变不了"/>
          <p:cNvSpPr txBox="1"/>
          <p:nvPr/>
        </p:nvSpPr>
        <p:spPr>
          <a:xfrm>
            <a:off x="5015491" y="1224804"/>
            <a:ext cx="14724496" cy="19479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418465" indent="-418465" defTabSz="642620">
              <a:lnSpc>
                <a:spcPct val="160000"/>
              </a:lnSpc>
              <a:defRPr sz="7450" b="0">
                <a:solidFill>
                  <a:srgbClr val="53585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你遗传了我基因，永远都变不了</a:t>
            </a:r>
          </a:p>
        </p:txBody>
      </p:sp>
      <p:pic>
        <p:nvPicPr>
          <p:cNvPr id="133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7588" y="4016832"/>
            <a:ext cx="12388951" cy="76992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4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1" y="10067230"/>
            <a:ext cx="11230945" cy="158698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9" y="6040075"/>
            <a:ext cx="11790489" cy="73273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7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234" y="73284"/>
            <a:ext cx="11010901" cy="5461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8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5584" y="5576247"/>
            <a:ext cx="10998201" cy="8255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9" name="C源码结构体"/>
          <p:cNvSpPr txBox="1"/>
          <p:nvPr/>
        </p:nvSpPr>
        <p:spPr>
          <a:xfrm>
            <a:off x="897726" y="2076693"/>
            <a:ext cx="10136014" cy="145418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418465" indent="-418465" defTabSz="642620">
              <a:lnSpc>
                <a:spcPct val="160000"/>
              </a:lnSpc>
              <a:defRPr sz="7450" b="0">
                <a:solidFill>
                  <a:srgbClr val="53585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C源码结构体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“引用计数器”"/>
          <p:cNvSpPr txBox="1"/>
          <p:nvPr/>
        </p:nvSpPr>
        <p:spPr>
          <a:xfrm>
            <a:off x="2381250" y="4948565"/>
            <a:ext cx="19621500" cy="1524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defTabSz="647700">
              <a:spcBef>
                <a:spcPts val="3400"/>
              </a:spcBef>
              <a:defRPr sz="8000" b="0">
                <a:solidFill>
                  <a:srgbClr val="53585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t>“引用计数器”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引用计数器"/>
          <p:cNvSpPr txBox="1"/>
          <p:nvPr/>
        </p:nvSpPr>
        <p:spPr>
          <a:xfrm>
            <a:off x="5278055" y="494264"/>
            <a:ext cx="14724496" cy="19479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418465" indent="-418465" defTabSz="642620">
              <a:lnSpc>
                <a:spcPct val="160000"/>
              </a:lnSpc>
              <a:defRPr sz="7450" b="0">
                <a:solidFill>
                  <a:srgbClr val="53585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引用计数器</a:t>
            </a:r>
          </a:p>
        </p:txBody>
      </p:sp>
      <p:pic>
        <p:nvPicPr>
          <p:cNvPr id="14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0667" y="2592059"/>
            <a:ext cx="16882645" cy="481497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4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799" y="8005105"/>
            <a:ext cx="20891316" cy="454428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循环引用 &amp; 交叉感染"/>
          <p:cNvSpPr txBox="1"/>
          <p:nvPr/>
        </p:nvSpPr>
        <p:spPr>
          <a:xfrm>
            <a:off x="4829752" y="669687"/>
            <a:ext cx="14724496" cy="19479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418465" indent="-418465" defTabSz="642620">
              <a:lnSpc>
                <a:spcPct val="160000"/>
              </a:lnSpc>
              <a:defRPr sz="7450" b="0">
                <a:solidFill>
                  <a:srgbClr val="53585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循环引用 &amp; 交叉感染</a:t>
            </a:r>
          </a:p>
        </p:txBody>
      </p:sp>
      <p:pic>
        <p:nvPicPr>
          <p:cNvPr id="148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2733" y="3126002"/>
            <a:ext cx="19554652" cy="38609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49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855" y="8018997"/>
            <a:ext cx="19246409" cy="375179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“标记清除”"/>
          <p:cNvSpPr txBox="1"/>
          <p:nvPr/>
        </p:nvSpPr>
        <p:spPr>
          <a:xfrm>
            <a:off x="2381250" y="4504016"/>
            <a:ext cx="19621500" cy="1524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defTabSz="647700">
              <a:spcBef>
                <a:spcPts val="3400"/>
              </a:spcBef>
              <a:defRPr sz="8000" b="0">
                <a:solidFill>
                  <a:srgbClr val="53585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t>“标记清除”</a:t>
            </a:r>
          </a:p>
        </p:txBody>
      </p:sp>
      <p:sp>
        <p:nvSpPr>
          <p:cNvPr id="152" name="按特点区分，两个链表帮你轻松搞定！"/>
          <p:cNvSpPr txBox="1"/>
          <p:nvPr>
            <p:ph type="subTitle" sz="quarter" idx="1"/>
          </p:nvPr>
        </p:nvSpPr>
        <p:spPr>
          <a:xfrm>
            <a:off x="6897182" y="6885511"/>
            <a:ext cx="10862516" cy="1524001"/>
          </a:xfrm>
          <a:prstGeom prst="rect">
            <a:avLst/>
          </a:prstGeom>
        </p:spPr>
        <p:txBody>
          <a:bodyPr/>
          <a:lstStyle>
            <a:lvl1pPr marL="313690" indent="-313690" defTabSz="481965">
              <a:lnSpc>
                <a:spcPct val="160000"/>
              </a:lnSpc>
              <a:defRPr sz="2660">
                <a:solidFill>
                  <a:srgbClr val="53585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r>
              <a:t>按特点区分，两个链表帮你轻松搞定！</a:t>
            </a: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commondata" val="eyJoZGlkIjoiYTE4MGY0MTEwYTgzYWNkNzM5ZjQzOWFiMmZjZjVlZGUifQ=="/>
</p:tagLst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WPS 演示</Application>
  <PresentationFormat/>
  <Paragraphs>47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Arial</vt:lpstr>
      <vt:lpstr>宋体</vt:lpstr>
      <vt:lpstr>Wingdings</vt:lpstr>
      <vt:lpstr>Helvetica Neue</vt:lpstr>
      <vt:lpstr>Helvetica Neue Medium</vt:lpstr>
      <vt:lpstr>Helvetica Neue Light</vt:lpstr>
      <vt:lpstr>Futura</vt:lpstr>
      <vt:lpstr>ESRI AMFM Electric</vt:lpstr>
      <vt:lpstr>PingFang SC Light</vt:lpstr>
      <vt:lpstr>PingFang SC Semibold</vt:lpstr>
      <vt:lpstr>Helvetica</vt:lpstr>
      <vt:lpstr>Avenir Next Medium</vt:lpstr>
      <vt:lpstr>DIN Condensed Bold</vt:lpstr>
      <vt:lpstr>微软雅黑</vt:lpstr>
      <vt:lpstr>Arial Unicode MS</vt:lpstr>
      <vt:lpstr>White</vt:lpstr>
      <vt:lpstr>内存管理 &amp; 垃圾回收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缓存机制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内存管理 &amp; 垃圾回收</dc:title>
  <dc:creator/>
  <cp:lastModifiedBy>丑得像你</cp:lastModifiedBy>
  <cp:revision>1</cp:revision>
  <dcterms:created xsi:type="dcterms:W3CDTF">2023-10-11T08:05:07Z</dcterms:created>
  <dcterms:modified xsi:type="dcterms:W3CDTF">2023-10-11T08:05:07Z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36654B9B76C245CDBB730C67CE93C3D3_12</vt:lpwstr>
  </property>
  <property fmtid="{D5CDD505-2E9C-101B-9397-08002B2CF9AE}" pid="3" name="KSOProductBuildVer">
    <vt:lpwstr>2052-12.1.0.15712</vt:lpwstr>
  </property>
</Properties>
</file>