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9"/>
  </p:notesMasterIdLst>
  <p:sldIdLst>
    <p:sldId id="272" r:id="rId3"/>
    <p:sldId id="274" r:id="rId4"/>
    <p:sldId id="309" r:id="rId5"/>
    <p:sldId id="304" r:id="rId6"/>
    <p:sldId id="275" r:id="rId7"/>
    <p:sldId id="298" r:id="rId8"/>
    <p:sldId id="276" r:id="rId9"/>
    <p:sldId id="277" r:id="rId10"/>
    <p:sldId id="295" r:id="rId11"/>
    <p:sldId id="278" r:id="rId12"/>
    <p:sldId id="297" r:id="rId13"/>
    <p:sldId id="308" r:id="rId14"/>
    <p:sldId id="296" r:id="rId15"/>
    <p:sldId id="305" r:id="rId16"/>
    <p:sldId id="300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5430" autoAdjust="0"/>
  </p:normalViewPr>
  <p:slideViewPr>
    <p:cSldViewPr snapToGrid="0">
      <p:cViewPr varScale="1">
        <p:scale>
          <a:sx n="87" d="100"/>
          <a:sy n="87" d="100"/>
        </p:scale>
        <p:origin x="13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9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/>
              <a:t>You need to attend all the Friday sessions for satisfying</a:t>
            </a:r>
            <a:r>
              <a:rPr lang="en-NZ" baseline="0" dirty="0"/>
              <a:t> the programme’s requirements. You will lose a grade if you do not attend the Friday guest lectures</a:t>
            </a:r>
            <a:endParaRPr lang="en-NZ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86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4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 dirty="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 dirty="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w.meads@auckland.ac.nz" TargetMode="External"/><Relationship Id="rId2" Type="http://schemas.openxmlformats.org/officeDocument/2006/relationships/hyperlink" Target="mailto:yu-cheng.tu@auckland.ac.nz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.crow@auckland.ac.nz" TargetMode="External"/><Relationship Id="rId4" Type="http://schemas.openxmlformats.org/officeDocument/2006/relationships/hyperlink" Target="mailto:vita.tsai@auckland.ac.nz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Programming for Industry</a:t>
            </a:r>
          </a:p>
          <a:p>
            <a:r>
              <a:rPr lang="en-US" dirty="0"/>
              <a:t>Programming with Web Technologies</a:t>
            </a:r>
          </a:p>
          <a:p>
            <a:r>
              <a:rPr lang="en-US" dirty="0"/>
              <a:t>Course Information</a:t>
            </a:r>
          </a:p>
          <a:p>
            <a:r>
              <a:rPr lang="en-US" dirty="0" smtClean="0"/>
              <a:t>Late Year </a:t>
            </a:r>
            <a:r>
              <a:rPr lang="en-US" dirty="0"/>
              <a:t>2019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COMPSCI 718 / 719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Labs (20%)</a:t>
            </a:r>
            <a:endParaRPr lang="en-NZ" dirty="0"/>
          </a:p>
          <a:p>
            <a:r>
              <a:rPr lang="en-NZ" dirty="0" smtClean="0"/>
              <a:t>Programming Challenges </a:t>
            </a:r>
            <a:r>
              <a:rPr lang="en-NZ" dirty="0"/>
              <a:t>(10</a:t>
            </a:r>
            <a:r>
              <a:rPr lang="en-NZ" dirty="0" smtClean="0"/>
              <a:t>%)</a:t>
            </a:r>
          </a:p>
          <a:p>
            <a:r>
              <a:rPr lang="en-US" dirty="0" smtClean="0"/>
              <a:t>Tests (40%)</a:t>
            </a:r>
            <a:endParaRPr lang="en-NZ" dirty="0"/>
          </a:p>
          <a:p>
            <a:r>
              <a:rPr lang="en-NZ" dirty="0" smtClean="0"/>
              <a:t>Final </a:t>
            </a:r>
            <a:r>
              <a:rPr lang="en-NZ" dirty="0"/>
              <a:t>project (30%)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Assessment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1536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Labs will be assessed</a:t>
            </a:r>
          </a:p>
          <a:p>
            <a:r>
              <a:rPr lang="en-NZ" dirty="0"/>
              <a:t>You will get marks for completing the lab exercises and understanding the topics covered in each lab</a:t>
            </a:r>
          </a:p>
          <a:p>
            <a:r>
              <a:rPr lang="en-NZ" dirty="0"/>
              <a:t>You need to demonstrate your work to a tutor, and convince the tutor that you have completed each exercise and that you have understood the work</a:t>
            </a:r>
          </a:p>
          <a:p>
            <a:r>
              <a:rPr lang="en-NZ" dirty="0"/>
              <a:t>The tutor may ask you questions and you should demonstrate your understanding to the tutor</a:t>
            </a:r>
          </a:p>
          <a:p>
            <a:r>
              <a:rPr lang="en-NZ" dirty="0"/>
              <a:t>You may demonstrate your answers at the end of the same lab or before the deadline (1 week after the lab has been handed out)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34555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You will have </a:t>
            </a:r>
            <a:r>
              <a:rPr lang="en-NZ" dirty="0" smtClean="0"/>
              <a:t>multiple programming challenges throughout the semester</a:t>
            </a:r>
          </a:p>
          <a:p>
            <a:r>
              <a:rPr lang="en-US" dirty="0" smtClean="0"/>
              <a:t>Additional research might be required</a:t>
            </a:r>
          </a:p>
          <a:p>
            <a:r>
              <a:rPr lang="en-US" dirty="0" smtClean="0"/>
              <a:t>Similar to the Lab Sign Offs, you need to demonstrate your work to a tutor and convince the tutor that you have completed each challenge</a:t>
            </a:r>
          </a:p>
          <a:p>
            <a:r>
              <a:rPr lang="en-US" dirty="0" smtClean="0"/>
              <a:t>You can sign off at anytime during the lab hours for each challenge</a:t>
            </a:r>
          </a:p>
          <a:p>
            <a:r>
              <a:rPr lang="en-NZ" dirty="0" smtClean="0"/>
              <a:t>Final Sign Off Date: Friday 24</a:t>
            </a:r>
            <a:r>
              <a:rPr lang="en-NZ" baseline="30000" dirty="0" smtClean="0"/>
              <a:t>th</a:t>
            </a:r>
            <a:r>
              <a:rPr lang="en-NZ" dirty="0" smtClean="0"/>
              <a:t> January, 4pm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Programming Challenges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5186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Each </a:t>
            </a:r>
            <a:r>
              <a:rPr lang="en-NZ" dirty="0" smtClean="0"/>
              <a:t>test consists of a theory and a practical component.</a:t>
            </a:r>
            <a:endParaRPr lang="en-NZ" dirty="0"/>
          </a:p>
          <a:p>
            <a:r>
              <a:rPr lang="en-NZ" dirty="0"/>
              <a:t>You may bring your journals to the tests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Tests</a:t>
            </a:r>
            <a:endParaRPr lang="en-N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64119"/>
              </p:ext>
            </p:extLst>
          </p:nvPr>
        </p:nvGraphicFramePr>
        <p:xfrm>
          <a:off x="1120048" y="2915920"/>
          <a:ext cx="99519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28">
                  <a:extLst>
                    <a:ext uri="{9D8B030D-6E8A-4147-A177-3AD203B41FA5}">
                      <a16:colId xmlns:a16="http://schemas.microsoft.com/office/drawing/2014/main" val="3886795788"/>
                    </a:ext>
                  </a:extLst>
                </a:gridCol>
                <a:gridCol w="7651276">
                  <a:extLst>
                    <a:ext uri="{9D8B030D-6E8A-4147-A177-3AD203B41FA5}">
                      <a16:colId xmlns:a16="http://schemas.microsoft.com/office/drawing/2014/main" val="3323159232"/>
                    </a:ext>
                  </a:extLst>
                </a:gridCol>
              </a:tblGrid>
              <a:tr h="314608">
                <a:tc>
                  <a:txBody>
                    <a:bodyPr/>
                    <a:lstStyle/>
                    <a:p>
                      <a:r>
                        <a:rPr lang="en-US" dirty="0"/>
                        <a:t>COMPSCI 718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Tentative</a:t>
                      </a:r>
                      <a:r>
                        <a:rPr lang="en-US" baseline="0" dirty="0"/>
                        <a:t> Topics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14501"/>
                  </a:ext>
                </a:extLst>
              </a:tr>
              <a:tr h="314608"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  <a:r>
                        <a:rPr lang="en-US" dirty="0" smtClean="0"/>
                        <a:t>01 (5%)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 to Java, OOP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99622"/>
                  </a:ext>
                </a:extLst>
              </a:tr>
              <a:tr h="314608"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  <a:r>
                        <a:rPr lang="en-US" dirty="0" smtClean="0"/>
                        <a:t>02 (10%)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Control Flow, Arrays and Classes, Abstraction and Inheritance, UML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22355"/>
                  </a:ext>
                </a:extLst>
              </a:tr>
              <a:tr h="314608"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  <a:r>
                        <a:rPr lang="en-US" dirty="0" smtClean="0"/>
                        <a:t>03 (10%)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Exceptions, IO &amp; Generics, Collections, Recursion</a:t>
                      </a:r>
                      <a:endParaRPr lang="en-NZ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926588"/>
                  </a:ext>
                </a:extLst>
              </a:tr>
              <a:tr h="314608"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  <a:r>
                        <a:rPr lang="en-US" dirty="0" smtClean="0"/>
                        <a:t>04 (15%)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Swing, </a:t>
                      </a:r>
                      <a:r>
                        <a:rPr kumimoji="0"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Concurrency, </a:t>
                      </a:r>
                      <a:r>
                        <a:rPr kumimoji="0"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SwingWorker</a:t>
                      </a:r>
                      <a:r>
                        <a:rPr kumimoji="0" lang="en-NZ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NZ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Patterns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938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59071"/>
              </p:ext>
            </p:extLst>
          </p:nvPr>
        </p:nvGraphicFramePr>
        <p:xfrm>
          <a:off x="1120048" y="4833112"/>
          <a:ext cx="99519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28">
                  <a:extLst>
                    <a:ext uri="{9D8B030D-6E8A-4147-A177-3AD203B41FA5}">
                      <a16:colId xmlns:a16="http://schemas.microsoft.com/office/drawing/2014/main" val="3886795788"/>
                    </a:ext>
                  </a:extLst>
                </a:gridCol>
                <a:gridCol w="7651276">
                  <a:extLst>
                    <a:ext uri="{9D8B030D-6E8A-4147-A177-3AD203B41FA5}">
                      <a16:colId xmlns:a16="http://schemas.microsoft.com/office/drawing/2014/main" val="3323159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COMPSCI 719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Tentative</a:t>
                      </a:r>
                      <a:r>
                        <a:rPr lang="en-US" baseline="0" dirty="0"/>
                        <a:t> Topics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14501"/>
                  </a:ext>
                </a:extLst>
              </a:tr>
              <a:tr h="301627"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  <a:r>
                        <a:rPr lang="en-US" dirty="0" smtClean="0"/>
                        <a:t>01 (10%)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HTML,</a:t>
                      </a:r>
                      <a:r>
                        <a:rPr lang="en-NZ" baseline="0" dirty="0" smtClean="0"/>
                        <a:t> Git, Form, </a:t>
                      </a:r>
                      <a:r>
                        <a:rPr lang="en-NZ" dirty="0" smtClean="0"/>
                        <a:t>CSS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99622"/>
                  </a:ext>
                </a:extLst>
              </a:tr>
              <a:tr h="301627"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  <a:r>
                        <a:rPr lang="en-US" dirty="0" smtClean="0"/>
                        <a:t>02 (10%)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Responsive Design, JavaScript, AJAX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22355"/>
                  </a:ext>
                </a:extLst>
              </a:tr>
              <a:tr h="301627"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  <a:r>
                        <a:rPr lang="en-US" dirty="0" smtClean="0"/>
                        <a:t>03 (10%)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Servlets,</a:t>
                      </a:r>
                      <a:r>
                        <a:rPr lang="en-NZ" baseline="0" dirty="0" smtClean="0"/>
                        <a:t> </a:t>
                      </a:r>
                      <a:r>
                        <a:rPr lang="en-NZ" dirty="0" smtClean="0"/>
                        <a:t>JSP</a:t>
                      </a:r>
                      <a:r>
                        <a:rPr lang="en-NZ" dirty="0"/>
                        <a:t>, JSTL &amp; EL, Cookies &amp; </a:t>
                      </a:r>
                      <a:r>
                        <a:rPr lang="en-NZ" dirty="0" smtClean="0"/>
                        <a:t>Sessions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926588"/>
                  </a:ext>
                </a:extLst>
              </a:tr>
              <a:tr h="301627"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  <a:r>
                        <a:rPr lang="en-US" dirty="0" smtClean="0"/>
                        <a:t>04 (10%)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Database, </a:t>
                      </a:r>
                      <a:r>
                        <a:rPr kumimoji="0"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JDBC </a:t>
                      </a:r>
                      <a:r>
                        <a:rPr kumimoji="0"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DAOs, Security, Deployments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93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3751E8-63B5-416A-9785-1D5BD3983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final assessment for the course is a </a:t>
            </a:r>
            <a:r>
              <a:rPr lang="en-NZ" b="1" dirty="0"/>
              <a:t>joint project </a:t>
            </a:r>
            <a:r>
              <a:rPr lang="en-NZ" dirty="0"/>
              <a:t>between COMPSCI 718 and 719, and is worth 30%</a:t>
            </a:r>
          </a:p>
          <a:p>
            <a:r>
              <a:rPr lang="en-NZ" dirty="0"/>
              <a:t>You will be working in groups to develop a web application using everything you learned from the two courses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57DF6-DB6C-471B-B981-D74178B7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4887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Examine the state of the program both during and after execution, given a code listing that may include functions and parameters, loops, conditionals and sequences.</a:t>
            </a:r>
          </a:p>
          <a:p>
            <a:r>
              <a:rPr lang="en-US" sz="1800" dirty="0"/>
              <a:t>Describe the features typically offered by an object-oriented programming language, including support for classes, visibility, inheritance, interfaces, polymorphism and dynamic binding.</a:t>
            </a:r>
          </a:p>
          <a:p>
            <a:r>
              <a:rPr lang="en-US" sz="1800" dirty="0"/>
              <a:t>Explain key principles and best practice associated with object-oriented software development. These include abstraction, information hiding, programming to interfaces, resilience to change, and reuse.</a:t>
            </a:r>
          </a:p>
          <a:p>
            <a:r>
              <a:rPr lang="en-US" sz="1800" dirty="0"/>
              <a:t>Employ object-oriented programming knowledge and develop object-oriented software applications.</a:t>
            </a:r>
          </a:p>
          <a:p>
            <a:r>
              <a:rPr lang="en-US" sz="1800" dirty="0"/>
              <a:t>Demonstrate a program meets given specifications by writing appropriate tests.</a:t>
            </a:r>
          </a:p>
          <a:p>
            <a:r>
              <a:rPr lang="en-US" sz="1800" dirty="0"/>
              <a:t>Use software tools to support software development activities.</a:t>
            </a:r>
          </a:p>
          <a:p>
            <a:r>
              <a:rPr lang="en-US" sz="1800" dirty="0"/>
              <a:t>Evaluate the design of software applications and approaches to solve problems, given the criteria of good software practice.</a:t>
            </a:r>
          </a:p>
          <a:p>
            <a:r>
              <a:rPr lang="en-US" sz="1800" dirty="0"/>
              <a:t>Demonstrate effective communication, as exhibited by actively participating in class discussions and group activities.</a:t>
            </a:r>
          </a:p>
          <a:p>
            <a:r>
              <a:rPr lang="en-US" sz="1800" dirty="0"/>
              <a:t>Justify the decisions made to develop object-oriented software applications, as exhibited by successfully demonstrating the thinking process throughout the course.</a:t>
            </a:r>
            <a:endParaRPr lang="en-NZ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Learning outcomes for COMPSCI718</a:t>
            </a:r>
          </a:p>
        </p:txBody>
      </p:sp>
    </p:spTree>
    <p:extLst>
      <p:ext uri="{BB962C8B-B14F-4D97-AF65-F5344CB8AC3E}">
        <p14:creationId xmlns:p14="http://schemas.microsoft.com/office/powerpoint/2010/main" val="400291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Describe the anatomy of Web-based software applications.</a:t>
            </a:r>
          </a:p>
          <a:p>
            <a:r>
              <a:rPr lang="en-US" dirty="0"/>
              <a:t>Describe the open standards upon which Web-based applications are built: HTTP, HTML and URIs.</a:t>
            </a:r>
          </a:p>
          <a:p>
            <a:r>
              <a:rPr lang="en-US" dirty="0"/>
              <a:t>Construct simple Web-based client applications using contemporary client-side technologies: HTML, CSS and JavaScript.</a:t>
            </a:r>
          </a:p>
          <a:p>
            <a:r>
              <a:rPr lang="en-US" dirty="0"/>
              <a:t>Create applications with dynamic Web pages using servlets and relational databases.</a:t>
            </a:r>
          </a:p>
          <a:p>
            <a:r>
              <a:rPr lang="en-US" dirty="0"/>
              <a:t>Explain fundamental principles of usability and design Web-based user interfaces according to established usability guidelines.</a:t>
            </a:r>
          </a:p>
          <a:p>
            <a:r>
              <a:rPr lang="en-US" dirty="0"/>
              <a:t>Demonstrate effective communication, as exhibited by actively participating in class discussions and group activities.</a:t>
            </a:r>
          </a:p>
          <a:p>
            <a:r>
              <a:rPr lang="en-US" dirty="0"/>
              <a:t>Justify the decisions made to develop Web-based applications, as exhibited by successfully demonstrating the thinking process throughout the course.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Learning outcomes for COMPSCI719</a:t>
            </a:r>
          </a:p>
        </p:txBody>
      </p:sp>
    </p:spTree>
    <p:extLst>
      <p:ext uri="{BB962C8B-B14F-4D97-AF65-F5344CB8AC3E}">
        <p14:creationId xmlns:p14="http://schemas.microsoft.com/office/powerpoint/2010/main" val="2986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</a:t>
            </a:r>
            <a:r>
              <a:rPr lang="en-US" dirty="0"/>
              <a:t>. Yu-Cheng </a:t>
            </a:r>
            <a:r>
              <a:rPr lang="en-US" dirty="0" smtClean="0"/>
              <a:t>Tu</a:t>
            </a:r>
          </a:p>
          <a:p>
            <a:pPr lvl="1"/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yu-cheng.tu@auckland.ac.nz</a:t>
            </a:r>
            <a:endParaRPr lang="en-US" dirty="0"/>
          </a:p>
          <a:p>
            <a:r>
              <a:rPr lang="en-US" dirty="0" smtClean="0"/>
              <a:t>Dr. Andrew Meads</a:t>
            </a:r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andrew.meads@auckland.ac.nz</a:t>
            </a:r>
            <a:r>
              <a:rPr lang="en-US" dirty="0" smtClean="0"/>
              <a:t> </a:t>
            </a:r>
          </a:p>
          <a:p>
            <a:r>
              <a:rPr lang="en-US" dirty="0" smtClean="0"/>
              <a:t>Vita </a:t>
            </a:r>
            <a:r>
              <a:rPr lang="en-US" dirty="0"/>
              <a:t>Tsai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4"/>
              </a:rPr>
              <a:t>vita.tsai@auckland.ac.nz</a:t>
            </a:r>
            <a:r>
              <a:rPr lang="en-US" dirty="0"/>
              <a:t> </a:t>
            </a:r>
          </a:p>
          <a:p>
            <a:r>
              <a:rPr lang="en-US" dirty="0"/>
              <a:t>Tyne Crow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5"/>
              </a:rPr>
              <a:t>t.crow@auckland.ac.nz</a:t>
            </a:r>
            <a:r>
              <a:rPr lang="en-US" dirty="0"/>
              <a:t> </a:t>
            </a:r>
          </a:p>
          <a:p>
            <a:pPr marL="393192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Nacha</a:t>
            </a:r>
            <a:r>
              <a:rPr lang="en-NZ" dirty="0"/>
              <a:t> </a:t>
            </a:r>
            <a:r>
              <a:rPr lang="en-NZ" dirty="0" err="1"/>
              <a:t>Chondamrongkul</a:t>
            </a:r>
            <a:endParaRPr lang="en-NZ" dirty="0"/>
          </a:p>
          <a:p>
            <a:r>
              <a:rPr lang="en-NZ" dirty="0"/>
              <a:t>Judith </a:t>
            </a:r>
            <a:r>
              <a:rPr lang="en-NZ" dirty="0" err="1"/>
              <a:t>Warnakulasuriya</a:t>
            </a:r>
            <a:r>
              <a:rPr lang="en-NZ" dirty="0"/>
              <a:t> </a:t>
            </a:r>
            <a:r>
              <a:rPr lang="en-NZ" dirty="0" err="1"/>
              <a:t>Uswatta</a:t>
            </a:r>
            <a:r>
              <a:rPr lang="en-NZ" dirty="0"/>
              <a:t> </a:t>
            </a:r>
            <a:r>
              <a:rPr lang="en-NZ" dirty="0" err="1"/>
              <a:t>Liyanage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507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Taught as two 30pts courses: COMPSCI 718 &amp; 719</a:t>
            </a:r>
          </a:p>
          <a:p>
            <a:r>
              <a:rPr lang="en-NZ" dirty="0"/>
              <a:t>Intended as ‘</a:t>
            </a:r>
            <a:r>
              <a:rPr lang="en-NZ" dirty="0" err="1"/>
              <a:t>bootcamp</a:t>
            </a:r>
            <a:r>
              <a:rPr lang="en-NZ" dirty="0"/>
              <a:t>’ for rapid learning of programming and web development skills</a:t>
            </a:r>
          </a:p>
          <a:p>
            <a:pPr lvl="1"/>
            <a:r>
              <a:rPr lang="en-NZ" dirty="0"/>
              <a:t>Full-time</a:t>
            </a:r>
          </a:p>
          <a:p>
            <a:pPr lvl="1"/>
            <a:r>
              <a:rPr lang="en-NZ" dirty="0"/>
              <a:t>Fast paced</a:t>
            </a:r>
          </a:p>
          <a:p>
            <a:pPr lvl="1"/>
            <a:r>
              <a:rPr lang="en-NZ" dirty="0"/>
              <a:t>New topic each day</a:t>
            </a:r>
          </a:p>
          <a:p>
            <a:pPr lvl="1"/>
            <a:r>
              <a:rPr lang="en-NZ" dirty="0"/>
              <a:t>Reinforced learning</a:t>
            </a:r>
          </a:p>
          <a:p>
            <a:r>
              <a:rPr lang="en-NZ" dirty="0"/>
              <a:t>Internally assessed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PGCertInfoTech</a:t>
            </a:r>
            <a:r>
              <a:rPr lang="en-NZ" dirty="0"/>
              <a:t> (60pts)</a:t>
            </a:r>
          </a:p>
        </p:txBody>
      </p:sp>
    </p:spTree>
    <p:extLst>
      <p:ext uri="{BB962C8B-B14F-4D97-AF65-F5344CB8AC3E}">
        <p14:creationId xmlns:p14="http://schemas.microsoft.com/office/powerpoint/2010/main" val="187978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Meetings – lectures and labs</a:t>
            </a:r>
          </a:p>
          <a:p>
            <a:r>
              <a:rPr lang="en-NZ" dirty="0"/>
              <a:t>Resources</a:t>
            </a:r>
          </a:p>
          <a:p>
            <a:pPr lvl="1"/>
            <a:r>
              <a:rPr lang="en-NZ" dirty="0"/>
              <a:t>Canvas</a:t>
            </a:r>
          </a:p>
          <a:p>
            <a:r>
              <a:rPr lang="en-NZ" dirty="0"/>
              <a:t>Journal</a:t>
            </a:r>
          </a:p>
          <a:p>
            <a:pPr lvl="1"/>
            <a:r>
              <a:rPr lang="en-NZ" dirty="0"/>
              <a:t>Bound book(s)</a:t>
            </a:r>
          </a:p>
          <a:p>
            <a:pPr lvl="1"/>
            <a:r>
              <a:rPr lang="en-NZ" dirty="0"/>
              <a:t>May be taken into tests</a:t>
            </a:r>
          </a:p>
          <a:p>
            <a:pPr lvl="1"/>
            <a:r>
              <a:rPr lang="en-NZ" dirty="0"/>
              <a:t>Can be used to record: lecture notes, thoughts, questions, work log etc.</a:t>
            </a:r>
          </a:p>
          <a:p>
            <a:pPr lvl="1"/>
            <a:r>
              <a:rPr lang="en-NZ" dirty="0"/>
              <a:t>You may have printed materials, but these should be stapled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346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Monday – Tuesday</a:t>
            </a:r>
          </a:p>
          <a:p>
            <a:pPr lvl="1"/>
            <a:r>
              <a:rPr lang="en-NZ" dirty="0"/>
              <a:t>Programming for Industry</a:t>
            </a:r>
          </a:p>
          <a:p>
            <a:r>
              <a:rPr lang="en-NZ" dirty="0"/>
              <a:t>Wednesday – Thursday</a:t>
            </a:r>
          </a:p>
          <a:p>
            <a:pPr lvl="1"/>
            <a:r>
              <a:rPr lang="en-NZ" dirty="0"/>
              <a:t>Programming with Web Technologies</a:t>
            </a:r>
          </a:p>
          <a:p>
            <a:r>
              <a:rPr lang="en-NZ" b="1" dirty="0"/>
              <a:t>Friday (Compulsory)</a:t>
            </a:r>
          </a:p>
          <a:p>
            <a:pPr lvl="1"/>
            <a:r>
              <a:rPr lang="en-NZ" dirty="0"/>
              <a:t>Tests</a:t>
            </a:r>
          </a:p>
          <a:p>
            <a:pPr lvl="1"/>
            <a:r>
              <a:rPr lang="en-US" dirty="0"/>
              <a:t>Revisions</a:t>
            </a:r>
            <a:endParaRPr lang="en-NZ" dirty="0"/>
          </a:p>
          <a:p>
            <a:pPr lvl="1"/>
            <a:r>
              <a:rPr lang="en-NZ" dirty="0"/>
              <a:t>Guest lectures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Meetings</a:t>
            </a:r>
          </a:p>
        </p:txBody>
      </p:sp>
    </p:spTree>
    <p:extLst>
      <p:ext uri="{BB962C8B-B14F-4D97-AF65-F5344CB8AC3E}">
        <p14:creationId xmlns:p14="http://schemas.microsoft.com/office/powerpoint/2010/main" val="108754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Monday – Thursday</a:t>
            </a:r>
          </a:p>
          <a:p>
            <a:pPr lvl="1"/>
            <a:r>
              <a:rPr lang="en-NZ" dirty="0"/>
              <a:t>9 – 10 am</a:t>
            </a:r>
          </a:p>
          <a:p>
            <a:pPr lvl="2"/>
            <a:r>
              <a:rPr lang="en-NZ" dirty="0"/>
              <a:t>Lecture: new concepts</a:t>
            </a:r>
          </a:p>
          <a:p>
            <a:pPr lvl="1"/>
            <a:r>
              <a:rPr lang="en-NZ" dirty="0"/>
              <a:t>10 – 3 pm</a:t>
            </a:r>
          </a:p>
          <a:p>
            <a:pPr lvl="2"/>
            <a:r>
              <a:rPr lang="en-NZ" dirty="0"/>
              <a:t>Lab: exercises and self-study time</a:t>
            </a:r>
          </a:p>
          <a:p>
            <a:pPr lvl="1"/>
            <a:r>
              <a:rPr lang="en-NZ" dirty="0"/>
              <a:t>3 – 4 pm</a:t>
            </a:r>
          </a:p>
          <a:p>
            <a:pPr lvl="2"/>
            <a:r>
              <a:rPr lang="en-NZ" dirty="0"/>
              <a:t>Group discussions, reflection, and questions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Meetings</a:t>
            </a:r>
          </a:p>
        </p:txBody>
      </p:sp>
    </p:spTree>
    <p:extLst>
      <p:ext uri="{BB962C8B-B14F-4D97-AF65-F5344CB8AC3E}">
        <p14:creationId xmlns:p14="http://schemas.microsoft.com/office/powerpoint/2010/main" val="44418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Friday</a:t>
            </a:r>
          </a:p>
          <a:p>
            <a:pPr lvl="1"/>
            <a:r>
              <a:rPr lang="en-NZ" dirty="0"/>
              <a:t>9 – 12 pm</a:t>
            </a:r>
          </a:p>
          <a:p>
            <a:pPr lvl="2"/>
            <a:r>
              <a:rPr lang="en-NZ" dirty="0"/>
              <a:t>Tests / Revisions</a:t>
            </a:r>
          </a:p>
          <a:p>
            <a:pPr lvl="1"/>
            <a:r>
              <a:rPr lang="en-NZ" dirty="0"/>
              <a:t>12 – 2 pm</a:t>
            </a:r>
          </a:p>
          <a:p>
            <a:pPr lvl="2"/>
            <a:r>
              <a:rPr lang="en-NZ" dirty="0"/>
              <a:t>Lunch time</a:t>
            </a:r>
          </a:p>
          <a:p>
            <a:pPr lvl="1"/>
            <a:r>
              <a:rPr lang="en-NZ" dirty="0"/>
              <a:t>2 – 3 pm</a:t>
            </a:r>
          </a:p>
          <a:p>
            <a:pPr lvl="2"/>
            <a:r>
              <a:rPr lang="en-NZ" dirty="0"/>
              <a:t>Guest lectures: academic and industry talks (Attendance is compulsory, penalties may be applied)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Meetings</a:t>
            </a:r>
          </a:p>
        </p:txBody>
      </p:sp>
    </p:spTree>
    <p:extLst>
      <p:ext uri="{BB962C8B-B14F-4D97-AF65-F5344CB8AC3E}">
        <p14:creationId xmlns:p14="http://schemas.microsoft.com/office/powerpoint/2010/main" val="1833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After hour access to </a:t>
            </a:r>
            <a:r>
              <a:rPr lang="en-NZ" dirty="0" smtClean="0"/>
              <a:t>303S-G75</a:t>
            </a:r>
            <a:endParaRPr lang="en-NZ" dirty="0"/>
          </a:p>
          <a:p>
            <a:pPr lvl="1"/>
            <a:r>
              <a:rPr lang="en-NZ" dirty="0"/>
              <a:t>You will need to fill out a form</a:t>
            </a:r>
          </a:p>
          <a:p>
            <a:r>
              <a:rPr lang="en-NZ" dirty="0"/>
              <a:t> The after hour access is not 24 hours</a:t>
            </a:r>
          </a:p>
          <a:p>
            <a:pPr lvl="1"/>
            <a:r>
              <a:rPr lang="en-NZ" dirty="0"/>
              <a:t>Access is from </a:t>
            </a:r>
            <a:r>
              <a:rPr lang="en-NZ" b="1" dirty="0" smtClean="0"/>
              <a:t>6am</a:t>
            </a:r>
            <a:r>
              <a:rPr lang="en-NZ" dirty="0" smtClean="0"/>
              <a:t> </a:t>
            </a:r>
            <a:r>
              <a:rPr lang="en-NZ" dirty="0"/>
              <a:t>till </a:t>
            </a:r>
            <a:r>
              <a:rPr lang="en-NZ" b="1" dirty="0" smtClean="0"/>
              <a:t>11:59pm</a:t>
            </a:r>
            <a:r>
              <a:rPr lang="en-NZ" dirty="0"/>
              <a:t>. Make sure to leave before </a:t>
            </a:r>
            <a:r>
              <a:rPr lang="en-NZ" dirty="0" smtClean="0"/>
              <a:t>11:59pm </a:t>
            </a:r>
            <a:r>
              <a:rPr lang="en-NZ" dirty="0"/>
              <a:t>or you will need to call security and may get your access revoked.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After hour lab access</a:t>
            </a:r>
          </a:p>
        </p:txBody>
      </p:sp>
    </p:spTree>
    <p:extLst>
      <p:ext uri="{BB962C8B-B14F-4D97-AF65-F5344CB8AC3E}">
        <p14:creationId xmlns:p14="http://schemas.microsoft.com/office/powerpoint/2010/main" val="351656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949</Words>
  <Application>Microsoft Office PowerPoint</Application>
  <PresentationFormat>Widescreen</PresentationFormat>
  <Paragraphs>131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Palatino Linotype</vt:lpstr>
      <vt:lpstr>Wingdings 2</vt:lpstr>
      <vt:lpstr>Presentation on brainstorming</vt:lpstr>
      <vt:lpstr>COMPSCI 718 / 719</vt:lpstr>
      <vt:lpstr>People</vt:lpstr>
      <vt:lpstr>Tutors</vt:lpstr>
      <vt:lpstr>PGCertInfoTech (60pts)</vt:lpstr>
      <vt:lpstr>Communication</vt:lpstr>
      <vt:lpstr>Meetings</vt:lpstr>
      <vt:lpstr>Meetings</vt:lpstr>
      <vt:lpstr>Meetings</vt:lpstr>
      <vt:lpstr>After hour lab access</vt:lpstr>
      <vt:lpstr>Assessment</vt:lpstr>
      <vt:lpstr>Labs</vt:lpstr>
      <vt:lpstr>Programming Challenges</vt:lpstr>
      <vt:lpstr>Tests</vt:lpstr>
      <vt:lpstr>Final Project</vt:lpstr>
      <vt:lpstr>Learning outcomes for COMPSCI718</vt:lpstr>
      <vt:lpstr>Learning outcomes for COMPSCI719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2015-11-02T04:23:17Z</dcterms:created>
  <dcterms:modified xsi:type="dcterms:W3CDTF">2019-11-04T22:26:24Z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