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56"/>
  </p:notesMasterIdLst>
  <p:sldIdLst>
    <p:sldId id="272" r:id="rId3"/>
    <p:sldId id="349" r:id="rId4"/>
    <p:sldId id="346" r:id="rId5"/>
    <p:sldId id="317" r:id="rId6"/>
    <p:sldId id="318" r:id="rId7"/>
    <p:sldId id="281" r:id="rId8"/>
    <p:sldId id="282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9" r:id="rId19"/>
    <p:sldId id="328" r:id="rId20"/>
    <p:sldId id="347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50" r:id="rId38"/>
    <p:sldId id="351" r:id="rId39"/>
    <p:sldId id="352" r:id="rId40"/>
    <p:sldId id="353" r:id="rId41"/>
    <p:sldId id="356" r:id="rId42"/>
    <p:sldId id="355" r:id="rId43"/>
    <p:sldId id="354" r:id="rId44"/>
    <p:sldId id="357" r:id="rId45"/>
    <p:sldId id="358" r:id="rId46"/>
    <p:sldId id="359" r:id="rId47"/>
    <p:sldId id="348" r:id="rId48"/>
    <p:sldId id="312" r:id="rId49"/>
    <p:sldId id="313" r:id="rId50"/>
    <p:sldId id="360" r:id="rId51"/>
    <p:sldId id="361" r:id="rId52"/>
    <p:sldId id="362" r:id="rId53"/>
    <p:sldId id="363" r:id="rId54"/>
    <p:sldId id="31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2326" autoAdjust="0"/>
  </p:normalViewPr>
  <p:slideViewPr>
    <p:cSldViewPr snapToGrid="0">
      <p:cViewPr varScale="1">
        <p:scale>
          <a:sx n="83" d="100"/>
          <a:sy n="83" d="100"/>
        </p:scale>
        <p:origin x="15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NZ" baseline="0" dirty="0"/>
              <a:t>Note the styles of the program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We should always organise our code so that it is easy to us and others to read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Indentation should be done using tabs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Opening braces “{“ are always at the ends of lines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Closing braces “}” appear on lines by themselves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All lines between the braces are indented from the position of the first character on the line with the opening brace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Comments are ignored by the compiler.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Good code should be self-documenting, so use comments sparingly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5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You can generate Java code documentation from the source code by using Javadoc. The documentation is generated based on the doc comments in the source code.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 Javadoc comment is starts with /** and ends with */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 Javadoc comment also contains descriptive tags such as @author (author of the code), @</a:t>
            </a:r>
            <a:r>
              <a:rPr lang="en-NZ" baseline="0" dirty="0" err="1"/>
              <a:t>param</a:t>
            </a:r>
            <a:r>
              <a:rPr lang="en-NZ" baseline="0" dirty="0"/>
              <a:t> (parameters of the method), @return (what the method returns)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NZ" dirty="0"/>
              <a:t>When</a:t>
            </a:r>
            <a:r>
              <a:rPr lang="en-NZ" baseline="0" dirty="0"/>
              <a:t> we compile the source code, for example</a:t>
            </a:r>
            <a:r>
              <a:rPr lang="en-NZ" baseline="0" dirty="0" smtClean="0"/>
              <a:t>, </a:t>
            </a:r>
            <a:r>
              <a:rPr lang="en-US" dirty="0" err="1" smtClean="0"/>
              <a:t>MyFirstSimpleProgram</a:t>
            </a:r>
            <a:r>
              <a:rPr lang="en-NZ" baseline="0" dirty="0" smtClean="0"/>
              <a:t>.java, </a:t>
            </a:r>
            <a:r>
              <a:rPr lang="en-NZ" baseline="0" dirty="0"/>
              <a:t>a new file </a:t>
            </a:r>
            <a:r>
              <a:rPr lang="en-NZ" baseline="0" dirty="0" smtClean="0"/>
              <a:t>“</a:t>
            </a:r>
            <a:r>
              <a:rPr lang="en-US" dirty="0" err="1" smtClean="0"/>
              <a:t>MyFirstSimpleProgram</a:t>
            </a:r>
            <a:r>
              <a:rPr lang="en-NZ" baseline="0" dirty="0" smtClean="0"/>
              <a:t>.class</a:t>
            </a:r>
            <a:r>
              <a:rPr lang="en-NZ" baseline="0" dirty="0"/>
              <a:t>”, which contains the Java byte code, will be generated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Note that when you run a program, the file extension .</a:t>
            </a:r>
            <a:r>
              <a:rPr lang="en-NZ" baseline="0" dirty="0" smtClean="0"/>
              <a:t>class </a:t>
            </a:r>
            <a:r>
              <a:rPr lang="en-NZ" baseline="0" dirty="0"/>
              <a:t>is not required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Note that this example shows compiling and running the Java program in the default package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53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Integers:</a:t>
            </a:r>
            <a:r>
              <a:rPr lang="en-NZ" baseline="0" dirty="0"/>
              <a:t> whole numbers (exact values)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Floating-point (decimal numbers): numbers which include a decimal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Boolean: true or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Character: single symbol from the Unicode character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String: sequence of characters surrounded by speech marks (quotes)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3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Any</a:t>
            </a:r>
            <a:r>
              <a:rPr lang="en-NZ" baseline="0" dirty="0"/>
              <a:t> literal value can be printed using System.out.println()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System.out.print() is like System.out.println(), but does not add a carriage return (newline) at the end of the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You can use + sign to concatenate (or join) two strings or a string and a primitive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76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Escape sequences inside a String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60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Every</a:t>
            </a:r>
            <a:r>
              <a:rPr lang="en-NZ" baseline="0" dirty="0"/>
              <a:t> variable has a name (identifier)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Each variable is only capable of holding one type of information</a:t>
            </a:r>
            <a:endParaRPr lang="en-NZ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In the second example, you cannot have “double x;” as x</a:t>
            </a:r>
            <a:r>
              <a:rPr lang="en-NZ" baseline="0" dirty="0"/>
              <a:t> is already been defined previously.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NZ" baseline="0" dirty="0"/>
              <a:t>Style guidelines for variable identifiers: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All variable identifiers should begin with a lower case letter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Any subsequent words should start with a capital letter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All other letters should be lower case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Use sensible names that inform the programmer what the variable is used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NZ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2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NZ" dirty="0"/>
              <a:t>The name we give to the variables are called variable</a:t>
            </a:r>
            <a:r>
              <a:rPr lang="en-NZ" baseline="0" dirty="0"/>
              <a:t> identifiers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The variable names should describe what the data in the variable is used for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The statement “int x = 3;” is called dynamic initialisation, which combines the variable declaration and assignment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Java has a number of primitive data types – 8 in total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NZ" baseline="0" dirty="0"/>
              <a:t>The integer and floating-point types have a range of values allowed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NZ" baseline="0" dirty="0"/>
              <a:t>Memory required for byte is 8 bits (-128 ~ 127), short is 16 bits (-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32,768 ~ 32,767)</a:t>
            </a:r>
            <a:r>
              <a:rPr lang="en-NZ" baseline="0" dirty="0"/>
              <a:t>, </a:t>
            </a:r>
            <a:r>
              <a:rPr lang="en-NZ" baseline="0" dirty="0" err="1"/>
              <a:t>int</a:t>
            </a:r>
            <a:r>
              <a:rPr lang="en-NZ" baseline="0" dirty="0"/>
              <a:t> is 32 bits (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</a:t>
            </a:r>
            <a:r>
              <a:rPr lang="en-NZ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</a:t>
            </a:r>
            <a:r>
              <a:rPr lang="en-NZ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en-NZ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-1)</a:t>
            </a:r>
            <a:r>
              <a:rPr lang="en-NZ" baseline="0" dirty="0"/>
              <a:t> and long is 64 bits (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</a:t>
            </a:r>
            <a:r>
              <a:rPr lang="en-NZ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 </a:t>
            </a:r>
            <a:r>
              <a:rPr lang="en-NZ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en-NZ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-1)</a:t>
            </a:r>
            <a:r>
              <a:rPr lang="en-NZ" baseline="0" dirty="0"/>
              <a:t>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NZ" baseline="0" dirty="0"/>
              <a:t>Memory required for float is 32 bits, and double is 64 bits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74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The assignment operator, =, is used to put a value into a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Both the variable and the value must be compatible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The variable can only hold one value at a time – assigning a new value to a variable will replace</a:t>
            </a:r>
            <a:r>
              <a:rPr lang="en-NZ" baseline="0" dirty="0"/>
              <a:t> any previous value</a:t>
            </a:r>
            <a:endParaRPr lang="en-NZ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6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An algorithm is a finite set of steps that specify a sequence of operations to be carried out in order to solve a specific problem.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E.g. Walk to the basement lab -&gt; Find a computer -&gt; Login using your UPI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The steps can include conditional operations. E.g. If the basement lab is closed, then walk to the ground floor lab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The steps can include iterative operations. E.g. While the basement lab is open, you can use the computer in the lab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8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The value a</a:t>
            </a:r>
            <a:r>
              <a:rPr lang="en-NZ" baseline="0" dirty="0"/>
              <a:t> symbolic constant stores </a:t>
            </a:r>
            <a:r>
              <a:rPr lang="en-NZ" b="1" baseline="0" dirty="0"/>
              <a:t>cannot change</a:t>
            </a:r>
            <a:r>
              <a:rPr lang="en-NZ" baseline="0" dirty="0"/>
              <a:t> once it is initialised.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A constant has to be initialised when it is 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Final means once initialised, it can never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Z" baseline="0" dirty="0"/>
              <a:t>Style guidelines for naming symbolic constants: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Use all upper case letters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Separate multiple words with an underscore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10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Whenever we perform an assignment using the assignment operator</a:t>
            </a:r>
            <a:r>
              <a:rPr lang="en-NZ" baseline="0" dirty="0"/>
              <a:t> (=):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A variable name is on the left of the = sign, 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An expression is on the right of the = sign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10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Modulus</a:t>
            </a:r>
            <a:r>
              <a:rPr lang="en-NZ" baseline="0" dirty="0"/>
              <a:t> (remainder after a division):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2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02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The order of the “size” of the data type is as follows (from smallest to largest):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byte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short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long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double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The</a:t>
            </a:r>
            <a:r>
              <a:rPr lang="en-NZ" baseline="0" dirty="0"/>
              <a:t> values of a smaller numeric type can safely be assigned to variables of a larger type, but not vice-versa. This type of conversion is sometimes called </a:t>
            </a:r>
            <a:r>
              <a:rPr lang="en-NZ" i="1" baseline="0" dirty="0"/>
              <a:t>widening conversion</a:t>
            </a:r>
            <a:r>
              <a:rPr lang="en-NZ" baseline="0" dirty="0"/>
              <a:t>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19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This is called type 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You type</a:t>
            </a:r>
            <a:r>
              <a:rPr lang="en-NZ" baseline="0" dirty="0"/>
              <a:t> cast an expression by putting the type you want the value to be converted to in parentheses immediately before the expression that you want to convert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The first example shows that num2 stores the integer value of 1. The numbers after the decimal place have been truncated. Note that a type mismatch error would occur without the type cast.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The second example shows that the value 0.1 will be stored in result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(double)10 becomes 10.0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10.0 / 100 = 0.1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The third example shows that the value 0.0 will be stored in result2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(10/100) will be done before the type cast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Therefore, 10/100 = 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(double) 0 = 0.0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1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We</a:t>
            </a:r>
            <a:r>
              <a:rPr lang="en-NZ" baseline="0" dirty="0"/>
              <a:t> say that we are calling the println()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1" baseline="0" dirty="0"/>
              <a:t>System</a:t>
            </a:r>
            <a:r>
              <a:rPr lang="en-NZ" baseline="0" dirty="0"/>
              <a:t> is a predefined class that provides access to the system, </a:t>
            </a:r>
            <a:r>
              <a:rPr lang="en-NZ" b="1" baseline="0" dirty="0"/>
              <a:t>out</a:t>
            </a:r>
            <a:r>
              <a:rPr lang="en-NZ" baseline="0" dirty="0"/>
              <a:t> is the output stream connected to the console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74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NZ" dirty="0"/>
              <a:t>When you construct</a:t>
            </a:r>
            <a:r>
              <a:rPr lang="en-NZ" baseline="0" dirty="0"/>
              <a:t> an object, we say that you are creating an instance of a class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When you call a method that belongs to that object, we say that you are calling an instance method of the object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Instance methods make a request to the specified object telling it to carry out the task given by the method name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03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We can pass information to methods by using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The signature of a method is the name of the method and the types of all the parameters in the order they are declared.</a:t>
            </a:r>
          </a:p>
          <a:p>
            <a:endParaRPr lang="en-NZ" baseline="0" dirty="0"/>
          </a:p>
          <a:p>
            <a:pPr marL="228600" indent="-228600">
              <a:buFont typeface="+mj-lt"/>
              <a:buAutoNum type="arabicPeriod"/>
            </a:pPr>
            <a:r>
              <a:rPr lang="en-NZ" dirty="0"/>
              <a:t>Defining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Method syntax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Method signature is the name and list of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Method header is the first line of the method definition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Methods can be defined with no parameters or return value</a:t>
            </a:r>
          </a:p>
          <a:p>
            <a:pPr marL="228600" indent="-228600">
              <a:buFont typeface="+mj-lt"/>
              <a:buAutoNum type="arabicPeriod"/>
            </a:pPr>
            <a:r>
              <a:rPr lang="en-NZ" dirty="0"/>
              <a:t>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Parameters are used to pass information into a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Each parameter must have a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Passing parameters is the same as initialising the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NZ" dirty="0"/>
              <a:t>Returning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Allows a method to pass information back to the method 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A method can only return a single value</a:t>
            </a:r>
          </a:p>
          <a:p>
            <a:pPr lvl="1"/>
            <a:endParaRPr lang="en-NZ" dirty="0"/>
          </a:p>
          <a:p>
            <a:r>
              <a:rPr lang="en-NZ" dirty="0"/>
              <a:t>The return statement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When a return statement is reached inside a method: the execution of the method stops immediately, the code execution returns to the point of the method call and the rest of the code inside the method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baseline="0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95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The signature</a:t>
            </a:r>
            <a:r>
              <a:rPr lang="en-NZ" baseline="0" dirty="0"/>
              <a:t> of the method is the name and the list of parameters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The header of the method of is the first line of the method definition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method header must always state the type of value the method is returning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allows a method to pass information back to the method 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 method can only return a single value (a primitive or an object)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Every method that returns a value must use the keyword “return” as the last statement in the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value returned must be the same type as declared in the method header</a:t>
            </a:r>
            <a:endParaRPr lang="en-NZ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Each parameter must have a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Each parameter in the list is separated by a comma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0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 compiler converts the Java programs (or source code) into </a:t>
            </a:r>
            <a:r>
              <a:rPr lang="en-NZ" dirty="0" smtClean="0"/>
              <a:t>byte </a:t>
            </a:r>
            <a:r>
              <a:rPr lang="en-NZ" dirty="0" smtClean="0"/>
              <a:t>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 JVM interprets</a:t>
            </a:r>
            <a:r>
              <a:rPr lang="en-NZ" baseline="0" dirty="0" smtClean="0"/>
              <a:t> the output, and executes the Java program’s instructions. Java programs can be run on any platform with the JVM installed on that particular platform.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6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 signature</a:t>
            </a:r>
            <a:r>
              <a:rPr lang="en-NZ" baseline="0" dirty="0" smtClean="0"/>
              <a:t> of the method is the name and the list of parameters: getBlocks(int hrs, int mins)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The header of the method of is the first line of the method definition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 parameters of the method</a:t>
            </a:r>
            <a:r>
              <a:rPr lang="en-NZ" baseline="0" dirty="0" smtClean="0"/>
              <a:t>: </a:t>
            </a:r>
            <a:r>
              <a:rPr lang="en-NZ" dirty="0" smtClean="0"/>
              <a:t>int hrs, int mins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 smtClean="0"/>
              <a:t>Parameters are used to pass information into a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 smtClean="0"/>
              <a:t>Parameters in</a:t>
            </a:r>
            <a:r>
              <a:rPr lang="en-NZ" baseline="0" dirty="0" smtClean="0"/>
              <a:t> the method are initialised when the method is called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method header must always state the type of value the method is returning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allows a method to pass information back to the method 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method can only return a single value (a primitive or an object)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method that returns a value must use the keyword “return” as the last statement in the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value returned must be the same type as declared in the </a:t>
            </a:r>
            <a:r>
              <a:rPr lang="en-US" baseline="0" smtClean="0"/>
              <a:t>method header</a:t>
            </a:r>
            <a:endParaRPr lang="en-NZ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Each parameter must have a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Each parameter in the list is separated by a comma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20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</a:t>
            </a:r>
            <a:r>
              <a:rPr lang="en-NZ" baseline="0" dirty="0" smtClean="0"/>
              <a:t> complete list of the methods for any object type is available from Java Application Programming interface (Java API):</a:t>
            </a:r>
            <a:endParaRPr lang="en-NZ" dirty="0" smtClean="0"/>
          </a:p>
          <a:p>
            <a:r>
              <a:rPr lang="en-NZ" dirty="0" smtClean="0"/>
              <a:t>https://docs.oracle.com/javase/8/docs/api/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15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 smtClean="0"/>
              <a:t>The java.lang package is special to Java programs. It does not need qualification.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More on import later</a:t>
            </a:r>
            <a:endParaRPr lang="en-NZ" baseline="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55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For the code conventions,</a:t>
            </a:r>
            <a:r>
              <a:rPr lang="en-NZ" baseline="0" dirty="0"/>
              <a:t> </a:t>
            </a:r>
            <a:r>
              <a:rPr lang="en-NZ" dirty="0"/>
              <a:t>we</a:t>
            </a:r>
            <a:r>
              <a:rPr lang="en-NZ" baseline="0" dirty="0"/>
              <a:t> can refer </a:t>
            </a:r>
            <a:r>
              <a:rPr lang="en-NZ" baseline="0" dirty="0" smtClean="0"/>
              <a:t>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http</a:t>
            </a:r>
            <a:r>
              <a:rPr lang="en-NZ" dirty="0"/>
              <a:t>://web.archive.org/web/20090911103851/http://java.sun.com/docs/codeconv/html/CodeConvTOC.doc.html</a:t>
            </a:r>
            <a:r>
              <a:rPr lang="en-NZ" baseline="0" dirty="0"/>
              <a:t> </a:t>
            </a:r>
            <a:endParaRPr lang="en-NZ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https</a:t>
            </a:r>
            <a:r>
              <a:rPr lang="en-NZ" dirty="0"/>
              <a:t>://</a:t>
            </a:r>
            <a:r>
              <a:rPr lang="en-NZ" dirty="0" smtClean="0"/>
              <a:t>wiki.eclipse.org/Coding_Conventions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https://google.github.io/styleguide/javaguide.html</a:t>
            </a:r>
            <a:endParaRPr lang="en-NZ" dirty="0"/>
          </a:p>
          <a:p>
            <a:endParaRPr lang="en-NZ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Remember that we may not start the name with a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We cannot use a reserved word in Java as the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31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Runtime errors are recognised by the computer and often cause your program</a:t>
            </a:r>
            <a:r>
              <a:rPr lang="en-NZ" baseline="0" dirty="0"/>
              <a:t> to stop.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Logic errors are not being recognised by the computer. The program will run without causing any errors.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9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NZ" dirty="0"/>
              <a:t>Java programs consist a</a:t>
            </a:r>
            <a:r>
              <a:rPr lang="en-NZ" baseline="0" dirty="0"/>
              <a:t> bunch of classes, usually one class per file</a:t>
            </a:r>
          </a:p>
          <a:p>
            <a:pPr marL="228600" indent="-228600">
              <a:buAutoNum type="arabicPeriod"/>
            </a:pPr>
            <a:r>
              <a:rPr lang="en-NZ" baseline="0" dirty="0"/>
              <a:t>A class can contain methods and fields. We can call these the members of a class (more discussion about methods and fields later).</a:t>
            </a:r>
            <a:endParaRPr lang="en-NZ" dirty="0"/>
          </a:p>
          <a:p>
            <a:pPr marL="228600" indent="-228600">
              <a:buAutoNum type="arabicPeriod"/>
            </a:pPr>
            <a:r>
              <a:rPr lang="en-NZ" dirty="0"/>
              <a:t>Java</a:t>
            </a:r>
            <a:r>
              <a:rPr lang="en-NZ" baseline="0" dirty="0"/>
              <a:t> is case-sensitive</a:t>
            </a:r>
            <a:endParaRPr lang="en-NZ" dirty="0"/>
          </a:p>
          <a:p>
            <a:pPr marL="228600" indent="-228600">
              <a:buAutoNum type="arabicPeriod"/>
            </a:pPr>
            <a:r>
              <a:rPr lang="en-NZ" dirty="0"/>
              <a:t>/* and */ are for comments over multiple</a:t>
            </a:r>
            <a:r>
              <a:rPr lang="en-NZ" baseline="0" dirty="0"/>
              <a:t> lines</a:t>
            </a:r>
          </a:p>
          <a:p>
            <a:pPr marL="228600" indent="-228600">
              <a:buAutoNum type="arabicPeriod"/>
            </a:pPr>
            <a:r>
              <a:rPr lang="en-NZ" baseline="0" dirty="0"/>
              <a:t>For documentation purpose, multi-line comments go between /** and */</a:t>
            </a:r>
          </a:p>
          <a:p>
            <a:pPr marL="228600" indent="-228600">
              <a:buAutoNum type="arabicPeriod"/>
            </a:pPr>
            <a:r>
              <a:rPr lang="en-NZ" baseline="0" dirty="0"/>
              <a:t>Java program starts with the reserved word “class”. Reserved keywords cannot be used as identifiers (i.e. names of variables, methods, fields, parameters)</a:t>
            </a:r>
          </a:p>
          <a:p>
            <a:pPr marL="228600" indent="-228600">
              <a:buAutoNum type="arabicPeriod"/>
            </a:pPr>
            <a:r>
              <a:rPr lang="en-NZ" baseline="0" dirty="0"/>
              <a:t>“public” is also a reserved word in Java (this will be discussed later on)</a:t>
            </a:r>
          </a:p>
          <a:p>
            <a:pPr marL="228600" indent="-228600">
              <a:buAutoNum type="arabicPeriod"/>
            </a:pPr>
            <a:r>
              <a:rPr lang="en-NZ" baseline="0" dirty="0"/>
              <a:t>The name of the class starts with a capital letter: </a:t>
            </a:r>
            <a:r>
              <a:rPr lang="en-NZ" baseline="0" dirty="0" err="1"/>
              <a:t>MyFirstProgram</a:t>
            </a:r>
            <a:endParaRPr lang="en-NZ" baseline="0" dirty="0"/>
          </a:p>
          <a:p>
            <a:pPr marL="228600" indent="-228600">
              <a:buAutoNum type="arabicPeriod"/>
            </a:pPr>
            <a:r>
              <a:rPr lang="en-NZ" baseline="0" dirty="0"/>
              <a:t>The name of the file must be the same as the name of the class</a:t>
            </a:r>
          </a:p>
          <a:p>
            <a:pPr marL="228600" indent="-228600">
              <a:buAutoNum type="arabicPeriod"/>
            </a:pPr>
            <a:r>
              <a:rPr lang="en-NZ" baseline="0" dirty="0"/>
              <a:t>The class has two methods: start(), and main()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NZ" baseline="0" dirty="0" smtClean="0"/>
              <a:t>The class is under the package: </a:t>
            </a:r>
            <a:r>
              <a:rPr lang="en-NZ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baseline="0" dirty="0" smtClean="0"/>
          </a:p>
          <a:p>
            <a:pPr marL="228600" indent="-228600">
              <a:buAutoNum type="arabicPeriod"/>
            </a:pPr>
            <a:r>
              <a:rPr lang="en-NZ" baseline="0" dirty="0" smtClean="0"/>
              <a:t>“</a:t>
            </a:r>
            <a:r>
              <a:rPr lang="en-NZ" baseline="0" dirty="0"/>
              <a:t>package” is a reserved word in Java. A package helps us to organise a set of related classes and interfaces together</a:t>
            </a:r>
          </a:p>
          <a:p>
            <a:pPr marL="228600" indent="-228600">
              <a:buAutoNum type="arabicPeriod"/>
            </a:pPr>
            <a:r>
              <a:rPr lang="en-NZ" baseline="0" dirty="0"/>
              <a:t>Note the indentation of the source code. This helps us to improve the readability of the program.</a:t>
            </a:r>
          </a:p>
          <a:p>
            <a:pPr marL="228600" indent="-228600">
              <a:buFont typeface="+mj-lt"/>
              <a:buAutoNum type="arabicPeriod"/>
            </a:pPr>
            <a:r>
              <a:rPr lang="en-NZ" altLang="zh-TW" baseline="0" dirty="0"/>
              <a:t>All Java applications begin with the method: main()</a:t>
            </a:r>
          </a:p>
          <a:p>
            <a:pPr marL="228600" indent="-228600">
              <a:buFont typeface="+mj-lt"/>
              <a:buAutoNum type="arabicPeriod"/>
            </a:pPr>
            <a:r>
              <a:rPr lang="en-NZ" altLang="zh-TW" baseline="0" dirty="0"/>
              <a:t>In this example, the method main() has a name (main), a parameter (String[] </a:t>
            </a:r>
            <a:r>
              <a:rPr lang="en-NZ" altLang="zh-TW" baseline="0" dirty="0" err="1"/>
              <a:t>args</a:t>
            </a:r>
            <a:r>
              <a:rPr lang="en-NZ" altLang="zh-TW" baseline="0" dirty="0"/>
              <a:t>), and no return type.</a:t>
            </a:r>
          </a:p>
          <a:p>
            <a:pPr marL="228600" indent="-228600">
              <a:buFont typeface="+mj-lt"/>
              <a:buAutoNum type="arabicPeriod"/>
            </a:pPr>
            <a:r>
              <a:rPr lang="en-NZ" altLang="zh-TW" baseline="0" dirty="0"/>
              <a:t>After compiling the source code, we can run the application. This program will print out “Hello World” to the screen.</a:t>
            </a:r>
            <a:endParaRPr lang="en-NZ" altLang="zh-TW" dirty="0"/>
          </a:p>
          <a:p>
            <a:pPr marL="228600" indent="-228600">
              <a:buFont typeface="+mj-lt"/>
              <a:buAutoNum type="arabicPeriod"/>
            </a:pPr>
            <a:r>
              <a:rPr lang="en-NZ" altLang="zh-TW" dirty="0"/>
              <a:t>// is used for single-line comment</a:t>
            </a:r>
          </a:p>
          <a:p>
            <a:pPr marL="228600" indent="-228600">
              <a:buFont typeface="+mj-lt"/>
              <a:buAutoNum type="arabicPeriod"/>
            </a:pPr>
            <a:r>
              <a:rPr lang="en-NZ" altLang="zh-TW" dirty="0"/>
              <a:t>Comments can also be used to prevent statements from being executed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7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NZ" baseline="0" dirty="0"/>
              <a:t>Class: a class contains methods that made up a program. The name of the file must be the same as the name of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1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NZ" baseline="0" dirty="0"/>
              <a:t>Method: a method contains a sequence of statements for performing a particular task. Methods are useful for organising instructions so that the program becomes easier to understand. When a method is executed, each statement inside the method is run.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Each method is always followed by ( 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 method can have parameters (also known as arguments), e.g. the main method has one parameter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2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 variable stores a single piece of information. Only one thing can be stored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5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NZ" baseline="0" dirty="0"/>
              <a:t>Statement: a statement is a single instruction which specifies what we want to do. All statements end with a semi-colon. E.g. </a:t>
            </a:r>
            <a:r>
              <a:rPr lang="en-NZ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NZ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NZ" baseline="0" dirty="0"/>
              <a:t>Note that Java is case sensitive. E.g. </a:t>
            </a:r>
            <a:r>
              <a:rPr lang="en-NZ" b="1" i="1" baseline="0" dirty="0"/>
              <a:t>System.out.println(“hi”); </a:t>
            </a:r>
            <a:r>
              <a:rPr lang="en-NZ" baseline="0" dirty="0"/>
              <a:t>is correct and will compile, however, </a:t>
            </a:r>
            <a:r>
              <a:rPr lang="en-NZ" b="1" i="1" baseline="0" dirty="0"/>
              <a:t>System.out.Println(“hi”);</a:t>
            </a:r>
            <a:r>
              <a:rPr lang="en-NZ" baseline="0" dirty="0"/>
              <a:t> is not correct and will not compile.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NZ" baseline="0" dirty="0"/>
              <a:t>Displaying output: System.out.println();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This statement is used to print text to the screen (standard output).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This prints out whatever is inside the speech marks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 newline character is printed at the end of the line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If nothing is inside the parentheses, a blank line is printed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The string inside the parentheses is the parameter for the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NZ" baseline="0" dirty="0"/>
              <a:t>Identifiers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An identifier is the name that we give to classes, methods and variables in our programs. E.g. MyFirstProgram, start are identifiers.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Valid identifiers: only upper case and lower case letters, numbers, and underscore; identifiers must not start with a number; identifiers must not be the same as a reserved Java keyword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Class name identifiers: start with an upper case letter. E.g. MyFirstProgram, </a:t>
            </a:r>
            <a:r>
              <a:rPr lang="en-NZ" baseline="0" dirty="0" err="1"/>
              <a:t>MyFirstApplication</a:t>
            </a: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for Industry</a:t>
            </a:r>
          </a:p>
          <a:p>
            <a:r>
              <a:rPr lang="en-US" dirty="0" smtClean="0"/>
              <a:t>Lecture </a:t>
            </a:r>
            <a:r>
              <a:rPr lang="en-US" smtClean="0"/>
              <a:t>1 – Introduction to Java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COMPSCI 718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800" dirty="0">
                <a:solidFill>
                  <a:srgbClr val="3F7F5F"/>
                </a:solidFill>
                <a:latin typeface="Consolas" panose="020B0609020204030204" pitchFamily="49" charset="0"/>
              </a:rPr>
              <a:t>// All Java programs begin with the method: main().</a:t>
            </a:r>
          </a:p>
          <a:p>
            <a:pPr marL="0" indent="0">
              <a:buNone/>
            </a:pP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program structure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52732" y="3787043"/>
            <a:ext cx="27680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20777" y="3463877"/>
            <a:ext cx="28873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A method contains a sequence of statements</a:t>
            </a:r>
          </a:p>
        </p:txBody>
      </p:sp>
    </p:spTree>
    <p:extLst>
      <p:ext uri="{BB962C8B-B14F-4D97-AF65-F5344CB8AC3E}">
        <p14:creationId xmlns:p14="http://schemas.microsoft.com/office/powerpoint/2010/main" val="33480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800" dirty="0">
                <a:solidFill>
                  <a:srgbClr val="3F7F5F"/>
                </a:solidFill>
                <a:latin typeface="Consolas" panose="020B0609020204030204" pitchFamily="49" charset="0"/>
              </a:rPr>
              <a:t>// All Java programs begin with the method: main().</a:t>
            </a:r>
          </a:p>
          <a:p>
            <a:pPr marL="0" indent="0">
              <a:buNone/>
            </a:pP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program structure</a:t>
            </a:r>
          </a:p>
        </p:txBody>
      </p:sp>
      <p:sp>
        <p:nvSpPr>
          <p:cNvPr id="38" name="Oval 37"/>
          <p:cNvSpPr/>
          <p:nvPr/>
        </p:nvSpPr>
        <p:spPr>
          <a:xfrm>
            <a:off x="2415209" y="5220980"/>
            <a:ext cx="1878495" cy="2484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TextBox 49"/>
          <p:cNvSpPr txBox="1"/>
          <p:nvPr/>
        </p:nvSpPr>
        <p:spPr>
          <a:xfrm>
            <a:off x="7717735" y="5174456"/>
            <a:ext cx="2035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A variable stores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74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800" dirty="0">
                <a:solidFill>
                  <a:srgbClr val="3F7F5F"/>
                </a:solidFill>
                <a:latin typeface="Consolas" panose="020B0609020204030204" pitchFamily="49" charset="0"/>
              </a:rPr>
              <a:t>// All Java programs begin with the method: main().</a:t>
            </a:r>
          </a:p>
          <a:p>
            <a:pPr marL="0" indent="0">
              <a:buNone/>
            </a:pP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program structure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331229" y="4099210"/>
            <a:ext cx="27680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99274" y="3776044"/>
            <a:ext cx="28873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A statement is a single instruction that specifies what we want to do</a:t>
            </a:r>
          </a:p>
        </p:txBody>
      </p:sp>
    </p:spTree>
    <p:extLst>
      <p:ext uri="{BB962C8B-B14F-4D97-AF65-F5344CB8AC3E}">
        <p14:creationId xmlns:p14="http://schemas.microsoft.com/office/powerpoint/2010/main" val="1505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800" dirty="0">
                <a:solidFill>
                  <a:srgbClr val="3F7F5F"/>
                </a:solidFill>
                <a:latin typeface="Consolas" panose="020B0609020204030204" pitchFamily="49" charset="0"/>
              </a:rPr>
              <a:t>// All Java programs begin with the method: main().</a:t>
            </a:r>
          </a:p>
          <a:p>
            <a:pPr marL="0" indent="0">
              <a:buNone/>
            </a:pP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program structure</a:t>
            </a:r>
          </a:p>
        </p:txBody>
      </p:sp>
      <p:sp>
        <p:nvSpPr>
          <p:cNvPr id="32" name="Oval 31"/>
          <p:cNvSpPr/>
          <p:nvPr/>
        </p:nvSpPr>
        <p:spPr>
          <a:xfrm>
            <a:off x="1977890" y="3289852"/>
            <a:ext cx="1600200" cy="38762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/>
          <p:cNvSpPr/>
          <p:nvPr/>
        </p:nvSpPr>
        <p:spPr>
          <a:xfrm>
            <a:off x="2777990" y="3662803"/>
            <a:ext cx="660950" cy="24848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/>
          <p:cNvSpPr/>
          <p:nvPr/>
        </p:nvSpPr>
        <p:spPr>
          <a:xfrm>
            <a:off x="3508514" y="4972502"/>
            <a:ext cx="660950" cy="24848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/>
          <p:cNvSpPr/>
          <p:nvPr/>
        </p:nvSpPr>
        <p:spPr>
          <a:xfrm>
            <a:off x="3975652" y="5220982"/>
            <a:ext cx="318052" cy="24848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TextBox 35"/>
          <p:cNvSpPr txBox="1"/>
          <p:nvPr/>
        </p:nvSpPr>
        <p:spPr>
          <a:xfrm>
            <a:off x="7545458" y="3990417"/>
            <a:ext cx="37072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Identifiers are names we give to classes, methods, and variables</a:t>
            </a:r>
          </a:p>
        </p:txBody>
      </p:sp>
    </p:spTree>
    <p:extLst>
      <p:ext uri="{BB962C8B-B14F-4D97-AF65-F5344CB8AC3E}">
        <p14:creationId xmlns:p14="http://schemas.microsoft.com/office/powerpoint/2010/main" val="48343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800" dirty="0">
                <a:solidFill>
                  <a:srgbClr val="3F7F5F"/>
                </a:solidFill>
                <a:latin typeface="Consolas" panose="020B0609020204030204" pitchFamily="49" charset="0"/>
              </a:rPr>
              <a:t>// All Java programs begin with the method: main().</a:t>
            </a:r>
          </a:p>
          <a:p>
            <a:pPr marL="0" indent="0">
              <a:buNone/>
            </a:pP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program structure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682106" y="2060154"/>
            <a:ext cx="1199284" cy="6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69525" y="1847088"/>
            <a:ext cx="36128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A package </a:t>
            </a:r>
            <a:r>
              <a:rPr lang="en-NZ" b="1" dirty="0" smtClean="0"/>
              <a:t>helps </a:t>
            </a:r>
            <a:r>
              <a:rPr lang="en-NZ" b="1" dirty="0"/>
              <a:t>us to organise a set of related classes together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69525" y="2458722"/>
            <a:ext cx="33643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A package name is a dot-separated list of identifiers</a:t>
            </a:r>
          </a:p>
        </p:txBody>
      </p:sp>
    </p:spTree>
    <p:extLst>
      <p:ext uri="{BB962C8B-B14F-4D97-AF65-F5344CB8AC3E}">
        <p14:creationId xmlns:p14="http://schemas.microsoft.com/office/powerpoint/2010/main" val="95271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800" dirty="0">
                <a:solidFill>
                  <a:srgbClr val="3F7F5F"/>
                </a:solidFill>
                <a:latin typeface="Consolas" panose="020B0609020204030204" pitchFamily="49" charset="0"/>
              </a:rPr>
              <a:t>// All Java programs begin with the method: main().</a:t>
            </a:r>
          </a:p>
          <a:p>
            <a:pPr marL="0" indent="0">
              <a:buNone/>
            </a:pP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program structure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09382" y="4625748"/>
            <a:ext cx="1870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Single-line comment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452732" y="2309424"/>
            <a:ext cx="2971799" cy="876868"/>
            <a:chOff x="4343401" y="3478695"/>
            <a:chExt cx="2971799" cy="2507974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4343401" y="3478695"/>
              <a:ext cx="29717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4343401" y="5986669"/>
              <a:ext cx="29717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315200" y="3478695"/>
              <a:ext cx="0" cy="25079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H="1">
            <a:off x="7030281" y="4883661"/>
            <a:ext cx="17360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05693" y="2459109"/>
            <a:ext cx="1870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Multi-line comments</a:t>
            </a:r>
          </a:p>
        </p:txBody>
      </p:sp>
    </p:spTree>
    <p:extLst>
      <p:ext uri="{BB962C8B-B14F-4D97-AF65-F5344CB8AC3E}">
        <p14:creationId xmlns:p14="http://schemas.microsoft.com/office/powerpoint/2010/main" val="25721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NZ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 </a:t>
            </a:r>
            <a:r>
              <a:rPr lang="en-NZ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NZ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@author</a:t>
            </a:r>
            <a:r>
              <a:rPr lang="en-NZ" sz="1200" b="1" dirty="0">
                <a:solidFill>
                  <a:srgbClr val="3F5FBF"/>
                </a:solidFill>
                <a:latin typeface="Consolas" panose="020B0609020204030204" pitchFamily="49" charset="0"/>
              </a:rPr>
              <a:t> Yu-Cheng </a:t>
            </a:r>
            <a:r>
              <a:rPr lang="en-NZ" sz="12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Tu</a:t>
            </a:r>
            <a:endParaRPr lang="en-NZ" sz="12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NZ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NZ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640080" lvl="2" indent="0">
              <a:buNone/>
            </a:pPr>
            <a:r>
              <a:rPr lang="en-N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N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65760" lvl="1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marL="365760" lvl="1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 * All Java programs begin with the method: main().</a:t>
            </a:r>
          </a:p>
          <a:p>
            <a:pPr marL="365760" lvl="1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NZ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NZ" sz="12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NZ" sz="12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NZ" sz="12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args</a:t>
            </a:r>
            <a:endParaRPr lang="en-NZ" sz="12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NZ" sz="12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marL="365760" lvl="1" indent="0">
              <a:buNone/>
            </a:pPr>
            <a:r>
              <a:rPr lang="en-NZ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640080" lvl="2" indent="0">
              <a:buNone/>
            </a:pPr>
            <a:r>
              <a:rPr lang="en-N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40080" lvl="2" indent="0">
              <a:buNone/>
            </a:pPr>
            <a:r>
              <a:rPr lang="en-NZ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N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N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Aside: Javadoc comments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30130" y="2220179"/>
            <a:ext cx="2971799" cy="1124190"/>
            <a:chOff x="4343401" y="3478695"/>
            <a:chExt cx="2971799" cy="2507974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4343401" y="3478695"/>
              <a:ext cx="29717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4343401" y="5986669"/>
              <a:ext cx="29717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315200" y="3478695"/>
              <a:ext cx="0" cy="25079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7226913" y="2459108"/>
            <a:ext cx="1870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Javadoc comments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30129" y="4468558"/>
            <a:ext cx="2971799" cy="672154"/>
            <a:chOff x="4343401" y="3478695"/>
            <a:chExt cx="2971799" cy="2507974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4343401" y="3478695"/>
              <a:ext cx="29717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343401" y="5986669"/>
              <a:ext cx="29717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315200" y="3478695"/>
              <a:ext cx="0" cy="25079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226913" y="4491299"/>
            <a:ext cx="1870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Javadoc comments</a:t>
            </a:r>
          </a:p>
        </p:txBody>
      </p:sp>
    </p:spTree>
    <p:extLst>
      <p:ext uri="{BB962C8B-B14F-4D97-AF65-F5344CB8AC3E}">
        <p14:creationId xmlns:p14="http://schemas.microsoft.com/office/powerpoint/2010/main" val="9750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dirty="0" smtClean="0"/>
              <a:t> </a:t>
            </a:r>
            <a:r>
              <a:rPr lang="en-NZ" sz="24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4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4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</a:t>
            </a:r>
            <a:r>
              <a:rPr lang="en-NZ" sz="2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MyFirstSimpleProgram.java</a:t>
            </a:r>
            <a:r>
              <a:rPr lang="en-NZ" sz="2400" dirty="0">
                <a:solidFill>
                  <a:srgbClr val="3F7F5F"/>
                </a:solidFill>
                <a:latin typeface="Consolas" panose="020B0609020204030204" pitchFamily="49" charset="0"/>
              </a:rPr>
              <a:t>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4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MyFirstSimpleProgram</a:t>
            </a:r>
            <a:r>
              <a:rPr lang="en-NZ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N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400" dirty="0">
                <a:solidFill>
                  <a:srgbClr val="3F7F5F"/>
                </a:solidFill>
                <a:latin typeface="Consolas" panose="020B0609020204030204" pitchFamily="49" charset="0"/>
              </a:rPr>
              <a:t>// All Java programs begin with the method: main().</a:t>
            </a:r>
          </a:p>
          <a:p>
            <a:pPr marL="0" indent="0">
              <a:buNone/>
            </a:pPr>
            <a:r>
              <a:rPr lang="en-NZ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</a:t>
            </a:r>
            <a:r>
              <a:rPr lang="en-NZ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NZ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NZ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run a simplified version of </a:t>
            </a:r>
            <a:r>
              <a:rPr lang="en-US" dirty="0" err="1" smtClean="0"/>
              <a:t>MyFirstProgram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66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Java files have the extension .java</a:t>
            </a:r>
          </a:p>
          <a:p>
            <a:r>
              <a:rPr lang="en-NZ" dirty="0"/>
              <a:t>To compile the source code, we use the </a:t>
            </a:r>
            <a:r>
              <a:rPr lang="en-NZ" b="1" i="1" dirty="0">
                <a:solidFill>
                  <a:srgbClr val="FF0000"/>
                </a:solidFill>
              </a:rPr>
              <a:t>javac</a:t>
            </a:r>
            <a:r>
              <a:rPr lang="en-NZ" dirty="0"/>
              <a:t> command</a:t>
            </a:r>
          </a:p>
          <a:p>
            <a:pPr marL="393192" lvl="1" indent="0">
              <a:buNone/>
            </a:pPr>
            <a:r>
              <a:rPr lang="en-NZ" dirty="0" err="1">
                <a:latin typeface="Consolas" panose="020B0609020204030204" pitchFamily="49" charset="0"/>
              </a:rPr>
              <a:t>javac</a:t>
            </a:r>
            <a:r>
              <a:rPr lang="en-NZ" dirty="0">
                <a:latin typeface="Consolas" panose="020B0609020204030204" pitchFamily="49" charset="0"/>
              </a:rPr>
              <a:t> MyFirstSimpleProgram.java</a:t>
            </a:r>
          </a:p>
          <a:p>
            <a:r>
              <a:rPr lang="en-NZ" dirty="0"/>
              <a:t>To run a Java program, we use the </a:t>
            </a:r>
            <a:r>
              <a:rPr lang="en-NZ" b="1" i="1" dirty="0">
                <a:solidFill>
                  <a:srgbClr val="FF0000"/>
                </a:solidFill>
              </a:rPr>
              <a:t>java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/>
              <a:t>command</a:t>
            </a:r>
          </a:p>
          <a:p>
            <a:pPr marL="393192" lvl="1" indent="0">
              <a:buNone/>
            </a:pPr>
            <a:r>
              <a:rPr lang="en-NZ" dirty="0" smtClean="0">
                <a:latin typeface="Consolas" panose="020B0609020204030204" pitchFamily="49" charset="0"/>
              </a:rPr>
              <a:t>java </a:t>
            </a:r>
            <a:r>
              <a:rPr lang="en-US" dirty="0" err="1">
                <a:latin typeface="Consolas" panose="020B0609020204030204" pitchFamily="49" charset="0"/>
              </a:rPr>
              <a:t>MyFirstSimpleProgram</a:t>
            </a:r>
            <a:endParaRPr lang="en-NZ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</a:t>
            </a:r>
            <a:r>
              <a:rPr lang="en-US" dirty="0" smtClean="0"/>
              <a:t>compile and run </a:t>
            </a:r>
            <a:r>
              <a:rPr lang="en-US" dirty="0" err="1" smtClean="0"/>
              <a:t>MyFirstSimpleProgram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129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Literals, Variables, Data Types, Expressions</a:t>
            </a:r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3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and run </a:t>
            </a:r>
            <a:r>
              <a:rPr lang="en-US" dirty="0" err="1" smtClean="0"/>
              <a:t>MyFirstProgram</a:t>
            </a:r>
            <a:endParaRPr lang="en-US" dirty="0" smtClean="0"/>
          </a:p>
          <a:p>
            <a:r>
              <a:rPr lang="en-US" dirty="0" smtClean="0"/>
              <a:t>Literals, variables, primitive data types</a:t>
            </a:r>
            <a:r>
              <a:rPr lang="en-US" dirty="0"/>
              <a:t> </a:t>
            </a:r>
            <a:r>
              <a:rPr lang="en-US" dirty="0" smtClean="0"/>
              <a:t>and expressions</a:t>
            </a:r>
          </a:p>
          <a:p>
            <a:r>
              <a:rPr lang="en-US" dirty="0" smtClean="0"/>
              <a:t>Introduction </a:t>
            </a:r>
            <a:r>
              <a:rPr lang="en-US" smtClean="0"/>
              <a:t>to methods</a:t>
            </a:r>
            <a:endParaRPr lang="en-US" dirty="0" smtClean="0"/>
          </a:p>
          <a:p>
            <a:r>
              <a:rPr lang="en-US" dirty="0" smtClean="0"/>
              <a:t>Java API, code conventions, reserved keywords, and errors in Java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80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In Java, there are values that can be typed directly into the source code</a:t>
            </a:r>
          </a:p>
          <a:p>
            <a:pPr lvl="1"/>
            <a:r>
              <a:rPr lang="en-NZ" dirty="0"/>
              <a:t>Integer: 3, -100 0 …</a:t>
            </a:r>
          </a:p>
          <a:p>
            <a:pPr lvl="1"/>
            <a:r>
              <a:rPr lang="en-NZ" dirty="0"/>
              <a:t>Floating-point: 6.83, -1.235, 0.0 …</a:t>
            </a:r>
          </a:p>
          <a:p>
            <a:pPr lvl="1"/>
            <a:r>
              <a:rPr lang="en-NZ" dirty="0"/>
              <a:t>Boolean: true, false</a:t>
            </a:r>
          </a:p>
          <a:p>
            <a:pPr lvl="1"/>
            <a:r>
              <a:rPr lang="en-NZ" dirty="0"/>
              <a:t>Character: 'A', 'b'</a:t>
            </a:r>
          </a:p>
          <a:p>
            <a:pPr lvl="1"/>
            <a:r>
              <a:rPr lang="en-NZ" dirty="0"/>
              <a:t>String: "Hello world"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Java literals</a:t>
            </a:r>
          </a:p>
        </p:txBody>
      </p:sp>
    </p:spTree>
    <p:extLst>
      <p:ext uri="{BB962C8B-B14F-4D97-AF65-F5344CB8AC3E}">
        <p14:creationId xmlns:p14="http://schemas.microsoft.com/office/powerpoint/2010/main" val="223536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.println(-45);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.println(0.034);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sz="2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'g'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"This is a String"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number is " </a:t>
            </a:r>
            <a:r>
              <a:rPr lang="en-NZ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50);</a:t>
            </a:r>
          </a:p>
          <a:p>
            <a:pPr marL="0" indent="0">
              <a:buNone/>
            </a:pPr>
            <a:endParaRPr lang="en-NZ" sz="2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Printing literals and 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16845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Not all characters inside a string can be displayed as it is</a:t>
            </a:r>
          </a:p>
          <a:p>
            <a:r>
              <a:rPr lang="en-NZ" dirty="0"/>
              <a:t>We can use the backslash character \ with certain characters for representing particular string literals</a:t>
            </a:r>
          </a:p>
          <a:p>
            <a:pPr lvl="2"/>
            <a:r>
              <a:rPr lang="en-NZ" dirty="0"/>
              <a:t>Example escape sequences</a:t>
            </a:r>
          </a:p>
          <a:p>
            <a:pPr lvl="3"/>
            <a:r>
              <a:rPr lang="en-NZ" dirty="0"/>
              <a:t>\"</a:t>
            </a:r>
          </a:p>
          <a:p>
            <a:pPr lvl="3"/>
            <a:r>
              <a:rPr lang="en-NZ" dirty="0"/>
              <a:t>\'</a:t>
            </a:r>
          </a:p>
          <a:p>
            <a:pPr lvl="3"/>
            <a:r>
              <a:rPr lang="en-NZ" dirty="0"/>
              <a:t>\n</a:t>
            </a:r>
          </a:p>
          <a:p>
            <a:pPr lvl="3"/>
            <a:r>
              <a:rPr lang="en-NZ" dirty="0"/>
              <a:t>\t</a:t>
            </a:r>
          </a:p>
          <a:p>
            <a:pPr lvl="3"/>
            <a:r>
              <a:rPr lang="en-NZ" dirty="0"/>
              <a:t>\\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244869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Which of the following statement do you use for printing: </a:t>
            </a:r>
          </a:p>
          <a:p>
            <a:pPr marL="365760" lvl="1" indent="0">
              <a:buNone/>
            </a:pP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Hello, "World"!</a:t>
            </a:r>
            <a:r>
              <a:rPr lang="en-NZ" sz="2800" dirty="0"/>
              <a:t> </a:t>
            </a:r>
          </a:p>
          <a:p>
            <a:pPr marL="365760" lvl="1" indent="0">
              <a:buNone/>
            </a:pPr>
            <a:endParaRPr lang="en-NZ" dirty="0"/>
          </a:p>
          <a:p>
            <a:pPr marL="36576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"World"!"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\"World\"!"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31833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A variable is used to store information</a:t>
            </a:r>
          </a:p>
          <a:p>
            <a:r>
              <a:rPr lang="en-NZ" dirty="0"/>
              <a:t>A variable can only store one thing at a time</a:t>
            </a:r>
          </a:p>
          <a:p>
            <a:r>
              <a:rPr lang="en-NZ" dirty="0"/>
              <a:t>Before using a variable, we need to declare a variable</a:t>
            </a:r>
          </a:p>
          <a:p>
            <a:pPr lvl="1"/>
            <a:r>
              <a:rPr lang="en-NZ" dirty="0"/>
              <a:t>We must specify the data type, and the name of the variable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9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NZ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900" b="1" dirty="0">
                <a:solidFill>
                  <a:srgbClr val="6A3E3E"/>
                </a:solidFill>
                <a:latin typeface="Consolas" panose="020B0609020204030204" pitchFamily="49" charset="0"/>
              </a:rPr>
              <a:t>myNumber</a:t>
            </a:r>
            <a:r>
              <a:rPr lang="en-NZ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dirty="0"/>
          </a:p>
          <a:p>
            <a:r>
              <a:rPr lang="en-NZ" dirty="0"/>
              <a:t>Once we have declared a variable, we cannot declare another variable with the same name within the same block of code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9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NZ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900" b="1" dirty="0">
                <a:solidFill>
                  <a:srgbClr val="6A3E3E"/>
                </a:solidFill>
                <a:latin typeface="Consolas" panose="020B0609020204030204" pitchFamily="49" charset="0"/>
              </a:rPr>
              <a:t>myNumber</a:t>
            </a:r>
            <a:r>
              <a:rPr lang="en-NZ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19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NZ" sz="19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1900" dirty="0">
                <a:solidFill>
                  <a:srgbClr val="6A3E3E"/>
                </a:solidFill>
                <a:latin typeface="Consolas" panose="020B0609020204030204" pitchFamily="49" charset="0"/>
              </a:rPr>
              <a:t>myNumber</a:t>
            </a:r>
            <a:r>
              <a:rPr lang="en-NZ" sz="1900" dirty="0">
                <a:solidFill>
                  <a:srgbClr val="000000"/>
                </a:solidFill>
                <a:latin typeface="Consolas" panose="020B0609020204030204" pitchFamily="49" charset="0"/>
              </a:rPr>
              <a:t> = 10.0;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 </a:t>
            </a:r>
            <a:r>
              <a:rPr lang="en-NZ" sz="19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NZ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19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0605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data type specifies the kind of information we are storing</a:t>
            </a:r>
          </a:p>
          <a:p>
            <a:r>
              <a:rPr lang="en-NZ" dirty="0"/>
              <a:t>We can store data of a particular type in a variable which is declared as being of that same type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x = 3; (O)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 (X)</a:t>
            </a:r>
            <a:endParaRPr lang="en-NZ" dirty="0"/>
          </a:p>
          <a:p>
            <a:r>
              <a:rPr lang="en-NZ" dirty="0"/>
              <a:t>Primitive data types</a:t>
            </a:r>
          </a:p>
          <a:p>
            <a:pPr lvl="1"/>
            <a:r>
              <a:rPr lang="en-NZ" dirty="0"/>
              <a:t>Integers (byte, short, int, long)</a:t>
            </a:r>
          </a:p>
          <a:p>
            <a:pPr lvl="1"/>
            <a:r>
              <a:rPr lang="en-NZ" dirty="0"/>
              <a:t>Floating-point numbers (float, double)</a:t>
            </a:r>
          </a:p>
          <a:p>
            <a:pPr lvl="1"/>
            <a:r>
              <a:rPr lang="en-NZ" dirty="0"/>
              <a:t>Characters (char)</a:t>
            </a:r>
          </a:p>
          <a:p>
            <a:pPr lvl="1"/>
            <a:r>
              <a:rPr lang="en-NZ" dirty="0"/>
              <a:t>Boolean (boolean)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1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general format for an assignment statement is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[variable identifier] = [value];</a:t>
            </a:r>
          </a:p>
          <a:p>
            <a:pPr lvl="1"/>
            <a:r>
              <a:rPr lang="en-NZ" dirty="0"/>
              <a:t>E.g.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  <a:endParaRPr lang="en-NZ" dirty="0"/>
          </a:p>
          <a:p>
            <a:r>
              <a:rPr lang="en-NZ" dirty="0"/>
              <a:t>Remember that a variable can hold only one value at a time</a:t>
            </a:r>
          </a:p>
          <a:p>
            <a:pPr lvl="1"/>
            <a:r>
              <a:rPr lang="en-NZ" dirty="0"/>
              <a:t>What is the final value of age?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2000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33;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2000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34;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2000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35;</a:t>
            </a:r>
          </a:p>
          <a:p>
            <a:pPr marL="667512" lvl="2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Assigning values</a:t>
            </a:r>
          </a:p>
        </p:txBody>
      </p:sp>
    </p:spTree>
    <p:extLst>
      <p:ext uri="{BB962C8B-B14F-4D97-AF65-F5344CB8AC3E}">
        <p14:creationId xmlns:p14="http://schemas.microsoft.com/office/powerpoint/2010/main" val="9515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can assign a value to a variable at the same time that we declare it</a:t>
            </a:r>
          </a:p>
          <a:p>
            <a:r>
              <a:rPr lang="en-NZ" dirty="0"/>
              <a:t>For example, 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2000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33;</a:t>
            </a:r>
            <a:endParaRPr lang="en-NZ" dirty="0"/>
          </a:p>
          <a:p>
            <a:r>
              <a:rPr lang="en-NZ" dirty="0"/>
              <a:t>Is the same as</a:t>
            </a:r>
          </a:p>
          <a:p>
            <a:pPr lvl="2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NZ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33;</a:t>
            </a:r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Declare and initialise a variable</a:t>
            </a:r>
          </a:p>
        </p:txBody>
      </p:sp>
    </p:spTree>
    <p:extLst>
      <p:ext uri="{BB962C8B-B14F-4D97-AF65-F5344CB8AC3E}">
        <p14:creationId xmlns:p14="http://schemas.microsoft.com/office/powerpoint/2010/main" val="3366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value that remains fixed while the code is running</a:t>
            </a:r>
          </a:p>
          <a:p>
            <a:pPr lvl="1"/>
            <a:r>
              <a:rPr lang="en-NZ" b="1" dirty="0">
                <a:latin typeface="Consolas" panose="020B0609020204030204" pitchFamily="49" charset="0"/>
              </a:rPr>
              <a:t>final</a:t>
            </a:r>
            <a:r>
              <a:rPr lang="en-NZ" dirty="0">
                <a:latin typeface="Consolas" panose="020B0609020204030204" pitchFamily="49" charset="0"/>
              </a:rPr>
              <a:t> [data type] [constant identifier] = [value];</a:t>
            </a:r>
          </a:p>
          <a:p>
            <a:pPr lvl="1"/>
            <a:r>
              <a:rPr lang="en-NZ" dirty="0"/>
              <a:t>E.g.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3.14159;</a:t>
            </a:r>
          </a:p>
          <a:p>
            <a:pPr lvl="1"/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DAYS_IN_YEAR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365;</a:t>
            </a:r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Symbolic constants - final</a:t>
            </a:r>
          </a:p>
        </p:txBody>
      </p:sp>
    </p:spTree>
    <p:extLst>
      <p:ext uri="{BB962C8B-B14F-4D97-AF65-F5344CB8AC3E}">
        <p14:creationId xmlns:p14="http://schemas.microsoft.com/office/powerpoint/2010/main" val="273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An expression instructs the computer to perform a calculation to produce a new value that we need in our program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[variable identifier] = [expression]</a:t>
            </a:r>
          </a:p>
          <a:p>
            <a:r>
              <a:rPr lang="en-NZ" dirty="0"/>
              <a:t>An expression can be a</a:t>
            </a:r>
          </a:p>
          <a:p>
            <a:pPr lvl="1"/>
            <a:r>
              <a:rPr lang="en-NZ" dirty="0"/>
              <a:t>Value</a:t>
            </a:r>
          </a:p>
          <a:p>
            <a:pPr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  <a:endParaRPr lang="en-NZ" dirty="0"/>
          </a:p>
          <a:p>
            <a:pPr lvl="1"/>
            <a:r>
              <a:rPr lang="en-NZ" dirty="0"/>
              <a:t>Variable</a:t>
            </a:r>
          </a:p>
          <a:p>
            <a:pPr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dirty="0"/>
          </a:p>
          <a:p>
            <a:pPr lvl="1"/>
            <a:r>
              <a:rPr lang="en-NZ" dirty="0"/>
              <a:t>Formulae</a:t>
            </a:r>
          </a:p>
          <a:p>
            <a:pPr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cost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cost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GST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NZ" dirty="0"/>
              <a:t>Method that returns a value</a:t>
            </a:r>
          </a:p>
          <a:p>
            <a:pPr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maximum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Math.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max(1.56, 2.3);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0457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Java Program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50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We can perform arithmetic on numeric values (of integer and floating-point types)</a:t>
            </a:r>
          </a:p>
          <a:p>
            <a:pPr lvl="1"/>
            <a:r>
              <a:rPr lang="en-NZ" dirty="0"/>
              <a:t>E.g. </a:t>
            </a:r>
            <a:r>
              <a:rPr lang="en-NZ" dirty="0">
                <a:latin typeface="Consolas" panose="020B0609020204030204" pitchFamily="49" charset="0"/>
              </a:rPr>
              <a:t>a + b; a – b; a * b; a / b; a % b;</a:t>
            </a:r>
          </a:p>
          <a:p>
            <a:pPr lvl="1"/>
            <a:r>
              <a:rPr lang="en-NZ" dirty="0"/>
              <a:t>If both </a:t>
            </a:r>
            <a:r>
              <a:rPr lang="en-NZ" i="1" dirty="0"/>
              <a:t>a</a:t>
            </a:r>
            <a:r>
              <a:rPr lang="en-NZ" dirty="0"/>
              <a:t> and </a:t>
            </a:r>
            <a:r>
              <a:rPr lang="en-NZ" i="1" dirty="0"/>
              <a:t>b</a:t>
            </a:r>
            <a:r>
              <a:rPr lang="en-NZ" dirty="0"/>
              <a:t> are integers, the result of any arithmetic is an integer</a:t>
            </a:r>
          </a:p>
          <a:p>
            <a:pPr lvl="1"/>
            <a:r>
              <a:rPr lang="en-NZ" dirty="0"/>
              <a:t>If either </a:t>
            </a:r>
            <a:r>
              <a:rPr lang="en-NZ" i="1" dirty="0"/>
              <a:t>a</a:t>
            </a:r>
            <a:r>
              <a:rPr lang="en-NZ" dirty="0"/>
              <a:t> or </a:t>
            </a:r>
            <a:r>
              <a:rPr lang="en-NZ" i="1" dirty="0"/>
              <a:t>b</a:t>
            </a:r>
            <a:r>
              <a:rPr lang="en-NZ" dirty="0"/>
              <a:t> is a floating-point number, the result of any arithmetic is a floating-point number</a:t>
            </a:r>
          </a:p>
          <a:p>
            <a:r>
              <a:rPr lang="en-NZ" dirty="0"/>
              <a:t>The increment (</a:t>
            </a:r>
            <a:r>
              <a:rPr lang="en-NZ" dirty="0">
                <a:latin typeface="Consolas" panose="020B0609020204030204" pitchFamily="49" charset="0"/>
              </a:rPr>
              <a:t>++</a:t>
            </a:r>
            <a:r>
              <a:rPr lang="en-NZ" dirty="0"/>
              <a:t>) and decrement (</a:t>
            </a:r>
            <a:r>
              <a:rPr lang="en-NZ" dirty="0">
                <a:latin typeface="Consolas" panose="020B0609020204030204" pitchFamily="49" charset="0"/>
              </a:rPr>
              <a:t>--</a:t>
            </a:r>
            <a:r>
              <a:rPr lang="en-NZ" dirty="0"/>
              <a:t>) operators are used to add or subtract one from the variable contents</a:t>
            </a:r>
          </a:p>
          <a:p>
            <a:pPr lvl="1"/>
            <a:r>
              <a:rPr lang="en-NZ" dirty="0"/>
              <a:t>E.g. </a:t>
            </a:r>
            <a:r>
              <a:rPr lang="en-NZ" dirty="0">
                <a:latin typeface="Consolas" panose="020B0609020204030204" pitchFamily="49" charset="0"/>
              </a:rPr>
              <a:t>a++;</a:t>
            </a:r>
            <a:r>
              <a:rPr lang="en-NZ" i="1" dirty="0"/>
              <a:t> </a:t>
            </a:r>
            <a:r>
              <a:rPr lang="en-NZ" dirty="0"/>
              <a:t>is the same as </a:t>
            </a:r>
            <a:r>
              <a:rPr lang="en-NZ" dirty="0">
                <a:latin typeface="Consolas" panose="020B0609020204030204" pitchFamily="49" charset="0"/>
              </a:rPr>
              <a:t>a = a + 1; b--</a:t>
            </a:r>
            <a:r>
              <a:rPr lang="en-NZ" i="1" dirty="0"/>
              <a:t> </a:t>
            </a:r>
            <a:r>
              <a:rPr lang="en-NZ" dirty="0"/>
              <a:t>is the same as </a:t>
            </a:r>
            <a:r>
              <a:rPr lang="en-NZ" dirty="0">
                <a:latin typeface="Consolas" panose="020B0609020204030204" pitchFamily="49" charset="0"/>
              </a:rPr>
              <a:t>b = b – 1;</a:t>
            </a:r>
          </a:p>
          <a:p>
            <a:r>
              <a:rPr lang="en-NZ" dirty="0"/>
              <a:t>The arithmetic assignment (</a:t>
            </a:r>
            <a:r>
              <a:rPr lang="en-NZ" dirty="0">
                <a:latin typeface="Consolas" panose="020B0609020204030204" pitchFamily="49" charset="0"/>
              </a:rPr>
              <a:t>+=, -=, *=, /=</a:t>
            </a:r>
            <a:r>
              <a:rPr lang="en-NZ" dirty="0"/>
              <a:t>) operators are used to modify the value stored in a variable</a:t>
            </a:r>
          </a:p>
          <a:p>
            <a:pPr lvl="1"/>
            <a:r>
              <a:rPr lang="en-NZ" dirty="0"/>
              <a:t>E.g. </a:t>
            </a:r>
            <a:r>
              <a:rPr lang="en-NZ" dirty="0">
                <a:latin typeface="Consolas" panose="020B0609020204030204" pitchFamily="49" charset="0"/>
              </a:rPr>
              <a:t>a += b; </a:t>
            </a:r>
            <a:r>
              <a:rPr lang="en-NZ" dirty="0"/>
              <a:t>is the same as </a:t>
            </a:r>
            <a:r>
              <a:rPr lang="en-NZ" dirty="0">
                <a:latin typeface="Consolas" panose="020B0609020204030204" pitchFamily="49" charset="0"/>
              </a:rPr>
              <a:t>a = a + b;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515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Operators apply to variables of the same type</a:t>
            </a:r>
          </a:p>
          <a:p>
            <a:r>
              <a:rPr lang="en-NZ" dirty="0"/>
              <a:t>The result is the same type as the variables (operands)</a:t>
            </a:r>
          </a:p>
          <a:p>
            <a:r>
              <a:rPr lang="en-NZ" dirty="0"/>
              <a:t>Result of dividing two integers must be an integer.</a:t>
            </a:r>
          </a:p>
          <a:p>
            <a:pPr lvl="1"/>
            <a:r>
              <a:rPr lang="en-NZ" dirty="0"/>
              <a:t>Fractional part is lost</a:t>
            </a:r>
          </a:p>
          <a:p>
            <a:pPr lvl="1"/>
            <a:r>
              <a:rPr lang="en-NZ" dirty="0"/>
              <a:t>E.g. The result of 10 / 4 is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Operators and type</a:t>
            </a:r>
          </a:p>
        </p:txBody>
      </p:sp>
    </p:spTree>
    <p:extLst>
      <p:ext uri="{BB962C8B-B14F-4D97-AF65-F5344CB8AC3E}">
        <p14:creationId xmlns:p14="http://schemas.microsoft.com/office/powerpoint/2010/main" val="38011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result of an arithmetic expression is the same type as the operands</a:t>
            </a:r>
          </a:p>
          <a:p>
            <a:pPr lvl="1"/>
            <a:r>
              <a:rPr lang="en-NZ" dirty="0"/>
              <a:t>integer + integer = integer</a:t>
            </a:r>
          </a:p>
          <a:p>
            <a:pPr lvl="2"/>
            <a:r>
              <a:rPr lang="en-NZ" dirty="0"/>
              <a:t>E.g. 4 + 6 = 10</a:t>
            </a:r>
          </a:p>
          <a:p>
            <a:pPr lvl="1"/>
            <a:r>
              <a:rPr lang="en-NZ" dirty="0"/>
              <a:t>double + double  = double</a:t>
            </a:r>
          </a:p>
          <a:p>
            <a:pPr lvl="2"/>
            <a:r>
              <a:rPr lang="en-NZ" dirty="0"/>
              <a:t>E.g. 4.0 + 6.0 = 10.0</a:t>
            </a:r>
          </a:p>
          <a:p>
            <a:r>
              <a:rPr lang="en-NZ" dirty="0"/>
              <a:t>If one operand is an integer, and the other is a double, then the result will be a double</a:t>
            </a:r>
          </a:p>
          <a:p>
            <a:pPr lvl="1"/>
            <a:r>
              <a:rPr lang="en-NZ" dirty="0"/>
              <a:t>integer + double = double</a:t>
            </a:r>
          </a:p>
          <a:p>
            <a:pPr lvl="2"/>
            <a:r>
              <a:rPr lang="en-NZ" dirty="0"/>
              <a:t>E.g. 3 + 2.1 = 5.1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Expressions with mixed types</a:t>
            </a:r>
          </a:p>
        </p:txBody>
      </p:sp>
    </p:spTree>
    <p:extLst>
      <p:ext uri="{BB962C8B-B14F-4D97-AF65-F5344CB8AC3E}">
        <p14:creationId xmlns:p14="http://schemas.microsoft.com/office/powerpoint/2010/main" val="15027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precedence for the arithmetic operators is the same as in ordinary arithmetic</a:t>
            </a:r>
          </a:p>
          <a:p>
            <a:pPr lvl="1"/>
            <a:r>
              <a:rPr lang="en-NZ" dirty="0"/>
              <a:t>The order of evaluation can be changed by using parentheses ()</a:t>
            </a:r>
          </a:p>
          <a:p>
            <a:pPr lvl="1"/>
            <a:r>
              <a:rPr lang="en-NZ" dirty="0"/>
              <a:t>If there are no parentheses, and the operators are of equal precedence, then the evaluation is from left to right</a:t>
            </a:r>
          </a:p>
          <a:p>
            <a:pPr marL="393192" lvl="1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Order of precedence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88733"/>
              </p:ext>
            </p:extLst>
          </p:nvPr>
        </p:nvGraphicFramePr>
        <p:xfrm>
          <a:off x="2032000" y="414275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latin typeface="Consolas" panose="020B0609020204030204" pitchFamily="49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Grouping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latin typeface="Consolas" panose="020B0609020204030204" pitchFamily="49" charset="0"/>
                        </a:rPr>
                        <a:t>--,</a:t>
                      </a:r>
                      <a:r>
                        <a:rPr lang="en-NZ" baseline="0" dirty="0">
                          <a:latin typeface="Consolas" panose="020B0609020204030204" pitchFamily="49" charset="0"/>
                        </a:rPr>
                        <a:t> ++</a:t>
                      </a:r>
                      <a:endParaRPr lang="en-NZ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Increment and 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latin typeface="Consolas" panose="020B0609020204030204" pitchFamily="49" charset="0"/>
                        </a:rPr>
                        <a:t>*, /,</a:t>
                      </a:r>
                      <a:r>
                        <a:rPr lang="en-NZ" baseline="0" dirty="0">
                          <a:latin typeface="Consolas" panose="020B0609020204030204" pitchFamily="49" charset="0"/>
                        </a:rPr>
                        <a:t> %</a:t>
                      </a:r>
                      <a:endParaRPr lang="en-NZ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Multiplicative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latin typeface="Consolas" panose="020B0609020204030204" pitchFamily="49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Additive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latin typeface="Consolas" panose="020B0609020204030204" pitchFamily="49" charset="0"/>
                        </a:rPr>
                        <a:t>=,</a:t>
                      </a:r>
                      <a:r>
                        <a:rPr lang="en-NZ" baseline="0" dirty="0">
                          <a:latin typeface="Consolas" panose="020B0609020204030204" pitchFamily="49" charset="0"/>
                        </a:rPr>
                        <a:t> +=, -=, /=, *=</a:t>
                      </a:r>
                      <a:endParaRPr lang="en-NZ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Assignment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Some values of a smaller numeric type can be implicitly converted to a larger type</a:t>
            </a:r>
          </a:p>
          <a:p>
            <a:pPr lvl="1"/>
            <a:r>
              <a:rPr lang="en-NZ" dirty="0"/>
              <a:t>E.g. ints may be assigned to doubles</a:t>
            </a:r>
          </a:p>
          <a:p>
            <a:pPr marL="667512"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36;</a:t>
            </a:r>
          </a:p>
          <a:p>
            <a:pPr marL="667512"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67512" lvl="2" indent="0">
              <a:buNone/>
            </a:pP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dirty="0"/>
          </a:p>
          <a:p>
            <a:pPr lvl="1"/>
            <a:r>
              <a:rPr lang="en-NZ" dirty="0"/>
              <a:t>E.g. floats may be assigned to doubles</a:t>
            </a:r>
          </a:p>
          <a:p>
            <a:r>
              <a:rPr lang="en-NZ" dirty="0"/>
              <a:t>However, a larger numeric type cannot be converted to a smaller type</a:t>
            </a:r>
          </a:p>
          <a:p>
            <a:pPr lvl="1"/>
            <a:r>
              <a:rPr lang="en-NZ" dirty="0"/>
              <a:t>E.g. double cannot be assigned to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Converting between types</a:t>
            </a:r>
          </a:p>
        </p:txBody>
      </p:sp>
    </p:spTree>
    <p:extLst>
      <p:ext uri="{BB962C8B-B14F-4D97-AF65-F5344CB8AC3E}">
        <p14:creationId xmlns:p14="http://schemas.microsoft.com/office/powerpoint/2010/main" val="25758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can use a “cast” to force a conversion from one type to another compatible type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NZ" dirty="0">
                <a:latin typeface="Consolas" panose="020B0609020204030204" pitchFamily="49" charset="0"/>
              </a:rPr>
              <a:t>([data type]) [Expression]</a:t>
            </a:r>
          </a:p>
          <a:p>
            <a:pPr marL="36576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1.25;</a:t>
            </a:r>
          </a:p>
          <a:p>
            <a:pPr marL="365760" lvl="1" indent="0">
              <a:buNone/>
            </a:pPr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65760" lvl="1" indent="0">
              <a:buNone/>
            </a:pPr>
            <a:endParaRPr lang="en-NZ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)10/100;</a:t>
            </a:r>
          </a:p>
          <a:p>
            <a:pPr marL="365760" lvl="1" indent="0">
              <a:buNone/>
            </a:pPr>
            <a:endParaRPr lang="en-NZ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result2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)(10/100);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N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Converting between types</a:t>
            </a:r>
          </a:p>
        </p:txBody>
      </p:sp>
    </p:spTree>
    <p:extLst>
      <p:ext uri="{BB962C8B-B14F-4D97-AF65-F5344CB8AC3E}">
        <p14:creationId xmlns:p14="http://schemas.microsoft.com/office/powerpoint/2010/main" val="370745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methods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16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is a self-contained section of code for accomplishing a task</a:t>
            </a:r>
          </a:p>
          <a:p>
            <a:r>
              <a:rPr lang="en-US" dirty="0"/>
              <a:t>We can think of a method as a mini-program</a:t>
            </a:r>
            <a:endParaRPr lang="en-NZ" dirty="0"/>
          </a:p>
          <a:p>
            <a:r>
              <a:rPr lang="en-NZ" dirty="0"/>
              <a:t>Statements that end with () are method calls</a:t>
            </a:r>
          </a:p>
          <a:p>
            <a:pPr marL="365760" lvl="1" indent="0">
              <a:buClr>
                <a:srgbClr val="C0CF3A"/>
              </a:buClr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/>
              <a:t>There are two types of methods in Java:</a:t>
            </a:r>
          </a:p>
          <a:p>
            <a:pPr lvl="1"/>
            <a:r>
              <a:rPr lang="en-NZ" dirty="0"/>
              <a:t>Static methods</a:t>
            </a:r>
          </a:p>
          <a:p>
            <a:pPr lvl="1"/>
            <a:r>
              <a:rPr lang="en-NZ" dirty="0"/>
              <a:t>Instance methods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Calling a method</a:t>
            </a:r>
          </a:p>
        </p:txBody>
      </p:sp>
    </p:spTree>
    <p:extLst>
      <p:ext uri="{BB962C8B-B14F-4D97-AF65-F5344CB8AC3E}">
        <p14:creationId xmlns:p14="http://schemas.microsoft.com/office/powerpoint/2010/main" val="21804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 methods are methods that are called using the name of a class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[class identifier].[method identifier] ()</a:t>
            </a:r>
          </a:p>
          <a:p>
            <a:pPr marL="0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randomValue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Math.</a:t>
            </a:r>
            <a: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  <a:t>random();</a:t>
            </a:r>
          </a:p>
          <a:p>
            <a:pPr lvl="1"/>
            <a:r>
              <a:rPr lang="en-NZ" sz="2000" dirty="0">
                <a:latin typeface="Consolas" panose="020B0609020204030204" pitchFamily="49" charset="0"/>
              </a:rPr>
              <a:t>[class identifier].[method identifier] ([actual parameter list])</a:t>
            </a:r>
          </a:p>
          <a:p>
            <a:pPr marL="0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strValue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String.</a:t>
            </a:r>
            <a: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  <a:t>valueOf(10000);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68710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Math class contains many static methods, which perform common mathematical functions</a:t>
            </a:r>
          </a:p>
          <a:p>
            <a:r>
              <a:rPr lang="en-NZ" dirty="0"/>
              <a:t>Example methods from the Math class: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Math.min(int, int)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Math.max(double, double)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Math.random()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Math.sqrt(double)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Math.pow(double, double)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Math class</a:t>
            </a:r>
          </a:p>
        </p:txBody>
      </p:sp>
    </p:spTree>
    <p:extLst>
      <p:ext uri="{BB962C8B-B14F-4D97-AF65-F5344CB8AC3E}">
        <p14:creationId xmlns:p14="http://schemas.microsoft.com/office/powerpoint/2010/main" val="14132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altLang="zh-TW" dirty="0"/>
              <a:t>We have been using computers to do many things, for example,</a:t>
            </a:r>
          </a:p>
          <a:p>
            <a:pPr lvl="1"/>
            <a:r>
              <a:rPr lang="en-NZ" altLang="zh-TW" dirty="0"/>
              <a:t>Searching for information</a:t>
            </a:r>
          </a:p>
          <a:p>
            <a:pPr lvl="1"/>
            <a:r>
              <a:rPr lang="en-NZ" altLang="zh-TW" dirty="0"/>
              <a:t>Socialising</a:t>
            </a:r>
          </a:p>
          <a:p>
            <a:pPr lvl="1"/>
            <a:r>
              <a:rPr lang="en-NZ" altLang="zh-TW" dirty="0"/>
              <a:t>Playing games</a:t>
            </a:r>
          </a:p>
          <a:p>
            <a:pPr lvl="1"/>
            <a:r>
              <a:rPr lang="en-NZ" altLang="zh-TW" dirty="0"/>
              <a:t>Writing reports …</a:t>
            </a:r>
          </a:p>
          <a:p>
            <a:r>
              <a:rPr lang="en-NZ" altLang="zh-TW" dirty="0"/>
              <a:t>We use computer programs for various tasks, for example,</a:t>
            </a:r>
          </a:p>
          <a:p>
            <a:pPr lvl="1"/>
            <a:r>
              <a:rPr lang="en-NZ" altLang="zh-TW" dirty="0"/>
              <a:t>Internet Explorer, Firefox, Chrome</a:t>
            </a:r>
          </a:p>
          <a:p>
            <a:pPr lvl="1"/>
            <a:r>
              <a:rPr lang="en-NZ" altLang="zh-TW" dirty="0"/>
              <a:t>Facebook Messenger, Skype</a:t>
            </a:r>
          </a:p>
          <a:p>
            <a:pPr lvl="1"/>
            <a:r>
              <a:rPr lang="en-NZ" altLang="zh-TW" dirty="0" err="1"/>
              <a:t>Pokemon</a:t>
            </a:r>
            <a:r>
              <a:rPr lang="en-NZ" altLang="zh-TW" dirty="0"/>
              <a:t> Go, Minecraft</a:t>
            </a:r>
          </a:p>
          <a:p>
            <a:pPr lvl="1"/>
            <a:r>
              <a:rPr lang="en-NZ" altLang="zh-TW" dirty="0"/>
              <a:t>Microsoft Office and Outlook …</a:t>
            </a:r>
          </a:p>
          <a:p>
            <a:r>
              <a:rPr lang="en-NZ" altLang="zh-TW" b="1" dirty="0"/>
              <a:t>What computer programs do you use often?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/>
              <a:t>What is programming?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07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N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NZ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(10001, 100);</a:t>
            </a:r>
          </a:p>
          <a:p>
            <a:r>
              <a:rPr lang="en-NZ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N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NZ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numerical value of pi is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random number between 0 and 1 is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+ 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NZ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is the same as "</a:t>
            </a: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NZ" sz="24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+ </a:t>
            </a:r>
            <a:r>
              <a:rPr lang="en-NZ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NZ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(10, 2)));</a:t>
            </a:r>
            <a:endParaRPr lang="en-N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Java statements using Math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88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We can call a method which “belongs” to the object to do </a:t>
            </a:r>
            <a:r>
              <a:rPr lang="en-NZ" dirty="0" smtClean="0"/>
              <a:t>things</a:t>
            </a:r>
          </a:p>
          <a:p>
            <a:pPr lvl="1"/>
            <a:r>
              <a:rPr lang="en-US" dirty="0" smtClean="0"/>
              <a:t>Before calling a method belonging to the object, we construct an object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NZ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 smtClean="0"/>
          </a:p>
          <a:p>
            <a:pPr lvl="1"/>
            <a:r>
              <a:rPr lang="en-US" dirty="0" smtClean="0"/>
              <a:t>To call a method, we use the following format</a:t>
            </a:r>
            <a:endParaRPr lang="en-NZ" dirty="0"/>
          </a:p>
          <a:p>
            <a:pPr lvl="2"/>
            <a:r>
              <a:rPr lang="en-NZ" sz="2400" dirty="0" smtClean="0">
                <a:latin typeface="Consolas" panose="020B0609020204030204" pitchFamily="49" charset="0"/>
              </a:rPr>
              <a:t>[object identifier].[method identifier] ()</a:t>
            </a:r>
          </a:p>
          <a:p>
            <a:pPr marL="457200" lvl="1" indent="0">
              <a:buNone/>
            </a:pPr>
            <a:r>
              <a:rPr lang="en-NZ" altLang="zh-TW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NZ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16198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NZ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ictgradschool.industry.lab_javaintro.examples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17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17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17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17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17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NZ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altLang="zh-TW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NZ" altLang="zh-TW" sz="2200" dirty="0">
                <a:solidFill>
                  <a:srgbClr val="3F7F5F"/>
                </a:solidFill>
                <a:latin typeface="Consolas" panose="020B0609020204030204" pitchFamily="49" charset="0"/>
              </a:rPr>
              <a:t>All Java programs begin with the method: main().</a:t>
            </a:r>
          </a:p>
          <a:p>
            <a:pPr marL="0" indent="0">
              <a:buNone/>
            </a:pPr>
            <a:r>
              <a:rPr lang="en-NZ" altLang="zh-TW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altLang="zh-TW" sz="2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NZ" altLang="zh-TW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altLang="zh-TW" sz="22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NZ" altLang="zh-TW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altLang="zh-TW" sz="2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of </a:t>
            </a:r>
            <a:r>
              <a:rPr lang="en-US" dirty="0" err="1" smtClean="0"/>
              <a:t>MyFirstProgram</a:t>
            </a:r>
            <a:r>
              <a:rPr lang="en-US" dirty="0" smtClean="0"/>
              <a:t> </a:t>
            </a:r>
            <a:endParaRPr lang="en-NZ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5675358" y="4732624"/>
            <a:ext cx="564413" cy="1379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ight Arrow 9"/>
          <p:cNvSpPr/>
          <p:nvPr/>
        </p:nvSpPr>
        <p:spPr>
          <a:xfrm rot="10800000">
            <a:off x="6555022" y="4925167"/>
            <a:ext cx="564413" cy="1379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ight Arrow 10"/>
          <p:cNvSpPr/>
          <p:nvPr/>
        </p:nvSpPr>
        <p:spPr>
          <a:xfrm rot="10800000">
            <a:off x="3699485" y="5357067"/>
            <a:ext cx="564413" cy="1379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ight Arrow 11"/>
          <p:cNvSpPr/>
          <p:nvPr/>
        </p:nvSpPr>
        <p:spPr>
          <a:xfrm rot="10800000">
            <a:off x="3853344" y="3527145"/>
            <a:ext cx="564413" cy="1379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Arrow 12"/>
          <p:cNvSpPr/>
          <p:nvPr/>
        </p:nvSpPr>
        <p:spPr>
          <a:xfrm rot="10800000">
            <a:off x="5957566" y="3808296"/>
            <a:ext cx="564413" cy="1379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ight Arrow 13"/>
          <p:cNvSpPr/>
          <p:nvPr/>
        </p:nvSpPr>
        <p:spPr>
          <a:xfrm rot="10800000">
            <a:off x="1813209" y="4084253"/>
            <a:ext cx="564413" cy="1379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ight Arrow 14"/>
          <p:cNvSpPr/>
          <p:nvPr/>
        </p:nvSpPr>
        <p:spPr>
          <a:xfrm rot="10800000">
            <a:off x="1813209" y="5789007"/>
            <a:ext cx="564413" cy="1379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6257425" y="4656354"/>
            <a:ext cx="25669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Start of the program</a:t>
            </a:r>
            <a:endParaRPr lang="en-NZ" sz="1200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7137089" y="4855171"/>
            <a:ext cx="3756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A </a:t>
            </a:r>
            <a:r>
              <a:rPr lang="en-US" sz="1200" dirty="0" err="1" smtClean="0">
                <a:latin typeface="Consolas" panose="020B0609020204030204" pitchFamily="49" charset="0"/>
              </a:rPr>
              <a:t>MyFirstProgram</a:t>
            </a:r>
            <a:r>
              <a:rPr lang="en-US" sz="1200" dirty="0" smtClean="0"/>
              <a:t> object is created and assigns to the variable </a:t>
            </a:r>
            <a:r>
              <a:rPr lang="en-US" sz="1200" dirty="0" smtClean="0">
                <a:latin typeface="Consolas" panose="020B0609020204030204" pitchFamily="49" charset="0"/>
              </a:rPr>
              <a:t>p</a:t>
            </a:r>
            <a:endParaRPr lang="en-NZ" sz="1200" dirty="0" err="1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3655" y="5222613"/>
            <a:ext cx="3756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Calls the </a:t>
            </a:r>
            <a:r>
              <a:rPr lang="en-US" sz="1200" dirty="0" smtClean="0">
                <a:latin typeface="Consolas" panose="020B0609020204030204" pitchFamily="49" charset="0"/>
              </a:rPr>
              <a:t>start() </a:t>
            </a:r>
            <a:r>
              <a:rPr lang="en-US" sz="1200" dirty="0" smtClean="0"/>
              <a:t>method that belongs to the object assigned to </a:t>
            </a:r>
            <a:r>
              <a:rPr lang="en-US" sz="1200" dirty="0" smtClean="0">
                <a:latin typeface="Consolas" panose="020B0609020204030204" pitchFamily="49" charset="0"/>
              </a:rPr>
              <a:t>p</a:t>
            </a:r>
            <a:endParaRPr lang="en-NZ" sz="12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1598" y="3423744"/>
            <a:ext cx="37567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Finds the </a:t>
            </a:r>
            <a:r>
              <a:rPr lang="en-US" sz="1200" dirty="0" smtClean="0">
                <a:latin typeface="Consolas" panose="020B0609020204030204" pitchFamily="49" charset="0"/>
              </a:rPr>
              <a:t>start()</a:t>
            </a:r>
            <a:r>
              <a:rPr lang="en-US" sz="1200" dirty="0" smtClean="0"/>
              <a:t> method</a:t>
            </a:r>
            <a:endParaRPr lang="en-NZ" sz="1200" dirty="0" err="1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5022" y="3731521"/>
            <a:ext cx="37567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5. Executes the statements inside the method</a:t>
            </a:r>
            <a:endParaRPr lang="en-NZ" sz="12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7621" y="3977556"/>
            <a:ext cx="3756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. The end of the method. Returns to the point where this method has been called.</a:t>
            </a:r>
            <a:endParaRPr lang="en-NZ" sz="1200" dirty="0" err="1" smtClean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2403" y="5288533"/>
            <a:ext cx="3756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7. The </a:t>
            </a:r>
            <a:r>
              <a:rPr lang="en-US" sz="1200" dirty="0" smtClean="0">
                <a:latin typeface="Consolas" panose="020B0609020204030204" pitchFamily="49" charset="0"/>
              </a:rPr>
              <a:t>start()</a:t>
            </a:r>
            <a:r>
              <a:rPr lang="en-US" sz="1200" dirty="0" smtClean="0"/>
              <a:t> method has finished. Continue to the next line. </a:t>
            </a:r>
            <a:endParaRPr lang="en-NZ" sz="12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7622" y="5637238"/>
            <a:ext cx="3756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. The end of the </a:t>
            </a:r>
            <a:r>
              <a:rPr lang="en-US" sz="1200" dirty="0" smtClean="0">
                <a:latin typeface="Consolas" panose="020B0609020204030204" pitchFamily="49" charset="0"/>
              </a:rPr>
              <a:t>main() </a:t>
            </a:r>
            <a:r>
              <a:rPr lang="en-US" sz="1200" dirty="0" smtClean="0"/>
              <a:t>method and the program terminates. </a:t>
            </a:r>
            <a:endParaRPr lang="en-NZ" sz="12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4" grpId="0"/>
      <p:bldP spid="4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Methods can be defined as follows:</a:t>
            </a:r>
          </a:p>
          <a:p>
            <a:pPr marL="640080"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[method identifier]() {</a:t>
            </a:r>
          </a:p>
          <a:p>
            <a:pPr marL="640080"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[statement list]</a:t>
            </a:r>
            <a:endParaRPr lang="en-N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0080" lvl="2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 indent="0">
              <a:buNone/>
            </a:pPr>
            <a:endParaRPr lang="en-NZ" dirty="0">
              <a:latin typeface="Consolas" panose="020B0609020204030204" pitchFamily="49" charset="0"/>
            </a:endParaRPr>
          </a:p>
          <a:p>
            <a:pPr marL="640080"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[return type]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[method identifier]([formal parameter list]) 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40080" lvl="2" indent="0">
              <a:buNone/>
            </a:pP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	[statement list]</a:t>
            </a:r>
            <a:endParaRPr lang="en-N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0080"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[expression];</a:t>
            </a:r>
          </a:p>
          <a:p>
            <a:pPr marL="640080" lvl="2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Defining your own methods</a:t>
            </a:r>
          </a:p>
        </p:txBody>
      </p:sp>
    </p:spTree>
    <p:extLst>
      <p:ext uri="{BB962C8B-B14F-4D97-AF65-F5344CB8AC3E}">
        <p14:creationId xmlns:p14="http://schemas.microsoft.com/office/powerpoint/2010/main" val="29161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692" y="3304461"/>
            <a:ext cx="5223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World!"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5975758" y="33044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"!"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539692" y="5685164"/>
            <a:ext cx="3789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getHello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"Hello, World!"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5975758" y="5685164"/>
            <a:ext cx="4896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getHello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"!"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120636" y="2255630"/>
            <a:ext cx="4061655" cy="8869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Methods can have no arguments, and return nothing (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dirty="0"/>
              <a:t>)…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93117" y="2255630"/>
            <a:ext cx="4061655" cy="8869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… or, they can take one or more arguments, and return nothing…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120636" y="4638638"/>
            <a:ext cx="4061655" cy="8869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… or, they can have no arguments, and return something…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393117" y="4638638"/>
            <a:ext cx="4061655" cy="8869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… or, they can take one or more arguments, </a:t>
            </a:r>
            <a:r>
              <a:rPr lang="en-NZ" i="1" dirty="0"/>
              <a:t>and</a:t>
            </a:r>
            <a:r>
              <a:rPr lang="en-NZ" dirty="0"/>
              <a:t> return something.</a:t>
            </a:r>
          </a:p>
        </p:txBody>
      </p:sp>
    </p:spTree>
    <p:extLst>
      <p:ext uri="{BB962C8B-B14F-4D97-AF65-F5344CB8AC3E}">
        <p14:creationId xmlns:p14="http://schemas.microsoft.com/office/powerpoint/2010/main" val="29391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getBlocks(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hrs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mins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NZ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totalMins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blocks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NZ" sz="2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totalMins</a:t>
            </a:r>
            <a:r>
              <a:rPr lang="en-NZ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2800" dirty="0">
                <a:solidFill>
                  <a:srgbClr val="6A3E3E"/>
                </a:solidFill>
                <a:latin typeface="Consolas" panose="020B0609020204030204" pitchFamily="49" charset="0"/>
              </a:rPr>
              <a:t>hrs</a:t>
            </a: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 * 60 + </a:t>
            </a:r>
            <a:r>
              <a:rPr lang="en-NZ" sz="2800" dirty="0">
                <a:solidFill>
                  <a:srgbClr val="6A3E3E"/>
                </a:solidFill>
                <a:latin typeface="Consolas" panose="020B0609020204030204" pitchFamily="49" charset="0"/>
              </a:rPr>
              <a:t>mins</a:t>
            </a: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NZ" sz="2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blocks</a:t>
            </a:r>
            <a:r>
              <a:rPr lang="en-NZ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2800" dirty="0">
                <a:solidFill>
                  <a:srgbClr val="6A3E3E"/>
                </a:solidFill>
                <a:latin typeface="Consolas" panose="020B0609020204030204" pitchFamily="49" charset="0"/>
              </a:rPr>
              <a:t>totalMins</a:t>
            </a: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 / 10;</a:t>
            </a:r>
          </a:p>
          <a:p>
            <a:pPr marL="0" indent="0">
              <a:buNone/>
            </a:pPr>
            <a:r>
              <a:rPr lang="en-NZ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NZ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blocks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Another </a:t>
            </a:r>
            <a:r>
              <a:rPr lang="en-NZ" dirty="0"/>
              <a:t>e</a:t>
            </a:r>
            <a:r>
              <a:rPr lang="en-NZ" dirty="0" smtClean="0"/>
              <a:t>xample method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796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API, Code Conventions, Reserved Keywords, Errors in Java</a:t>
            </a:r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44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335"/>
          <a:stretch/>
        </p:blipFill>
        <p:spPr>
          <a:xfrm>
            <a:off x="8955321" y="4998053"/>
            <a:ext cx="2954237" cy="172939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Java API (Application Programming Interface) contains documentation for all the predefined Java classes</a:t>
            </a:r>
          </a:p>
          <a:p>
            <a:pPr lvl="1"/>
            <a:r>
              <a:rPr lang="en-NZ" dirty="0"/>
              <a:t>It explains what each class is used for, how it is used, how to create an instance of the class, and the behaviours (methods) available for each </a:t>
            </a:r>
            <a:r>
              <a:rPr lang="en-NZ" dirty="0" smtClean="0"/>
              <a:t>class</a:t>
            </a:r>
          </a:p>
          <a:p>
            <a:pPr lvl="1"/>
            <a:r>
              <a:rPr lang="en-NZ" dirty="0">
                <a:hlinkClick r:id="rId4"/>
              </a:rPr>
              <a:t>https://docs.oracle.com/javase/8/docs/api</a:t>
            </a:r>
            <a:r>
              <a:rPr lang="en-NZ" dirty="0" smtClean="0">
                <a:hlinkClick r:id="rId4"/>
              </a:rPr>
              <a:t>/</a:t>
            </a:r>
            <a:endParaRPr lang="en-NZ" dirty="0" smtClean="0"/>
          </a:p>
          <a:p>
            <a:r>
              <a:rPr lang="en-NZ" dirty="0" smtClean="0"/>
              <a:t>Packages</a:t>
            </a:r>
          </a:p>
          <a:p>
            <a:pPr lvl="1"/>
            <a:r>
              <a:rPr lang="en-NZ" dirty="0" smtClean="0"/>
              <a:t>A package is used to hold all the classes which are related to one broad area. These packages are organised in a hierarchical structure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 API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853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fully qualified name of a Java class includes the package in which the class is located</a:t>
            </a:r>
          </a:p>
          <a:p>
            <a:pPr lvl="1"/>
            <a:r>
              <a:rPr lang="en-NZ" dirty="0"/>
              <a:t>E.g. 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java.lang.String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		new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java.lang.String(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/>
              <a:t>Instead of using the fully qualified class name, we can use the keyword </a:t>
            </a:r>
            <a:r>
              <a:rPr lang="en-NZ" i="1" dirty="0">
                <a:solidFill>
                  <a:srgbClr val="FF0000"/>
                </a:solidFill>
              </a:rPr>
              <a:t>import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/>
              <a:t>to specify what package and class we are going to use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import [fully qualified class name];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i</a:t>
            </a:r>
            <a:r>
              <a:rPr lang="en-NZ" dirty="0" smtClean="0">
                <a:latin typeface="Consolas" panose="020B0609020204030204" pitchFamily="49" charset="0"/>
              </a:rPr>
              <a:t>mport </a:t>
            </a:r>
            <a:r>
              <a:rPr lang="en-NZ" dirty="0">
                <a:latin typeface="Consolas" panose="020B0609020204030204" pitchFamily="49" charset="0"/>
              </a:rPr>
              <a:t>[package name].*;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 API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8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Naming conventions:</a:t>
            </a:r>
          </a:p>
          <a:p>
            <a:pPr lvl="1"/>
            <a:r>
              <a:rPr lang="en-NZ" dirty="0"/>
              <a:t>Class names should be nouns, and in camel case, with the first letter capitalised. </a:t>
            </a:r>
          </a:p>
          <a:p>
            <a:pPr lvl="2"/>
            <a:r>
              <a:rPr lang="en-NZ" dirty="0"/>
              <a:t>E.g. MyFirstProgram</a:t>
            </a:r>
          </a:p>
          <a:p>
            <a:pPr lvl="1"/>
            <a:r>
              <a:rPr lang="en-NZ" dirty="0"/>
              <a:t>Method names should be verbs, and in camel case, with a lowercase first letter. </a:t>
            </a:r>
          </a:p>
          <a:p>
            <a:pPr lvl="2"/>
            <a:r>
              <a:rPr lang="en-NZ" dirty="0"/>
              <a:t>E.g. start();</a:t>
            </a:r>
          </a:p>
          <a:p>
            <a:pPr lvl="1"/>
            <a:r>
              <a:rPr lang="en-NZ" dirty="0"/>
              <a:t>Variable names should indicate the intent of its use. The names are in camel case, with a lowercase first letter. </a:t>
            </a:r>
          </a:p>
          <a:p>
            <a:pPr lvl="2"/>
            <a:r>
              <a:rPr lang="en-NZ" dirty="0"/>
              <a:t>E.g. welcomeMessage</a:t>
            </a:r>
          </a:p>
          <a:p>
            <a:pPr lvl="1"/>
            <a:r>
              <a:rPr lang="en-NZ" dirty="0"/>
              <a:t>Constants should be all uppercase with words separated by underscores (“_”). </a:t>
            </a:r>
          </a:p>
          <a:p>
            <a:pPr lvl="2"/>
            <a:r>
              <a:rPr lang="en-NZ" dirty="0"/>
              <a:t>E.g. RADIUS_OF_EARTH</a:t>
            </a:r>
          </a:p>
          <a:p>
            <a:pPr lvl="1"/>
            <a:r>
              <a:rPr lang="en-NZ" dirty="0"/>
              <a:t>Package names should be all lowercase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code conventions</a:t>
            </a:r>
          </a:p>
        </p:txBody>
      </p:sp>
    </p:spTree>
    <p:extLst>
      <p:ext uri="{BB962C8B-B14F-4D97-AF65-F5344CB8AC3E}">
        <p14:creationId xmlns:p14="http://schemas.microsoft.com/office/powerpoint/2010/main" val="29878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TW" dirty="0"/>
              <a:t>A computer program is a sequence of instructions that tells the computer how to perform a specific task</a:t>
            </a:r>
          </a:p>
          <a:p>
            <a:r>
              <a:rPr lang="en-NZ" altLang="zh-TW" dirty="0"/>
              <a:t>The instructions are written using a formal computer language, such as</a:t>
            </a:r>
          </a:p>
          <a:p>
            <a:pPr lvl="1"/>
            <a:r>
              <a:rPr lang="en-NZ" altLang="zh-TW" dirty="0"/>
              <a:t>C / C++</a:t>
            </a:r>
          </a:p>
          <a:p>
            <a:pPr lvl="1"/>
            <a:r>
              <a:rPr lang="en-NZ" altLang="zh-TW" dirty="0"/>
              <a:t>C#</a:t>
            </a:r>
          </a:p>
          <a:p>
            <a:pPr lvl="1"/>
            <a:r>
              <a:rPr lang="en-NZ" altLang="zh-TW" dirty="0"/>
              <a:t>Java</a:t>
            </a:r>
          </a:p>
          <a:p>
            <a:pPr lvl="1"/>
            <a:r>
              <a:rPr lang="en-NZ" altLang="zh-TW" dirty="0"/>
              <a:t>Python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/>
              <a:t>What is programming?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5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Comments</a:t>
            </a:r>
          </a:p>
          <a:p>
            <a:pPr lvl="1"/>
            <a:r>
              <a:rPr lang="en-NZ" dirty="0"/>
              <a:t>Comments are used to describe the operation of a program, or to explain what the code is doing</a:t>
            </a:r>
          </a:p>
          <a:p>
            <a:pPr lvl="1"/>
            <a:r>
              <a:rPr lang="en-NZ" dirty="0"/>
              <a:t>All classes should at least contain an initial comment that states the author and the purpose of the class</a:t>
            </a:r>
          </a:p>
          <a:p>
            <a:pPr lvl="1"/>
            <a:r>
              <a:rPr lang="en-NZ" dirty="0"/>
              <a:t>We put comments with multiple lines between /* and */</a:t>
            </a:r>
          </a:p>
          <a:p>
            <a:pPr lvl="1"/>
            <a:r>
              <a:rPr lang="en-NZ" dirty="0"/>
              <a:t>We use // for inline or single line comments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code conventions</a:t>
            </a:r>
          </a:p>
        </p:txBody>
      </p:sp>
    </p:spTree>
    <p:extLst>
      <p:ext uri="{BB962C8B-B14F-4D97-AF65-F5344CB8AC3E}">
        <p14:creationId xmlns:p14="http://schemas.microsoft.com/office/powerpoint/2010/main" val="15491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are 50 keywords defined in Java</a:t>
            </a:r>
          </a:p>
          <a:p>
            <a:r>
              <a:rPr lang="en-NZ" dirty="0"/>
              <a:t>You cannot use these keywords as identifiers, i.e. names for a variable, class, or method</a:t>
            </a:r>
          </a:p>
          <a:p>
            <a:r>
              <a:rPr lang="en-NZ" dirty="0"/>
              <a:t>Example reserved keywords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public, private, protected,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static, void, class, final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byte, char, </a:t>
            </a:r>
            <a:r>
              <a:rPr lang="en-NZ" dirty="0" err="1">
                <a:latin typeface="Consolas" panose="020B0609020204030204" pitchFamily="49" charset="0"/>
              </a:rPr>
              <a:t>int</a:t>
            </a:r>
            <a:r>
              <a:rPr lang="en-NZ" dirty="0">
                <a:latin typeface="Consolas" panose="020B0609020204030204" pitchFamily="49" charset="0"/>
              </a:rPr>
              <a:t>, long, short</a:t>
            </a:r>
          </a:p>
          <a:p>
            <a:r>
              <a:rPr lang="en-NZ" dirty="0"/>
              <a:t>You will be seeing more keywords later on…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Reserved Java keywords</a:t>
            </a:r>
          </a:p>
        </p:txBody>
      </p:sp>
    </p:spTree>
    <p:extLst>
      <p:ext uri="{BB962C8B-B14F-4D97-AF65-F5344CB8AC3E}">
        <p14:creationId xmlns:p14="http://schemas.microsoft.com/office/powerpoint/2010/main" val="284249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Syntax Errors</a:t>
            </a:r>
          </a:p>
          <a:p>
            <a:pPr lvl="1"/>
            <a:r>
              <a:rPr lang="en-NZ" dirty="0"/>
              <a:t>This occurs when we try to compile our program</a:t>
            </a:r>
          </a:p>
          <a:p>
            <a:pPr lvl="1"/>
            <a:r>
              <a:rPr lang="en-NZ" dirty="0"/>
              <a:t>The errors are usually mistakes in spelling, grammar, or punctuation of the source code</a:t>
            </a:r>
          </a:p>
          <a:p>
            <a:pPr lvl="1"/>
            <a:r>
              <a:rPr lang="en-NZ" dirty="0"/>
              <a:t>E.g. </a:t>
            </a:r>
            <a:r>
              <a:rPr lang="en-NZ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"Hello World"</a:t>
            </a:r>
            <a:r>
              <a:rPr lang="en-NZ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NZ" dirty="0"/>
          </a:p>
          <a:p>
            <a:r>
              <a:rPr lang="en-NZ" dirty="0"/>
              <a:t>Semantic Errors</a:t>
            </a:r>
          </a:p>
          <a:p>
            <a:pPr lvl="1"/>
            <a:r>
              <a:rPr lang="en-NZ" dirty="0"/>
              <a:t>This occurs when the program syntax is correct, but the program is not doing what we expected it to do, i.e. the meaning of the program is wrong</a:t>
            </a:r>
          </a:p>
          <a:p>
            <a:pPr lvl="1"/>
            <a:r>
              <a:rPr lang="en-NZ" dirty="0"/>
              <a:t>There are two types of semantic errors:</a:t>
            </a:r>
          </a:p>
          <a:p>
            <a:pPr lvl="2"/>
            <a:r>
              <a:rPr lang="en-NZ" dirty="0"/>
              <a:t>Runtime errors: arise while the program is running</a:t>
            </a:r>
          </a:p>
          <a:p>
            <a:pPr lvl="2"/>
            <a:r>
              <a:rPr lang="en-NZ" dirty="0"/>
              <a:t>Logic errors: arise when the program is not doing what we want it to 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Errors in Java</a:t>
            </a:r>
          </a:p>
        </p:txBody>
      </p:sp>
    </p:spTree>
    <p:extLst>
      <p:ext uri="{BB962C8B-B14F-4D97-AF65-F5344CB8AC3E}">
        <p14:creationId xmlns:p14="http://schemas.microsoft.com/office/powerpoint/2010/main" val="302698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Principles Of Programming - Chapter 1 ~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Recommended Readings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3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We can think programming is the process of writing a set of steps or instructions for computers to do</a:t>
            </a:r>
          </a:p>
          <a:p>
            <a:r>
              <a:rPr lang="en-NZ" dirty="0" smtClean="0"/>
              <a:t>It involves the following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NZ" dirty="0" smtClean="0"/>
              <a:t>Design the algorithm</a:t>
            </a:r>
          </a:p>
          <a:p>
            <a:pPr lvl="3"/>
            <a:r>
              <a:rPr lang="en-NZ" dirty="0" smtClean="0"/>
              <a:t>An algorithm is a well-defined, unambiguous sequence of steps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NZ" dirty="0" smtClean="0"/>
              <a:t>Write the code</a:t>
            </a:r>
          </a:p>
          <a:p>
            <a:pPr lvl="3"/>
            <a:r>
              <a:rPr lang="en-NZ" dirty="0" smtClean="0"/>
              <a:t>We can use different programming languages to implement our algorithms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NZ" dirty="0" smtClean="0"/>
              <a:t>Test the code</a:t>
            </a:r>
          </a:p>
          <a:p>
            <a:pPr lvl="3"/>
            <a:r>
              <a:rPr lang="en-NZ" dirty="0" smtClean="0"/>
              <a:t>We need to ensure that the algorithm we implemented works as expected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programming?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834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Java is a high-level programming language</a:t>
            </a:r>
          </a:p>
          <a:p>
            <a:r>
              <a:rPr lang="en-NZ" dirty="0" smtClean="0"/>
              <a:t>It uses a compiler and an interpreter</a:t>
            </a:r>
          </a:p>
          <a:p>
            <a:pPr lvl="1"/>
            <a:r>
              <a:rPr lang="en-NZ" dirty="0" smtClean="0"/>
              <a:t>The Java compiler converts the Java programs into a platform independent byte code format</a:t>
            </a:r>
          </a:p>
          <a:p>
            <a:pPr lvl="1"/>
            <a:r>
              <a:rPr lang="en-NZ" dirty="0" smtClean="0"/>
              <a:t>The Java Virtual Machine (JVM) is the interpreter, which interprets the byte code for the particular machine it is running on</a:t>
            </a:r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 to Java programming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453593" y="5033968"/>
            <a:ext cx="1862666" cy="846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Source code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4027459" y="4746102"/>
            <a:ext cx="1862666" cy="14054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Compiler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6601325" y="5033968"/>
            <a:ext cx="1862666" cy="846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Output (byte code)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9175191" y="4746102"/>
            <a:ext cx="1862666" cy="1430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Virtual Machine</a:t>
            </a:r>
            <a:endParaRPr lang="en-NZ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316259" y="5448835"/>
            <a:ext cx="711200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5890125" y="5313368"/>
            <a:ext cx="711200" cy="28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480924" y="5457301"/>
            <a:ext cx="711200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MyFirstProgram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800" dirty="0">
                <a:solidFill>
                  <a:srgbClr val="3F7F5F"/>
                </a:solidFill>
                <a:latin typeface="Consolas" panose="020B0609020204030204" pitchFamily="49" charset="0"/>
              </a:rPr>
              <a:t>// All Java programs begin with the method: main().</a:t>
            </a:r>
          </a:p>
          <a:p>
            <a:pPr marL="0" indent="0">
              <a:buNone/>
            </a:pP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My first Java program</a:t>
            </a:r>
          </a:p>
        </p:txBody>
      </p:sp>
    </p:spTree>
    <p:extLst>
      <p:ext uri="{BB962C8B-B14F-4D97-AF65-F5344CB8AC3E}">
        <p14:creationId xmlns:p14="http://schemas.microsoft.com/office/powerpoint/2010/main" val="42338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ictgradschool.industry.lab.introtojava.examples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This is a simple Java program.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 Name this file "MyFirstProgram.java".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NZ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altLang="zh-TW" sz="2800" dirty="0">
                <a:solidFill>
                  <a:srgbClr val="3F7F5F"/>
                </a:solidFill>
                <a:latin typeface="Consolas" panose="020B0609020204030204" pitchFamily="49" charset="0"/>
              </a:rPr>
              <a:t>// All Java programs begin with the method: main().</a:t>
            </a:r>
          </a:p>
          <a:p>
            <a:pPr marL="0" indent="0">
              <a:buNone/>
            </a:pP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altLang="zh-TW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altLang="zh-TW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altLang="zh-TW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MyFirstProgram</a:t>
            </a:r>
            <a:r>
              <a:rPr lang="en-NZ" altLang="zh-TW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NZ" altLang="zh-TW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NZ" altLang="zh-TW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Z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program structure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52732" y="3498573"/>
            <a:ext cx="2971799" cy="2507974"/>
            <a:chOff x="4343401" y="3478695"/>
            <a:chExt cx="2971799" cy="2507974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4343401" y="3478695"/>
              <a:ext cx="29717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343401" y="5986669"/>
              <a:ext cx="29717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15200" y="3478695"/>
              <a:ext cx="0" cy="25079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565336" y="4313583"/>
            <a:ext cx="19381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A class contains methods</a:t>
            </a:r>
          </a:p>
        </p:txBody>
      </p:sp>
    </p:spTree>
    <p:extLst>
      <p:ext uri="{BB962C8B-B14F-4D97-AF65-F5344CB8AC3E}">
        <p14:creationId xmlns:p14="http://schemas.microsoft.com/office/powerpoint/2010/main" val="1536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4902</Words>
  <Application>Microsoft Office PowerPoint</Application>
  <PresentationFormat>Widescreen</PresentationFormat>
  <Paragraphs>737</Paragraphs>
  <Slides>53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Century Gothic</vt:lpstr>
      <vt:lpstr>Consolas</vt:lpstr>
      <vt:lpstr>Palatino Linotype</vt:lpstr>
      <vt:lpstr>新細明體</vt:lpstr>
      <vt:lpstr>Wingdings 2</vt:lpstr>
      <vt:lpstr>Presentation on brainstorming</vt:lpstr>
      <vt:lpstr>COMPSCI 718</vt:lpstr>
      <vt:lpstr>Today’s lecture</vt:lpstr>
      <vt:lpstr>My First Java Program</vt:lpstr>
      <vt:lpstr>What is programming?</vt:lpstr>
      <vt:lpstr>What is programming?</vt:lpstr>
      <vt:lpstr>What is programming?</vt:lpstr>
      <vt:lpstr>Introduction to Java programming</vt:lpstr>
      <vt:lpstr>My first Java program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Aside: Javadoc comments</vt:lpstr>
      <vt:lpstr>Let’s run a simplified version of MyFirstProgram</vt:lpstr>
      <vt:lpstr>Let’s compile and run MyFirstSimpleProgram</vt:lpstr>
      <vt:lpstr>Java Basics</vt:lpstr>
      <vt:lpstr>Java literals</vt:lpstr>
      <vt:lpstr>Printing literals and escape sequences</vt:lpstr>
      <vt:lpstr>Escape sequences</vt:lpstr>
      <vt:lpstr>Escape sequences</vt:lpstr>
      <vt:lpstr>Variables</vt:lpstr>
      <vt:lpstr>Data Types</vt:lpstr>
      <vt:lpstr>Assigning values</vt:lpstr>
      <vt:lpstr>Declare and initialise a variable</vt:lpstr>
      <vt:lpstr>Symbolic constants - final</vt:lpstr>
      <vt:lpstr>Expressions</vt:lpstr>
      <vt:lpstr>Arithmetic operators</vt:lpstr>
      <vt:lpstr>Operators and type</vt:lpstr>
      <vt:lpstr>Expressions with mixed types</vt:lpstr>
      <vt:lpstr>Order of precedence</vt:lpstr>
      <vt:lpstr>Converting between types</vt:lpstr>
      <vt:lpstr>Converting between types</vt:lpstr>
      <vt:lpstr>Calling methods</vt:lpstr>
      <vt:lpstr>Calling a method</vt:lpstr>
      <vt:lpstr>Static methods</vt:lpstr>
      <vt:lpstr>The Math class</vt:lpstr>
      <vt:lpstr>Example Java statements using Math</vt:lpstr>
      <vt:lpstr>Instance methods</vt:lpstr>
      <vt:lpstr>Flow of MyFirstProgram </vt:lpstr>
      <vt:lpstr>Defining your own methods</vt:lpstr>
      <vt:lpstr>Example methods</vt:lpstr>
      <vt:lpstr>Another example method</vt:lpstr>
      <vt:lpstr>Java Basics</vt:lpstr>
      <vt:lpstr>Java API</vt:lpstr>
      <vt:lpstr>Java API</vt:lpstr>
      <vt:lpstr>Java code conventions</vt:lpstr>
      <vt:lpstr>Java code conventions</vt:lpstr>
      <vt:lpstr>Reserved Java keywords</vt:lpstr>
      <vt:lpstr>Errors in Java</vt:lpstr>
      <vt:lpstr>Recommended Readings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2015-11-02T04:23:17Z</dcterms:created>
  <dcterms:modified xsi:type="dcterms:W3CDTF">2019-07-29T06:25:13Z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