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5"/>
  </p:notesMasterIdLst>
  <p:sldIdLst>
    <p:sldId id="272" r:id="rId3"/>
    <p:sldId id="301" r:id="rId4"/>
    <p:sldId id="273" r:id="rId5"/>
    <p:sldId id="303" r:id="rId6"/>
    <p:sldId id="305" r:id="rId7"/>
    <p:sldId id="306" r:id="rId8"/>
    <p:sldId id="274" r:id="rId9"/>
    <p:sldId id="275" r:id="rId10"/>
    <p:sldId id="307" r:id="rId11"/>
    <p:sldId id="308" r:id="rId12"/>
    <p:sldId id="322" r:id="rId13"/>
    <p:sldId id="321" r:id="rId14"/>
    <p:sldId id="316" r:id="rId15"/>
    <p:sldId id="310" r:id="rId16"/>
    <p:sldId id="311" r:id="rId17"/>
    <p:sldId id="325" r:id="rId18"/>
    <p:sldId id="312" r:id="rId19"/>
    <p:sldId id="313" r:id="rId20"/>
    <p:sldId id="314" r:id="rId21"/>
    <p:sldId id="326" r:id="rId22"/>
    <p:sldId id="315" r:id="rId23"/>
    <p:sldId id="329" r:id="rId24"/>
    <p:sldId id="330" r:id="rId25"/>
    <p:sldId id="331" r:id="rId26"/>
    <p:sldId id="332" r:id="rId27"/>
    <p:sldId id="327" r:id="rId28"/>
    <p:sldId id="328" r:id="rId29"/>
    <p:sldId id="285" r:id="rId30"/>
    <p:sldId id="283" r:id="rId31"/>
    <p:sldId id="284" r:id="rId32"/>
    <p:sldId id="300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430" autoAdjust="0"/>
  </p:normalViewPr>
  <p:slideViewPr>
    <p:cSldViewPr snapToGrid="0">
      <p:cViewPr varScale="1">
        <p:scale>
          <a:sx n="56" d="100"/>
          <a:sy n="56" d="100"/>
        </p:scale>
        <p:origin x="1173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If the method has a return type, the return statement must be always return the type specified in the method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This example has the return at the end of the method, as you’ve seen before – but the statement can be anywhere else in the method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3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Local variables</a:t>
            </a:r>
            <a:r>
              <a:rPr lang="en-NZ" baseline="0" dirty="0"/>
              <a:t> may be used from the point they are declared until the end of the block in which they are declared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4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4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We</a:t>
            </a:r>
            <a:r>
              <a:rPr lang="en-NZ" baseline="0" dirty="0"/>
              <a:t> can also avoid code duplication by reusing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01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NZ" dirty="0"/>
              <a:t>When you construct</a:t>
            </a:r>
            <a:r>
              <a:rPr lang="en-NZ" baseline="0" dirty="0"/>
              <a:t> an object, we say that you are creating an instance of a class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When you call a method that belongs to that object, we say that you are calling an instance method of the object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Instance methods make a request to the specified object telling it to carry out the task given by the method name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/>
              <a:t>The method call, </a:t>
            </a:r>
            <a:r>
              <a:rPr lang="en-NZ" b="1" i="1" baseline="0" dirty="0"/>
              <a:t>s.length()</a:t>
            </a:r>
            <a:r>
              <a:rPr lang="en-NZ" baseline="0" dirty="0"/>
              <a:t>, tells the String object, </a:t>
            </a:r>
            <a:r>
              <a:rPr lang="en-NZ" b="1" i="1" baseline="0" dirty="0"/>
              <a:t>s</a:t>
            </a:r>
            <a:r>
              <a:rPr lang="en-NZ" baseline="0" dirty="0"/>
              <a:t>, to return the number of characters it has. The number returned by the method is then assigned to the integer variable, </a:t>
            </a:r>
            <a:r>
              <a:rPr lang="en-NZ" b="1" i="1" baseline="0" dirty="0"/>
              <a:t>length</a:t>
            </a:r>
            <a:r>
              <a:rPr lang="en-NZ" baseline="0" dirty="0"/>
              <a:t>.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4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Strings</a:t>
            </a:r>
            <a:r>
              <a:rPr lang="en-NZ" baseline="0" dirty="0"/>
              <a:t> are special objects in Java, they are the only type of object that can be used without using “new”</a:t>
            </a:r>
            <a:endParaRPr lang="en-N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Remember</a:t>
            </a:r>
            <a:r>
              <a:rPr lang="en-NZ" baseline="0" dirty="0"/>
              <a:t> the operator precedence when joining numbers and strings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about classes</a:t>
            </a:r>
            <a:r>
              <a:rPr lang="en-US" baseline="0" dirty="0"/>
              <a:t> next week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99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values stored in each variables are:</a:t>
            </a:r>
          </a:p>
          <a:p>
            <a:pPr marL="228600" indent="-228600">
              <a:buAutoNum type="arabicPeriod"/>
            </a:pPr>
            <a:r>
              <a:rPr lang="en-US" baseline="0" dirty="0"/>
              <a:t>11</a:t>
            </a:r>
          </a:p>
          <a:p>
            <a:pPr marL="228600" indent="-228600">
              <a:buAutoNum type="arabicPeriod"/>
            </a:pPr>
            <a:r>
              <a:rPr lang="en-US" baseline="0" dirty="0"/>
              <a:t>‘H’</a:t>
            </a:r>
          </a:p>
          <a:p>
            <a:pPr marL="228600" indent="-228600">
              <a:buAutoNum type="arabicPeriod"/>
            </a:pPr>
            <a:r>
              <a:rPr lang="en-US" baseline="0" dirty="0"/>
              <a:t>10</a:t>
            </a:r>
          </a:p>
          <a:p>
            <a:pPr marL="228600" indent="-228600">
              <a:buAutoNum type="arabicPeriod"/>
            </a:pPr>
            <a:r>
              <a:rPr lang="en-US" baseline="0" dirty="0"/>
              <a:t>“rld”</a:t>
            </a:r>
          </a:p>
          <a:p>
            <a:pPr marL="228600" indent="-228600">
              <a:buAutoNum type="arabicPeriod"/>
            </a:pPr>
            <a:r>
              <a:rPr lang="en-US" baseline="0" dirty="0"/>
              <a:t>“He”</a:t>
            </a:r>
          </a:p>
          <a:p>
            <a:pPr marL="228600" indent="-228600">
              <a:buAutoNum type="arabicPeriod"/>
            </a:pPr>
            <a:r>
              <a:rPr lang="en-US" baseline="0" dirty="0"/>
              <a:t>“HELLO WORLD”</a:t>
            </a:r>
          </a:p>
          <a:p>
            <a:pPr marL="228600" indent="-228600">
              <a:buAutoNum type="arabicPeriod"/>
            </a:pPr>
            <a:r>
              <a:rPr lang="en-NZ" dirty="0"/>
              <a:t>“hello world”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29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What happens when</a:t>
            </a:r>
            <a:r>
              <a:rPr lang="en-NZ" baseline="0" dirty="0"/>
              <a:t> the string is not a valid number?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An error will occur – a NumberFormatException will be thrown by Integer.parseInt() method or Double.parseDouble()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aseline="0" dirty="0"/>
              <a:t>More on errors and exceptions in later weeks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6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Keyboard.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readInput();</a:t>
            </a:r>
            <a:r>
              <a:rPr lang="en-NZ" i="0" baseline="0" dirty="0">
                <a:solidFill>
                  <a:schemeClr val="tx1"/>
                </a:solidFill>
                <a:latin typeface="+mn-lt"/>
              </a:rPr>
              <a:t> returns a String value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When</a:t>
            </a:r>
            <a:r>
              <a:rPr lang="en-NZ" baseline="0" dirty="0"/>
              <a:t> the program runs, and the method start is called, the value of name will be whatever the user types in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/>
              <a:t>Before looking at objects in detail, let’s first understand what a class 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/>
              <a:t>We can think of defining classes as designing the blueprint for a new object in the real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We’ll be covering instance methods in detail today, and the rest next week.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What’s next? What</a:t>
            </a:r>
            <a:r>
              <a:rPr lang="en-US" baseline="0" dirty="0"/>
              <a:t> do we do with the class?</a:t>
            </a:r>
            <a:r>
              <a:rPr lang="en-NZ" baseline="0" dirty="0"/>
              <a:t> Remember that Java is an object-oriented programming language. We use </a:t>
            </a:r>
            <a:r>
              <a:rPr lang="en-NZ" b="1" dirty="0"/>
              <a:t>objects</a:t>
            </a:r>
            <a:r>
              <a:rPr lang="en-NZ" dirty="0"/>
              <a:t> to pass messages to</a:t>
            </a:r>
            <a:r>
              <a:rPr lang="en-NZ" baseline="0" dirty="0"/>
              <a:t> other objects. We also use objects to manipulate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Let’s take a look at objects in the next slide.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When we construct an object: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We must use the keyword </a:t>
            </a:r>
            <a:r>
              <a:rPr lang="en-NZ" b="1" i="1" baseline="0" dirty="0"/>
              <a:t>new</a:t>
            </a:r>
            <a:endParaRPr lang="en-NZ" b="0" i="1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="0" baseline="0" dirty="0"/>
              <a:t>We sometimes have to pass information (arguments) about the new object to initialise it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="0" baseline="0" dirty="0"/>
              <a:t>The </a:t>
            </a:r>
            <a:r>
              <a:rPr lang="en-NZ" b="1" i="1" baseline="0" dirty="0"/>
              <a:t>new ClassName()</a:t>
            </a:r>
            <a:r>
              <a:rPr lang="en-NZ" b="0" baseline="0" dirty="0"/>
              <a:t> expression creates a new object and returns the memory address of this object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="0" baseline="0" dirty="0"/>
              <a:t>The variable to which we assign the object stores the memory address of the object</a:t>
            </a:r>
            <a:endParaRPr lang="en-NZ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Z" baseline="0" dirty="0"/>
              <a:t>A new object is only created when the keyword new is used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NZ" baseline="0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7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With primitive variables,</a:t>
            </a:r>
            <a:r>
              <a:rPr lang="en-NZ" baseline="0" dirty="0"/>
              <a:t> the contents of a is copied into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With object variables, the reference contained in snickers is copied into the same – the two variables literally refer to the same exact object.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We can pass information to methods by using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/>
              <a:t>The signature of a method is the name of the method and the types of all the parameters in the order they are declared.</a:t>
            </a:r>
          </a:p>
          <a:p>
            <a:endParaRPr lang="en-NZ" baseline="0" dirty="0"/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Defining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syntax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signature is the name and list of 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 header is the first line of the method definition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Methods can be defined with no parameters or return value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Parameters are used to pass information into a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Each parameter must have a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Passing parameters is the same as initialising the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/>
              <a:t>Returning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Allows a method to pass information back to the method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A method can only return a single value</a:t>
            </a:r>
          </a:p>
          <a:p>
            <a:pPr lvl="1"/>
            <a:endParaRPr lang="en-NZ" dirty="0"/>
          </a:p>
          <a:p>
            <a:r>
              <a:rPr lang="en-NZ" dirty="0"/>
              <a:t>The return statement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dirty="0"/>
              <a:t>When a return statement is reached inside a method: the execution of the method stops immediately, the code execution returns to the point of the method call and the rest of the code inside the method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8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The return</a:t>
            </a:r>
            <a:r>
              <a:rPr lang="en-NZ" baseline="0" dirty="0"/>
              <a:t> statement can be omitted for void methods.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next slide, we will look at the return statement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9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Industry</a:t>
            </a:r>
          </a:p>
          <a:p>
            <a:r>
              <a:rPr lang="en-US" dirty="0"/>
              <a:t>Lecture 2 – Object-oriented Programming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COMPSCI 718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Remember that a method is a self-contained section of code for accomplishing a task.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on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692" y="3732022"/>
            <a:ext cx="5223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975758" y="37153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539692" y="5616956"/>
            <a:ext cx="378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World!"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5975758" y="5616956"/>
            <a:ext cx="4896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"Hello, 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8" name="Rectangle: Rounded Corners 9"/>
          <p:cNvSpPr/>
          <p:nvPr/>
        </p:nvSpPr>
        <p:spPr>
          <a:xfrm>
            <a:off x="1120636" y="2824242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Methods can have no arguments, and return nothing 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dirty="0"/>
              <a:t>)…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6393117" y="2824242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take one or more arguments, and return nothing…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1120636" y="4638638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have no arguments, and return something…</a:t>
            </a:r>
          </a:p>
        </p:txBody>
      </p:sp>
      <p:sp>
        <p:nvSpPr>
          <p:cNvPr id="11" name="Rectangle: Rounded Corners 12"/>
          <p:cNvSpPr/>
          <p:nvPr/>
        </p:nvSpPr>
        <p:spPr>
          <a:xfrm>
            <a:off x="6393117" y="4638638"/>
            <a:ext cx="4061655" cy="886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… or, they can take one or more arguments, </a:t>
            </a:r>
            <a:r>
              <a:rPr lang="en-NZ" i="1" dirty="0"/>
              <a:t>and</a:t>
            </a:r>
            <a:r>
              <a:rPr lang="en-NZ" dirty="0"/>
              <a:t> return something.</a:t>
            </a:r>
          </a:p>
        </p:txBody>
      </p:sp>
    </p:spTree>
    <p:extLst>
      <p:ext uri="{BB962C8B-B14F-4D97-AF65-F5344CB8AC3E}">
        <p14:creationId xmlns:p14="http://schemas.microsoft.com/office/powerpoint/2010/main" val="35588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do not need to pass any information to the method</a:t>
            </a:r>
          </a:p>
          <a:p>
            <a:r>
              <a:rPr lang="en-US" dirty="0"/>
              <a:t>We can define methods which have no parameters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getRandomLetter() {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alpha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2A00FF"/>
                </a:solidFill>
                <a:latin typeface="Consolas" panose="020B0609020204030204" pitchFamily="49" charset="0"/>
              </a:rPr>
              <a:t>"abcdefghijklmnopqrstuvwxyz"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alpha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charPos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(Math.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random() * </a:t>
            </a:r>
            <a:r>
              <a:rPr lang="en-NZ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alpha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.charAt(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charPos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NZ" dirty="0"/>
              <a:t>Somewhere in the code, you can call the method</a:t>
            </a:r>
          </a:p>
          <a:p>
            <a:pPr marL="36576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getRandomLetter();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no parameters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9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return type we use if a method is not returning a value</a:t>
            </a:r>
          </a:p>
          <a:p>
            <a:pPr lvl="1"/>
            <a:r>
              <a:rPr lang="en-US" dirty="0"/>
              <a:t>i.e. the method does not return any result</a:t>
            </a:r>
          </a:p>
          <a:p>
            <a:pPr lvl="1"/>
            <a:r>
              <a:rPr lang="en-US" dirty="0"/>
              <a:t>There is no need for a return statement as the last statement in the method</a:t>
            </a: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showMenu() {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"1. Reset game: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"2. Make a move: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"3. Quit: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3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40080" lvl="2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 indent="0">
              <a:buNone/>
            </a:pPr>
            <a:endParaRPr lang="en-NZ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640080"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showMenu() {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"1. Reset game: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"2. Make a move: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3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"3. Quit: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40080" lvl="2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65760" lvl="1" indent="0">
              <a:buNone/>
            </a:pP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NZ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no return value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53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When a return statement is reached inside a method:</a:t>
            </a:r>
          </a:p>
          <a:p>
            <a:pPr lvl="1"/>
            <a:r>
              <a:rPr lang="en-NZ" dirty="0"/>
              <a:t>The execution of the method stops immediately</a:t>
            </a:r>
          </a:p>
          <a:p>
            <a:pPr lvl="1"/>
            <a:r>
              <a:rPr lang="en-NZ" dirty="0"/>
              <a:t>The code execution returns to the point of the method call and the rest of the code inside the method is ignored</a:t>
            </a:r>
          </a:p>
          <a:p>
            <a:r>
              <a:rPr lang="en-NZ" dirty="0"/>
              <a:t>Sometimes we may want to stop the execution of the method before the last statement in the method is reached</a:t>
            </a:r>
          </a:p>
          <a:p>
            <a:r>
              <a:rPr lang="en-NZ" dirty="0"/>
              <a:t>If the return type of the method is void, we can use:</a:t>
            </a:r>
          </a:p>
          <a:p>
            <a:pPr marL="617220" lvl="2" indent="-342900">
              <a:buSzPct val="95000"/>
            </a:pPr>
            <a:r>
              <a:rPr lang="en-NZ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sz="2800" dirty="0"/>
          </a:p>
          <a:p>
            <a:pPr marL="617220" lvl="2" indent="-342900">
              <a:buSzPct val="95000"/>
            </a:pPr>
            <a:r>
              <a:rPr lang="en-NZ" dirty="0"/>
              <a:t>This immediately stops the execution of the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9868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629841"/>
          </a:xfrm>
        </p:spPr>
        <p:txBody>
          <a:bodyPr>
            <a:normAutofit lnSpcReduction="10000"/>
          </a:bodyPr>
          <a:lstStyle/>
          <a:p>
            <a:r>
              <a:rPr lang="en-NZ" dirty="0"/>
              <a:t>When a method call is made, code execution jumps to the method</a:t>
            </a:r>
          </a:p>
          <a:p>
            <a:r>
              <a:rPr lang="en-NZ" dirty="0"/>
              <a:t>If the method returns a value, then when the method reaches a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dirty="0"/>
              <a:t> statement, code execution returns to the point of call and the method call is replaced by the value returned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method execution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390649" y="3565321"/>
            <a:ext cx="37052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addSomeNumbers();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45;</a:t>
            </a: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486524" y="3565321"/>
            <a:ext cx="420052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addSomeNumbers() {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+ 34;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90649" y="5859447"/>
            <a:ext cx="2370134" cy="759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1611821" y="5877161"/>
            <a:ext cx="600406" cy="549833"/>
            <a:chOff x="1611821" y="5877161"/>
            <a:chExt cx="600406" cy="549833"/>
          </a:xfrm>
        </p:grpSpPr>
        <p:sp>
          <p:nvSpPr>
            <p:cNvPr id="17" name="Rectangle 16"/>
            <p:cNvSpPr/>
            <p:nvPr/>
          </p:nvSpPr>
          <p:spPr>
            <a:xfrm>
              <a:off x="1630100" y="5877161"/>
              <a:ext cx="582127" cy="28569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11821" y="6135011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23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06513" y="5877161"/>
            <a:ext cx="600406" cy="549833"/>
            <a:chOff x="2306513" y="5877161"/>
            <a:chExt cx="600406" cy="549833"/>
          </a:xfrm>
        </p:grpSpPr>
        <p:sp>
          <p:nvSpPr>
            <p:cNvPr id="19" name="Rectangle 18"/>
            <p:cNvSpPr/>
            <p:nvPr/>
          </p:nvSpPr>
          <p:spPr>
            <a:xfrm>
              <a:off x="2324792" y="5877161"/>
              <a:ext cx="582127" cy="28569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06513" y="6135011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40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92011" y="5877161"/>
            <a:ext cx="600406" cy="549833"/>
            <a:chOff x="2992011" y="5877161"/>
            <a:chExt cx="600406" cy="549833"/>
          </a:xfrm>
        </p:grpSpPr>
        <p:sp>
          <p:nvSpPr>
            <p:cNvPr id="21" name="Rectangle 20"/>
            <p:cNvSpPr/>
            <p:nvPr/>
          </p:nvSpPr>
          <p:spPr>
            <a:xfrm>
              <a:off x="3010290" y="5877161"/>
              <a:ext cx="582127" cy="28569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92011" y="6135011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45</a:t>
              </a:r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7061165" y="5859447"/>
            <a:ext cx="2370134" cy="759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9" name="Group 8"/>
          <p:cNvGrpSpPr/>
          <p:nvPr/>
        </p:nvGrpSpPr>
        <p:grpSpPr>
          <a:xfrm>
            <a:off x="7598193" y="5877161"/>
            <a:ext cx="600406" cy="549833"/>
            <a:chOff x="7598193" y="5877161"/>
            <a:chExt cx="600406" cy="549833"/>
          </a:xfrm>
        </p:grpSpPr>
        <p:sp>
          <p:nvSpPr>
            <p:cNvPr id="27" name="Rectangle 26"/>
            <p:cNvSpPr/>
            <p:nvPr/>
          </p:nvSpPr>
          <p:spPr>
            <a:xfrm>
              <a:off x="7616472" y="5877161"/>
              <a:ext cx="582127" cy="28569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98193" y="6135011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3691" y="5877161"/>
            <a:ext cx="600406" cy="549833"/>
            <a:chOff x="8283691" y="5877161"/>
            <a:chExt cx="600406" cy="549833"/>
          </a:xfrm>
        </p:grpSpPr>
        <p:sp>
          <p:nvSpPr>
            <p:cNvPr id="30" name="Rectangle 29"/>
            <p:cNvSpPr/>
            <p:nvPr/>
          </p:nvSpPr>
          <p:spPr>
            <a:xfrm>
              <a:off x="8301970" y="5877161"/>
              <a:ext cx="582127" cy="28569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83691" y="6135011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40</a:t>
              </a:r>
            </a:p>
          </p:txBody>
        </p:sp>
      </p:grpSp>
      <p:sp>
        <p:nvSpPr>
          <p:cNvPr id="33" name="Arrow: Right 32"/>
          <p:cNvSpPr/>
          <p:nvPr/>
        </p:nvSpPr>
        <p:spPr>
          <a:xfrm>
            <a:off x="946365" y="3621570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/>
          <p:cNvSpPr/>
          <p:nvPr/>
        </p:nvSpPr>
        <p:spPr>
          <a:xfrm>
            <a:off x="946365" y="4187779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Arrow: Right 35"/>
          <p:cNvSpPr/>
          <p:nvPr/>
        </p:nvSpPr>
        <p:spPr>
          <a:xfrm>
            <a:off x="946365" y="4732851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Arrow: Right 36"/>
          <p:cNvSpPr/>
          <p:nvPr/>
        </p:nvSpPr>
        <p:spPr>
          <a:xfrm>
            <a:off x="6042240" y="3653713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Arrow: Right 37"/>
          <p:cNvSpPr/>
          <p:nvPr/>
        </p:nvSpPr>
        <p:spPr>
          <a:xfrm>
            <a:off x="6839023" y="4187779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Arrow: Right 38"/>
          <p:cNvSpPr/>
          <p:nvPr/>
        </p:nvSpPr>
        <p:spPr>
          <a:xfrm>
            <a:off x="6839023" y="4734253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Arrow: Right 39"/>
          <p:cNvSpPr/>
          <p:nvPr/>
        </p:nvSpPr>
        <p:spPr>
          <a:xfrm>
            <a:off x="6839023" y="5305239"/>
            <a:ext cx="444284" cy="22472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4664279" y="3766076"/>
            <a:ext cx="1377961" cy="5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64279" y="4408989"/>
            <a:ext cx="2114026" cy="1008614"/>
            <a:chOff x="4664279" y="4408989"/>
            <a:chExt cx="2114026" cy="1008614"/>
          </a:xfrm>
        </p:grpSpPr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 flipV="1">
              <a:off x="4664279" y="4408989"/>
              <a:ext cx="2114026" cy="100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421721" y="4767304"/>
              <a:ext cx="599141" cy="291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latin typeface="Consolas" panose="020B0609020204030204" pitchFamily="49" charset="0"/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8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method call is made, code execution jumps to the method</a:t>
            </a:r>
          </a:p>
          <a:p>
            <a:r>
              <a:rPr lang="en-NZ" dirty="0"/>
              <a:t>When the method finishes executing, code execution returns to the point of call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method execution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371599" y="4130040"/>
            <a:ext cx="37052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addSomeNumbers();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45;</a:t>
            </a: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467474" y="4130040"/>
            <a:ext cx="407670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addSomeNumbers() {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+ 34;</a:t>
            </a:r>
          </a:p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endParaRPr lang="en-N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653332" y="4360650"/>
            <a:ext cx="2873303" cy="52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653332" y="4973606"/>
            <a:ext cx="2873304" cy="99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NZ" dirty="0"/>
              <a:t>Variables that are declared inside the body of a method</a:t>
            </a:r>
          </a:p>
          <a:p>
            <a:r>
              <a:rPr lang="en-NZ" dirty="0"/>
              <a:t>Local variables are created when they are declared in a method, and are destroyed when method ends</a:t>
            </a:r>
          </a:p>
          <a:p>
            <a:r>
              <a:rPr lang="en-NZ" dirty="0"/>
              <a:t>Parameters are local variables</a:t>
            </a:r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6983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1379205" y="5592734"/>
            <a:ext cx="1766667" cy="4137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: Rounded Corners 6"/>
          <p:cNvSpPr/>
          <p:nvPr/>
        </p:nvSpPr>
        <p:spPr>
          <a:xfrm>
            <a:off x="7603836" y="5030672"/>
            <a:ext cx="1766667" cy="4137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2133181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Scope of a variable refers to where in the program the variable can be used</a:t>
            </a:r>
          </a:p>
          <a:p>
            <a:pPr lvl="1"/>
            <a:r>
              <a:rPr lang="en-NZ" dirty="0"/>
              <a:t>If a variable is declared inside a block of code, then it only exists until the end of that block of code</a:t>
            </a:r>
          </a:p>
          <a:p>
            <a:pPr lvl="1"/>
            <a:r>
              <a:rPr lang="en-NZ" dirty="0"/>
              <a:t>A local variable which is declared inside a method only exists until the end of the method</a:t>
            </a:r>
          </a:p>
          <a:p>
            <a:pPr lvl="1"/>
            <a:r>
              <a:rPr lang="en-NZ" dirty="0"/>
              <a:t>The same variable identifier may be reused in another place without any ambiguity (for local variables)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Scope of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032" y="4510424"/>
            <a:ext cx="4023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addSomeNumbers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45;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7292830" y="4510424"/>
            <a:ext cx="396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addSomeNumbers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+ 34;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4160200" y="3916560"/>
            <a:ext cx="2977127" cy="1187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These c’s are </a:t>
            </a:r>
            <a:r>
              <a:rPr lang="en-NZ" b="1" dirty="0"/>
              <a:t>not the same!</a:t>
            </a:r>
            <a:r>
              <a:rPr lang="en-NZ" dirty="0"/>
              <a:t> They won’t interfere with each other.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7056234" y="5030672"/>
            <a:ext cx="547602" cy="20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3"/>
          </p:cNvCxnSpPr>
          <p:nvPr/>
        </p:nvCxnSpPr>
        <p:spPr>
          <a:xfrm flipH="1">
            <a:off x="3145872" y="5057502"/>
            <a:ext cx="1090568" cy="7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78538" y="3504192"/>
            <a:ext cx="1766667" cy="4137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: Rounded Corners 4"/>
          <p:cNvSpPr/>
          <p:nvPr/>
        </p:nvSpPr>
        <p:spPr>
          <a:xfrm>
            <a:off x="1278538" y="5219400"/>
            <a:ext cx="1766667" cy="4137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: Rounded Corners 5"/>
          <p:cNvSpPr/>
          <p:nvPr/>
        </p:nvSpPr>
        <p:spPr>
          <a:xfrm>
            <a:off x="1278538" y="6209936"/>
            <a:ext cx="1766667" cy="4137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: Rounded Corners 8"/>
          <p:cNvSpPr/>
          <p:nvPr/>
        </p:nvSpPr>
        <p:spPr>
          <a:xfrm>
            <a:off x="6433616" y="4273456"/>
            <a:ext cx="4102956" cy="13597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Each of these </a:t>
            </a:r>
            <a:r>
              <a:rPr lang="en-NZ" sz="2000" dirty="0">
                <a:latin typeface="Consolas" panose="020B0609020204030204" pitchFamily="49" charset="0"/>
              </a:rPr>
              <a:t>age</a:t>
            </a:r>
            <a:r>
              <a:rPr lang="en-NZ" sz="2000" dirty="0"/>
              <a:t> variables is different! Modifying any one will not affect the others.</a:t>
            </a:r>
          </a:p>
        </p:txBody>
      </p:sp>
      <p:cxnSp>
        <p:nvCxnSpPr>
          <p:cNvPr id="11" name="Straight Arrow Connector 10"/>
          <p:cNvCxnSpPr>
            <a:stCxn id="9" idx="1"/>
            <a:endCxn id="4" idx="3"/>
          </p:cNvCxnSpPr>
          <p:nvPr/>
        </p:nvCxnSpPr>
        <p:spPr>
          <a:xfrm flipH="1" flipV="1">
            <a:off x="3045205" y="3711084"/>
            <a:ext cx="3388411" cy="12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5" idx="3"/>
          </p:cNvCxnSpPr>
          <p:nvPr/>
        </p:nvCxnSpPr>
        <p:spPr>
          <a:xfrm flipH="1">
            <a:off x="3045205" y="4953320"/>
            <a:ext cx="3388411" cy="4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6" idx="3"/>
          </p:cNvCxnSpPr>
          <p:nvPr/>
        </p:nvCxnSpPr>
        <p:spPr>
          <a:xfrm flipH="1">
            <a:off x="3045205" y="4953320"/>
            <a:ext cx="3388411" cy="14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33973" y="3305086"/>
            <a:ext cx="456920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lvl="1"/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test();</a:t>
            </a:r>
          </a:p>
          <a:p>
            <a:pPr lvl="1"/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test2();</a:t>
            </a:r>
          </a:p>
          <a:p>
            <a:pPr lvl="1"/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 = "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sz="1600" dirty="0">
              <a:latin typeface="Consolas" panose="020B0609020204030204" pitchFamily="49" charset="0"/>
            </a:endParaRPr>
          </a:p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pPr lvl="1"/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sz="1600" dirty="0">
              <a:latin typeface="Consolas" panose="020B0609020204030204" pitchFamily="49" charset="0"/>
            </a:endParaRPr>
          </a:p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test2() {</a:t>
            </a:r>
          </a:p>
          <a:p>
            <a:pPr lvl="1"/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1445283"/>
          </a:xfrm>
        </p:spPr>
        <p:txBody>
          <a:bodyPr>
            <a:normAutofit/>
          </a:bodyPr>
          <a:lstStyle/>
          <a:p>
            <a:r>
              <a:rPr lang="en-NZ" dirty="0"/>
              <a:t>Local variables can only be seen inside the method in which they are declared</a:t>
            </a:r>
          </a:p>
          <a:p>
            <a:r>
              <a:rPr lang="en-NZ" dirty="0"/>
              <a:t>Methods can use the same identifier for local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Same identifier,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9378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3398" y="2658120"/>
            <a:ext cx="456920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lvl="1"/>
            <a:r>
              <a:rPr lang="en-NZ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NZ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NZ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age = 0;</a:t>
            </a:r>
          </a:p>
          <a:p>
            <a:pPr lvl="1"/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test();</a:t>
            </a:r>
          </a:p>
          <a:p>
            <a:pPr lvl="1"/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test2();</a:t>
            </a:r>
          </a:p>
          <a:p>
            <a:pPr lvl="1"/>
            <a:r>
              <a:rPr lang="en-N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 = "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sz="1600" dirty="0">
              <a:latin typeface="Consolas" panose="020B0609020204030204" pitchFamily="49" charset="0"/>
            </a:endParaRPr>
          </a:p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pPr lvl="1"/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sz="1600" dirty="0">
              <a:latin typeface="Consolas" panose="020B0609020204030204" pitchFamily="49" charset="0"/>
            </a:endParaRPr>
          </a:p>
          <a:p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test2() {</a:t>
            </a:r>
          </a:p>
          <a:p>
            <a:pPr lvl="1"/>
            <a:r>
              <a:rPr lang="en-NZ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N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N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16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463718" y="3128817"/>
            <a:ext cx="4102956" cy="13597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Now the </a:t>
            </a:r>
            <a:r>
              <a:rPr lang="en-NZ" sz="2000" dirty="0" err="1">
                <a:latin typeface="Consolas" panose="020B0609020204030204" pitchFamily="49" charset="0"/>
              </a:rPr>
              <a:t>println</a:t>
            </a:r>
            <a:r>
              <a:rPr lang="en-NZ" sz="2000" dirty="0"/>
              <a:t> statement is illegal as there’s no </a:t>
            </a:r>
            <a:r>
              <a:rPr lang="en-NZ" sz="2000" dirty="0">
                <a:latin typeface="Consolas" panose="020B0609020204030204" pitchFamily="49" charset="0"/>
              </a:rPr>
              <a:t>age</a:t>
            </a:r>
            <a:r>
              <a:rPr lang="en-NZ" sz="2000" dirty="0"/>
              <a:t> variable in scope.</a:t>
            </a:r>
          </a:p>
        </p:txBody>
      </p:sp>
      <p:cxnSp>
        <p:nvCxnSpPr>
          <p:cNvPr id="13" name="Straight Arrow Connector 12"/>
          <p:cNvCxnSpPr>
            <a:cxnSpLocks/>
            <a:stCxn id="9" idx="1"/>
          </p:cNvCxnSpPr>
          <p:nvPr/>
        </p:nvCxnSpPr>
        <p:spPr>
          <a:xfrm flipH="1" flipV="1">
            <a:off x="5582603" y="3808680"/>
            <a:ext cx="881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1445283"/>
          </a:xfrm>
        </p:spPr>
        <p:txBody>
          <a:bodyPr>
            <a:normAutofit/>
          </a:bodyPr>
          <a:lstStyle/>
          <a:p>
            <a:r>
              <a:rPr lang="en-NZ" dirty="0"/>
              <a:t>Methods can’t access local variables declared within other methods.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Accessing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313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More on methods</a:t>
            </a:r>
          </a:p>
          <a:p>
            <a:r>
              <a:rPr lang="en-US" dirty="0"/>
              <a:t>Scope of variables</a:t>
            </a:r>
          </a:p>
          <a:p>
            <a:r>
              <a:rPr lang="en-US" dirty="0"/>
              <a:t>Introduction to String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02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83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By using methods, we can break our code up into different tasks. This makes our code:</a:t>
            </a:r>
          </a:p>
          <a:p>
            <a:pPr lvl="1"/>
            <a:r>
              <a:rPr lang="en-NZ" dirty="0"/>
              <a:t>Easier to understand</a:t>
            </a:r>
          </a:p>
          <a:p>
            <a:pPr lvl="1"/>
            <a:r>
              <a:rPr lang="en-NZ" dirty="0"/>
              <a:t>Easier to debug</a:t>
            </a:r>
          </a:p>
          <a:p>
            <a:pPr lvl="1"/>
            <a:r>
              <a:rPr lang="en-NZ" dirty="0"/>
              <a:t>Easier to maintain</a:t>
            </a:r>
          </a:p>
          <a:p>
            <a:r>
              <a:rPr lang="en-NZ" dirty="0"/>
              <a:t>Each method should perform just one task</a:t>
            </a:r>
          </a:p>
          <a:p>
            <a:r>
              <a:rPr lang="en-NZ" dirty="0"/>
              <a:t>Methods in a class can be defined any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using methods?</a:t>
            </a:r>
          </a:p>
        </p:txBody>
      </p:sp>
    </p:spTree>
    <p:extLst>
      <p:ext uri="{BB962C8B-B14F-4D97-AF65-F5344CB8AC3E}">
        <p14:creationId xmlns:p14="http://schemas.microsoft.com/office/powerpoint/2010/main" val="17958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826047"/>
          </a:xfrm>
        </p:spPr>
        <p:txBody>
          <a:bodyPr>
            <a:normAutofit lnSpcReduction="10000"/>
          </a:bodyPr>
          <a:lstStyle/>
          <a:p>
            <a:r>
              <a:rPr lang="en-NZ" dirty="0"/>
              <a:t>Which is better?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Once a method has been tested the method can be used in any program which needs that task done</a:t>
            </a:r>
          </a:p>
          <a:p>
            <a:pPr marL="365760" lvl="1" indent="0">
              <a:buNone/>
            </a:pPr>
            <a:endParaRPr lang="en-NZ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Code reuse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687" y="2583971"/>
            <a:ext cx="54584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row: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dirty="0" err="1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Keyboard.</a:t>
            </a:r>
            <a:r>
              <a:rPr lang="en-N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column: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dirty="0" err="1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Keyboard.</a:t>
            </a:r>
            <a:r>
              <a:rPr lang="en-N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NZ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6096000" y="230697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"Enter row"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"Enter column"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NZ" dirty="0">
              <a:latin typeface="Consolas" panose="020B0609020204030204" pitchFamily="49" charset="0"/>
            </a:endParaRPr>
          </a:p>
          <a:p>
            <a:r>
              <a:rPr lang="nb-NO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 getUserInt(String </a:t>
            </a:r>
            <a:r>
              <a:rPr lang="nb-NO" b="1" dirty="0">
                <a:solidFill>
                  <a:srgbClr val="6A3E3E"/>
                </a:solidFill>
                <a:latin typeface="Consolas" panose="020B0609020204030204" pitchFamily="49" charset="0"/>
              </a:rPr>
              <a:t>prompt</a:t>
            </a:r>
            <a:r>
              <a:rPr lang="nb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b="1" i="1" dirty="0">
                <a:solidFill>
                  <a:srgbClr val="6A3E3E"/>
                </a:solidFill>
                <a:latin typeface="Consolas" panose="020B0609020204030204" pitchFamily="49" charset="0"/>
              </a:rPr>
              <a:t>prompt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dirty="0" err="1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Keyboard.</a:t>
            </a:r>
            <a:r>
              <a:rPr lang="en-N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6A3E3E"/>
                </a:solidFill>
                <a:latin typeface="Consolas" panose="020B0609020204030204" pitchFamily="49" charset="0"/>
              </a:rPr>
              <a:t>userIn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de-DE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userStr</a:t>
            </a:r>
            <a:r>
              <a:rPr lang="de-DE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userIn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05182" y="2306972"/>
            <a:ext cx="0" cy="342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755252"/>
          </a:xfrm>
        </p:spPr>
        <p:txBody>
          <a:bodyPr>
            <a:normAutofit/>
          </a:bodyPr>
          <a:lstStyle/>
          <a:p>
            <a:r>
              <a:rPr lang="en-NZ" dirty="0"/>
              <a:t>Recall that there are two types of methods in Java:</a:t>
            </a:r>
          </a:p>
          <a:p>
            <a:pPr lvl="1"/>
            <a:r>
              <a:rPr lang="en-NZ" dirty="0"/>
              <a:t>Static methods</a:t>
            </a:r>
          </a:p>
          <a:p>
            <a:pPr lvl="1"/>
            <a:r>
              <a:rPr lang="en-NZ" dirty="0"/>
              <a:t>Instance methods</a:t>
            </a:r>
          </a:p>
          <a:p>
            <a:r>
              <a:rPr lang="en-NZ" dirty="0"/>
              <a:t>Static methods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[class identifier].[method identifier] ()</a:t>
            </a:r>
            <a:br>
              <a:rPr lang="en-NZ" dirty="0">
                <a:latin typeface="Consolas" panose="020B0609020204030204" pitchFamily="49" charset="0"/>
              </a:rPr>
            </a:b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randomValue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N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NZ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NZ" sz="2000" dirty="0">
                <a:latin typeface="Consolas" panose="020B0609020204030204" pitchFamily="49" charset="0"/>
              </a:rPr>
              <a:t>[class identifier].[method identifier] ([actual parameter list])</a:t>
            </a:r>
            <a:br>
              <a:rPr lang="en-NZ" dirty="0"/>
            </a:b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strValue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String.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valueOf(10000);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on methods: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2944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call a method which “belongs” to the object to do things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[object identifier].[method identifier] ()</a:t>
            </a:r>
            <a:endParaRPr lang="en-NZ" i="1" dirty="0"/>
          </a:p>
          <a:p>
            <a:pPr lvl="1"/>
            <a:r>
              <a:rPr lang="en-NZ" sz="2000" dirty="0">
                <a:latin typeface="Consolas" panose="020B0609020204030204" pitchFamily="49" charset="0"/>
              </a:rPr>
              <a:t>[object identifier].[method identifier] ([actual parameter list])</a:t>
            </a:r>
            <a:br>
              <a:rPr lang="en-NZ" i="1" dirty="0"/>
            </a:br>
            <a:endParaRPr lang="en-NZ" i="1" dirty="0"/>
          </a:p>
          <a:p>
            <a:pPr marL="393192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 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NZ" i="1" dirty="0"/>
          </a:p>
          <a:p>
            <a:pPr lvl="2" indent="0">
              <a:buNone/>
            </a:pPr>
            <a:r>
              <a:rPr lang="en-NZ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subStr</a:t>
            </a:r>
            <a:r>
              <a:rPr lang="en-N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2400" b="1" dirty="0">
                <a:latin typeface="Consolas" panose="020B0609020204030204" pitchFamily="49" charset="0"/>
              </a:rPr>
              <a:t>0</a:t>
            </a:r>
            <a:r>
              <a:rPr lang="en-N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More on methods: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16504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use instance methods when we are working with an actual instance of the class (an object)</a:t>
            </a:r>
          </a:p>
          <a:p>
            <a:r>
              <a:rPr lang="en-NZ" dirty="0"/>
              <a:t>We use static methods when we are doing a more general task that is not related to any particular object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or instance methods?</a:t>
            </a:r>
          </a:p>
        </p:txBody>
      </p:sp>
    </p:spTree>
    <p:extLst>
      <p:ext uri="{BB962C8B-B14F-4D97-AF65-F5344CB8AC3E}">
        <p14:creationId xmlns:p14="http://schemas.microsoft.com/office/powerpoint/2010/main" val="4502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define more than one method with the same name, as long as they have different signatures</a:t>
            </a:r>
          </a:p>
          <a:p>
            <a:pPr marL="45720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addValues(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457200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addValues(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More on methods: Overloading</a:t>
            </a:r>
          </a:p>
        </p:txBody>
      </p:sp>
    </p:spTree>
    <p:extLst>
      <p:ext uri="{BB962C8B-B14F-4D97-AF65-F5344CB8AC3E}">
        <p14:creationId xmlns:p14="http://schemas.microsoft.com/office/powerpoint/2010/main" val="15579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assign String literals to variables of type String: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dirty="0"/>
          </a:p>
          <a:p>
            <a:r>
              <a:rPr lang="en-NZ" dirty="0"/>
              <a:t>Or, 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/>
            <a:r>
              <a:rPr lang="en-NZ" dirty="0"/>
              <a:t>Joining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/>
              <a:t>Strings using the plus operator, +</a:t>
            </a:r>
          </a:p>
          <a:p>
            <a:pPr marL="393192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is"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+ 3 + 4);</a:t>
            </a:r>
            <a:endParaRPr lang="en-NZ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 variables</a:t>
            </a:r>
          </a:p>
        </p:txBody>
      </p:sp>
    </p:spTree>
    <p:extLst>
      <p:ext uri="{BB962C8B-B14F-4D97-AF65-F5344CB8AC3E}">
        <p14:creationId xmlns:p14="http://schemas.microsoft.com/office/powerpoint/2010/main" val="36247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String instance methods:</a:t>
            </a:r>
          </a:p>
          <a:p>
            <a:pPr marL="274320" lvl="3" indent="0">
              <a:buSzPct val="95000"/>
              <a:buNone/>
            </a:pPr>
            <a:r>
              <a:rPr lang="en-NZ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3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NZ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greetingLength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7F0055"/>
                </a:solidFill>
                <a:latin typeface="Consolas" panose="020B0609020204030204" pitchFamily="49" charset="0"/>
              </a:rPr>
              <a:t>char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.charAt(0);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.indexOf(</a:t>
            </a:r>
            <a:r>
              <a:rPr lang="en-NZ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subStr 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.substring(8);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subStr2 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.substring(0, 2);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greetingInUpperCase 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.toUpperCase();</a:t>
            </a:r>
          </a:p>
          <a:p>
            <a:pPr marL="731520" lvl="3" indent="-457200">
              <a:buSzPct val="95000"/>
              <a:buFont typeface="+mj-lt"/>
              <a:buAutoNum type="arabicPeriod"/>
            </a:pPr>
            <a:r>
              <a:rPr lang="en-NZ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greetingInLowerCase 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sz="2200" dirty="0">
                <a:solidFill>
                  <a:srgbClr val="6A3E3E"/>
                </a:solidFill>
                <a:latin typeface="Consolas" panose="020B0609020204030204" pitchFamily="49" charset="0"/>
              </a:rPr>
              <a:t>greeting</a:t>
            </a:r>
            <a:r>
              <a:rPr lang="en-NZ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.toLowerCase();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instance methods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50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 convert String to int, we can use the static </a:t>
            </a:r>
            <a:r>
              <a:rPr lang="en-NZ" i="1" dirty="0"/>
              <a:t>Integer.parseInt() </a:t>
            </a:r>
            <a:r>
              <a:rPr lang="en-NZ" dirty="0"/>
              <a:t>method</a:t>
            </a:r>
          </a:p>
          <a:p>
            <a:pPr marL="393192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Integer.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"12"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NZ" dirty="0"/>
          </a:p>
          <a:p>
            <a:r>
              <a:rPr lang="en-NZ" dirty="0"/>
              <a:t>To convert String to double, we can use the static </a:t>
            </a:r>
            <a:r>
              <a:rPr lang="en-NZ" i="1" dirty="0"/>
              <a:t>Double.parseDouble() </a:t>
            </a:r>
            <a:r>
              <a:rPr lang="en-NZ" dirty="0"/>
              <a:t>method</a:t>
            </a:r>
          </a:p>
          <a:p>
            <a:pPr marL="393192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Double.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parseDouble(</a:t>
            </a:r>
            <a:r>
              <a:rPr lang="en-NZ" b="1" i="1" dirty="0">
                <a:solidFill>
                  <a:srgbClr val="2A00FF"/>
                </a:solidFill>
                <a:latin typeface="Consolas" panose="020B0609020204030204" pitchFamily="49" charset="0"/>
              </a:rPr>
              <a:t>"3.1415"</a:t>
            </a:r>
            <a:r>
              <a:rPr lang="en-NZ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Strings to numbers</a:t>
            </a:r>
          </a:p>
        </p:txBody>
      </p:sp>
    </p:spTree>
    <p:extLst>
      <p:ext uri="{BB962C8B-B14F-4D97-AF65-F5344CB8AC3E}">
        <p14:creationId xmlns:p14="http://schemas.microsoft.com/office/powerpoint/2010/main" val="32518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order to do anything useful, most programs require some input from the user</a:t>
            </a:r>
          </a:p>
          <a:p>
            <a:r>
              <a:rPr lang="en-NZ" dirty="0"/>
              <a:t>In today’s lab, a source file “Keyboard.java” is provided to you. This class lets you obtain input from the keyboard by calling the following static method:</a:t>
            </a:r>
          </a:p>
          <a:p>
            <a:pPr marL="393192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Keyboard.</a:t>
            </a:r>
            <a:r>
              <a:rPr lang="en-NZ" i="1" dirty="0">
                <a:solidFill>
                  <a:srgbClr val="000000"/>
                </a:solidFill>
                <a:latin typeface="Consolas" panose="020B0609020204030204" pitchFamily="49" charset="0"/>
              </a:rPr>
              <a:t>readInput();</a:t>
            </a:r>
            <a:endParaRPr lang="en-NZ" dirty="0"/>
          </a:p>
          <a:p>
            <a:pPr lvl="1"/>
            <a:r>
              <a:rPr lang="en-NZ" dirty="0"/>
              <a:t>This source file should be in the same directory as the other source files for the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Reading input from the user</a:t>
            </a:r>
          </a:p>
        </p:txBody>
      </p:sp>
    </p:spTree>
    <p:extLst>
      <p:ext uri="{BB962C8B-B14F-4D97-AF65-F5344CB8AC3E}">
        <p14:creationId xmlns:p14="http://schemas.microsoft.com/office/powerpoint/2010/main" val="31599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Object-oriented programming languages</a:t>
            </a:r>
          </a:p>
          <a:p>
            <a:pPr lvl="1"/>
            <a:r>
              <a:rPr lang="en-NZ" dirty="0"/>
              <a:t>Allow us to think of a program as a collection of </a:t>
            </a:r>
            <a:r>
              <a:rPr lang="en-NZ" b="1" dirty="0"/>
              <a:t>objects</a:t>
            </a:r>
            <a:r>
              <a:rPr lang="en-NZ" dirty="0"/>
              <a:t> that interact with each other</a:t>
            </a:r>
          </a:p>
          <a:p>
            <a:pPr lvl="1"/>
            <a:r>
              <a:rPr lang="en-US" dirty="0"/>
              <a:t>Can represent many-real-word things in code as objects</a:t>
            </a:r>
            <a:endParaRPr lang="en-NZ" dirty="0"/>
          </a:p>
          <a:p>
            <a:r>
              <a:rPr lang="en-NZ" dirty="0"/>
              <a:t>Each object has </a:t>
            </a:r>
          </a:p>
          <a:p>
            <a:pPr lvl="1"/>
            <a:r>
              <a:rPr lang="en-NZ" dirty="0"/>
              <a:t>A set of properties (things that it </a:t>
            </a:r>
            <a:r>
              <a:rPr lang="en-NZ" b="1" dirty="0"/>
              <a:t>has</a:t>
            </a:r>
            <a:r>
              <a:rPr lang="en-NZ" dirty="0"/>
              <a:t>), also known as state, and </a:t>
            </a:r>
          </a:p>
          <a:p>
            <a:pPr lvl="1"/>
            <a:r>
              <a:rPr lang="en-NZ" dirty="0"/>
              <a:t>Responsibilities (things that it </a:t>
            </a:r>
            <a:r>
              <a:rPr lang="en-NZ" b="1" dirty="0"/>
              <a:t>does </a:t>
            </a:r>
            <a:r>
              <a:rPr lang="en-NZ" dirty="0"/>
              <a:t>or is capable of doing), also known as behaviour</a:t>
            </a:r>
          </a:p>
          <a:p>
            <a:r>
              <a:rPr lang="en-NZ" dirty="0"/>
              <a:t>Objects that behave the same way are grouped into </a:t>
            </a:r>
            <a:r>
              <a:rPr lang="en-NZ" b="1" dirty="0"/>
              <a:t>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344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MyProgram {</a:t>
            </a:r>
          </a:p>
          <a:p>
            <a:pPr marL="0" indent="0">
              <a:buNone/>
            </a:pP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your name: 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NZ" sz="2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Keyboard.</a:t>
            </a:r>
            <a:r>
              <a:rPr lang="en-NZ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readInput();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NZ" sz="2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NZ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"Hi there"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NZ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N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Example using Keyboard.readInput()</a:t>
            </a:r>
          </a:p>
        </p:txBody>
      </p:sp>
    </p:spTree>
    <p:extLst>
      <p:ext uri="{BB962C8B-B14F-4D97-AF65-F5344CB8AC3E}">
        <p14:creationId xmlns:p14="http://schemas.microsoft.com/office/powerpoint/2010/main" val="9035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Don’t forget that you can find a complete list of the methods for any predefined Java classes from the Java API:</a:t>
            </a:r>
          </a:p>
          <a:p>
            <a:pPr lvl="1"/>
            <a:r>
              <a:rPr lang="en-NZ" dirty="0">
                <a:hlinkClick r:id="rId2"/>
              </a:rPr>
              <a:t>https://docs.oracle.com/javase/8/docs/api/</a:t>
            </a:r>
            <a:endParaRPr lang="en-NZ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Java API</a:t>
            </a:r>
          </a:p>
        </p:txBody>
      </p:sp>
    </p:spTree>
    <p:extLst>
      <p:ext uri="{BB962C8B-B14F-4D97-AF65-F5344CB8AC3E}">
        <p14:creationId xmlns:p14="http://schemas.microsoft.com/office/powerpoint/2010/main" val="21835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Principles Of Programming - Chapter 6 ~ 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Recommended Readings</a:t>
            </a:r>
          </a:p>
        </p:txBody>
      </p:sp>
    </p:spTree>
    <p:extLst>
      <p:ext uri="{BB962C8B-B14F-4D97-AF65-F5344CB8AC3E}">
        <p14:creationId xmlns:p14="http://schemas.microsoft.com/office/powerpoint/2010/main" val="21122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NZ" sz="3200" dirty="0"/>
              <a:t>A class is the structure we use to define a category of objects</a:t>
            </a:r>
          </a:p>
          <a:p>
            <a:pPr lvl="1"/>
            <a:r>
              <a:rPr lang="en-NZ" sz="3200" dirty="0"/>
              <a:t>A class defines the state and behaviour of an object. </a:t>
            </a:r>
          </a:p>
          <a:p>
            <a:pPr lvl="2"/>
            <a:r>
              <a:rPr lang="en-NZ" sz="2800" dirty="0"/>
              <a:t>The state is stored in variables, while the behaviour is described by methods</a:t>
            </a:r>
          </a:p>
          <a:p>
            <a:pPr lvl="1"/>
            <a:r>
              <a:rPr lang="en-NZ" sz="3200" dirty="0"/>
              <a:t>A class defines a type of object in Java</a:t>
            </a:r>
          </a:p>
          <a:p>
            <a:pPr lvl="1"/>
            <a:r>
              <a:rPr lang="en-NZ" sz="3200" dirty="0"/>
              <a:t>A class gives us a way to encapsulate all the information and functionality we need to know about one thing in a single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532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837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What are some things a duck </a:t>
            </a:r>
            <a:r>
              <a:rPr lang="en-NZ" b="1" dirty="0"/>
              <a:t>has</a:t>
            </a:r>
            <a:r>
              <a:rPr lang="en-NZ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What are some things a duck </a:t>
            </a:r>
            <a:r>
              <a:rPr lang="en-NZ" b="1" dirty="0"/>
              <a:t>does</a:t>
            </a:r>
            <a:r>
              <a:rPr lang="en-NZ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code a Duck!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3107637"/>
          <a:ext cx="8128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8442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852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A duck has…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 duck does…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5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Quack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8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7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Feathers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Swim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2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76830"/>
                  </a:ext>
                </a:extLst>
              </a:tr>
            </a:tbl>
          </a:graphicData>
        </a:graphic>
      </p:graphicFrame>
      <p:pic>
        <p:nvPicPr>
          <p:cNvPr id="5" name="Picture 4" descr="&lt;strong&gt;rubber duck&lt;/strong&gt;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7130" y="180213"/>
            <a:ext cx="3333750" cy="33337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93703" y="5995109"/>
            <a:ext cx="5604594" cy="505427"/>
            <a:chOff x="2655486" y="5791909"/>
            <a:chExt cx="5604594" cy="505427"/>
          </a:xfrm>
        </p:grpSpPr>
        <p:sp>
          <p:nvSpPr>
            <p:cNvPr id="6" name="TextBox 5"/>
            <p:cNvSpPr txBox="1"/>
            <p:nvPr/>
          </p:nvSpPr>
          <p:spPr>
            <a:xfrm>
              <a:off x="2655486" y="5791909"/>
              <a:ext cx="5472513" cy="5054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NZ" sz="4800" dirty="0">
                  <a:ln>
                    <a:solidFill>
                      <a:schemeClr val="accent3">
                        <a:lumMod val="50000"/>
                      </a:schemeClr>
                    </a:solidFill>
                  </a:ln>
                  <a:solidFill>
                    <a:schemeClr val="accent6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  <a:endParaRPr lang="en-NZ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2362" y="5840311"/>
              <a:ext cx="5187718" cy="40862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dirty="0"/>
                <a:t>So, how do we efficiently write all this in code?</a:t>
              </a:r>
              <a:endParaRPr lang="en-NZ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1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380615" y="2317898"/>
            <a:ext cx="2477386" cy="6592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: Rounded Corners 5"/>
          <p:cNvSpPr/>
          <p:nvPr/>
        </p:nvSpPr>
        <p:spPr>
          <a:xfrm>
            <a:off x="4380615" y="3351594"/>
            <a:ext cx="2115878" cy="1156610"/>
          </a:xfrm>
          <a:prstGeom prst="roundRect">
            <a:avLst>
              <a:gd name="adj" fmla="val 93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: Rounded Corners 6"/>
          <p:cNvSpPr/>
          <p:nvPr/>
        </p:nvSpPr>
        <p:spPr>
          <a:xfrm>
            <a:off x="4380614" y="4612869"/>
            <a:ext cx="7729869" cy="1500851"/>
          </a:xfrm>
          <a:prstGeom prst="roundRect">
            <a:avLst>
              <a:gd name="adj" fmla="val 931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: Rounded Corners 7"/>
          <p:cNvSpPr/>
          <p:nvPr/>
        </p:nvSpPr>
        <p:spPr>
          <a:xfrm>
            <a:off x="216195" y="2317898"/>
            <a:ext cx="3685954" cy="10336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b="1" dirty="0"/>
              <a:t>Instance variables</a:t>
            </a:r>
            <a:r>
              <a:rPr lang="en-NZ" dirty="0"/>
              <a:t> store a duck’s state (i.e. define what a duck </a:t>
            </a:r>
            <a:r>
              <a:rPr lang="en-NZ" b="1" dirty="0"/>
              <a:t>has</a:t>
            </a:r>
            <a:r>
              <a:rPr lang="en-NZ" dirty="0"/>
              <a:t>)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16195" y="3579173"/>
            <a:ext cx="3685954" cy="10336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b="1" dirty="0"/>
              <a:t>Constructors</a:t>
            </a:r>
            <a:r>
              <a:rPr lang="en-NZ" dirty="0"/>
              <a:t> allow us to create new ducks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16195" y="4846446"/>
            <a:ext cx="3685954" cy="10336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b="1" dirty="0"/>
              <a:t>Instance methods</a:t>
            </a:r>
            <a:r>
              <a:rPr lang="en-NZ" dirty="0"/>
              <a:t> define a duck’s </a:t>
            </a:r>
            <a:r>
              <a:rPr lang="en-NZ" b="1" dirty="0"/>
              <a:t>behaviour</a:t>
            </a:r>
            <a:r>
              <a:rPr lang="en-NZ" dirty="0"/>
              <a:t> (i.e. define what a duck </a:t>
            </a:r>
            <a:r>
              <a:rPr lang="en-NZ" b="1" dirty="0"/>
              <a:t>does</a:t>
            </a:r>
            <a:r>
              <a:rPr lang="en-NZ" dirty="0"/>
              <a:t>) </a:t>
            </a:r>
          </a:p>
        </p:txBody>
      </p: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 flipV="1">
            <a:off x="3902149" y="2647507"/>
            <a:ext cx="478466" cy="18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 flipV="1">
            <a:off x="3902149" y="3929899"/>
            <a:ext cx="478466" cy="1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1"/>
          </p:cNvCxnSpPr>
          <p:nvPr/>
        </p:nvCxnSpPr>
        <p:spPr>
          <a:xfrm>
            <a:off x="3902149" y="5363294"/>
            <a:ext cx="478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– a Duck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2693" y="1994286"/>
            <a:ext cx="8159307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Duck {</a:t>
            </a:r>
          </a:p>
          <a:p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numFeet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numWings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dirty="0">
                <a:solidFill>
                  <a:srgbClr val="3F7F5F"/>
                </a:solidFill>
                <a:latin typeface="Consolas" panose="020B0609020204030204" pitchFamily="49" charset="0"/>
              </a:rPr>
              <a:t>// ... More state here...</a:t>
            </a:r>
          </a:p>
          <a:p>
            <a:pPr lvl="1"/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dirty="0">
                <a:solidFill>
                  <a:srgbClr val="3F7F5F"/>
                </a:solidFill>
                <a:latin typeface="Consolas" panose="020B0609020204030204" pitchFamily="49" charset="0"/>
              </a:rPr>
              <a:t>// Creates a duck with default values</a:t>
            </a:r>
          </a:p>
          <a:p>
            <a:pPr lvl="1"/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Duck() {</a:t>
            </a:r>
          </a:p>
          <a:p>
            <a:pPr lvl="2"/>
            <a:r>
              <a:rPr lang="en-NZ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numFeet</a:t>
            </a:r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2"/>
            <a:r>
              <a:rPr lang="en-NZ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numWings</a:t>
            </a:r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fly() {</a:t>
            </a:r>
          </a:p>
          <a:p>
            <a:pPr lvl="2"/>
            <a:r>
              <a:rPr lang="en-N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duck flies using its "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numWings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wings!"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NZ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walk() {</a:t>
            </a:r>
          </a:p>
          <a:p>
            <a:pPr lvl="2"/>
            <a:r>
              <a:rPr lang="en-N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NZ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NZ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NZ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duck walks on its own "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numFeet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NZ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feet!"</a:t>
            </a:r>
            <a:r>
              <a:rPr lang="en-NZ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NZ" sz="1300" dirty="0">
              <a:latin typeface="Consolas" panose="020B0609020204030204" pitchFamily="49" charset="0"/>
            </a:endParaRPr>
          </a:p>
          <a:p>
            <a:pPr lvl="1"/>
            <a:r>
              <a:rPr lang="en-NZ" sz="1300" dirty="0">
                <a:solidFill>
                  <a:srgbClr val="3F7F5F"/>
                </a:solidFill>
                <a:latin typeface="Consolas" panose="020B0609020204030204" pitchFamily="49" charset="0"/>
              </a:rPr>
              <a:t>// ... More </a:t>
            </a:r>
            <a:r>
              <a:rPr lang="en-NZ" sz="1300" dirty="0" err="1">
                <a:solidFill>
                  <a:srgbClr val="3F7F5F"/>
                </a:solidFill>
                <a:latin typeface="Consolas" panose="020B0609020204030204" pitchFamily="49" charset="0"/>
              </a:rPr>
              <a:t>behavior</a:t>
            </a:r>
            <a:r>
              <a:rPr lang="en-NZ" sz="1300" dirty="0">
                <a:solidFill>
                  <a:srgbClr val="3F7F5F"/>
                </a:solidFill>
                <a:latin typeface="Consolas" panose="020B0609020204030204" pitchFamily="49" charset="0"/>
              </a:rPr>
              <a:t> here...</a:t>
            </a:r>
          </a:p>
          <a:p>
            <a:r>
              <a:rPr lang="en-N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In Java, all information is stored in either:</a:t>
            </a:r>
          </a:p>
          <a:p>
            <a:pPr lvl="1"/>
            <a:r>
              <a:rPr lang="en-NZ" dirty="0"/>
              <a:t>A primitive data type variable, or</a:t>
            </a:r>
          </a:p>
          <a:p>
            <a:pPr lvl="1"/>
            <a:r>
              <a:rPr lang="en-NZ" dirty="0"/>
              <a:t>An object type variable</a:t>
            </a:r>
          </a:p>
          <a:p>
            <a:r>
              <a:rPr lang="en-NZ" dirty="0"/>
              <a:t>Declaring object variables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[class identifier] [variable identifier];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Duck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duck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dirty="0" err="1">
                <a:solidFill>
                  <a:srgbClr val="000000"/>
                </a:solidFill>
                <a:latin typeface="Consolas" panose="020B0609020204030204" pitchFamily="49" charset="0"/>
              </a:rPr>
              <a:t>GregorianCalendar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NZ" dirty="0"/>
              <a:t>Initialising object variables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[variable identifier] = new [class identifier] ();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duck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Duck();</a:t>
            </a:r>
            <a:endParaRPr lang="en-N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NZ" b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N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3523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When we declare an object variable, the variable stores an address</a:t>
            </a:r>
          </a:p>
          <a:p>
            <a:pPr lvl="1"/>
            <a:r>
              <a:rPr lang="en-NZ" dirty="0"/>
              <a:t>When an object is constructed, the space for the object is allocated and the variable simply stores the location of the object (memory address of an object)</a:t>
            </a:r>
          </a:p>
          <a:p>
            <a:r>
              <a:rPr lang="en-NZ" dirty="0"/>
              <a:t>Copying variables to other variables</a:t>
            </a:r>
          </a:p>
          <a:p>
            <a:pPr lvl="1"/>
            <a:r>
              <a:rPr lang="en-NZ" dirty="0"/>
              <a:t>With primitive variables, the value or the content of the variable is copied directly to the new variable.</a:t>
            </a:r>
          </a:p>
          <a:p>
            <a:pPr lvl="2"/>
            <a:r>
              <a:rPr lang="en-NZ" dirty="0"/>
              <a:t>E.g. 	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NZ" dirty="0"/>
              <a:t>The value of a is copied into b</a:t>
            </a:r>
          </a:p>
          <a:p>
            <a:pPr lvl="1"/>
            <a:r>
              <a:rPr lang="en-NZ" dirty="0"/>
              <a:t>With object variables, if we assign one to another, we copy the references so that both variables end up referring to the same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21287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It is common to visualise the object variable as pointing to the actual object in memory</a:t>
            </a:r>
          </a:p>
          <a:p>
            <a:r>
              <a:rPr lang="en-NZ" dirty="0"/>
              <a:t>Primitive variables</a:t>
            </a:r>
          </a:p>
          <a:p>
            <a:pPr marL="393192" lvl="1" indent="0">
              <a:buNone/>
            </a:pPr>
            <a:r>
              <a:rPr lang="en-NZ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393192" lvl="1" indent="0">
              <a:buNone/>
            </a:pP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NZ" dirty="0"/>
          </a:p>
          <a:p>
            <a:r>
              <a:rPr lang="en-NZ" dirty="0"/>
              <a:t>Object variables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Duck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NZ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 Duck();</a:t>
            </a:r>
          </a:p>
          <a:p>
            <a:pPr marL="365760" lvl="1" indent="0">
              <a:buNone/>
            </a:pP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Duck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d2 </a:t>
            </a:r>
            <a:r>
              <a:rPr lang="en-NZ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NZ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NZ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Visualising primitive and object variables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5932713" y="4685997"/>
            <a:ext cx="5163278" cy="16386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8019804" y="5055545"/>
            <a:ext cx="2778566" cy="100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0593" y="4797694"/>
            <a:ext cx="1250829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314" y="5055544"/>
            <a:ext cx="1287387" cy="29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0x19532f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17877" y="4797694"/>
            <a:ext cx="1250829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</a:rPr>
              <a:t>0x19532f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7459701" y="5200669"/>
            <a:ext cx="55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21700" y="5100773"/>
            <a:ext cx="1250829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err="1">
                <a:latin typeface="Consolas" panose="020B0609020204030204" pitchFamily="49" charset="0"/>
              </a:rPr>
              <a:t>numFeet</a:t>
            </a:r>
            <a:endParaRPr lang="en-NZ" dirty="0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68706" y="5084479"/>
            <a:ext cx="1287387" cy="29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  <a:endParaRPr lang="en-NZ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21700" y="5453933"/>
            <a:ext cx="1250829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 err="1">
                <a:latin typeface="Consolas" panose="020B0609020204030204" pitchFamily="49" charset="0"/>
              </a:rPr>
              <a:t>numWings</a:t>
            </a:r>
            <a:endParaRPr lang="en-NZ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5071" y="5488320"/>
            <a:ext cx="1287387" cy="2919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890082" y="3019947"/>
            <a:ext cx="3205909" cy="1469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/>
          <p:cNvSpPr/>
          <p:nvPr/>
        </p:nvSpPr>
        <p:spPr>
          <a:xfrm>
            <a:off x="6087605" y="5532739"/>
            <a:ext cx="1456806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314" y="5790589"/>
            <a:ext cx="1287387" cy="29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0x19532f</a:t>
            </a:r>
          </a:p>
        </p:txBody>
      </p:sp>
      <p:cxnSp>
        <p:nvCxnSpPr>
          <p:cNvPr id="43" name="Straight Arrow Connector 42"/>
          <p:cNvCxnSpPr>
            <a:cxnSpLocks/>
            <a:stCxn id="42" idx="3"/>
          </p:cNvCxnSpPr>
          <p:nvPr/>
        </p:nvCxnSpPr>
        <p:spPr>
          <a:xfrm flipV="1">
            <a:off x="7459701" y="5347527"/>
            <a:ext cx="558176" cy="58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56418" y="3019947"/>
            <a:ext cx="1456806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41127" y="3277797"/>
            <a:ext cx="1287387" cy="29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56418" y="3765994"/>
            <a:ext cx="1456806" cy="2856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41127" y="4023844"/>
            <a:ext cx="1287387" cy="291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072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2794</Words>
  <Application>Microsoft Office PowerPoint</Application>
  <PresentationFormat>Widescreen</PresentationFormat>
  <Paragraphs>455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Palatino Linotype</vt:lpstr>
      <vt:lpstr>Wingdings 2</vt:lpstr>
      <vt:lpstr>Presentation on brainstorming</vt:lpstr>
      <vt:lpstr>COMPSCI 718</vt:lpstr>
      <vt:lpstr>Lecture 02</vt:lpstr>
      <vt:lpstr>Object-oriented programming</vt:lpstr>
      <vt:lpstr>Classes</vt:lpstr>
      <vt:lpstr>Let’s code a Duck!</vt:lpstr>
      <vt:lpstr>Example – a Duck class</vt:lpstr>
      <vt:lpstr>Objects</vt:lpstr>
      <vt:lpstr>Object references</vt:lpstr>
      <vt:lpstr>Visualising primitive and object variables</vt:lpstr>
      <vt:lpstr>More on methods</vt:lpstr>
      <vt:lpstr>Methods with no parameters</vt:lpstr>
      <vt:lpstr>Methods with no return value</vt:lpstr>
      <vt:lpstr>The return statement</vt:lpstr>
      <vt:lpstr>More on method execution</vt:lpstr>
      <vt:lpstr>More on method execution</vt:lpstr>
      <vt:lpstr>Local variables</vt:lpstr>
      <vt:lpstr>Scope of variables</vt:lpstr>
      <vt:lpstr>Same identifier, different methods</vt:lpstr>
      <vt:lpstr>Accessing local variables</vt:lpstr>
      <vt:lpstr>Why using methods?</vt:lpstr>
      <vt:lpstr>Code reuse</vt:lpstr>
      <vt:lpstr>More on methods: Static methods</vt:lpstr>
      <vt:lpstr>More on methods: Instance methods</vt:lpstr>
      <vt:lpstr>Static or instance methods?</vt:lpstr>
      <vt:lpstr>More on methods: Overloading</vt:lpstr>
      <vt:lpstr>String variables</vt:lpstr>
      <vt:lpstr>String instance methods</vt:lpstr>
      <vt:lpstr>Converting Strings to numbers</vt:lpstr>
      <vt:lpstr>Reading input from the user</vt:lpstr>
      <vt:lpstr>Example using Keyboard.readInput()</vt:lpstr>
      <vt:lpstr>Java API</vt:lpstr>
      <vt:lpstr>Recommended Readings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2015-11-02T04:23:17Z</dcterms:created>
  <dcterms:modified xsi:type="dcterms:W3CDTF">2019-03-02T08:46:30Z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