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Merriweather" charset="0"/>
      <p:regular r:id="rId20"/>
      <p:bold r:id="rId21"/>
      <p:italic r:id="rId22"/>
      <p:boldItalic r:id="rId23"/>
    </p:embeddedFont>
    <p:embeddedFont>
      <p:font typeface="Comic Sans MS" pitchFamily="66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970F51E-ED85-4DF9-9CA8-A8B9F660D613}">
  <a:tblStyle styleId="{3970F51E-ED85-4DF9-9CA8-A8B9F660D61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4CE0EA"/>
              </a:buClr>
              <a:buFont typeface="Calibri"/>
              <a:buNone/>
              <a:defRPr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lvl="0" indent="0" algn="r" rtl="0">
              <a:spcBef>
                <a:spcPts val="520"/>
              </a:spcBef>
              <a:buClr>
                <a:schemeClr val="accent3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ctr" rtl="0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ctr" rtl="0"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5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lt2"/>
              </a:buClr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lt2"/>
              </a:buClr>
              <a:buFont typeface="Merriweather"/>
              <a:buNone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D0E9E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lvl="0" indent="-117475" algn="l" rtl="0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640080" lvl="1" indent="-129540" algn="l" rtl="0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lvl="2" indent="-160655" algn="l" rtl="0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188720" lvl="3" indent="-128269" algn="l" rtl="0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463040" lvl="4" indent="-135889" algn="l" rtl="0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1737360" lvl="5" indent="-121920" algn="l" rtl="0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1920240" lvl="6" indent="-111760" algn="l" rtl="0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2194560" lvl="7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2468880" lvl="8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lvl="0" indent="-117475" algn="l" rtl="0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640080" lvl="1" indent="-129540" algn="l" rtl="0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lvl="2" indent="-160655" algn="l" rtl="0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188720" lvl="3" indent="-128269" algn="l" rtl="0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463040" lvl="4" indent="-135889" algn="l" rtl="0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1737360" lvl="5" indent="-121920" algn="l" rtl="0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1920240" lvl="6" indent="-111760" algn="l" rtl="0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2194560" lvl="7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2468880" lvl="8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lvl="0" indent="-117475" algn="l" rtl="0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640080" lvl="1" indent="-129540" algn="l" rtl="0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lvl="2" indent="-160655" algn="l" rtl="0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188720" lvl="3" indent="-128269" algn="l" rtl="0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463040" lvl="4" indent="-135889" algn="l" rtl="0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1737360" lvl="5" indent="-121920" algn="l" rtl="0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1920240" lvl="6" indent="-111760" algn="l" rtl="0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2194560" lvl="7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2468880" lvl="8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4AE3AC"/>
              </a:buClr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D0E9E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6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6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chemeClr val="dk2"/>
              </a:buClr>
              <a:buFont typeface="Merriweather"/>
              <a:buNone/>
              <a:defRPr sz="2400" b="1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Font typeface="Merriweather"/>
              <a:buNone/>
              <a:defRPr sz="2000" b="1"/>
            </a:lvl2pPr>
            <a:lvl3pPr lvl="2" rtl="0">
              <a:spcBef>
                <a:spcPts val="0"/>
              </a:spcBef>
              <a:buFont typeface="Merriweather"/>
              <a:buNone/>
              <a:defRPr sz="1800" b="1"/>
            </a:lvl3pPr>
            <a:lvl4pPr lvl="3" rtl="0">
              <a:spcBef>
                <a:spcPts val="0"/>
              </a:spcBef>
              <a:buFont typeface="Merriweather"/>
              <a:buNone/>
              <a:defRPr sz="1600" b="1"/>
            </a:lvl4pPr>
            <a:lvl5pPr lvl="4" rtl="0">
              <a:spcBef>
                <a:spcPts val="0"/>
              </a:spcBef>
              <a:buFont typeface="Merriweather"/>
              <a:buNone/>
              <a:defRPr sz="1600" b="1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chemeClr val="dk2"/>
              </a:buClr>
              <a:buFont typeface="Merriweather"/>
              <a:buNone/>
              <a:defRPr sz="2400" b="1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Font typeface="Merriweather"/>
              <a:buNone/>
              <a:defRPr sz="2000" b="1"/>
            </a:lvl2pPr>
            <a:lvl3pPr lvl="2" rtl="0">
              <a:spcBef>
                <a:spcPts val="0"/>
              </a:spcBef>
              <a:buFont typeface="Merriweather"/>
              <a:buNone/>
              <a:defRPr sz="1800" b="1"/>
            </a:lvl3pPr>
            <a:lvl4pPr lvl="3" rtl="0">
              <a:spcBef>
                <a:spcPts val="0"/>
              </a:spcBef>
              <a:buFont typeface="Merriweather"/>
              <a:buNone/>
              <a:defRPr sz="1600" b="1"/>
            </a:lvl4pPr>
            <a:lvl5pPr lvl="4" rtl="0">
              <a:spcBef>
                <a:spcPts val="0"/>
              </a:spcBef>
              <a:buFont typeface="Merriweather"/>
              <a:buNone/>
              <a:defRPr sz="1600" b="1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2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2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Font typeface="Merriweather"/>
              <a:buNone/>
              <a:defRPr sz="1400"/>
            </a:lvl1pPr>
            <a:lvl2pPr lvl="1" indent="0" algn="l" rtl="0">
              <a:spcBef>
                <a:spcPts val="0"/>
              </a:spcBef>
              <a:buFont typeface="Merriweather"/>
              <a:buNone/>
              <a:defRPr sz="1200"/>
            </a:lvl2pPr>
            <a:lvl3pPr lvl="2" indent="0" algn="l" rtl="0">
              <a:spcBef>
                <a:spcPts val="0"/>
              </a:spcBef>
              <a:buFont typeface="Merriweather"/>
              <a:buNone/>
              <a:defRPr sz="1000"/>
            </a:lvl3pPr>
            <a:lvl4pPr lvl="3" indent="0" algn="l" rtl="0">
              <a:spcBef>
                <a:spcPts val="0"/>
              </a:spcBef>
              <a:buFont typeface="Merriweather"/>
              <a:buNone/>
              <a:defRPr sz="900"/>
            </a:lvl4pPr>
            <a:lvl5pPr lvl="4" indent="0" algn="l" rtl="0">
              <a:spcBef>
                <a:spcPts val="0"/>
              </a:spcBef>
              <a:buFont typeface="Merriweather"/>
              <a:buNone/>
              <a:defRPr sz="9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6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Shape 79"/>
          <p:cNvSpPr/>
          <p:nvPr/>
        </p:nvSpPr>
        <p:spPr>
          <a:xfrm rot="-10380000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250"/>
              </a:spcBef>
              <a:buFont typeface="Merriweather"/>
              <a:buNone/>
              <a:defRPr sz="13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000"/>
            </a:lvl3pPr>
            <a:lvl4pPr lvl="3" rtl="0">
              <a:spcBef>
                <a:spcPts val="0"/>
              </a:spcBef>
              <a:defRPr sz="900"/>
            </a:lvl4pPr>
            <a:lvl5pPr lvl="4" rtl="0">
              <a:spcBef>
                <a:spcPts val="0"/>
              </a:spcBef>
              <a:defRPr sz="9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defRPr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35C75"/>
              </a:buClr>
              <a:buFont typeface="Merriweather"/>
              <a:buNone/>
              <a:defRPr sz="3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-9525" y="5816599"/>
            <a:ext cx="9163049" cy="104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Shape 87"/>
          <p:cNvSpPr/>
          <p:nvPr/>
        </p:nvSpPr>
        <p:spPr>
          <a:xfrm rot="10800000" flipH="1">
            <a:off x="4381500" y="6219825"/>
            <a:ext cx="4762499" cy="6381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9525" y="-7144"/>
            <a:ext cx="9163049" cy="104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381500" y="-7144"/>
            <a:ext cx="4762499" cy="6381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-160655" algn="l" rtl="0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188720" marR="0" lvl="3" indent="-128269" algn="l" rtl="0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463040" marR="0" lvl="4" indent="-135889" algn="l" rtl="0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lt2"/>
              </a:buClr>
              <a:buFont typeface="Merriweather"/>
              <a:buChar char="•"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lt2"/>
              </a:buClr>
              <a:buFont typeface="Merriweather"/>
              <a:buChar char="•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D0E9E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Shape 14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9525" y="-7144"/>
            <a:ext cx="9163049" cy="104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381500" y="-7144"/>
            <a:ext cx="4762499" cy="6381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640080" marR="0" lvl="1" indent="-129540" algn="l" rtl="0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-160655" algn="l" rtl="0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188720" marR="0" lvl="3" indent="-128269" algn="l" rtl="0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463040" marR="0" lvl="4" indent="-135889" algn="l" rtl="0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1737360" marR="0" lvl="5" indent="-121920" algn="l" rtl="0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1920240" marR="0" lvl="6" indent="-111760" algn="l" rtl="0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2194560" marR="0" lvl="7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2468880" marR="0" lvl="8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035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0" name="Shape 3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Shape 31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4CE0EA"/>
              </a:buClr>
              <a:buSzPct val="25000"/>
              <a:buFont typeface="Calibri"/>
              <a:buNone/>
            </a:pPr>
            <a:r>
              <a:rPr lang="en-US"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Team Fast 3 </a:t>
            </a:r>
            <a:br>
              <a:rPr lang="en-US"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D</a:t>
            </a:r>
            <a:r>
              <a:rPr lang="en-US"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atabase </a:t>
            </a:r>
            <a:r>
              <a:rPr lang="en-US"/>
              <a:t>P</a:t>
            </a:r>
            <a:r>
              <a:rPr lang="en-US"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roject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533400" y="3228526"/>
            <a:ext cx="7851599" cy="1458600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Matt Falkoski</a:t>
            </a:r>
            <a:br>
              <a:rPr lang="en-US" sz="2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Ryu Muthui</a:t>
            </a:r>
          </a:p>
          <a:p>
            <a:pPr marL="0" marR="45720" lvl="0" indent="0" algn="r" rtl="0">
              <a:spcBef>
                <a:spcPts val="52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Joon Jung</a:t>
            </a:r>
          </a:p>
        </p:txBody>
      </p:sp>
      <p:pic>
        <p:nvPicPr>
          <p:cNvPr id="106" name="Shape 106" descr="C:\Users\Ryu\Desktop\databasepic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895600"/>
            <a:ext cx="2857499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C:\Users\Ryu\Desktop\drawiopic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457200"/>
            <a:ext cx="8991600" cy="60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05500" y="523000"/>
            <a:ext cx="5441099" cy="8300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Evaluation of project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28675" y="1482575"/>
            <a:ext cx="8870100" cy="5180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100000"/>
            </a:pPr>
            <a:r>
              <a:rPr lang="en-US" sz="2400" b="1"/>
              <a:t>Time Spent: 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-US" sz="2000"/>
              <a:t>Each member spent about 4~5hrs / week.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SzPct val="100000"/>
            </a:pPr>
            <a:r>
              <a:rPr lang="en-US" sz="2400" b="1"/>
              <a:t>Things that went great: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-US" sz="2000"/>
              <a:t>Auto generation of data via scripts  helped save much time.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-US" sz="2000"/>
              <a:t>Bit Bucket helped with code consolidation.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SzPct val="100000"/>
            </a:pPr>
            <a:r>
              <a:rPr lang="en-US" sz="2400" b="1"/>
              <a:t>Things that went wrong: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-US" sz="2000"/>
              <a:t>Setting up server and permissions with Azure.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SzPct val="100000"/>
            </a:pPr>
            <a:r>
              <a:rPr lang="en-US" sz="2400" b="1"/>
              <a:t>How would you do it differently if you have to do again?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-US" sz="2000"/>
              <a:t>Gathered more research to get domain knowledge.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SzPct val="100000"/>
            </a:pPr>
            <a:r>
              <a:rPr lang="en-US" sz="2400" b="1"/>
              <a:t>If you had another week, what improvements would you focus on? 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-US" sz="2000"/>
              <a:t>Testing the relations between tables and attributes.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250" y="928325"/>
            <a:ext cx="3794498" cy="577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841700" y="2880312"/>
            <a:ext cx="4637099" cy="187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500" b="1">
                <a:latin typeface="Comic Sans MS"/>
                <a:ea typeface="Comic Sans MS"/>
                <a:cs typeface="Comic Sans MS"/>
                <a:sym typeface="Comic Sans MS"/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 Dealership Database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770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82575" algn="l" rtl="0">
              <a:spcBef>
                <a:spcPts val="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What kind of database does this thing hold?</a:t>
            </a:r>
            <a:b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lang="en-US"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spcBef>
                <a:spcPts val="0"/>
              </a:spcBef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Table Overviews:</a:t>
            </a:r>
          </a:p>
          <a:p>
            <a:pPr marL="0" marR="0" lvl="0" indent="457200" algn="l" rtl="0">
              <a:spcBef>
                <a:spcPts val="0"/>
              </a:spcBef>
              <a:buNone/>
            </a:pPr>
            <a:r>
              <a:rPr lang="en-US" sz="1000"/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- Dealership info.</a:t>
            </a:r>
            <a:b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- Vehicle Inventory</a:t>
            </a:r>
            <a:b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- Employees</a:t>
            </a:r>
            <a:b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- Customers</a:t>
            </a:r>
            <a:b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- Parts</a:t>
            </a:r>
            <a:b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- Parts Inventory</a:t>
            </a:r>
            <a:b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- Services</a:t>
            </a:r>
            <a:b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- Service Records</a:t>
            </a:r>
            <a:b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- Sales</a:t>
            </a:r>
          </a:p>
        </p:txBody>
      </p:sp>
      <p:pic>
        <p:nvPicPr>
          <p:cNvPr id="113" name="Shape 113" descr="C:\Users\Ryu\Desktop\auto_xplane_dealershi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3401" y="3048000"/>
            <a:ext cx="4770599" cy="34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704098"/>
            <a:ext cx="8229600" cy="9917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/>
              <a:t>Design: </a:t>
            </a:r>
            <a:r>
              <a:rPr lang="en-US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●"/>
            </a:pPr>
            <a:r>
              <a:rPr lang="en-US" sz="1800"/>
              <a:t>Dealership provides car sales &amp; services.</a:t>
            </a:r>
          </a:p>
          <a:p>
            <a:pPr lvl="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●"/>
            </a:pPr>
            <a:r>
              <a:rPr lang="en-US" sz="1800"/>
              <a:t>Dealership sells both new and used cars.</a:t>
            </a:r>
          </a:p>
          <a:p>
            <a:pPr lvl="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●"/>
            </a:pPr>
            <a:r>
              <a:rPr lang="en-US" sz="1800"/>
              <a:t>Dealership uses both new and used parts to fix cars.</a:t>
            </a:r>
          </a:p>
          <a:p>
            <a:pPr lvl="0" rtl="0"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●"/>
            </a:pPr>
            <a:r>
              <a:rPr lang="en-US" sz="1800"/>
              <a:t>Employees only can work at one physical location of dealership.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lang="en-US" sz="1800"/>
              <a:t>It is commission based job so only one salesperson associates on one vehicle sale.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●"/>
            </a:pPr>
            <a:r>
              <a:rPr lang="en-US" sz="1800"/>
              <a:t>Vehicle only purchases by one customer.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●"/>
            </a:pPr>
            <a:r>
              <a:rPr lang="en-US" sz="1800"/>
              <a:t>Customers can have vehicle even though they did not purchase vehicle from dealership.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●"/>
            </a:pPr>
            <a:r>
              <a:rPr lang="en-US" sz="1800"/>
              <a:t>Customers may own multiple vehicles.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●"/>
            </a:pPr>
            <a:r>
              <a:rPr lang="en-US" sz="1800"/>
              <a:t>Dealership may not get part that they ordered from vendor.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Merriweather"/>
              <a:buChar char="●"/>
            </a:pPr>
            <a:r>
              <a:rPr lang="en-US" sz="1800"/>
              <a:t>Some of services do not require using part (e.g. balancing tire, diagnosis engine, etc). </a:t>
            </a:r>
          </a:p>
          <a:p>
            <a:pPr lvl="0" rtl="0">
              <a:spcBef>
                <a:spcPts val="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lang="en-US" sz="1800"/>
              <a:t>Database stores only WA state address in current design but set up for nation wide.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27000" y="853675"/>
            <a:ext cx="8816999" cy="972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Design: Requirements and Goals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8975" y="2260075"/>
            <a:ext cx="8229600" cy="41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SzPct val="100000"/>
            </a:pPr>
            <a:r>
              <a:rPr lang="en-US"/>
              <a:t>To Be able to Track the following efficiently: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/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Sales orders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Vehicle inventory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Service orders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Part inventory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Employee information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Customer information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 descr="C:\Users\Ryu\Desktop\CSS475_ERDiag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8890000" cy="64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219200" y="5867400"/>
            <a:ext cx="2743199" cy="76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/>
              <a:t>Normalization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2041049"/>
            <a:ext cx="8229600" cy="468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000" b="1"/>
              <a:t>	Dealership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/>
              <a:t>	1FD:	Dealership_ID -&gt; Address_ID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/>
              <a:t>	2FD:	Dealership_ID -&gt; Phone_number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/>
              <a:t>	3FD:	Dealership_ID -&gt; Manager_ID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/>
              <a:t>	</a:t>
            </a:r>
            <a:r>
              <a:rPr lang="en-US" sz="2000" b="1"/>
              <a:t>Vehicle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/>
              <a:t>	1FD:	VIN 	-&gt; MAKE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/>
              <a:t>	2FD:	VIN 	-&gt; MODEL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/>
              <a:t>	3FD:	VIN	-&gt; TYPE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/>
              <a:t>	4FD:	VIN	-&gt; MILEAGE</a:t>
            </a:r>
          </a:p>
          <a:p>
            <a:pPr marL="0" marR="0" lvl="0" indent="457200" algn="l" rtl="0">
              <a:spcBef>
                <a:spcPts val="0"/>
              </a:spcBef>
              <a:buNone/>
            </a:pPr>
            <a:r>
              <a:rPr lang="en-US" sz="1400"/>
              <a:t>5FD:	VIN	-&gt; COLOR</a:t>
            </a:r>
          </a:p>
          <a:p>
            <a:pPr marL="0" marR="0" lvl="0" indent="457200" algn="l" rtl="0">
              <a:spcBef>
                <a:spcPts val="0"/>
              </a:spcBef>
              <a:buNone/>
            </a:pPr>
            <a:r>
              <a:rPr lang="en-US" sz="1400"/>
              <a:t>6FD:	VIN	-&gt; YEAR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38" name="Shape 138"/>
          <p:cNvGraphicFramePr/>
          <p:nvPr/>
        </p:nvGraphicFramePr>
        <p:xfrm>
          <a:off x="1027500" y="2443400"/>
          <a:ext cx="5612100" cy="396210"/>
        </p:xfrm>
        <a:graphic>
          <a:graphicData uri="http://schemas.openxmlformats.org/drawingml/2006/table">
            <a:tbl>
              <a:tblPr>
                <a:noFill/>
                <a:tableStyleId>{3970F51E-ED85-4DF9-9CA8-A8B9F660D613}</a:tableStyleId>
              </a:tblPr>
              <a:tblGrid>
                <a:gridCol w="1403025"/>
                <a:gridCol w="1403025"/>
                <a:gridCol w="1403025"/>
                <a:gridCol w="1403025"/>
              </a:tblGrid>
              <a:tr h="396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u="sng"/>
                        <a:t>Dealership_ID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Address_ID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Phone_number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Manager_ID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1027500" y="4276250"/>
          <a:ext cx="7318325" cy="396210"/>
        </p:xfrm>
        <a:graphic>
          <a:graphicData uri="http://schemas.openxmlformats.org/drawingml/2006/table">
            <a:tbl>
              <a:tblPr>
                <a:noFill/>
                <a:tableStyleId>{3970F51E-ED85-4DF9-9CA8-A8B9F660D613}</a:tableStyleId>
              </a:tblPr>
              <a:tblGrid>
                <a:gridCol w="1045475"/>
                <a:gridCol w="1045475"/>
                <a:gridCol w="1045475"/>
                <a:gridCol w="1045475"/>
                <a:gridCol w="1045475"/>
                <a:gridCol w="1045475"/>
                <a:gridCol w="10454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u="sng"/>
                        <a:t>VIN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MAKE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MODEL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TYPE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MILEAGE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COLOR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Tools and difficulties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200"/>
          </a:p>
          <a:p>
            <a:pPr marL="274320" marR="0" lvl="0" indent="-257175" algn="l" rtl="0">
              <a:spcBef>
                <a:spcPts val="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Microsoft Azure</a:t>
            </a:r>
          </a:p>
          <a:p>
            <a:pPr marL="274320" marR="0" lvl="0" indent="-257175" algn="l" rtl="0">
              <a:spcBef>
                <a:spcPts val="52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BitBucket</a:t>
            </a:r>
          </a:p>
          <a:p>
            <a:pPr marL="274320" marR="0" lvl="0" indent="-257175" algn="l" rtl="0">
              <a:spcBef>
                <a:spcPts val="52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Draw.io</a:t>
            </a:r>
          </a:p>
          <a:p>
            <a:pPr marL="274320" marR="0" lvl="0" indent="-257175" algn="l" rtl="0">
              <a:spcBef>
                <a:spcPts val="52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How to generate data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6" name="Shape 146" descr="C:\Users\Ryu\Desktop\bitbucke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750" y="4442550"/>
            <a:ext cx="3028800" cy="15144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47" name="Shape 147" descr="C:\Users\Ryu\Desktop\msAzur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286000"/>
            <a:ext cx="4133849" cy="110489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48" name="Shape 148" descr="C:\Users\Ryu\Desktop\drawi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4400" y="4038600"/>
            <a:ext cx="3414778" cy="131127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333375"/>
            <a:ext cx="885825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 descr="C:\Users\Ryu\Desktop\bitpic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762000"/>
            <a:ext cx="8305799" cy="591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(4:3)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Merriweather</vt:lpstr>
      <vt:lpstr>Noto Sans Symbols</vt:lpstr>
      <vt:lpstr>Comic Sans MS</vt:lpstr>
      <vt:lpstr>Flow</vt:lpstr>
      <vt:lpstr>Flow</vt:lpstr>
      <vt:lpstr>Team Fast 3  Database Project</vt:lpstr>
      <vt:lpstr>Car Dealership Database</vt:lpstr>
      <vt:lpstr>Design: Assumptions</vt:lpstr>
      <vt:lpstr>Design: Requirements and Goals</vt:lpstr>
      <vt:lpstr>ER Diagram</vt:lpstr>
      <vt:lpstr>Normalization</vt:lpstr>
      <vt:lpstr>Tools and difficulties</vt:lpstr>
      <vt:lpstr>Slide 8</vt:lpstr>
      <vt:lpstr>Slide 9</vt:lpstr>
      <vt:lpstr>Slide 10</vt:lpstr>
      <vt:lpstr>Evaluation of project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Fast 3  Database Project</dc:title>
  <cp:lastModifiedBy>Ryu</cp:lastModifiedBy>
  <cp:revision>1</cp:revision>
  <dcterms:modified xsi:type="dcterms:W3CDTF">2017-03-25T07:10:47Z</dcterms:modified>
</cp:coreProperties>
</file>