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DAC453-9F4D-4050-9D7E-C1D93048ECE4}">
  <a:tblStyle styleId="{FEDAC453-9F4D-4050-9D7E-C1D93048ECE4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914400" y="4343400"/>
            <a:ext cx="7772400" cy="1975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9144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1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520"/>
              </a:spcBef>
              <a:buClr>
                <a:schemeClr val="accent2"/>
              </a:buClr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spcBef>
                <a:spcPts val="480"/>
              </a:spcBef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spcBef>
                <a:spcPts val="440"/>
              </a:spcBef>
              <a:buClr>
                <a:schemeClr val="accent3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spcBef>
                <a:spcPts val="400"/>
              </a:spcBef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360"/>
              </a:spcBef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accent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255290" y="5047394"/>
            <a:ext cx="73151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255290" y="4796819"/>
            <a:ext cx="73151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255290" y="4637685"/>
            <a:ext cx="73151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5290" y="4542558"/>
            <a:ext cx="73151" cy="731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2514599" y="18335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4694237" y="2209801"/>
            <a:ext cx="5851525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828951" y="1073887"/>
            <a:ext cx="4322135" cy="579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31578" y="66315"/>
                </a:lnTo>
                <a:lnTo>
                  <a:pt x="120000" y="22105"/>
                </a:lnTo>
                <a:lnTo>
                  <a:pt x="120000" y="23684"/>
                </a:lnTo>
                <a:lnTo>
                  <a:pt x="32631" y="67039"/>
                </a:lnTo>
                <a:lnTo>
                  <a:pt x="2105" y="119999"/>
                </a:lnTo>
                <a:lnTo>
                  <a:pt x="2105" y="119999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941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373965" y="0"/>
            <a:ext cx="5514535" cy="66153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8604"/>
                </a:moveTo>
                <a:lnTo>
                  <a:pt x="0" y="120000"/>
                </a:lnTo>
                <a:lnTo>
                  <a:pt x="120000" y="76744"/>
                </a:lnTo>
                <a:lnTo>
                  <a:pt x="98630" y="0"/>
                </a:lnTo>
                <a:lnTo>
                  <a:pt x="96986" y="0"/>
                </a:lnTo>
                <a:lnTo>
                  <a:pt x="118664" y="76133"/>
                </a:lnTo>
                <a:lnTo>
                  <a:pt x="0" y="118604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941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Shape 44"/>
          <p:cNvSpPr/>
          <p:nvPr/>
        </p:nvSpPr>
        <p:spPr>
          <a:xfrm rot="5236414">
            <a:off x="4462127" y="1483600"/>
            <a:ext cx="4114800" cy="1188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5943600" y="0"/>
            <a:ext cx="2743199" cy="426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666" y="0"/>
                </a:moveTo>
                <a:lnTo>
                  <a:pt x="120000" y="0"/>
                </a:lnTo>
                <a:lnTo>
                  <a:pt x="0" y="120000"/>
                </a:lnTo>
                <a:lnTo>
                  <a:pt x="76666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5943600" y="4267200"/>
            <a:ext cx="3200399" cy="114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4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5943600" y="0"/>
            <a:ext cx="1371599" cy="42671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5948362" y="4246562"/>
            <a:ext cx="2090737" cy="26114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7585" y="120000"/>
                </a:moveTo>
                <a:lnTo>
                  <a:pt x="120000" y="120000"/>
                </a:lnTo>
                <a:lnTo>
                  <a:pt x="0" y="0"/>
                </a:lnTo>
                <a:lnTo>
                  <a:pt x="97585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943600" y="4267200"/>
            <a:ext cx="1600199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0"/>
                </a:lnTo>
                <a:lnTo>
                  <a:pt x="114285" y="12000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5943600" y="1371600"/>
            <a:ext cx="3200399" cy="289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9473"/>
                </a:lnTo>
                <a:lnTo>
                  <a:pt x="0" y="119999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5943600" y="1752600"/>
            <a:ext cx="3200399" cy="2514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0" y="119999"/>
                </a:lnTo>
                <a:lnTo>
                  <a:pt x="120000" y="3636"/>
                </a:lnTo>
                <a:lnTo>
                  <a:pt x="12000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990600" y="4267200"/>
            <a:ext cx="4953000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4061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33400" y="4267200"/>
            <a:ext cx="5333999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0"/>
                </a:lnTo>
                <a:lnTo>
                  <a:pt x="5142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366823" y="2438400"/>
            <a:ext cx="5638800" cy="182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8378" y="120000"/>
                </a:lnTo>
                <a:lnTo>
                  <a:pt x="0" y="4000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66823" y="2133600"/>
            <a:ext cx="5638800" cy="2133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4285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572000" y="4267200"/>
            <a:ext cx="1371599" cy="25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3333" y="120000"/>
                </a:lnTo>
                <a:lnTo>
                  <a:pt x="12000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566885">
              <a:alpha val="29803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706902" y="1351671"/>
            <a:ext cx="5718047" cy="977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" marR="0" lvl="0" indent="-4064" algn="l" rtl="0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296164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234696" algn="l" rtl="0">
              <a:spcBef>
                <a:spcPts val="320"/>
              </a:spcBef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233172" algn="l" rtl="0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211328" algn="l" rtl="0">
              <a:spcBef>
                <a:spcPts val="280"/>
              </a:spcBef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363160" y="402263"/>
            <a:ext cx="8503920" cy="886264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706902" y="512064"/>
            <a:ext cx="8156448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38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371537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Shape 64"/>
          <p:cNvSpPr/>
          <p:nvPr/>
        </p:nvSpPr>
        <p:spPr>
          <a:xfrm flipH="1">
            <a:off x="411109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Shape 65"/>
          <p:cNvSpPr/>
          <p:nvPr/>
        </p:nvSpPr>
        <p:spPr>
          <a:xfrm flipH="1">
            <a:off x="44844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Shape 66"/>
          <p:cNvSpPr/>
          <p:nvPr/>
        </p:nvSpPr>
        <p:spPr>
          <a:xfrm flipH="1">
            <a:off x="476701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500477" y="680477"/>
            <a:ext cx="36575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4343" y="17705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7907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59004" algn="l" rtl="0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07696" algn="l" rtl="0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18872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655344" y="17705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7907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59004" algn="l" rtl="0">
              <a:spcBef>
                <a:spcPts val="48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07696" algn="l" rtl="0">
              <a:spcBef>
                <a:spcPts val="4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18872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402264"/>
            <a:ext cx="8867079" cy="886264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3152" marR="0" lvl="0" indent="-9652" algn="l" rtl="0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296164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234696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233172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211328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4645025" y="1809750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3152" marR="0" lvl="0" indent="-9652" algn="l" rtl="0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296164" algn="l" rtl="0">
              <a:spcBef>
                <a:spcPts val="400"/>
              </a:spcBef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234696" algn="l" rtl="0">
              <a:spcBef>
                <a:spcPts val="360"/>
              </a:spcBef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233172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211328" algn="l" rtl="0">
              <a:spcBef>
                <a:spcPts val="320"/>
              </a:spcBef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3"/>
          </p:nvPr>
        </p:nvSpPr>
        <p:spPr>
          <a:xfrm>
            <a:off x="457200" y="2459036"/>
            <a:ext cx="4040187" cy="39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20320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81864" algn="l" rtl="0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20396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31572" algn="l" rtl="0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109727" algn="l" rtl="0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4"/>
          </p:nvPr>
        </p:nvSpPr>
        <p:spPr>
          <a:xfrm>
            <a:off x="4645025" y="2459036"/>
            <a:ext cx="4041774" cy="39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20320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81864" algn="l" rtl="0">
              <a:spcBef>
                <a:spcPts val="40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20396" algn="l" rtl="0">
              <a:spcBef>
                <a:spcPts val="36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31572" algn="l" rtl="0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109727" algn="l" rtl="0">
              <a:spcBef>
                <a:spcPts val="32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87790" y="680477"/>
            <a:ext cx="45719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47304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8251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0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Shape 89"/>
          <p:cNvSpPr/>
          <p:nvPr/>
        </p:nvSpPr>
        <p:spPr>
          <a:xfrm flipH="1">
            <a:off x="14977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Shape 90"/>
          <p:cNvSpPr/>
          <p:nvPr/>
        </p:nvSpPr>
        <p:spPr>
          <a:xfrm flipH="1">
            <a:off x="189340" y="680477"/>
            <a:ext cx="27431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Shape 91"/>
          <p:cNvSpPr/>
          <p:nvPr/>
        </p:nvSpPr>
        <p:spPr>
          <a:xfrm flipH="1">
            <a:off x="226682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254934" y="680477"/>
            <a:ext cx="9143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78710" y="680477"/>
            <a:ext cx="36575" cy="3657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8229600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36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1435100"/>
            <a:ext cx="25145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54864" marR="0" lvl="0" indent="-4064" algn="l" rtl="0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296164" algn="l" rtl="0">
              <a:spcBef>
                <a:spcPts val="240"/>
              </a:spcBef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234696" algn="l" rtl="0">
              <a:spcBef>
                <a:spcPts val="200"/>
              </a:spcBef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233172" algn="l" rtl="0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211328" algn="l" rtl="0">
              <a:spcBef>
                <a:spcPts val="180"/>
              </a:spcBef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3429000" y="1435100"/>
            <a:ext cx="54863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5494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36144" algn="l" rtl="0">
              <a:spcBef>
                <a:spcPts val="56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06172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68032" y="0"/>
            <a:ext cx="8778239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363194" y="1885027"/>
            <a:ext cx="878262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113" name="Shape 113"/>
          <p:cNvGrpSpPr/>
          <p:nvPr/>
        </p:nvGrpSpPr>
        <p:grpSpPr>
          <a:xfrm rot="5400000">
            <a:off x="8514581" y="1219199"/>
            <a:ext cx="132762" cy="128466"/>
            <a:chOff x="6668086" y="1297745"/>
            <a:chExt cx="161839" cy="156602"/>
          </a:xfrm>
        </p:grpSpPr>
        <p:cxnSp>
          <p:nvCxnSpPr>
            <p:cNvPr id="114" name="Shape 114"/>
            <p:cNvCxnSpPr/>
            <p:nvPr/>
          </p:nvCxnSpPr>
          <p:spPr>
            <a:xfrm rot="-5400000">
              <a:off x="6664063" y="1301768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Shape 115"/>
            <p:cNvCxnSpPr/>
            <p:nvPr/>
          </p:nvCxnSpPr>
          <p:spPr>
            <a:xfrm rot="5400000" flipH="1">
              <a:off x="6685887" y="1391257"/>
              <a:ext cx="125755" cy="42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116"/>
            <p:cNvCxnSpPr/>
            <p:nvPr/>
          </p:nvCxnSpPr>
          <p:spPr>
            <a:xfrm rot="5400000" flipH="1">
              <a:off x="6744524" y="1300852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914400" y="441250"/>
            <a:ext cx="6858000" cy="701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21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368032" y="1893781"/>
            <a:ext cx="8778239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00"/>
              </a:spcBef>
              <a:buClr>
                <a:schemeClr val="lt2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914400" y="1150144"/>
            <a:ext cx="68580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" marR="0" lvl="0" indent="-2032" algn="l" rtl="0">
              <a:spcBef>
                <a:spcPts val="0"/>
              </a:spcBef>
              <a:buClr>
                <a:schemeClr val="lt2"/>
              </a:buClr>
              <a:buFont typeface="Noto Sans Symbols"/>
              <a:buNone/>
              <a:defRPr sz="14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227583" algn="l" rtl="0">
              <a:spcBef>
                <a:spcPts val="24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171196" algn="l" rtl="0">
              <a:spcBef>
                <a:spcPts val="20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176022" algn="l" rtl="0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154178" algn="l" rtl="0">
              <a:spcBef>
                <a:spcPts val="18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120" name="Shape 120"/>
          <p:cNvGrpSpPr/>
          <p:nvPr/>
        </p:nvGrpSpPr>
        <p:grpSpPr>
          <a:xfrm rot="5400000">
            <a:off x="8666981" y="1371599"/>
            <a:ext cx="132762" cy="128466"/>
            <a:chOff x="6668086" y="1297745"/>
            <a:chExt cx="161839" cy="156602"/>
          </a:xfrm>
        </p:grpSpPr>
        <p:cxnSp>
          <p:nvCxnSpPr>
            <p:cNvPr id="121" name="Shape 121"/>
            <p:cNvCxnSpPr/>
            <p:nvPr/>
          </p:nvCxnSpPr>
          <p:spPr>
            <a:xfrm rot="-5400000">
              <a:off x="6664063" y="1301768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5400000" flipH="1">
              <a:off x="6685887" y="1391257"/>
              <a:ext cx="125755" cy="42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 rot="5400000" flipH="1">
              <a:off x="6744524" y="1300852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 rot="5400000">
            <a:off x="8320088" y="1474762"/>
            <a:ext cx="132762" cy="128466"/>
            <a:chOff x="6668086" y="1297745"/>
            <a:chExt cx="161839" cy="156602"/>
          </a:xfrm>
        </p:grpSpPr>
        <p:cxnSp>
          <p:nvCxnSpPr>
            <p:cNvPr id="125" name="Shape 125"/>
            <p:cNvCxnSpPr/>
            <p:nvPr/>
          </p:nvCxnSpPr>
          <p:spPr>
            <a:xfrm rot="-5400000">
              <a:off x="6664063" y="1301768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 rot="5400000" flipH="1">
              <a:off x="6685887" y="1391257"/>
              <a:ext cx="125755" cy="42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 rot="5400000" flipH="1">
              <a:off x="6744524" y="1300852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6477000" y="55498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914400" y="55498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55498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365759" cy="68544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255290" y="5047394"/>
            <a:ext cx="73151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255290" y="4796819"/>
            <a:ext cx="73151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255290" y="4637685"/>
            <a:ext cx="73151" cy="13715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255290" y="4542558"/>
            <a:ext cx="73151" cy="731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09558" y="680477"/>
            <a:ext cx="45719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269072" y="680477"/>
            <a:ext cx="27431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250019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21767" y="680477"/>
            <a:ext cx="9143" cy="3657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C1EDFF"/>
              </a:buClr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11480" marR="0" lvl="0" indent="-167005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740664" marR="0" lvl="1" indent="-147573" algn="l" rtl="0">
              <a:spcBef>
                <a:spcPts val="520"/>
              </a:spcBef>
              <a:buClr>
                <a:schemeClr val="accent2"/>
              </a:buClr>
              <a:buSzPct val="90000"/>
              <a:buFont typeface="Noto Sans Symbols"/>
              <a:buChar char="▫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96696" marR="0" lvl="2" indent="-82296" algn="l" rtl="0">
              <a:spcBef>
                <a:spcPts val="480"/>
              </a:spcBef>
              <a:buClr>
                <a:schemeClr val="accent2"/>
              </a:buClr>
              <a:buSzPct val="100000"/>
              <a:buFont typeface="Noto Sans Symbols"/>
              <a:buChar char="◾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261872" marR="0" lvl="3" indent="-93472" algn="l" rtl="0">
              <a:spcBef>
                <a:spcPts val="440"/>
              </a:spcBef>
              <a:buClr>
                <a:schemeClr val="accent3"/>
              </a:buClr>
              <a:buSzPct val="100000"/>
              <a:buFont typeface="Noto Sans Symbols"/>
              <a:buChar char="•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481328" marR="0" lvl="4" indent="-84327" algn="l" rtl="0">
              <a:spcBef>
                <a:spcPts val="40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709928" marR="0" lvl="5" indent="-97027" algn="l" rtl="0">
              <a:spcBef>
                <a:spcPts val="360"/>
              </a:spcBef>
              <a:buClr>
                <a:schemeClr val="accent3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901951" marR="0" lvl="6" indent="-85851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093976" marR="0" lvl="7" indent="-87376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286000" marR="0" lvl="8" indent="-88900" algn="l" rtl="0">
              <a:spcBef>
                <a:spcPts val="320"/>
              </a:spcBef>
              <a:buClr>
                <a:schemeClr val="accent4"/>
              </a:buClr>
              <a:buSzPct val="10000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lt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447800" y="1752600"/>
            <a:ext cx="6476999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9144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8000" b="1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EMBEDDED_</a:t>
            </a:r>
            <a:r>
              <a:rPr lang="en-US" sz="8000" b="1" i="0" u="none" strike="noStrike" cap="non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3048000" y="4191000"/>
            <a:ext cx="4806695" cy="1752600"/>
          </a:xfrm>
          <a:prstGeom prst="rect">
            <a:avLst/>
          </a:prstGeom>
          <a:noFill/>
          <a:ln>
            <a:noFill/>
          </a:ln>
        </p:spPr>
        <p:txBody>
          <a:bodyPr lIns="10057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CSS 427 </a:t>
            </a:r>
            <a:r>
              <a:rPr lang="en-US"/>
              <a:t>UWB</a:t>
            </a:r>
            <a:b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000" b="0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obert Griswold &amp; </a:t>
            </a:r>
            <a:r>
              <a:rPr lang="en-US" sz="2000" b="0" i="0" u="none" strike="noStrike" cap="non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yu Muthui</a:t>
            </a:r>
            <a:b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12/09/2016</a:t>
            </a:r>
          </a:p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1153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System Behavior:</a:t>
            </a:r>
            <a:r>
              <a:rPr lang="en-US"/>
              <a:t> </a:t>
            </a: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Slave Rover</a:t>
            </a:r>
          </a:p>
        </p:txBody>
      </p:sp>
      <p:pic>
        <p:nvPicPr>
          <p:cNvPr id="202" name="Shape 202" descr="FSM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787" y="1036925"/>
            <a:ext cx="5558424" cy="5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55025" y="512075"/>
            <a:ext cx="84948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System Behavior: Slave Rover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</a:rPr>
              <a:t>Stop 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any commands except follow.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00"/>
                </a:solidFill>
              </a:rPr>
              <a:t>Ready 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Continues enqueuing packets.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any command.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chemeClr val="accent3"/>
                </a:solidFill>
              </a:rPr>
              <a:t>Straight/Left/Right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Checks queue for timestamped state transitions.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stop, e-stop, and sensor requests.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/>
              <a:t>Manual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any commands but may be moving.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Sensors:	 IR Sensors		</a:t>
            </a:r>
          </a:p>
        </p:txBody>
      </p:sp>
      <p:pic>
        <p:nvPicPr>
          <p:cNvPr id="214" name="Shape 2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295400"/>
            <a:ext cx="7696199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85800" y="64489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Sensors: 	</a:t>
            </a:r>
            <a:r>
              <a:rPr lang="en-US"/>
              <a:t>IR Sensors Cont.</a:t>
            </a: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647700"/>
            <a:ext cx="8207700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// sensor_getSensorVals() -- </a:t>
            </a:r>
            <a:r>
              <a:rPr lang="en-US" sz="2100">
                <a:solidFill>
                  <a:srgbClr val="00B050"/>
                </a:solidFill>
              </a:rPr>
              <a:t>G</a:t>
            </a:r>
            <a: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et all current sensor values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rgbClr val="007DEA"/>
                </a:solidFill>
                <a:latin typeface="Corbel"/>
                <a:ea typeface="Corbel"/>
                <a:cs typeface="Corbel"/>
                <a:sym typeface="Corbel"/>
              </a:rPr>
              <a:t>void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sensor_getSensorVals(</a:t>
            </a:r>
            <a:r>
              <a:rPr lang="en-US" sz="2100" b="0" i="0" u="none" strike="noStrike" cap="none">
                <a:solidFill>
                  <a:srgbClr val="007DEA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*</a:t>
            </a: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 {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	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n-US" sz="2100" b="0" i="0" u="none" strike="noStrike" cap="none">
                <a:solidFill>
                  <a:srgbClr val="CBECAF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] = sensor_readSensorAt(</a:t>
            </a:r>
            <a:r>
              <a:rPr lang="en-US" sz="2100" b="0" i="0" u="none" strike="noStrike" cap="none">
                <a:solidFill>
                  <a:srgbClr val="F271AE"/>
                </a:solidFill>
                <a:latin typeface="Corbel"/>
                <a:ea typeface="Corbel"/>
                <a:cs typeface="Corbel"/>
                <a:sym typeface="Corbel"/>
              </a:rPr>
              <a:t>IR_LL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);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	</a:t>
            </a: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n-US" sz="2100" b="0" i="0" u="none" strike="noStrike" cap="none">
                <a:solidFill>
                  <a:srgbClr val="CBECAF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] = sensor_readSensorAt(</a:t>
            </a:r>
            <a:r>
              <a:rPr lang="en-US" sz="2100" b="0" i="0" u="none" strike="noStrike" cap="none">
                <a:solidFill>
                  <a:srgbClr val="F271AE"/>
                </a:solidFill>
                <a:latin typeface="Corbel"/>
                <a:ea typeface="Corbel"/>
                <a:cs typeface="Corbel"/>
                <a:sym typeface="Corbel"/>
              </a:rPr>
              <a:t>IR_L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);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	</a:t>
            </a: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n-US" sz="2100" b="0" i="0" u="none" strike="noStrike" cap="none">
                <a:solidFill>
                  <a:srgbClr val="CBECAF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] = sensor_readSensorAt(</a:t>
            </a:r>
            <a:r>
              <a:rPr lang="en-US" sz="2100" b="0" i="0" u="none" strike="noStrike" cap="none">
                <a:solidFill>
                  <a:srgbClr val="F271AE"/>
                </a:solidFill>
                <a:latin typeface="Corbel"/>
                <a:ea typeface="Corbel"/>
                <a:cs typeface="Corbel"/>
                <a:sym typeface="Corbel"/>
              </a:rPr>
              <a:t>IR_R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);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	</a:t>
            </a: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n-US" sz="2100" b="0" i="0" u="none" strike="noStrike" cap="none">
                <a:solidFill>
                  <a:srgbClr val="CBECAF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] = sensor_readSensorAt(</a:t>
            </a:r>
            <a:r>
              <a:rPr lang="en-US" sz="2100" b="0" i="0" u="none" strike="noStrike" cap="none">
                <a:solidFill>
                  <a:srgbClr val="F271AE"/>
                </a:solidFill>
                <a:latin typeface="Corbel"/>
                <a:ea typeface="Corbel"/>
                <a:cs typeface="Corbel"/>
                <a:sym typeface="Corbel"/>
              </a:rPr>
              <a:t>IR_RR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);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}</a:t>
            </a:r>
            <a:b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100" b="0" i="0" u="none" strike="noStrike" cap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int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100" b="0" i="0" u="none" strike="noStrike" cap="none">
                <a:solidFill>
                  <a:srgbClr val="5EA226"/>
                </a:solidFill>
                <a:latin typeface="Corbel"/>
                <a:ea typeface="Corbel"/>
                <a:cs typeface="Corbel"/>
                <a:sym typeface="Corbel"/>
              </a:rPr>
              <a:t>leftDiff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= </a:t>
            </a: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n-US" sz="2100" b="0" i="0" u="none" strike="noStrike" cap="none">
                <a:solidFill>
                  <a:srgbClr val="CBECAF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] - </a:t>
            </a:r>
            <a:r>
              <a:rPr lang="en-US" sz="2100" b="0" i="0" u="none" strike="noStrike" cap="non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arrSensorVals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</a:t>
            </a:r>
            <a:r>
              <a:rPr lang="en-US" sz="2100" b="0" i="0" u="none" strike="noStrike" cap="none">
                <a:solidFill>
                  <a:srgbClr val="CBECAF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] ; </a:t>
            </a:r>
            <a: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// outer - </a:t>
            </a:r>
            <a:r>
              <a:rPr lang="en-US" sz="2100">
                <a:solidFill>
                  <a:srgbClr val="00B050"/>
                </a:solidFill>
              </a:rPr>
              <a:t>inner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/>
              <a:t>...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case </a:t>
            </a:r>
            <a:r>
              <a:rPr lang="en-US" sz="2100" b="0" i="0" u="none" strike="noStrike" cap="none">
                <a:solidFill>
                  <a:srgbClr val="5DE8D6"/>
                </a:solidFill>
                <a:latin typeface="Corbel"/>
                <a:ea typeface="Corbel"/>
                <a:cs typeface="Corbel"/>
                <a:sym typeface="Corbel"/>
              </a:rPr>
              <a:t>STATE_STRAIGHT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// moving forward</a:t>
            </a:r>
            <a:b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      // if left diff is greater, steer left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</a:t>
            </a:r>
            <a:r>
              <a:rPr lang="en-US" sz="2100" b="0" i="0" u="none" strike="noStrike" cap="none">
                <a:solidFill>
                  <a:srgbClr val="007DEA"/>
                </a:solidFill>
                <a:latin typeface="Corbel"/>
                <a:ea typeface="Corbel"/>
                <a:cs typeface="Corbel"/>
                <a:sym typeface="Corbel"/>
              </a:rPr>
              <a:t>if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(</a:t>
            </a:r>
            <a:r>
              <a:rPr lang="en-US" sz="2100" b="0" i="0" u="none" strike="noStrike" cap="none">
                <a:solidFill>
                  <a:srgbClr val="5EA226"/>
                </a:solidFill>
                <a:latin typeface="Corbel"/>
                <a:ea typeface="Corbel"/>
                <a:cs typeface="Corbel"/>
                <a:sym typeface="Corbel"/>
              </a:rPr>
              <a:t>leftDiff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&gt; </a:t>
            </a:r>
            <a:r>
              <a:rPr lang="en-US" sz="2100" b="0" i="0" u="none" strike="noStrike" cap="none">
                <a:solidFill>
                  <a:srgbClr val="C8F7F1"/>
                </a:solidFill>
                <a:latin typeface="Corbel"/>
                <a:ea typeface="Corbel"/>
                <a:cs typeface="Corbel"/>
                <a:sym typeface="Corbel"/>
              </a:rPr>
              <a:t>THRESHOLD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100" b="0" i="0" u="none" strike="noStrike" cap="none">
                <a:solidFill>
                  <a:srgbClr val="007DEA"/>
                </a:solidFill>
                <a:latin typeface="Corbel"/>
                <a:ea typeface="Corbel"/>
                <a:cs typeface="Corbel"/>
                <a:sym typeface="Corbel"/>
              </a:rPr>
              <a:t>&amp;&amp;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100" b="0" i="0" u="none" strike="noStrike" cap="none">
                <a:solidFill>
                  <a:srgbClr val="5EA226"/>
                </a:solidFill>
                <a:latin typeface="Corbel"/>
                <a:ea typeface="Corbel"/>
                <a:cs typeface="Corbel"/>
                <a:sym typeface="Corbel"/>
              </a:rPr>
              <a:t>leftDiff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&lt; </a:t>
            </a:r>
            <a:r>
              <a:rPr lang="en-US" sz="2100" b="0" i="0" u="none" strike="noStrike" cap="none">
                <a:solidFill>
                  <a:srgbClr val="C8F7F1"/>
                </a:solidFill>
                <a:latin typeface="Corbel"/>
                <a:ea typeface="Corbel"/>
                <a:cs typeface="Corbel"/>
                <a:sym typeface="Corbel"/>
              </a:rPr>
              <a:t>outlierThreshold</a:t>
            </a: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 { </a:t>
            </a:r>
            <a:b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   enterLeftState();</a:t>
            </a: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685800" y="64489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Sensors:	 </a:t>
            </a:r>
            <a:r>
              <a:rPr lang="en-US"/>
              <a:t>Magnetometer</a:t>
            </a: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647700"/>
            <a:ext cx="8208000" cy="556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r>
              <a:rPr lang="en-US" sz="2100" b="0" i="0" u="none" strike="noStrike" cap="non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// Get a new magnetic sensor </a:t>
            </a:r>
            <a:r>
              <a:rPr lang="en-US" sz="2100">
                <a:solidFill>
                  <a:srgbClr val="00B050"/>
                </a:solidFill>
              </a:rPr>
              <a:t>direction (I2C) - Only Demand Only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FFFFFF"/>
                </a:solidFill>
              </a:rPr>
              <a:t>sensors_event_t </a:t>
            </a:r>
            <a:r>
              <a:rPr lang="en-US" sz="2100">
                <a:solidFill>
                  <a:srgbClr val="F271AE"/>
                </a:solidFill>
              </a:rPr>
              <a:t>event</a:t>
            </a:r>
            <a:r>
              <a:rPr lang="en-US" sz="2100">
                <a:solidFill>
                  <a:srgbClr val="FFFFFF"/>
                </a:solidFill>
              </a:rPr>
              <a:t>;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A5A5A5"/>
                </a:solidFill>
              </a:rPr>
              <a:t>s_mag</a:t>
            </a:r>
            <a:r>
              <a:rPr lang="en-US" sz="2100">
                <a:solidFill>
                  <a:schemeClr val="accent1"/>
                </a:solidFill>
              </a:rPr>
              <a:t>.</a:t>
            </a:r>
            <a:r>
              <a:rPr lang="en-US" sz="2100">
                <a:solidFill>
                  <a:srgbClr val="FFFFFF"/>
                </a:solidFill>
              </a:rPr>
              <a:t>getEvent(</a:t>
            </a:r>
            <a:r>
              <a:rPr lang="en-US" sz="2100">
                <a:solidFill>
                  <a:srgbClr val="F271AE"/>
                </a:solidFill>
              </a:rPr>
              <a:t>&amp;event</a:t>
            </a:r>
            <a:r>
              <a:rPr lang="en-US" sz="2100">
                <a:solidFill>
                  <a:srgbClr val="FFFFFF"/>
                </a:solidFill>
              </a:rPr>
              <a:t>);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92D050"/>
                </a:solidFill>
              </a:rPr>
              <a:t>x</a:t>
            </a:r>
            <a:r>
              <a:rPr lang="en-US" sz="2100">
                <a:solidFill>
                  <a:srgbClr val="FFFFFF"/>
                </a:solidFill>
              </a:rPr>
              <a:t> = </a:t>
            </a:r>
            <a:r>
              <a:rPr lang="en-US" sz="2100">
                <a:solidFill>
                  <a:srgbClr val="F271AE"/>
                </a:solidFill>
              </a:rPr>
              <a:t>event</a:t>
            </a:r>
            <a:r>
              <a:rPr lang="en-US" sz="2100">
                <a:solidFill>
                  <a:srgbClr val="FFFFFF"/>
                </a:solidFill>
              </a:rPr>
              <a:t>.magnetic.x;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92D050"/>
                </a:solidFill>
              </a:rPr>
              <a:t>z</a:t>
            </a:r>
            <a:r>
              <a:rPr lang="en-US" sz="2100">
                <a:solidFill>
                  <a:srgbClr val="FFFFFF"/>
                </a:solidFill>
              </a:rPr>
              <a:t> = </a:t>
            </a:r>
            <a:r>
              <a:rPr lang="en-US" sz="2100">
                <a:solidFill>
                  <a:srgbClr val="F271AE"/>
                </a:solidFill>
              </a:rPr>
              <a:t>event</a:t>
            </a:r>
            <a:r>
              <a:rPr lang="en-US" sz="2100">
                <a:solidFill>
                  <a:srgbClr val="FFFFFF"/>
                </a:solidFill>
              </a:rPr>
              <a:t>.magnetic.z;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92D050"/>
                </a:solidFill>
              </a:rPr>
              <a:t>z</a:t>
            </a:r>
            <a:r>
              <a:rPr lang="en-US" sz="2100">
                <a:solidFill>
                  <a:srgbClr val="FFFFFF"/>
                </a:solidFill>
              </a:rPr>
              <a:t> -= </a:t>
            </a:r>
            <a:r>
              <a:rPr lang="en-US" sz="2100">
                <a:solidFill>
                  <a:schemeClr val="accent3"/>
                </a:solidFill>
              </a:rPr>
              <a:t>MAG_STR</a:t>
            </a:r>
            <a:r>
              <a:rPr lang="en-US" sz="2100">
                <a:solidFill>
                  <a:srgbClr val="FFFFFF"/>
                </a:solidFill>
              </a:rPr>
              <a:t> / </a:t>
            </a:r>
            <a:r>
              <a:rPr lang="en-US" sz="2100">
                <a:solidFill>
                  <a:srgbClr val="CBECAF"/>
                </a:solidFill>
              </a:rPr>
              <a:t>2</a:t>
            </a:r>
            <a:r>
              <a:rPr lang="en-US" sz="2100">
                <a:solidFill>
                  <a:srgbClr val="FFFFFF"/>
                </a:solidFill>
              </a:rPr>
              <a:t>; </a:t>
            </a:r>
            <a:r>
              <a:rPr lang="en-US" sz="2100">
                <a:solidFill>
                  <a:srgbClr val="00B050"/>
                </a:solidFill>
              </a:rPr>
              <a:t>// East &lt;0-Z-45&gt; West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92D050"/>
                </a:solidFill>
              </a:rPr>
              <a:t>x</a:t>
            </a:r>
            <a:r>
              <a:rPr lang="en-US" sz="2100">
                <a:solidFill>
                  <a:srgbClr val="FFFFFF"/>
                </a:solidFill>
              </a:rPr>
              <a:t> -= </a:t>
            </a:r>
            <a:r>
              <a:rPr lang="en-US" sz="2100">
                <a:solidFill>
                  <a:schemeClr val="accent3"/>
                </a:solidFill>
              </a:rPr>
              <a:t>MAG_STR</a:t>
            </a:r>
            <a:r>
              <a:rPr lang="en-US" sz="2100">
                <a:solidFill>
                  <a:srgbClr val="FFFFFF"/>
                </a:solidFill>
              </a:rPr>
              <a:t> / </a:t>
            </a:r>
            <a:r>
              <a:rPr lang="en-US" sz="2100">
                <a:solidFill>
                  <a:srgbClr val="CBECAF"/>
                </a:solidFill>
              </a:rPr>
              <a:t>2</a:t>
            </a:r>
            <a:r>
              <a:rPr lang="en-US" sz="2100">
                <a:solidFill>
                  <a:srgbClr val="FFFFFF"/>
                </a:solidFill>
              </a:rPr>
              <a:t>; </a:t>
            </a:r>
            <a:r>
              <a:rPr lang="en-US" sz="2100">
                <a:solidFill>
                  <a:srgbClr val="00B050"/>
                </a:solidFill>
              </a:rPr>
              <a:t>// South &lt;0-X-45&gt; North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007DEA"/>
                </a:solidFill>
              </a:rPr>
              <a:t>if </a:t>
            </a:r>
            <a:r>
              <a:rPr lang="en-US" sz="2100">
                <a:solidFill>
                  <a:srgbClr val="FFFFFF"/>
                </a:solidFill>
              </a:rPr>
              <a:t>(abs(</a:t>
            </a:r>
            <a:r>
              <a:rPr lang="en-US" sz="2100">
                <a:solidFill>
                  <a:srgbClr val="92D050"/>
                </a:solidFill>
              </a:rPr>
              <a:t>z</a:t>
            </a:r>
            <a:r>
              <a:rPr lang="en-US" sz="2100">
                <a:solidFill>
                  <a:srgbClr val="FFFFFF"/>
                </a:solidFill>
              </a:rPr>
              <a:t>) &gt; abs(</a:t>
            </a:r>
            <a:r>
              <a:rPr lang="en-US" sz="2100">
                <a:solidFill>
                  <a:srgbClr val="92D050"/>
                </a:solidFill>
              </a:rPr>
              <a:t>x</a:t>
            </a:r>
            <a:r>
              <a:rPr lang="en-US" sz="2100">
                <a:solidFill>
                  <a:srgbClr val="FFFFFF"/>
                </a:solidFill>
              </a:rPr>
              <a:t>)) {</a:t>
            </a:r>
          </a:p>
          <a:p>
            <a:pPr marL="5257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007DEA"/>
                </a:solidFill>
              </a:rPr>
              <a:t>if </a:t>
            </a:r>
            <a:r>
              <a:rPr lang="en-US" sz="2100">
                <a:solidFill>
                  <a:srgbClr val="FFFFFF"/>
                </a:solidFill>
              </a:rPr>
              <a:t>(</a:t>
            </a:r>
            <a:r>
              <a:rPr lang="en-US" sz="2100">
                <a:solidFill>
                  <a:srgbClr val="92D050"/>
                </a:solidFill>
              </a:rPr>
              <a:t>z</a:t>
            </a:r>
            <a:r>
              <a:rPr lang="en-US" sz="2100">
                <a:solidFill>
                  <a:srgbClr val="FFFFFF"/>
                </a:solidFill>
              </a:rPr>
              <a:t> &gt;= </a:t>
            </a:r>
            <a:r>
              <a:rPr lang="en-US" sz="2100">
                <a:solidFill>
                  <a:srgbClr val="CBECAF"/>
                </a:solidFill>
              </a:rPr>
              <a:t>0</a:t>
            </a:r>
            <a:r>
              <a:rPr lang="en-US" sz="2100">
                <a:solidFill>
                  <a:srgbClr val="FFFFFF"/>
                </a:solidFill>
              </a:rPr>
              <a:t>) </a:t>
            </a:r>
            <a:r>
              <a:rPr lang="en-US" sz="2100">
                <a:solidFill>
                  <a:srgbClr val="00B050"/>
                </a:solidFill>
              </a:rPr>
              <a:t>// West …</a:t>
            </a:r>
          </a:p>
          <a:p>
            <a:pPr marL="9829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007DEA"/>
                </a:solidFill>
              </a:rPr>
              <a:t>else </a:t>
            </a:r>
            <a:r>
              <a:rPr lang="en-US" sz="2100">
                <a:solidFill>
                  <a:srgbClr val="00B050"/>
                </a:solidFill>
              </a:rPr>
              <a:t>// East …</a:t>
            </a:r>
          </a:p>
          <a:p>
            <a:pPr marL="0" marR="0" lvl="0" indent="-698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FFFFFF"/>
                </a:solidFill>
              </a:rPr>
              <a:t>} </a:t>
            </a:r>
            <a:r>
              <a:rPr lang="en-US" sz="2100">
                <a:solidFill>
                  <a:srgbClr val="007DEA"/>
                </a:solidFill>
              </a:rPr>
              <a:t>else </a:t>
            </a:r>
            <a:r>
              <a:rPr lang="en-US" sz="2100">
                <a:solidFill>
                  <a:srgbClr val="FFFFFF"/>
                </a:solidFill>
              </a:rPr>
              <a:t>{</a:t>
            </a:r>
          </a:p>
          <a:p>
            <a:pPr marL="0" marR="0" lvl="0" indent="387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007DEA"/>
                </a:solidFill>
              </a:rPr>
              <a:t>if </a:t>
            </a:r>
            <a:r>
              <a:rPr lang="en-US" sz="2100">
                <a:solidFill>
                  <a:srgbClr val="FFFFFF"/>
                </a:solidFill>
              </a:rPr>
              <a:t>(</a:t>
            </a:r>
            <a:r>
              <a:rPr lang="en-US" sz="2100">
                <a:solidFill>
                  <a:srgbClr val="92D050"/>
                </a:solidFill>
              </a:rPr>
              <a:t>x</a:t>
            </a:r>
            <a:r>
              <a:rPr lang="en-US" sz="2100">
                <a:solidFill>
                  <a:srgbClr val="FFFFFF"/>
                </a:solidFill>
              </a:rPr>
              <a:t> &gt;= </a:t>
            </a:r>
            <a:r>
              <a:rPr lang="en-US" sz="2100">
                <a:solidFill>
                  <a:srgbClr val="CBECAF"/>
                </a:solidFill>
              </a:rPr>
              <a:t>0</a:t>
            </a:r>
            <a:r>
              <a:rPr lang="en-US" sz="2100">
                <a:solidFill>
                  <a:srgbClr val="FFFFFF"/>
                </a:solidFill>
              </a:rPr>
              <a:t>) </a:t>
            </a:r>
            <a:r>
              <a:rPr lang="en-US" sz="2100">
                <a:solidFill>
                  <a:srgbClr val="00B050"/>
                </a:solidFill>
              </a:rPr>
              <a:t>// North …</a:t>
            </a:r>
          </a:p>
          <a:p>
            <a:pPr marL="0" marR="0" lvl="0" indent="3873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007DEA"/>
                </a:solidFill>
              </a:rPr>
              <a:t>else </a:t>
            </a:r>
            <a:r>
              <a:rPr lang="en-US" sz="2100">
                <a:solidFill>
                  <a:srgbClr val="00B050"/>
                </a:solidFill>
              </a:rPr>
              <a:t>// South …</a:t>
            </a:r>
          </a:p>
          <a:p>
            <a:pPr marL="0" marR="0" lvl="0" indent="-698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>
                <a:solidFill>
                  <a:srgbClr val="FFFFFF"/>
                </a:solidFill>
              </a:rPr>
              <a:t>}</a:t>
            </a:r>
          </a:p>
          <a:p>
            <a:pPr marL="68580" marR="0" lvl="0" indent="-7493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 sz="2100">
              <a:solidFill>
                <a:srgbClr val="FFFFFF"/>
              </a:solidFill>
            </a:endParaRPr>
          </a:p>
          <a:p>
            <a:pPr marL="68580" marR="0" lvl="0" indent="-508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Noto Sans Symbols"/>
              <a:buNone/>
            </a:pPr>
            <a:endParaRPr sz="21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Communication:</a:t>
            </a:r>
            <a:r>
              <a:rPr lang="en-US"/>
              <a:t> Sequence</a:t>
            </a:r>
          </a:p>
        </p:txBody>
      </p:sp>
      <p:pic>
        <p:nvPicPr>
          <p:cNvPr id="232" name="Shape 232" descr="XBeeComsTranspa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5" y="1014099"/>
            <a:ext cx="8177240" cy="58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Communication:</a:t>
            </a:r>
            <a:r>
              <a:rPr lang="en-US"/>
              <a:t> Rover Packet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marR="0" lvl="0" indent="-419100" algn="l" rtl="0">
              <a:spcBef>
                <a:spcPts val="0"/>
              </a:spcBef>
              <a:buClr>
                <a:schemeClr val="lt1"/>
              </a:buClr>
              <a:buSzPct val="100000"/>
              <a:buFont typeface="Corbel"/>
            </a:pPr>
            <a:r>
              <a:rPr lang="en-US"/>
              <a:t>7 Bytes in Length </a:t>
            </a:r>
            <a:r>
              <a:rPr lang="en-US" i="1"/>
              <a:t>(12 Fit in Largest Payload)</a:t>
            </a:r>
            <a:r>
              <a:rPr lang="en-US"/>
              <a:t>.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DataL and DataR are only 10-bits in length, dropping 6 bits of data.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Data is treated as signed, using the 10th bit 10 as the sign bit when encoding/decoding.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Value range from -512 to 511.</a:t>
            </a:r>
          </a:p>
        </p:txBody>
      </p:sp>
      <p:graphicFrame>
        <p:nvGraphicFramePr>
          <p:cNvPr id="239" name="Shape 239"/>
          <p:cNvGraphicFramePr/>
          <p:nvPr/>
        </p:nvGraphicFramePr>
        <p:xfrm>
          <a:off x="765425" y="1783537"/>
          <a:ext cx="8070350" cy="1462950"/>
        </p:xfrm>
        <a:graphic>
          <a:graphicData uri="http://schemas.openxmlformats.org/drawingml/2006/table">
            <a:tbl>
              <a:tblPr>
                <a:noFill/>
                <a:tableStyleId>{FEDAC453-9F4D-4050-9D7E-C1D93048ECE4}</a:tableStyleId>
              </a:tblPr>
              <a:tblGrid>
                <a:gridCol w="109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7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Byte 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Time 0-7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Time 8-15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Time 16-23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Time 24-31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DataL 32-39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DataL 40-41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DataR 42-47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DataR 48-51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Cmd 52-55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0"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Unsigned Long (32-bit)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5149150" y="2848375"/>
          <a:ext cx="3686625" cy="396210"/>
        </p:xfrm>
        <a:graphic>
          <a:graphicData uri="http://schemas.openxmlformats.org/drawingml/2006/table">
            <a:tbl>
              <a:tblPr>
                <a:noFill/>
                <a:tableStyleId>{FEDAC453-9F4D-4050-9D7E-C1D93048ECE4}</a:tableStyleId>
              </a:tblPr>
              <a:tblGrid>
                <a:gridCol w="152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Short (10-bit)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Short (10-bit)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Char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Communication:</a:t>
            </a:r>
            <a:r>
              <a:rPr lang="en-US"/>
              <a:t> Rover Cmds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952500" y="1905000"/>
          <a:ext cx="7239000" cy="3169680"/>
        </p:xfrm>
        <a:graphic>
          <a:graphicData uri="http://schemas.openxmlformats.org/drawingml/2006/table">
            <a:tbl>
              <a:tblPr>
                <a:noFill/>
                <a:tableStyleId>{FEDAC453-9F4D-4050-9D7E-C1D93048ECE4}</a:tableStyleId>
              </a:tblPr>
              <a:tblGrid>
                <a:gridCol w="11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0000 (0x0)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Emergency Stop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1000 (0x8)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Mag Sensor Data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0001 (0x1)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Slow Stop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1001 (0x9)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0010 (0x2)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Forward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1010 (0xA)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Navigation Data/ACK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0011 (0x3)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Backward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1011 (0xB)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Packets Encoded/Decoded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0100 (0x4)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Turn left 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1100 (0xC)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Msgs from Master/Slave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0101 (0x5)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Turn right 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1101 (0xD)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Msgs to Slave/Acks from Slave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0110 (0x6)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Start Search/Follow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1110 (0xE)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Msgs to Master/Acks from Master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0111 (0x7)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IR Sensor Data/Request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1111 (0xF)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rgbClr val="FFFFFF"/>
                          </a:solidFill>
                        </a:rPr>
                        <a:t>Failed Encodes/Packets Queued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Timestamps with 0 are dropped.</a:t>
            </a:r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Use FFFFFFFF time for general commands.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Additional Installments: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Dual LED Lights to display states of rovers: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0000FF"/>
                </a:solidFill>
              </a:rPr>
              <a:t>Blue</a:t>
            </a:r>
            <a:r>
              <a:rPr lang="en-US"/>
              <a:t>:		START + </a:t>
            </a:r>
            <a:r>
              <a:rPr lang="en-US" i="1"/>
              <a:t>Received Packet (Flash)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: 		STOP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00"/>
                </a:solidFill>
              </a:rPr>
              <a:t>Yellow</a:t>
            </a:r>
            <a:r>
              <a:rPr lang="en-US"/>
              <a:t>:	SEARCH / LOST / READY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00FF00"/>
                </a:solidFill>
              </a:rPr>
              <a:t>Green</a:t>
            </a:r>
            <a:r>
              <a:rPr lang="en-US"/>
              <a:t>: 	STRAIGHT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00"/>
                </a:solidFill>
              </a:rPr>
              <a:t>Y </a:t>
            </a:r>
            <a:r>
              <a:rPr lang="en-US"/>
              <a:t>+ </a:t>
            </a:r>
            <a:r>
              <a:rPr lang="en-US">
                <a:solidFill>
                  <a:srgbClr val="00FF00"/>
                </a:solidFill>
              </a:rPr>
              <a:t>G</a:t>
            </a:r>
            <a:r>
              <a:rPr lang="en-US"/>
              <a:t>: 		LEFT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00FF00"/>
                </a:solidFill>
              </a:rPr>
              <a:t>G </a:t>
            </a:r>
            <a:r>
              <a:rPr lang="en-US"/>
              <a:t>+ </a:t>
            </a:r>
            <a:r>
              <a:rPr lang="en-US">
                <a:solidFill>
                  <a:srgbClr val="FFFF00"/>
                </a:solidFill>
              </a:rPr>
              <a:t>Y</a:t>
            </a:r>
            <a:r>
              <a:rPr lang="en-US"/>
              <a:t>: 		RIGHT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00FF"/>
                </a:solidFill>
              </a:rPr>
              <a:t>Purple</a:t>
            </a:r>
            <a:r>
              <a:rPr lang="en-US"/>
              <a:t>:	</a:t>
            </a:r>
            <a:r>
              <a:rPr lang="en-US" i="1"/>
              <a:t>Emergency Stop (Flash)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Additional Installments: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Manual Control of Rovers: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Forward 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Backward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Left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Right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00FF00"/>
                </a:solidFill>
              </a:rPr>
              <a:t>Start Search / Follow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00"/>
                </a:solidFill>
              </a:rPr>
              <a:t>Sensor Reading </a:t>
            </a:r>
            <a:r>
              <a:rPr lang="en-US" i="1">
                <a:solidFill>
                  <a:srgbClr val="FFFFFF"/>
                </a:solidFill>
              </a:rPr>
              <a:t>(Anytime)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</a:rPr>
              <a:t>Slow Stop </a:t>
            </a:r>
            <a:r>
              <a:rPr lang="en-US" i="1">
                <a:solidFill>
                  <a:srgbClr val="FFFFFF"/>
                </a:solidFill>
              </a:rPr>
              <a:t>(Anytime)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00FF"/>
                </a:solidFill>
              </a:rPr>
              <a:t>Emergency Stop </a:t>
            </a:r>
            <a:r>
              <a:rPr lang="en-US" i="1">
                <a:solidFill>
                  <a:srgbClr val="FFFFFF"/>
                </a:solidFill>
              </a:rPr>
              <a:t>(Anytime)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1469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Project Overview:</a:t>
            </a:r>
            <a:br>
              <a:rPr lang="en-US"/>
            </a:b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Wireless Rover Navigation</a:t>
            </a:r>
            <a:b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-US" sz="4000" b="0" i="0" u="none" strike="noStrike" cap="none">
              <a:solidFill>
                <a:srgbClr val="C1ED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62000" y="2057400"/>
            <a:ext cx="76962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 </a:t>
            </a:r>
            <a:r>
              <a:rPr lang="en-US" sz="2800"/>
              <a:t>M</a:t>
            </a: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otorized </a:t>
            </a:r>
            <a:r>
              <a:rPr lang="en-US" sz="2800"/>
              <a:t>R</a:t>
            </a: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overs: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Master: </a:t>
            </a:r>
            <a:r>
              <a:rPr lang="en-US" sz="2800"/>
              <a:t>With sensors.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Uses the sensors to navigate a line path.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Saves the navigation info and sends to Slave.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 b="0" i="0" u="none" strike="noStrike" cap="none">
                <a:solidFill>
                  <a:srgbClr val="007DEA"/>
                </a:solidFill>
                <a:latin typeface="Corbel"/>
                <a:ea typeface="Corbel"/>
                <a:cs typeface="Corbel"/>
                <a:sym typeface="Corbel"/>
              </a:rPr>
              <a:t>Slave: </a:t>
            </a:r>
            <a:r>
              <a:rPr lang="en-US" sz="2800"/>
              <a:t>No sensors.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Executes navigation info from master.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Sends statistical information when done.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Additional Installments: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Console Application for Rover Control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Receives any data transmitted and decodes them as rover packets to be human readable.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Executes any command to either rover.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Sequences commands from user as a character stream, one command at a time per second.</a:t>
            </a:r>
          </a:p>
          <a:p>
            <a:pPr marL="457200" marR="0" lvl="0" indent="0" algn="l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914400" marR="0" lvl="1" indent="-228600" algn="l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Retries cmd when Xbee/RoverPacket Acks fail.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Rover Control: Help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2" name="Shape 272" descr="terminal_help_sensors.png"/>
          <p:cNvPicPr preferRelativeResize="0"/>
          <p:nvPr/>
        </p:nvPicPr>
        <p:blipFill rotWithShape="1">
          <a:blip r:embed="rId3">
            <a:alphaModFix/>
          </a:blip>
          <a:srcRect t="6561" r="1816" b="48863"/>
          <a:stretch/>
        </p:blipFill>
        <p:spPr>
          <a:xfrm>
            <a:off x="914400" y="1783550"/>
            <a:ext cx="77723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Rover Control: Requests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9" name="Shape 279" descr="terminal_help_sensors.png"/>
          <p:cNvPicPr preferRelativeResize="0"/>
          <p:nvPr/>
        </p:nvPicPr>
        <p:blipFill rotWithShape="1">
          <a:blip r:embed="rId3">
            <a:alphaModFix/>
          </a:blip>
          <a:srcRect t="50848" r="8366" b="7550"/>
          <a:stretch/>
        </p:blipFill>
        <p:spPr>
          <a:xfrm>
            <a:off x="914400" y="1783550"/>
            <a:ext cx="77723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914400" y="512075"/>
            <a:ext cx="8051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Rover Control: Stats &amp; Retry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6" name="Shape 286" descr="terminal_stats.png"/>
          <p:cNvPicPr preferRelativeResize="0"/>
          <p:nvPr/>
        </p:nvPicPr>
        <p:blipFill rotWithShape="1">
          <a:blip r:embed="rId3">
            <a:alphaModFix/>
          </a:blip>
          <a:srcRect t="49721" r="685" b="2238"/>
          <a:stretch/>
        </p:blipFill>
        <p:spPr>
          <a:xfrm>
            <a:off x="914400" y="1783550"/>
            <a:ext cx="7295024" cy="4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 descr="terminal_stats.png"/>
          <p:cNvPicPr preferRelativeResize="0"/>
          <p:nvPr/>
        </p:nvPicPr>
        <p:blipFill rotWithShape="1">
          <a:blip r:embed="rId3">
            <a:alphaModFix/>
          </a:blip>
          <a:srcRect l="81145" t="49721" r="684" b="2238"/>
          <a:stretch/>
        </p:blipFill>
        <p:spPr>
          <a:xfrm>
            <a:off x="7352174" y="1783550"/>
            <a:ext cx="1334624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Limitations and Exceptions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/>
              <a:t>Hardware:</a:t>
            </a:r>
          </a:p>
          <a:p>
            <a:pPr marL="914400" lvl="1" indent="-228600">
              <a:spcBef>
                <a:spcPts val="0"/>
              </a:spcBef>
              <a:buClr>
                <a:srgbClr val="FFFFFF"/>
              </a:buClr>
            </a:pPr>
            <a:r>
              <a:rPr lang="en-US"/>
              <a:t>Battery Power</a:t>
            </a:r>
          </a:p>
          <a:p>
            <a:pPr marL="914400" lvl="1" indent="-228600">
              <a:spcBef>
                <a:spcPts val="0"/>
              </a:spcBef>
              <a:buClr>
                <a:srgbClr val="FFFFFF"/>
              </a:buClr>
            </a:pPr>
            <a:r>
              <a:rPr lang="en-US"/>
              <a:t>Inconsistent Motor Power</a:t>
            </a:r>
          </a:p>
          <a:p>
            <a:pPr marL="914400" lvl="1" indent="-228600">
              <a:spcBef>
                <a:spcPts val="0"/>
              </a:spcBef>
              <a:buClr>
                <a:srgbClr val="FFFFFF"/>
              </a:buClr>
            </a:pPr>
            <a:r>
              <a:rPr lang="en-US"/>
              <a:t>Weight - Lighter on slave rover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/>
              <a:t>Low clearance on master rover </a:t>
            </a:r>
            <a:r>
              <a:rPr lang="en-US" i="1"/>
              <a:t>(Sensor Array)</a:t>
            </a:r>
          </a:p>
          <a:p>
            <a:pPr marL="0" lvl="0" indent="0">
              <a:spcBef>
                <a:spcPts val="0"/>
              </a:spcBef>
              <a:buNone/>
            </a:pPr>
            <a:endParaRPr i="1"/>
          </a:p>
          <a:p>
            <a:pPr marL="457200" lvl="0" indent="-228600">
              <a:spcBef>
                <a:spcPts val="0"/>
              </a:spcBef>
            </a:pPr>
            <a:r>
              <a:rPr lang="en-US"/>
              <a:t>Code: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/>
              <a:t>Memory size for local variables</a:t>
            </a:r>
            <a:br>
              <a:rPr lang="en-US"/>
            </a:br>
            <a:r>
              <a:rPr lang="en-US" i="1"/>
              <a:t>(QueueArray of RoverPackets)</a:t>
            </a:r>
          </a:p>
          <a:p>
            <a:pPr marL="914400" lvl="1" indent="-228600" rtl="0">
              <a:spcBef>
                <a:spcPts val="0"/>
              </a:spcBef>
              <a:buClr>
                <a:srgbClr val="FFFFFF"/>
              </a:buClr>
            </a:pPr>
            <a:r>
              <a:rPr lang="en-US"/>
              <a:t>Stack Overflow at approx. 513 RoverPackets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Questions?</a:t>
            </a: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spcBef>
                <a:spcPts val="0"/>
              </a:spcBef>
              <a:buClr>
                <a:schemeClr val="lt2"/>
              </a:buClr>
              <a:buSzPct val="95000"/>
              <a:buFont typeface="Noto Sans Symbols"/>
              <a:buNone/>
            </a:pPr>
            <a:r>
              <a:rPr lang="en-US"/>
              <a:t>???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Credits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Arduino XBee Library </a:t>
            </a:r>
            <a:r>
              <a:rPr lang="en-US" i="1"/>
              <a:t>(Andrew Rapp)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Arduino QueueArray Library</a:t>
            </a:r>
            <a:br>
              <a:rPr lang="en-US"/>
            </a:br>
            <a:r>
              <a:rPr lang="en-US" i="1"/>
              <a:t>(Efstathios Chatzikyriakidis)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Arduino Adafruit_MotorShield Library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Arduino Adafruit_Sensor Library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Libxbee - C/C++ Library </a:t>
            </a:r>
            <a:r>
              <a:rPr lang="en-US" i="1"/>
              <a:t>(Attie Grand)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Professor Yang Peng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914400" y="762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Overview: </a:t>
            </a:r>
            <a:r>
              <a:rPr lang="en-US"/>
              <a:t>C</a:t>
            </a: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ont.</a:t>
            </a:r>
          </a:p>
        </p:txBody>
      </p:sp>
      <p:pic>
        <p:nvPicPr>
          <p:cNvPr id="160" name="Shape 160" descr="C:\Users\Ryu\Desktop\overView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762000"/>
            <a:ext cx="7772400" cy="5709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Division of Work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Robert Griswold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State Machine (12.5%)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Communication Library (37.5%)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Libxbee Integration (12.5%)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Ryu Muthui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Sensor Library (12.5%)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Motor Library (12.5%)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Lights Library (12.5%)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System Components:	</a:t>
            </a:r>
          </a:p>
        </p:txBody>
      </p:sp>
      <p:pic>
        <p:nvPicPr>
          <p:cNvPr id="172" name="Shape 172" descr="C:\Users\Ryu\Desktop\20161130_17331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447800"/>
            <a:ext cx="7772400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System Components:</a:t>
            </a:r>
            <a:r>
              <a:rPr lang="en-US"/>
              <a:t> Pricing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533400" y="805300"/>
            <a:ext cx="8534400" cy="59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Stackable Headers</a:t>
            </a:r>
            <a:r>
              <a:rPr lang="en-US" sz="2000" dirty="0"/>
              <a:t>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0.50 x 8 = $ 4.00</a:t>
            </a:r>
          </a:p>
          <a:p>
            <a:pPr marL="411480" marR="0" lvl="0" indent="-3479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9v Battery Connectors</a:t>
            </a:r>
            <a:r>
              <a:rPr lang="en-US" sz="2000" dirty="0"/>
              <a:t>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0.69 x 4 = $ 2.00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Infrared Line Sensors</a:t>
            </a:r>
            <a:r>
              <a:rPr lang="en-US" sz="2000" dirty="0"/>
              <a:t>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2.95 x 4 = $11.80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LED RGB Addressable 5-pack</a:t>
            </a:r>
            <a:r>
              <a:rPr lang="en-US" sz="2000" dirty="0"/>
              <a:t>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2.95 x 1 = $ 2.95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Mini Breadboards</a:t>
            </a:r>
            <a:r>
              <a:rPr lang="en-US" sz="2000" dirty="0"/>
              <a:t>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3.99 x 2 = $ 7.98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9v Batteries 10-pack</a:t>
            </a:r>
            <a:r>
              <a:rPr lang="en-US" sz="2000" dirty="0"/>
              <a:t>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10.00 x 2 = $20.00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Breadboard</a:t>
            </a:r>
            <a:r>
              <a:rPr lang="en-US" sz="2000" dirty="0"/>
              <a:t>	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10.00 x 1 = $10.00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XBee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Shields</a:t>
            </a:r>
            <a:r>
              <a:rPr lang="en-US" sz="2000" dirty="0"/>
              <a:t>	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14.95 x 2 = $29.90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Rover Chassis Kits</a:t>
            </a:r>
            <a:r>
              <a:rPr lang="en-US" sz="2000" dirty="0"/>
              <a:t>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19.99 x 2 = $39.98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Arduino Motor Shields</a:t>
            </a:r>
            <a:r>
              <a:rPr lang="en-US" sz="2000" dirty="0"/>
              <a:t>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19.95 x 2 = $39.90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XBee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Explorer USB</a:t>
            </a:r>
            <a:r>
              <a:rPr lang="en-US" sz="2000" dirty="0"/>
              <a:t>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24.95 x 1 = $24.95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dirty="0" err="1"/>
              <a:t>X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Bee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000" dirty="0"/>
              <a:t>Series 1		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24.95 x 3 = $74.85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Arduino MEGA 2560 Boards</a:t>
            </a:r>
            <a:r>
              <a:rPr lang="en-US" sz="2000" dirty="0"/>
              <a:t>				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45.95 x 2 = $91.90</a:t>
            </a:r>
          </a:p>
          <a:p>
            <a:pPr marL="411480" marR="0" lvl="0" indent="-35433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Noto Sans Symbols"/>
              <a:buChar char="▪"/>
            </a:pPr>
            <a:r>
              <a:rPr lang="en-US" sz="2000" dirty="0"/>
              <a:t>Accelerometer + compass				14.95 x 1 = $14.95</a:t>
            </a: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5000"/>
              <a:buFont typeface="Noto Sans Symbols"/>
              <a:buChar char="▪"/>
            </a:pPr>
            <a:r>
              <a:rPr lang="en-US" sz="2000" b="1" i="0" u="none" strike="noStrike" cap="none" dirty="0">
                <a:solidFill>
                  <a:srgbClr val="92D050"/>
                </a:solidFill>
                <a:latin typeface="Corbel"/>
                <a:ea typeface="Corbel"/>
                <a:cs typeface="Corbel"/>
                <a:sym typeface="Corbel"/>
              </a:rPr>
              <a:t>Total</a:t>
            </a:r>
            <a:r>
              <a:rPr lang="en-US" sz="2000" b="1" dirty="0">
                <a:solidFill>
                  <a:srgbClr val="92D050"/>
                </a:solidFill>
              </a:rPr>
              <a:t> (approximately</a:t>
            </a:r>
            <a:r>
              <a:rPr lang="en-US" sz="2000" b="1" i="0" u="none" strike="noStrike" cap="none" dirty="0">
                <a:solidFill>
                  <a:srgbClr val="92D050"/>
                </a:solidFill>
                <a:latin typeface="Corbel"/>
                <a:ea typeface="Corbel"/>
                <a:cs typeface="Corbel"/>
                <a:sym typeface="Corbel"/>
              </a:rPr>
              <a:t>):</a:t>
            </a:r>
            <a:r>
              <a:rPr lang="en-US" sz="2000" b="1" dirty="0">
                <a:solidFill>
                  <a:srgbClr val="92D050"/>
                </a:solidFill>
              </a:rPr>
              <a:t>				</a:t>
            </a:r>
            <a:r>
              <a:rPr lang="en-US" sz="2000" b="1" i="0" u="none" strike="noStrike" cap="none" dirty="0">
                <a:solidFill>
                  <a:srgbClr val="92D050"/>
                </a:solidFill>
                <a:latin typeface="Corbel"/>
                <a:ea typeface="Corbel"/>
                <a:cs typeface="Corbel"/>
                <a:sym typeface="Corbel"/>
              </a:rPr>
              <a:t>$3</a:t>
            </a:r>
            <a:r>
              <a:rPr lang="en-US" sz="2000" b="1" dirty="0">
                <a:solidFill>
                  <a:srgbClr val="92D050"/>
                </a:solidFill>
              </a:rPr>
              <a:t>75</a:t>
            </a:r>
            <a:r>
              <a:rPr lang="en-US" sz="2000" b="1" i="0" u="none" strike="noStrike" cap="none" dirty="0">
                <a:solidFill>
                  <a:srgbClr val="92D05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lang="en-US" sz="2000" b="1" dirty="0">
                <a:solidFill>
                  <a:srgbClr val="92D050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System Behavior:				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11480" marR="0" lvl="0" indent="-34798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4151"/>
              <a:buFont typeface="Noto Sans Symbols"/>
              <a:buChar char="▪"/>
            </a:pPr>
            <a:r>
              <a:rPr lang="en-US" sz="2775" b="0" i="0" u="none" strike="noStrike" cap="none">
                <a:solidFill>
                  <a:srgbClr val="007DEA"/>
                </a:solidFill>
                <a:latin typeface="Corbel"/>
                <a:ea typeface="Corbel"/>
                <a:cs typeface="Corbel"/>
                <a:sym typeface="Corbel"/>
              </a:rPr>
              <a:t>Master</a:t>
            </a:r>
            <a:r>
              <a:rPr lang="en-US" sz="2775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reads sensor data, processes it to power settings, sets its own motors, and </a:t>
            </a:r>
            <a:r>
              <a:rPr lang="en-US" sz="2775"/>
              <a:t>encodes navigation data for transmission.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75"/>
          </a:p>
          <a:p>
            <a:pPr marL="457200" marR="0" lvl="0" indent="-40481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9107"/>
            </a:pPr>
            <a:r>
              <a:rPr lang="en-US" sz="2775">
                <a:solidFill>
                  <a:srgbClr val="F271AE"/>
                </a:solidFill>
              </a:rPr>
              <a:t>Slave </a:t>
            </a:r>
            <a:r>
              <a:rPr lang="en-US" sz="2775">
                <a:solidFill>
                  <a:srgbClr val="FFFFFF"/>
                </a:solidFill>
              </a:rPr>
              <a:t>decodes navigation data, enqueues it, and executes based on the packet timestamp.</a:t>
            </a:r>
          </a:p>
          <a:p>
            <a:pPr marL="411480" marR="0" lvl="0" indent="-347980" algn="l" rtl="0"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ct val="94151"/>
              <a:buFont typeface="Noto Sans Symbols"/>
              <a:buNone/>
            </a:pPr>
            <a:endParaRPr sz="2775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11480" marR="0" lvl="0" indent="-347980" algn="l" rtl="0">
              <a:spcBef>
                <a:spcPts val="700"/>
              </a:spcBef>
              <a:buClr>
                <a:schemeClr val="lt2"/>
              </a:buClr>
              <a:buSzPct val="94151"/>
              <a:buFont typeface="Noto Sans Symbols"/>
              <a:buChar char="▪"/>
            </a:pPr>
            <a:r>
              <a:rPr lang="en-US" sz="2775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Modeled after a </a:t>
            </a:r>
            <a:r>
              <a:rPr lang="en-US" sz="2775" b="0" i="0" u="none" strike="noStrike" cap="none">
                <a:solidFill>
                  <a:srgbClr val="00FF00"/>
                </a:solidFill>
                <a:latin typeface="Corbel"/>
                <a:ea typeface="Corbel"/>
                <a:cs typeface="Corbel"/>
                <a:sym typeface="Corbel"/>
              </a:rPr>
              <a:t>Finite State Machine</a:t>
            </a:r>
            <a:r>
              <a:rPr lang="en-US" sz="2775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to continuously work as long as there is good sensor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610599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System Behavior:</a:t>
            </a:r>
            <a:r>
              <a:rPr lang="en-US"/>
              <a:t> </a:t>
            </a:r>
            <a:r>
              <a:rPr lang="en-US"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rPr>
              <a:t>Master Rover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062" y="969475"/>
            <a:ext cx="4894875" cy="582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1550" y="512075"/>
            <a:ext cx="8598300" cy="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C1EDFF"/>
              </a:buClr>
              <a:buSzPct val="25000"/>
              <a:buFont typeface="Consolas"/>
              <a:buNone/>
            </a:pPr>
            <a:r>
              <a:rPr lang="en-US"/>
              <a:t>System Behavior: Master Rover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1783559"/>
            <a:ext cx="77724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</a:rPr>
              <a:t>Stop 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any command.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FF00"/>
                </a:solidFill>
              </a:rPr>
              <a:t>Search State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Establishes an outer threshold after line is found.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stop, e-stop, and sensor requests.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>
                <a:solidFill>
                  <a:srgbClr val="FF9900"/>
                </a:solidFill>
              </a:rPr>
              <a:t>Straight/Left/Right/Lost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Continues in a direction of the line.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/>
              <a:t>Accepts stop, e-stop, and sensor requests.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</a:pPr>
            <a:r>
              <a:rPr lang="en-US"/>
              <a:t>Manual</a:t>
            </a:r>
          </a:p>
          <a:p>
            <a:pPr marL="914400" lvl="1" indent="-228600">
              <a:spcBef>
                <a:spcPts val="0"/>
              </a:spcBef>
            </a:pPr>
            <a:r>
              <a:rPr lang="en-US"/>
              <a:t>Accepts any commands but may be moving.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On-screen Show (4:3)</PresentationFormat>
  <Paragraphs>216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Corbel</vt:lpstr>
      <vt:lpstr>Arial</vt:lpstr>
      <vt:lpstr>Noto Sans Symbols</vt:lpstr>
      <vt:lpstr>Consolas</vt:lpstr>
      <vt:lpstr>Metro</vt:lpstr>
      <vt:lpstr>EMBEDDED_RR</vt:lpstr>
      <vt:lpstr>Project Overview: Wireless Rover Navigation </vt:lpstr>
      <vt:lpstr>Overview: Cont.</vt:lpstr>
      <vt:lpstr>Division of Work</vt:lpstr>
      <vt:lpstr>System Components: </vt:lpstr>
      <vt:lpstr>System Components: Pricing</vt:lpstr>
      <vt:lpstr>System Behavior:    </vt:lpstr>
      <vt:lpstr>System Behavior: Master Rover</vt:lpstr>
      <vt:lpstr>System Behavior: Master Rover</vt:lpstr>
      <vt:lpstr>System Behavior: Slave Rover</vt:lpstr>
      <vt:lpstr>System Behavior: Slave Rover</vt:lpstr>
      <vt:lpstr>Sensors:  IR Sensors  </vt:lpstr>
      <vt:lpstr>Sensors:  IR Sensors Cont. </vt:lpstr>
      <vt:lpstr>Sensors:  Magnetometer  </vt:lpstr>
      <vt:lpstr>Communication: Sequence</vt:lpstr>
      <vt:lpstr>Communication: Rover Packet</vt:lpstr>
      <vt:lpstr>Communication: Rover Cmds</vt:lpstr>
      <vt:lpstr>Additional Installments:</vt:lpstr>
      <vt:lpstr>Additional Installments:</vt:lpstr>
      <vt:lpstr>Additional Installments:</vt:lpstr>
      <vt:lpstr>Rover Control: Help</vt:lpstr>
      <vt:lpstr>Rover Control: Requests</vt:lpstr>
      <vt:lpstr>Rover Control: Stats &amp; Retry</vt:lpstr>
      <vt:lpstr>Limitations and Exceptions</vt:lpstr>
      <vt:lpstr>Questions?    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EMBEDDED_RR</dc:title>
  <cp:lastModifiedBy>Ryu M</cp:lastModifiedBy>
  <cp:revision>1</cp:revision>
  <dcterms:modified xsi:type="dcterms:W3CDTF">2016-12-09T23:13:30Z</dcterms:modified>
</cp:coreProperties>
</file>