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794"/>
  </p:normalViewPr>
  <p:slideViewPr>
    <p:cSldViewPr snapToGrid="0" snapToObjects="1">
      <p:cViewPr varScale="1">
        <p:scale>
          <a:sx n="90" d="100"/>
          <a:sy n="90" d="100"/>
        </p:scale>
        <p:origin x="232"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10/13/21</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3506396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10/13/21</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94815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10/13/21</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15378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10/13/21</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65543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10/13/21</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32542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10/13/21</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165519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10/13/21</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265360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10/13/21</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762454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10/13/21</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775659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10/13/21</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56146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10/13/21</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072762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pPr/>
              <a:t>10/13/21</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4139378615"/>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0" name="Rectangle 27">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FF226D-85E8-D143-BAF0-9E6164342191}"/>
              </a:ext>
            </a:extLst>
          </p:cNvPr>
          <p:cNvSpPr>
            <a:spLocks noGrp="1"/>
          </p:cNvSpPr>
          <p:nvPr>
            <p:ph type="ctrTitle"/>
          </p:nvPr>
        </p:nvSpPr>
        <p:spPr>
          <a:xfrm>
            <a:off x="5334000" y="1062038"/>
            <a:ext cx="6096000" cy="2881311"/>
          </a:xfrm>
        </p:spPr>
        <p:txBody>
          <a:bodyPr>
            <a:normAutofit/>
          </a:bodyPr>
          <a:lstStyle/>
          <a:p>
            <a:pPr algn="r"/>
            <a:r>
              <a:rPr lang="en-SE" sz="7400"/>
              <a:t>Web Services Using SOAP</a:t>
            </a:r>
          </a:p>
        </p:txBody>
      </p:sp>
      <p:sp>
        <p:nvSpPr>
          <p:cNvPr id="3" name="Subtitle 2">
            <a:extLst>
              <a:ext uri="{FF2B5EF4-FFF2-40B4-BE49-F238E27FC236}">
                <a16:creationId xmlns:a16="http://schemas.microsoft.com/office/drawing/2014/main" id="{7E28346C-36BC-044D-92E1-EBF98EF6CEEE}"/>
              </a:ext>
            </a:extLst>
          </p:cNvPr>
          <p:cNvSpPr>
            <a:spLocks noGrp="1"/>
          </p:cNvSpPr>
          <p:nvPr>
            <p:ph type="subTitle" idx="1"/>
          </p:nvPr>
        </p:nvSpPr>
        <p:spPr>
          <a:xfrm>
            <a:off x="5334000" y="4170408"/>
            <a:ext cx="6096000" cy="1625554"/>
          </a:xfrm>
        </p:spPr>
        <p:txBody>
          <a:bodyPr>
            <a:normAutofit/>
          </a:bodyPr>
          <a:lstStyle/>
          <a:p>
            <a:pPr algn="r"/>
            <a:r>
              <a:rPr lang="en-SE"/>
              <a:t>BUILDING OWN WEB SERVICES</a:t>
            </a:r>
          </a:p>
        </p:txBody>
      </p:sp>
      <p:pic>
        <p:nvPicPr>
          <p:cNvPr id="4" name="Picture 3" descr="Small, medium, and large light bulbs on top of boxes">
            <a:extLst>
              <a:ext uri="{FF2B5EF4-FFF2-40B4-BE49-F238E27FC236}">
                <a16:creationId xmlns:a16="http://schemas.microsoft.com/office/drawing/2014/main" id="{FDAE4429-3F1D-483E-90E0-1835601283CD}"/>
              </a:ext>
            </a:extLst>
          </p:cNvPr>
          <p:cNvPicPr>
            <a:picLocks noChangeAspect="1"/>
          </p:cNvPicPr>
          <p:nvPr/>
        </p:nvPicPr>
        <p:blipFill rotWithShape="1">
          <a:blip r:embed="rId2"/>
          <a:srcRect l="23369" r="32297"/>
          <a:stretch/>
        </p:blipFill>
        <p:spPr>
          <a:xfrm>
            <a:off x="-2" y="-1"/>
            <a:ext cx="4572002" cy="6858002"/>
          </a:xfrm>
          <a:custGeom>
            <a:avLst/>
            <a:gdLst/>
            <a:ahLst/>
            <a:cxnLst/>
            <a:rect l="l" t="t" r="r" b="b"/>
            <a:pathLst>
              <a:path w="4572002" h="6858002">
                <a:moveTo>
                  <a:pt x="4295315" y="6438981"/>
                </a:moveTo>
                <a:lnTo>
                  <a:pt x="4275384" y="6463840"/>
                </a:lnTo>
                <a:lnTo>
                  <a:pt x="4275382" y="6463849"/>
                </a:lnTo>
                <a:lnTo>
                  <a:pt x="4261586" y="6513012"/>
                </a:lnTo>
                <a:lnTo>
                  <a:pt x="4242781" y="6546194"/>
                </a:lnTo>
                <a:lnTo>
                  <a:pt x="4242781" y="6546195"/>
                </a:lnTo>
                <a:lnTo>
                  <a:pt x="4259119" y="6521804"/>
                </a:lnTo>
                <a:lnTo>
                  <a:pt x="4261586"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4"/>
                </a:cubicBezTo>
                <a:lnTo>
                  <a:pt x="4158155" y="4933805"/>
                </a:lnTo>
                <a:lnTo>
                  <a:pt x="4158155" y="4933805"/>
                </a:lnTo>
                <a:cubicBezTo>
                  <a:pt x="4160163" y="4953853"/>
                  <a:pt x="4171415" y="4969749"/>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8"/>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2"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289" y="6365204"/>
                </a:lnTo>
                <a:lnTo>
                  <a:pt x="4380007" y="6387910"/>
                </a:lnTo>
                <a:lnTo>
                  <a:pt x="4378243" y="6391549"/>
                </a:lnTo>
                <a:lnTo>
                  <a:pt x="4370589" y="6407332"/>
                </a:lnTo>
                <a:lnTo>
                  <a:pt x="4370589" y="6407333"/>
                </a:lnTo>
                <a:lnTo>
                  <a:pt x="4378243" y="6391549"/>
                </a:lnTo>
                <a:lnTo>
                  <a:pt x="4380008" y="6387910"/>
                </a:lnTo>
                <a:lnTo>
                  <a:pt x="4381289" y="6365204"/>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8"/>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6"/>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1"/>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4"/>
                  <a:pt x="4125838" y="2518264"/>
                </a:cubicBezTo>
                <a:cubicBezTo>
                  <a:pt x="4123171" y="2527790"/>
                  <a:pt x="4122027" y="2536457"/>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8"/>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1" y="2463018"/>
                </a:cubicBez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5402" y="228949"/>
                </a:lnTo>
                <a:lnTo>
                  <a:pt x="3785402" y="228948"/>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1"/>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6"/>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p:spPr>
      </p:pic>
      <p:grpSp>
        <p:nvGrpSpPr>
          <p:cNvPr id="211" name="Group 29">
            <a:extLst>
              <a:ext uri="{FF2B5EF4-FFF2-40B4-BE49-F238E27FC236}">
                <a16:creationId xmlns:a16="http://schemas.microsoft.com/office/drawing/2014/main" id="{A7900967-84CA-47B4-9F1C-E787BAC149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31" name="Freeform: Shape 30">
              <a:extLst>
                <a:ext uri="{FF2B5EF4-FFF2-40B4-BE49-F238E27FC236}">
                  <a16:creationId xmlns:a16="http://schemas.microsoft.com/office/drawing/2014/main" id="{CAB3C749-6482-440B-9386-94091006D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2" name="Freeform: Shape 31">
              <a:extLst>
                <a:ext uri="{FF2B5EF4-FFF2-40B4-BE49-F238E27FC236}">
                  <a16:creationId xmlns:a16="http://schemas.microsoft.com/office/drawing/2014/main" id="{3C5C6B36-2238-4BBF-87F8-B1B3F5DD5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50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94443-A0A7-824B-A230-F59F54733FE0}"/>
              </a:ext>
            </a:extLst>
          </p:cNvPr>
          <p:cNvSpPr>
            <a:spLocks noGrp="1"/>
          </p:cNvSpPr>
          <p:nvPr>
            <p:ph type="title"/>
          </p:nvPr>
        </p:nvSpPr>
        <p:spPr>
          <a:xfrm>
            <a:off x="890587" y="762000"/>
            <a:ext cx="9144000" cy="1263649"/>
          </a:xfrm>
        </p:spPr>
        <p:txBody>
          <a:bodyPr/>
          <a:lstStyle/>
          <a:p>
            <a:pPr algn="ctr"/>
            <a:r>
              <a:rPr lang="en-SE" dirty="0"/>
              <a:t>References</a:t>
            </a:r>
          </a:p>
        </p:txBody>
      </p:sp>
      <p:pic>
        <p:nvPicPr>
          <p:cNvPr id="4" name="Content Placeholder 3" descr="Qr code&#10;&#10;Description automatically generated">
            <a:extLst>
              <a:ext uri="{FF2B5EF4-FFF2-40B4-BE49-F238E27FC236}">
                <a16:creationId xmlns:a16="http://schemas.microsoft.com/office/drawing/2014/main" id="{025C0B35-E938-844B-BE3D-6AF422D10A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9564" y="1682187"/>
            <a:ext cx="3048000" cy="3048000"/>
          </a:xfrm>
          <a:prstGeom prst="rect">
            <a:avLst/>
          </a:prstGeom>
        </p:spPr>
      </p:pic>
      <p:pic>
        <p:nvPicPr>
          <p:cNvPr id="5" name="Picture 197" descr="Sponsors - Luleå University of Technology">
            <a:extLst>
              <a:ext uri="{FF2B5EF4-FFF2-40B4-BE49-F238E27FC236}">
                <a16:creationId xmlns:a16="http://schemas.microsoft.com/office/drawing/2014/main" id="{2ABF6B97-D9B0-EB41-83A1-72F845B4F9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4587" y="5695939"/>
            <a:ext cx="2157413" cy="116206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06" descr="Home">
            <a:extLst>
              <a:ext uri="{FF2B5EF4-FFF2-40B4-BE49-F238E27FC236}">
                <a16:creationId xmlns:a16="http://schemas.microsoft.com/office/drawing/2014/main" id="{AC790B90-9062-EE46-A88A-5E3CAAEBA1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713089"/>
            <a:ext cx="4410147" cy="1144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135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0D3E-9A50-C240-82C1-6E60B755B3E3}"/>
              </a:ext>
            </a:extLst>
          </p:cNvPr>
          <p:cNvSpPr>
            <a:spLocks noGrp="1"/>
          </p:cNvSpPr>
          <p:nvPr>
            <p:ph type="title"/>
          </p:nvPr>
        </p:nvSpPr>
        <p:spPr>
          <a:xfrm>
            <a:off x="623104" y="285508"/>
            <a:ext cx="9144000" cy="1263649"/>
          </a:xfrm>
        </p:spPr>
        <p:txBody>
          <a:bodyPr>
            <a:normAutofit/>
          </a:bodyPr>
          <a:lstStyle/>
          <a:p>
            <a:r>
              <a:rPr lang="en-SE" sz="6600" dirty="0"/>
              <a:t>SOA</a:t>
            </a:r>
          </a:p>
        </p:txBody>
      </p:sp>
      <p:sp>
        <p:nvSpPr>
          <p:cNvPr id="3" name="Content Placeholder 2">
            <a:extLst>
              <a:ext uri="{FF2B5EF4-FFF2-40B4-BE49-F238E27FC236}">
                <a16:creationId xmlns:a16="http://schemas.microsoft.com/office/drawing/2014/main" id="{8E400D8E-FF0E-2640-9492-CBC689507EA0}"/>
              </a:ext>
            </a:extLst>
          </p:cNvPr>
          <p:cNvSpPr>
            <a:spLocks noGrp="1"/>
          </p:cNvSpPr>
          <p:nvPr>
            <p:ph idx="1"/>
          </p:nvPr>
        </p:nvSpPr>
        <p:spPr>
          <a:xfrm>
            <a:off x="623104" y="1549157"/>
            <a:ext cx="10668000" cy="3647876"/>
          </a:xfrm>
        </p:spPr>
        <p:txBody>
          <a:bodyPr>
            <a:normAutofit lnSpcReduction="10000"/>
          </a:bodyPr>
          <a:lstStyle/>
          <a:p>
            <a:pPr>
              <a:buNone/>
            </a:pPr>
            <a:r>
              <a:rPr lang="en-US" altLang="sv-SE" sz="2400" b="1" dirty="0">
                <a:latin typeface="Bookman Old Style" panose="02050604050505020204" pitchFamily="18" charset="0"/>
                <a:cs typeface="Arial" panose="020B0604020202020204" pitchFamily="34" charset="0"/>
              </a:rPr>
              <a:t>SOA</a:t>
            </a:r>
            <a:r>
              <a:rPr lang="en-US" altLang="sv-SE" sz="2400" dirty="0">
                <a:latin typeface="Bookman Old Style" panose="02050604050505020204" pitchFamily="18" charset="0"/>
                <a:cs typeface="Arial" panose="020B0604020202020204" pitchFamily="34" charset="0"/>
              </a:rPr>
              <a:t> (</a:t>
            </a:r>
            <a:r>
              <a:rPr lang="en-GB" altLang="sv-SE" sz="2400" dirty="0">
                <a:latin typeface="Bookman Old Style" panose="02050604050505020204" pitchFamily="18" charset="0"/>
                <a:cs typeface="Arial" panose="020B0604020202020204" pitchFamily="34" charset="0"/>
              </a:rPr>
              <a:t>Service-Oriented Architecture</a:t>
            </a:r>
            <a:r>
              <a:rPr lang="en-US" altLang="sv-SE" sz="2400" dirty="0">
                <a:latin typeface="Bookman Old Style" panose="02050604050505020204" pitchFamily="18" charset="0"/>
                <a:cs typeface="Arial" panose="020B0604020202020204" pitchFamily="34" charset="0"/>
              </a:rPr>
              <a:t>) is an architectural style for building software applications that use services available in a network such as the web. It promotes loose coupling between software components so that they can be reused. Applications in SOA are built based on services. SOA is a standardized architecture which provides reliability, scalability and easy maintenance.</a:t>
            </a:r>
          </a:p>
          <a:p>
            <a:pPr algn="just">
              <a:buNone/>
            </a:pPr>
            <a:r>
              <a:rPr lang="en-GB" altLang="sv-SE" sz="2400" dirty="0">
                <a:latin typeface="Bookman Old Style" panose="02050604050505020204" pitchFamily="18" charset="0"/>
                <a:cs typeface="Arial" panose="020B0604020202020204" pitchFamily="34" charset="0"/>
              </a:rPr>
              <a:t>SOA consists of three basic components:</a:t>
            </a:r>
          </a:p>
          <a:p>
            <a:pPr algn="just">
              <a:buNone/>
            </a:pPr>
            <a:r>
              <a:rPr lang="en-GB" altLang="sv-SE" sz="2400" b="1" dirty="0">
                <a:latin typeface="Bookman Old Style" panose="02050604050505020204" pitchFamily="18" charset="0"/>
                <a:cs typeface="Arial" panose="020B0604020202020204" pitchFamily="34" charset="0"/>
              </a:rPr>
              <a:t>1. Service provider</a:t>
            </a:r>
          </a:p>
          <a:p>
            <a:pPr algn="just">
              <a:buNone/>
            </a:pPr>
            <a:r>
              <a:rPr lang="en-GB" altLang="sv-SE" sz="2400" b="1" dirty="0">
                <a:latin typeface="Bookman Old Style" panose="02050604050505020204" pitchFamily="18" charset="0"/>
                <a:cs typeface="Arial" panose="020B0604020202020204" pitchFamily="34" charset="0"/>
              </a:rPr>
              <a:t>2. Service broker</a:t>
            </a:r>
          </a:p>
          <a:p>
            <a:pPr algn="just">
              <a:buNone/>
            </a:pPr>
            <a:r>
              <a:rPr lang="en-GB" altLang="sv-SE" sz="2400" b="1" dirty="0">
                <a:latin typeface="Bookman Old Style" panose="02050604050505020204" pitchFamily="18" charset="0"/>
                <a:cs typeface="Arial" panose="020B0604020202020204" pitchFamily="34" charset="0"/>
              </a:rPr>
              <a:t>3. Service requestor</a:t>
            </a:r>
            <a:endParaRPr lang="en-SE" sz="2400" dirty="0"/>
          </a:p>
        </p:txBody>
      </p:sp>
      <p:pic>
        <p:nvPicPr>
          <p:cNvPr id="4" name="Picture 197" descr="Sponsors - Luleå University of Technology">
            <a:extLst>
              <a:ext uri="{FF2B5EF4-FFF2-40B4-BE49-F238E27FC236}">
                <a16:creationId xmlns:a16="http://schemas.microsoft.com/office/drawing/2014/main" id="{5508695C-2E84-3F42-A059-A06A639F4A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4587" y="5695939"/>
            <a:ext cx="2157413" cy="11620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06" descr="Home">
            <a:extLst>
              <a:ext uri="{FF2B5EF4-FFF2-40B4-BE49-F238E27FC236}">
                <a16:creationId xmlns:a16="http://schemas.microsoft.com/office/drawing/2014/main" id="{7F2ACE12-5907-764C-A804-6DC4DCAD2B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713089"/>
            <a:ext cx="4410147" cy="1144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145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53AA0-3717-0248-A420-2D30698B8646}"/>
              </a:ext>
            </a:extLst>
          </p:cNvPr>
          <p:cNvSpPr>
            <a:spLocks noGrp="1"/>
          </p:cNvSpPr>
          <p:nvPr>
            <p:ph type="title"/>
          </p:nvPr>
        </p:nvSpPr>
        <p:spPr>
          <a:xfrm>
            <a:off x="634678" y="482278"/>
            <a:ext cx="9144000" cy="1022431"/>
          </a:xfrm>
        </p:spPr>
        <p:txBody>
          <a:bodyPr>
            <a:normAutofit/>
          </a:bodyPr>
          <a:lstStyle/>
          <a:p>
            <a:r>
              <a:rPr lang="en-SE" sz="6000" dirty="0"/>
              <a:t>SOAP</a:t>
            </a:r>
          </a:p>
        </p:txBody>
      </p:sp>
      <p:sp>
        <p:nvSpPr>
          <p:cNvPr id="3" name="Content Placeholder 2">
            <a:extLst>
              <a:ext uri="{FF2B5EF4-FFF2-40B4-BE49-F238E27FC236}">
                <a16:creationId xmlns:a16="http://schemas.microsoft.com/office/drawing/2014/main" id="{74D98B65-EDC8-D449-8596-5F904758990A}"/>
              </a:ext>
            </a:extLst>
          </p:cNvPr>
          <p:cNvSpPr>
            <a:spLocks noGrp="1"/>
          </p:cNvSpPr>
          <p:nvPr>
            <p:ph idx="1"/>
          </p:nvPr>
        </p:nvSpPr>
        <p:spPr>
          <a:xfrm>
            <a:off x="634678" y="1904999"/>
            <a:ext cx="10668000" cy="3048001"/>
          </a:xfrm>
        </p:spPr>
        <p:txBody>
          <a:bodyPr>
            <a:normAutofit fontScale="85000" lnSpcReduction="20000"/>
          </a:bodyPr>
          <a:lstStyle/>
          <a:p>
            <a:pPr algn="just">
              <a:buNone/>
            </a:pPr>
            <a:r>
              <a:rPr lang="en-GB" altLang="sv-SE" dirty="0">
                <a:latin typeface="Bookman Old Style" panose="02050604050505020204" pitchFamily="18" charset="0"/>
                <a:cs typeface="Arial" panose="020B0604020202020204" pitchFamily="34" charset="0"/>
              </a:rPr>
              <a:t>SOAP (Simple Object Access Protocol) is an XML based protocol for accessing web services over HTTP/SMTP.</a:t>
            </a:r>
          </a:p>
          <a:p>
            <a:pPr marL="170773" indent="-170773" algn="just"/>
            <a:r>
              <a:rPr lang="en-US" altLang="sv-SE" dirty="0">
                <a:latin typeface="Bookman Old Style" panose="02050604050505020204" pitchFamily="18" charset="0"/>
                <a:cs typeface="Arial" panose="020B0604020202020204" pitchFamily="34" charset="0"/>
              </a:rPr>
              <a:t>SOAP can extend HTTP for XML messaging.</a:t>
            </a:r>
          </a:p>
          <a:p>
            <a:pPr marL="170773" indent="-170773" algn="just"/>
            <a:r>
              <a:rPr lang="en-US" altLang="sv-SE" dirty="0">
                <a:latin typeface="Bookman Old Style" panose="02050604050505020204" pitchFamily="18" charset="0"/>
                <a:cs typeface="Arial" panose="020B0604020202020204" pitchFamily="34" charset="0"/>
              </a:rPr>
              <a:t>SOAP provides data transport for Web services.</a:t>
            </a:r>
          </a:p>
          <a:p>
            <a:pPr marL="170773" indent="-170773" algn="just"/>
            <a:r>
              <a:rPr lang="en-US" altLang="sv-SE" dirty="0">
                <a:latin typeface="Bookman Old Style" panose="02050604050505020204" pitchFamily="18" charset="0"/>
                <a:cs typeface="Arial" panose="020B0604020202020204" pitchFamily="34" charset="0"/>
              </a:rPr>
              <a:t>SOAP can exchange complete documents or call a remote procedure.</a:t>
            </a:r>
          </a:p>
          <a:p>
            <a:pPr marL="170773" indent="-170773" algn="just"/>
            <a:r>
              <a:rPr lang="en-US" altLang="sv-SE" dirty="0">
                <a:latin typeface="Bookman Old Style" panose="02050604050505020204" pitchFamily="18" charset="0"/>
                <a:cs typeface="Arial" panose="020B0604020202020204" pitchFamily="34" charset="0"/>
              </a:rPr>
              <a:t>SOAP enables client applications to easily connect to remote services and invoke remote methods.</a:t>
            </a:r>
          </a:p>
          <a:p>
            <a:pPr marL="170773" indent="-170773" algn="just"/>
            <a:r>
              <a:rPr lang="en-US" altLang="sv-SE" dirty="0">
                <a:latin typeface="Bookman Old Style" panose="02050604050505020204" pitchFamily="18" charset="0"/>
                <a:cs typeface="Arial" panose="020B0604020202020204" pitchFamily="34" charset="0"/>
              </a:rPr>
              <a:t>It is an application layer protocol.</a:t>
            </a:r>
            <a:endParaRPr lang="en-GB" altLang="sv-SE" dirty="0">
              <a:latin typeface="Bookman Old Style" panose="02050604050505020204" pitchFamily="18" charset="0"/>
              <a:cs typeface="Arial" panose="020B0604020202020204" pitchFamily="34" charset="0"/>
            </a:endParaRPr>
          </a:p>
        </p:txBody>
      </p:sp>
      <p:pic>
        <p:nvPicPr>
          <p:cNvPr id="4" name="Picture 197" descr="Sponsors - Luleå University of Technology">
            <a:extLst>
              <a:ext uri="{FF2B5EF4-FFF2-40B4-BE49-F238E27FC236}">
                <a16:creationId xmlns:a16="http://schemas.microsoft.com/office/drawing/2014/main" id="{F263A98A-D648-5E4D-9611-DF57EAA1ED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4587" y="5695939"/>
            <a:ext cx="2157413" cy="11620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06" descr="Home">
            <a:extLst>
              <a:ext uri="{FF2B5EF4-FFF2-40B4-BE49-F238E27FC236}">
                <a16:creationId xmlns:a16="http://schemas.microsoft.com/office/drawing/2014/main" id="{74A82C66-5652-AC44-80ED-573BB16A74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713089"/>
            <a:ext cx="4410147" cy="1144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6604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7FE0B-09DC-B84B-9303-51BA12026560}"/>
              </a:ext>
            </a:extLst>
          </p:cNvPr>
          <p:cNvSpPr>
            <a:spLocks noGrp="1"/>
          </p:cNvSpPr>
          <p:nvPr>
            <p:ph type="title"/>
          </p:nvPr>
        </p:nvSpPr>
        <p:spPr>
          <a:xfrm>
            <a:off x="762000" y="762000"/>
            <a:ext cx="9562618" cy="1263649"/>
          </a:xfrm>
        </p:spPr>
        <p:txBody>
          <a:bodyPr>
            <a:normAutofit fontScale="90000"/>
          </a:bodyPr>
          <a:lstStyle/>
          <a:p>
            <a:r>
              <a:rPr lang="en-GB" altLang="sv-SE" b="1" dirty="0">
                <a:latin typeface="Bookman Old Style" panose="02050604050505020204" pitchFamily="18" charset="0"/>
                <a:cs typeface="Arial" panose="020B0604020202020204" pitchFamily="34" charset="0"/>
              </a:rPr>
              <a:t>Generalized SOAP architecture for Web Services</a:t>
            </a:r>
            <a:br>
              <a:rPr lang="en-GB" altLang="sv-SE" b="1" dirty="0">
                <a:latin typeface="Bookman Old Style" panose="02050604050505020204" pitchFamily="18" charset="0"/>
                <a:cs typeface="Arial" panose="020B0604020202020204" pitchFamily="34" charset="0"/>
              </a:rPr>
            </a:br>
            <a:endParaRPr lang="en-SE" dirty="0"/>
          </a:p>
        </p:txBody>
      </p:sp>
      <p:pic>
        <p:nvPicPr>
          <p:cNvPr id="4" name="Picture 164" descr="SOAP Web Services. Hi all, | by Dilshan Ramesh | Medium">
            <a:extLst>
              <a:ext uri="{FF2B5EF4-FFF2-40B4-BE49-F238E27FC236}">
                <a16:creationId xmlns:a16="http://schemas.microsoft.com/office/drawing/2014/main" id="{27C3C7CF-25CA-BA4A-8C47-B9A66D1B787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23262"/>
          <a:stretch/>
        </p:blipFill>
        <p:spPr bwMode="auto">
          <a:xfrm>
            <a:off x="942975" y="1939779"/>
            <a:ext cx="9086849" cy="4489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3222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408496-4A75-324E-8C61-8AF83815917B}"/>
              </a:ext>
            </a:extLst>
          </p:cNvPr>
          <p:cNvSpPr>
            <a:spLocks noGrp="1"/>
          </p:cNvSpPr>
          <p:nvPr>
            <p:ph idx="1"/>
          </p:nvPr>
        </p:nvSpPr>
        <p:spPr>
          <a:xfrm>
            <a:off x="484208" y="1469985"/>
            <a:ext cx="4678101" cy="4757195"/>
          </a:xfrm>
        </p:spPr>
        <p:txBody>
          <a:bodyPr>
            <a:normAutofit/>
          </a:bodyPr>
          <a:lstStyle/>
          <a:p>
            <a:pPr>
              <a:buNone/>
            </a:pPr>
            <a:r>
              <a:rPr lang="en-GB" altLang="sv-SE" sz="4400" b="1" dirty="0">
                <a:latin typeface="Bookman Old Style" panose="02050604050505020204" pitchFamily="18" charset="0"/>
                <a:cs typeface="Arial" panose="020B0604020202020204" pitchFamily="34" charset="0"/>
              </a:rPr>
              <a:t>Advantages of SOAP</a:t>
            </a:r>
          </a:p>
          <a:p>
            <a:pPr marL="170773" indent="-170773"/>
            <a:r>
              <a:rPr lang="en-GB" altLang="sv-SE" sz="2400" dirty="0">
                <a:latin typeface="Bookman Old Style" panose="02050604050505020204" pitchFamily="18" charset="0"/>
                <a:cs typeface="Arial" panose="020B0604020202020204" pitchFamily="34" charset="0"/>
              </a:rPr>
              <a:t>Standardized protocol</a:t>
            </a:r>
          </a:p>
          <a:p>
            <a:pPr marL="170773" indent="-170773"/>
            <a:r>
              <a:rPr lang="en-GB" altLang="sv-SE" sz="2400" dirty="0">
                <a:latin typeface="Bookman Old Style" panose="02050604050505020204" pitchFamily="18" charset="0"/>
                <a:cs typeface="Arial" panose="020B0604020202020204" pitchFamily="34" charset="0"/>
              </a:rPr>
              <a:t>It uses XML</a:t>
            </a:r>
          </a:p>
          <a:p>
            <a:pPr marL="170773" indent="-170773"/>
            <a:r>
              <a:rPr lang="en-GB" altLang="sv-SE" sz="2400" dirty="0">
                <a:latin typeface="Bookman Old Style" panose="02050604050505020204" pitchFamily="18" charset="0"/>
                <a:cs typeface="Arial" panose="020B0604020202020204" pitchFamily="34" charset="0"/>
              </a:rPr>
              <a:t>Platform independent</a:t>
            </a:r>
          </a:p>
          <a:p>
            <a:pPr marL="170773" indent="-170773"/>
            <a:r>
              <a:rPr lang="en-GB" altLang="sv-SE" sz="2400" dirty="0">
                <a:latin typeface="Bookman Old Style" panose="02050604050505020204" pitchFamily="18" charset="0"/>
                <a:cs typeface="Arial" panose="020B0604020202020204" pitchFamily="34" charset="0"/>
              </a:rPr>
              <a:t>It works on the HTTP/SMTP</a:t>
            </a:r>
          </a:p>
          <a:p>
            <a:pPr marL="0" indent="0">
              <a:buNone/>
            </a:pPr>
            <a:endParaRPr lang="en-SE" sz="2400" dirty="0"/>
          </a:p>
        </p:txBody>
      </p:sp>
      <p:sp>
        <p:nvSpPr>
          <p:cNvPr id="6" name="Content Placeholder 2">
            <a:extLst>
              <a:ext uri="{FF2B5EF4-FFF2-40B4-BE49-F238E27FC236}">
                <a16:creationId xmlns:a16="http://schemas.microsoft.com/office/drawing/2014/main" id="{CCF8625D-5B3D-194C-AB5D-F45C09152817}"/>
              </a:ext>
            </a:extLst>
          </p:cNvPr>
          <p:cNvSpPr txBox="1">
            <a:spLocks/>
          </p:cNvSpPr>
          <p:nvPr/>
        </p:nvSpPr>
        <p:spPr>
          <a:xfrm>
            <a:off x="6435525" y="1469984"/>
            <a:ext cx="4678101" cy="47571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GB" altLang="sv-SE" sz="4400" b="1" dirty="0">
                <a:latin typeface="Bookman Old Style" panose="02050604050505020204" pitchFamily="18" charset="0"/>
                <a:cs typeface="Arial" panose="020B0604020202020204" pitchFamily="34" charset="0"/>
              </a:rPr>
              <a:t>Drawbacks of SOAP</a:t>
            </a:r>
          </a:p>
          <a:p>
            <a:pPr marL="170773" indent="-170773"/>
            <a:r>
              <a:rPr lang="en-GB" altLang="sv-SE" sz="2400" dirty="0">
                <a:latin typeface="Bookman Old Style" panose="02050604050505020204" pitchFamily="18" charset="0"/>
                <a:cs typeface="Times New Roman" panose="02020603050405020304" pitchFamily="18" charset="0"/>
              </a:rPr>
              <a:t>Only supports XML</a:t>
            </a:r>
          </a:p>
          <a:p>
            <a:pPr marL="170773" indent="-170773"/>
            <a:r>
              <a:rPr lang="en-GB" altLang="sv-SE" sz="2400" dirty="0">
                <a:latin typeface="Bookman Old Style" panose="02050604050505020204" pitchFamily="18" charset="0"/>
                <a:cs typeface="Times New Roman" panose="02020603050405020304" pitchFamily="18" charset="0"/>
              </a:rPr>
              <a:t>Slow because the payload is in XML</a:t>
            </a:r>
          </a:p>
          <a:p>
            <a:pPr marL="170773" indent="-170773"/>
            <a:r>
              <a:rPr lang="en-GB" altLang="sv-SE" sz="2400" dirty="0">
                <a:latin typeface="Bookman Old Style" panose="02050604050505020204" pitchFamily="18" charset="0"/>
                <a:cs typeface="Times New Roman" panose="02020603050405020304" pitchFamily="18" charset="0"/>
              </a:rPr>
              <a:t>Not dynamic - whenever there is a change in the server-side, the client stub classes need to be generated again.</a:t>
            </a:r>
          </a:p>
        </p:txBody>
      </p:sp>
    </p:spTree>
    <p:extLst>
      <p:ext uri="{BB962C8B-B14F-4D97-AF65-F5344CB8AC3E}">
        <p14:creationId xmlns:p14="http://schemas.microsoft.com/office/powerpoint/2010/main" val="364430954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0D297-5A04-0C48-AA27-201F416E00CC}"/>
              </a:ext>
            </a:extLst>
          </p:cNvPr>
          <p:cNvSpPr>
            <a:spLocks noGrp="1"/>
          </p:cNvSpPr>
          <p:nvPr>
            <p:ph type="title"/>
          </p:nvPr>
        </p:nvSpPr>
        <p:spPr>
          <a:xfrm>
            <a:off x="762000" y="644324"/>
            <a:ext cx="9144000" cy="1263649"/>
          </a:xfrm>
        </p:spPr>
        <p:txBody>
          <a:bodyPr>
            <a:normAutofit/>
          </a:bodyPr>
          <a:lstStyle/>
          <a:p>
            <a:r>
              <a:rPr lang="en-SE" sz="5400" dirty="0"/>
              <a:t>Implementation of SOAP</a:t>
            </a:r>
          </a:p>
        </p:txBody>
      </p:sp>
      <p:sp>
        <p:nvSpPr>
          <p:cNvPr id="3" name="Content Placeholder 2">
            <a:extLst>
              <a:ext uri="{FF2B5EF4-FFF2-40B4-BE49-F238E27FC236}">
                <a16:creationId xmlns:a16="http://schemas.microsoft.com/office/drawing/2014/main" id="{C2F78657-74B3-A348-B312-8BB477123234}"/>
              </a:ext>
            </a:extLst>
          </p:cNvPr>
          <p:cNvSpPr>
            <a:spLocks noGrp="1"/>
          </p:cNvSpPr>
          <p:nvPr>
            <p:ph idx="1"/>
          </p:nvPr>
        </p:nvSpPr>
        <p:spPr>
          <a:xfrm>
            <a:off x="657828" y="2156748"/>
            <a:ext cx="10668000" cy="3048001"/>
          </a:xfrm>
        </p:spPr>
        <p:txBody>
          <a:bodyPr>
            <a:normAutofit fontScale="70000" lnSpcReduction="20000"/>
          </a:bodyPr>
          <a:lstStyle/>
          <a:p>
            <a:pPr algn="just">
              <a:buNone/>
            </a:pPr>
            <a:r>
              <a:rPr lang="en-GB" altLang="sv-SE" dirty="0">
                <a:latin typeface="Bookman Old Style" panose="02050604050505020204" pitchFamily="18" charset="0"/>
                <a:cs typeface="Arial" panose="020B0604020202020204" pitchFamily="34" charset="0"/>
              </a:rPr>
              <a:t>A SOAP Web Application has been implemented in Java. The application provides two services which are a basic calculator operation and IP address lookup for DNS domain names. Both services have been developed using the Bottom-up Java bean Web Service.</a:t>
            </a:r>
          </a:p>
          <a:p>
            <a:pPr algn="just">
              <a:buNone/>
            </a:pPr>
            <a:r>
              <a:rPr lang="en-US" altLang="sv-SE" dirty="0">
                <a:latin typeface="Bookman Old Style" panose="02050604050505020204" pitchFamily="18" charset="0"/>
                <a:cs typeface="Arial" panose="020B0604020202020204" pitchFamily="34" charset="0"/>
              </a:rPr>
              <a:t>When creating a Web service using a bottom-up approach, first the java classes for the web service are written and then the WSDL (XML notation for describing a web service) file is created, and  the web service is published.</a:t>
            </a:r>
          </a:p>
          <a:p>
            <a:pPr algn="just">
              <a:buNone/>
            </a:pPr>
            <a:r>
              <a:rPr lang="en-US" altLang="sv-SE" dirty="0">
                <a:latin typeface="Bookman Old Style" panose="02050604050505020204" pitchFamily="18" charset="0"/>
                <a:cs typeface="Arial" panose="020B0604020202020204" pitchFamily="34" charset="0"/>
              </a:rPr>
              <a:t>SOAP Service Classes:</a:t>
            </a:r>
          </a:p>
          <a:p>
            <a:pPr marL="153696" indent="-153696" algn="just">
              <a:buFontTx/>
              <a:buAutoNum type="arabicPeriod"/>
            </a:pPr>
            <a:r>
              <a:rPr lang="en-US" altLang="sv-SE" dirty="0">
                <a:latin typeface="Bookman Old Style" panose="02050604050505020204" pitchFamily="18" charset="0"/>
                <a:cs typeface="Arial" panose="020B0604020202020204" pitchFamily="34" charset="0"/>
              </a:rPr>
              <a:t>Lookup</a:t>
            </a:r>
          </a:p>
          <a:p>
            <a:pPr marL="153696" indent="-153696" algn="just">
              <a:buFontTx/>
              <a:buAutoNum type="arabicPeriod"/>
            </a:pPr>
            <a:r>
              <a:rPr lang="en-US" altLang="sv-SE" dirty="0" err="1">
                <a:latin typeface="Bookman Old Style" panose="02050604050505020204" pitchFamily="18" charset="0"/>
                <a:cs typeface="Arial" panose="020B0604020202020204" pitchFamily="34" charset="0"/>
              </a:rPr>
              <a:t>DemoClass</a:t>
            </a:r>
            <a:endParaRPr lang="en-US" altLang="sv-SE" dirty="0">
              <a:latin typeface="Bookman Old Style" panose="02050604050505020204" pitchFamily="18" charset="0"/>
              <a:cs typeface="Arial" panose="020B0604020202020204" pitchFamily="34" charset="0"/>
            </a:endParaRPr>
          </a:p>
          <a:p>
            <a:endParaRPr lang="en-SE" dirty="0"/>
          </a:p>
        </p:txBody>
      </p:sp>
      <p:pic>
        <p:nvPicPr>
          <p:cNvPr id="4" name="Picture 197" descr="Sponsors - Luleå University of Technology">
            <a:extLst>
              <a:ext uri="{FF2B5EF4-FFF2-40B4-BE49-F238E27FC236}">
                <a16:creationId xmlns:a16="http://schemas.microsoft.com/office/drawing/2014/main" id="{CC8FCB54-DB9C-5B4D-8410-D20416919C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4587" y="5695939"/>
            <a:ext cx="2157413" cy="11620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06" descr="Home">
            <a:extLst>
              <a:ext uri="{FF2B5EF4-FFF2-40B4-BE49-F238E27FC236}">
                <a16:creationId xmlns:a16="http://schemas.microsoft.com/office/drawing/2014/main" id="{BB5C8D95-4EDE-914A-B92B-3FE9B6EF7F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713089"/>
            <a:ext cx="4410147" cy="1144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1076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D2E5B-A691-D543-898C-402F7B64B57B}"/>
              </a:ext>
            </a:extLst>
          </p:cNvPr>
          <p:cNvSpPr>
            <a:spLocks noGrp="1"/>
          </p:cNvSpPr>
          <p:nvPr>
            <p:ph type="title"/>
          </p:nvPr>
        </p:nvSpPr>
        <p:spPr>
          <a:xfrm>
            <a:off x="1076325" y="409575"/>
            <a:ext cx="9144000" cy="1263649"/>
          </a:xfrm>
        </p:spPr>
        <p:txBody>
          <a:bodyPr>
            <a:normAutofit fontScale="90000"/>
          </a:bodyPr>
          <a:lstStyle/>
          <a:p>
            <a:r>
              <a:rPr lang="en-GB" altLang="sv-SE" b="1" dirty="0">
                <a:latin typeface="Bookman Old Style" panose="02050604050505020204" pitchFamily="18" charset="0"/>
                <a:cs typeface="Arial" panose="020B0604020202020204" pitchFamily="34" charset="0"/>
              </a:rPr>
              <a:t>Architecture of the Implemented SOAP Web Services</a:t>
            </a:r>
            <a:br>
              <a:rPr lang="en-GB" altLang="sv-SE" b="1" dirty="0">
                <a:latin typeface="Bookman Old Style" panose="02050604050505020204" pitchFamily="18" charset="0"/>
                <a:cs typeface="Arial" panose="020B0604020202020204" pitchFamily="34" charset="0"/>
              </a:rPr>
            </a:br>
            <a:endParaRPr lang="en-SE" dirty="0"/>
          </a:p>
        </p:txBody>
      </p:sp>
      <p:pic>
        <p:nvPicPr>
          <p:cNvPr id="5" name="Content Placeholder 4" descr="Diagram&#10;&#10;Description automatically generated">
            <a:extLst>
              <a:ext uri="{FF2B5EF4-FFF2-40B4-BE49-F238E27FC236}">
                <a16:creationId xmlns:a16="http://schemas.microsoft.com/office/drawing/2014/main" id="{93C5B7B5-4D62-B142-9964-6E4FB66242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3791" y="1935827"/>
            <a:ext cx="9036534" cy="4563720"/>
          </a:xfrm>
          <a:prstGeom prst="rect">
            <a:avLst/>
          </a:prstGeom>
        </p:spPr>
      </p:pic>
    </p:spTree>
    <p:extLst>
      <p:ext uri="{BB962C8B-B14F-4D97-AF65-F5344CB8AC3E}">
        <p14:creationId xmlns:p14="http://schemas.microsoft.com/office/powerpoint/2010/main" val="1879210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B6B58-3C96-F14B-8FD5-1BD95FBF507F}"/>
              </a:ext>
            </a:extLst>
          </p:cNvPr>
          <p:cNvSpPr>
            <a:spLocks noGrp="1"/>
          </p:cNvSpPr>
          <p:nvPr>
            <p:ph type="title"/>
          </p:nvPr>
        </p:nvSpPr>
        <p:spPr>
          <a:xfrm>
            <a:off x="578734" y="551727"/>
            <a:ext cx="10741307" cy="640466"/>
          </a:xfrm>
        </p:spPr>
        <p:txBody>
          <a:bodyPr>
            <a:noAutofit/>
          </a:bodyPr>
          <a:lstStyle/>
          <a:p>
            <a:r>
              <a:rPr lang="en-GB" altLang="sv-SE" sz="3200" b="1" dirty="0">
                <a:latin typeface="Bookman Old Style" panose="02050604050505020204" pitchFamily="18" charset="0"/>
                <a:cs typeface="Arial" panose="020B0604020202020204" pitchFamily="34" charset="0"/>
              </a:rPr>
              <a:t>Demonstration of the Implemented Web Services</a:t>
            </a:r>
            <a:br>
              <a:rPr lang="en-GB" altLang="sv-SE" sz="3200" b="1" dirty="0">
                <a:latin typeface="Bookman Old Style" panose="02050604050505020204" pitchFamily="18" charset="0"/>
                <a:cs typeface="Arial" panose="020B0604020202020204" pitchFamily="34" charset="0"/>
              </a:rPr>
            </a:br>
            <a:endParaRPr lang="en-SE" sz="3200" dirty="0"/>
          </a:p>
        </p:txBody>
      </p:sp>
      <p:pic>
        <p:nvPicPr>
          <p:cNvPr id="4" name="Picture 3" descr="Graphical user interface, text, application&#10;&#10;Description automatically generated">
            <a:extLst>
              <a:ext uri="{FF2B5EF4-FFF2-40B4-BE49-F238E27FC236}">
                <a16:creationId xmlns:a16="http://schemas.microsoft.com/office/drawing/2014/main" id="{3A89F9F4-BCF8-6E49-AB31-E8B3F5F52724}"/>
              </a:ext>
            </a:extLst>
          </p:cNvPr>
          <p:cNvPicPr>
            <a:picLocks noChangeAspect="1"/>
          </p:cNvPicPr>
          <p:nvPr/>
        </p:nvPicPr>
        <p:blipFill rotWithShape="1">
          <a:blip r:embed="rId2">
            <a:extLst>
              <a:ext uri="{28A0092B-C50C-407E-A947-70E740481C1C}">
                <a14:useLocalDpi xmlns:a14="http://schemas.microsoft.com/office/drawing/2010/main" val="0"/>
              </a:ext>
            </a:extLst>
          </a:blip>
          <a:srcRect t="7039"/>
          <a:stretch/>
        </p:blipFill>
        <p:spPr>
          <a:xfrm>
            <a:off x="602458" y="1669415"/>
            <a:ext cx="5201890" cy="3174048"/>
          </a:xfrm>
          <a:prstGeom prst="rect">
            <a:avLst/>
          </a:prstGeom>
          <a:ln w="19050" cap="sq">
            <a:solidFill>
              <a:srgbClr val="000000"/>
            </a:solidFill>
            <a:miter lim="800000"/>
          </a:ln>
          <a:effectLst>
            <a:outerShdw blurRad="57150" dist="50800" dir="2700000" algn="tl" rotWithShape="0">
              <a:srgbClr val="000000">
                <a:alpha val="40000"/>
              </a:srgbClr>
            </a:outerShdw>
          </a:effectLst>
        </p:spPr>
      </p:pic>
      <p:pic>
        <p:nvPicPr>
          <p:cNvPr id="5" name="Picture 4" descr="Graphical user interface, application&#10;&#10;Description automatically generated">
            <a:extLst>
              <a:ext uri="{FF2B5EF4-FFF2-40B4-BE49-F238E27FC236}">
                <a16:creationId xmlns:a16="http://schemas.microsoft.com/office/drawing/2014/main" id="{1158A8D1-FB2B-0449-8D78-85D3B7607BA4}"/>
              </a:ext>
            </a:extLst>
          </p:cNvPr>
          <p:cNvPicPr>
            <a:picLocks noChangeAspect="1"/>
          </p:cNvPicPr>
          <p:nvPr/>
        </p:nvPicPr>
        <p:blipFill rotWithShape="1">
          <a:blip r:embed="rId3">
            <a:extLst>
              <a:ext uri="{28A0092B-C50C-407E-A947-70E740481C1C}">
                <a14:useLocalDpi xmlns:a14="http://schemas.microsoft.com/office/drawing/2010/main" val="0"/>
              </a:ext>
            </a:extLst>
          </a:blip>
          <a:srcRect t="7901" r="645" b="-1"/>
          <a:stretch/>
        </p:blipFill>
        <p:spPr>
          <a:xfrm>
            <a:off x="5906968" y="1669415"/>
            <a:ext cx="5682573" cy="3174048"/>
          </a:xfrm>
          <a:prstGeom prst="rect">
            <a:avLst/>
          </a:prstGeom>
          <a:ln w="19050" cap="sq">
            <a:solidFill>
              <a:srgbClr val="000000"/>
            </a:solidFill>
            <a:miter lim="800000"/>
          </a:ln>
          <a:effectLst>
            <a:outerShdw blurRad="57150" dist="50800" dir="2700000" algn="tl" rotWithShape="0">
              <a:srgbClr val="000000">
                <a:alpha val="40000"/>
              </a:srgbClr>
            </a:outerShdw>
          </a:effectLst>
        </p:spPr>
      </p:pic>
      <p:pic>
        <p:nvPicPr>
          <p:cNvPr id="6" name="Picture 197" descr="Sponsors - Luleå University of Technology">
            <a:extLst>
              <a:ext uri="{FF2B5EF4-FFF2-40B4-BE49-F238E27FC236}">
                <a16:creationId xmlns:a16="http://schemas.microsoft.com/office/drawing/2014/main" id="{494BA1C7-F4EA-DB4E-A6F3-EBF08746CB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4587" y="5695939"/>
            <a:ext cx="2157413" cy="11620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06" descr="Home">
            <a:extLst>
              <a:ext uri="{FF2B5EF4-FFF2-40B4-BE49-F238E27FC236}">
                <a16:creationId xmlns:a16="http://schemas.microsoft.com/office/drawing/2014/main" id="{011DE7FC-6603-1245-A838-26B4FF5ACF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713089"/>
            <a:ext cx="4410147" cy="1144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609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8A2F2-CD14-CA4B-B92F-44573BE2B9EC}"/>
              </a:ext>
            </a:extLst>
          </p:cNvPr>
          <p:cNvSpPr>
            <a:spLocks noGrp="1"/>
          </p:cNvSpPr>
          <p:nvPr>
            <p:ph type="title"/>
          </p:nvPr>
        </p:nvSpPr>
        <p:spPr>
          <a:xfrm>
            <a:off x="590550" y="252412"/>
            <a:ext cx="9144000" cy="1263649"/>
          </a:xfrm>
        </p:spPr>
        <p:txBody>
          <a:bodyPr/>
          <a:lstStyle/>
          <a:p>
            <a:r>
              <a:rPr lang="en-SE" dirty="0"/>
              <a:t>Conclusion</a:t>
            </a:r>
          </a:p>
        </p:txBody>
      </p:sp>
      <p:sp>
        <p:nvSpPr>
          <p:cNvPr id="3" name="Content Placeholder 2">
            <a:extLst>
              <a:ext uri="{FF2B5EF4-FFF2-40B4-BE49-F238E27FC236}">
                <a16:creationId xmlns:a16="http://schemas.microsoft.com/office/drawing/2014/main" id="{F116B42D-26E5-354E-A0DF-47DC899450AE}"/>
              </a:ext>
            </a:extLst>
          </p:cNvPr>
          <p:cNvSpPr>
            <a:spLocks noGrp="1"/>
          </p:cNvSpPr>
          <p:nvPr>
            <p:ph idx="1"/>
          </p:nvPr>
        </p:nvSpPr>
        <p:spPr>
          <a:xfrm>
            <a:off x="590550" y="1516061"/>
            <a:ext cx="10668000" cy="3048001"/>
          </a:xfrm>
        </p:spPr>
        <p:txBody>
          <a:bodyPr>
            <a:normAutofit/>
          </a:bodyPr>
          <a:lstStyle/>
          <a:p>
            <a:pPr algn="just">
              <a:buNone/>
            </a:pPr>
            <a:r>
              <a:rPr lang="en-US" altLang="sv-SE" sz="2000" dirty="0">
                <a:latin typeface="Bookman Old Style" panose="02050604050505020204" pitchFamily="18" charset="0"/>
                <a:cs typeface="Arial" panose="020B0604020202020204" pitchFamily="34" charset="0"/>
              </a:rPr>
              <a:t>The main advantage of SOAP Web Services is that it provides a mechanism for services to describe themselves to clients, and to advertise their existence.</a:t>
            </a:r>
          </a:p>
          <a:p>
            <a:pPr algn="just">
              <a:buNone/>
            </a:pPr>
            <a:endParaRPr lang="en-US" altLang="sv-SE" sz="2000" dirty="0">
              <a:latin typeface="Bookman Old Style" panose="02050604050505020204" pitchFamily="18" charset="0"/>
              <a:cs typeface="Arial" panose="020B0604020202020204" pitchFamily="34" charset="0"/>
            </a:endParaRPr>
          </a:p>
          <a:p>
            <a:pPr algn="just">
              <a:buNone/>
            </a:pPr>
            <a:r>
              <a:rPr lang="en-US" altLang="sv-SE" sz="2000" dirty="0">
                <a:latin typeface="Bookman Old Style" panose="02050604050505020204" pitchFamily="18" charset="0"/>
                <a:cs typeface="Arial" panose="020B0604020202020204" pitchFamily="34" charset="0"/>
              </a:rPr>
              <a:t>RESTful Web Service is much more lightweight and can be implemented using almost any tool, leading to lower bandwidth and shorter learning curve. However, the clients have to know what to send and what to expect.</a:t>
            </a:r>
          </a:p>
          <a:p>
            <a:r>
              <a:rPr lang="en-US" altLang="sv-SE" sz="2000" dirty="0">
                <a:latin typeface="Bookman Old Style" panose="02050604050505020204" pitchFamily="18" charset="0"/>
                <a:cs typeface="Arial" panose="020B0604020202020204" pitchFamily="34" charset="0"/>
              </a:rPr>
              <a:t>In general, when publishing an API to the outside world that is either complex or likely to change, SOAP Web Services will be more useful. Other than that, RESTful is usually the better option.</a:t>
            </a:r>
            <a:r>
              <a:rPr lang="en-GB" altLang="sv-SE" sz="2000" dirty="0">
                <a:latin typeface="Bookman Old Style" panose="02050604050505020204" pitchFamily="18" charset="0"/>
                <a:cs typeface="Arial" panose="020B0604020202020204" pitchFamily="34" charset="0"/>
              </a:rPr>
              <a:t> </a:t>
            </a:r>
          </a:p>
          <a:p>
            <a:endParaRPr lang="en-SE" sz="2000" dirty="0"/>
          </a:p>
        </p:txBody>
      </p:sp>
      <p:pic>
        <p:nvPicPr>
          <p:cNvPr id="4" name="Picture 208">
            <a:extLst>
              <a:ext uri="{FF2B5EF4-FFF2-40B4-BE49-F238E27FC236}">
                <a16:creationId xmlns:a16="http://schemas.microsoft.com/office/drawing/2014/main" id="{5A20D98A-C0D5-6A42-8383-845B78BDD9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1692" y="4461717"/>
            <a:ext cx="2380308" cy="239628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97" descr="Sponsors - Luleå University of Technology">
            <a:extLst>
              <a:ext uri="{FF2B5EF4-FFF2-40B4-BE49-F238E27FC236}">
                <a16:creationId xmlns:a16="http://schemas.microsoft.com/office/drawing/2014/main" id="{00B681EF-9BE1-824D-A482-85BB1EB3A0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659858"/>
            <a:ext cx="2157413" cy="1162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919070"/>
      </p:ext>
    </p:extLst>
  </p:cSld>
  <p:clrMapOvr>
    <a:masterClrMapping/>
  </p:clrMapOvr>
</p:sld>
</file>

<file path=ppt/theme/theme1.xml><?xml version="1.0" encoding="utf-8"?>
<a:theme xmlns:a="http://schemas.openxmlformats.org/drawingml/2006/main" name="TornVTI">
  <a:themeElements>
    <a:clrScheme name="Custom 1">
      <a:dk1>
        <a:sysClr val="windowText" lastClr="000000"/>
      </a:dk1>
      <a:lt1>
        <a:sysClr val="window" lastClr="FFFFFF"/>
      </a:lt1>
      <a:dk2>
        <a:srgbClr val="131523"/>
      </a:dk2>
      <a:lt2>
        <a:srgbClr val="E7E6E6"/>
      </a:lt2>
      <a:accent1>
        <a:srgbClr val="3FB96C"/>
      </a:accent1>
      <a:accent2>
        <a:srgbClr val="699EFA"/>
      </a:accent2>
      <a:accent3>
        <a:srgbClr val="8039C1"/>
      </a:accent3>
      <a:accent4>
        <a:srgbClr val="D1971A"/>
      </a:accent4>
      <a:accent5>
        <a:srgbClr val="E62B59"/>
      </a:accent5>
      <a:accent6>
        <a:srgbClr val="9CA2AB"/>
      </a:accent6>
      <a:hlink>
        <a:srgbClr val="FFFFFF"/>
      </a:hlink>
      <a:folHlink>
        <a:srgbClr val="57618E"/>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otalTime>90</TotalTime>
  <Words>439</Words>
  <Application>Microsoft Macintosh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Bookman Old Style</vt:lpstr>
      <vt:lpstr>Verdana Pro</vt:lpstr>
      <vt:lpstr>Verdana Pro Cond SemiBold</vt:lpstr>
      <vt:lpstr>TornVTI</vt:lpstr>
      <vt:lpstr>Web Services Using SOAP</vt:lpstr>
      <vt:lpstr>SOA</vt:lpstr>
      <vt:lpstr>SOAP</vt:lpstr>
      <vt:lpstr>Generalized SOAP architecture for Web Services </vt:lpstr>
      <vt:lpstr>PowerPoint Presentation</vt:lpstr>
      <vt:lpstr>Implementation of SOAP</vt:lpstr>
      <vt:lpstr>Architecture of the Implemented SOAP Web Services </vt:lpstr>
      <vt:lpstr>Demonstration of the Implemented Web Services </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Services Using SOAP</dc:title>
  <dc:creator>Md Abu Ahammed Babu</dc:creator>
  <cp:lastModifiedBy>Md Abu Ahammed Babu</cp:lastModifiedBy>
  <cp:revision>13</cp:revision>
  <dcterms:created xsi:type="dcterms:W3CDTF">2021-10-10T10:34:10Z</dcterms:created>
  <dcterms:modified xsi:type="dcterms:W3CDTF">2021-10-13T21:26:09Z</dcterms:modified>
</cp:coreProperties>
</file>