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45038"/>
  <p:notesSz cx="9926638" cy="14355763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44513" indent="-873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090613" indent="-1762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36713" indent="-2651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182813" indent="-354013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01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94720"/>
  </p:normalViewPr>
  <p:slideViewPr>
    <p:cSldViewPr>
      <p:cViewPr>
        <p:scale>
          <a:sx n="50" d="100"/>
          <a:sy n="50" d="100"/>
        </p:scale>
        <p:origin x="488" y="-360"/>
      </p:cViewPr>
      <p:guideLst>
        <p:guide orient="horz" pos="25801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268832" y="13310676"/>
            <a:ext cx="25705801" cy="9182969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4535759" y="24278855"/>
            <a:ext cx="21171948" cy="10949287"/>
          </a:xfrm>
        </p:spPr>
        <p:txBody>
          <a:bodyPr/>
          <a:lstStyle>
            <a:lvl1pPr marL="0" indent="0" algn="ctr">
              <a:buNone/>
              <a:defRPr/>
            </a:lvl1pPr>
            <a:lvl2pPr marL="545943" indent="0" algn="ctr">
              <a:buNone/>
              <a:defRPr/>
            </a:lvl2pPr>
            <a:lvl3pPr marL="1091885" indent="0" algn="ctr">
              <a:buNone/>
              <a:defRPr/>
            </a:lvl3pPr>
            <a:lvl4pPr marL="1637828" indent="0" algn="ctr">
              <a:buNone/>
              <a:defRPr/>
            </a:lvl4pPr>
            <a:lvl5pPr marL="2183770" indent="0" algn="ctr">
              <a:buNone/>
              <a:defRPr/>
            </a:lvl5pPr>
            <a:lvl6pPr marL="2729713" indent="0" algn="ctr">
              <a:buNone/>
              <a:defRPr/>
            </a:lvl6pPr>
            <a:lvl7pPr marL="3275655" indent="0" algn="ctr">
              <a:buNone/>
              <a:defRPr/>
            </a:lvl7pPr>
            <a:lvl8pPr marL="3821598" indent="0" algn="ctr">
              <a:buNone/>
              <a:defRPr/>
            </a:lvl8pPr>
            <a:lvl9pPr marL="4367540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0CA272-60F9-A74E-9C32-3ACC9E348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101489-8E07-0A40-B1B3-D17981389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400B79-80F6-524C-8EF9-61E8B0884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3A152-B074-2541-BBF5-3690D46CD573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806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274498-61FA-6544-989C-6BE6AB8FF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488C67-5CDF-C947-93DF-1823B055C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FAE68-CE81-7842-B7E7-AA10ABACE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2A940-0E50-A54E-9ED1-1A4EEF65743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65884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21926320" y="1715313"/>
            <a:ext cx="6804589" cy="36558077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512554" y="1715313"/>
            <a:ext cx="20230888" cy="365580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CCADC4-57AF-064A-A382-770348F4A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05857-9748-C643-A960-652C338F1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872661-1B8F-5040-AE76-5E2A9F1DD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A2D1E-9752-8F4C-B63A-D9EDBEF236BE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3834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BB553-6E92-FE4C-AAF3-890959B99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8D012-9D9F-D846-B984-30A6FA944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7BF474-46FB-2040-B83B-09F8BC25C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FB323-09D5-E145-9549-66C9D57931F0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5233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8846" y="27531904"/>
            <a:ext cx="25707706" cy="851044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388846" y="18160026"/>
            <a:ext cx="25707706" cy="9371879"/>
          </a:xfrm>
        </p:spPr>
        <p:txBody>
          <a:bodyPr anchor="b"/>
          <a:lstStyle>
            <a:lvl1pPr marL="0" indent="0">
              <a:buNone/>
              <a:defRPr sz="2400"/>
            </a:lvl1pPr>
            <a:lvl2pPr marL="545943" indent="0">
              <a:buNone/>
              <a:defRPr sz="2100"/>
            </a:lvl2pPr>
            <a:lvl3pPr marL="1091885" indent="0">
              <a:buNone/>
              <a:defRPr sz="1900"/>
            </a:lvl3pPr>
            <a:lvl4pPr marL="1637828" indent="0">
              <a:buNone/>
              <a:defRPr sz="1700"/>
            </a:lvl4pPr>
            <a:lvl5pPr marL="2183770" indent="0">
              <a:buNone/>
              <a:defRPr sz="1700"/>
            </a:lvl5pPr>
            <a:lvl6pPr marL="2729713" indent="0">
              <a:buNone/>
              <a:defRPr sz="1700"/>
            </a:lvl6pPr>
            <a:lvl7pPr marL="3275655" indent="0">
              <a:buNone/>
              <a:defRPr sz="1700"/>
            </a:lvl7pPr>
            <a:lvl8pPr marL="3821598" indent="0">
              <a:buNone/>
              <a:defRPr sz="1700"/>
            </a:lvl8pPr>
            <a:lvl9pPr marL="4367540" indent="0">
              <a:buNone/>
              <a:defRPr sz="17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176CA-413F-E141-9323-349928E1D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1AA8E3-690D-9B47-895D-E59773183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5488C-B479-3E4C-AEB1-FC82ADEF8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88D34-1394-524D-B14B-95AB0B658F8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3467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512554" y="9997175"/>
            <a:ext cx="13517738" cy="2827621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5213171" y="9997175"/>
            <a:ext cx="13517738" cy="2827621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1218A-F7C4-5947-ADA4-AFFDBF08D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67FE1-88AE-C442-9D32-1C800397A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D196D-2111-D74F-9271-51FA5748B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37AC4-3009-0C42-BA98-E378F15AA365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9620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12555" y="9591017"/>
            <a:ext cx="13361530" cy="399735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943" indent="0">
              <a:buNone/>
              <a:defRPr sz="2400" b="1"/>
            </a:lvl2pPr>
            <a:lvl3pPr marL="1091885" indent="0">
              <a:buNone/>
              <a:defRPr sz="2100" b="1"/>
            </a:lvl3pPr>
            <a:lvl4pPr marL="1637828" indent="0">
              <a:buNone/>
              <a:defRPr sz="1900" b="1"/>
            </a:lvl4pPr>
            <a:lvl5pPr marL="2183770" indent="0">
              <a:buNone/>
              <a:defRPr sz="1900" b="1"/>
            </a:lvl5pPr>
            <a:lvl6pPr marL="2729713" indent="0">
              <a:buNone/>
              <a:defRPr sz="1900" b="1"/>
            </a:lvl6pPr>
            <a:lvl7pPr marL="3275655" indent="0">
              <a:buNone/>
              <a:defRPr sz="1900" b="1"/>
            </a:lvl7pPr>
            <a:lvl8pPr marL="3821598" indent="0">
              <a:buNone/>
              <a:defRPr sz="1900" b="1"/>
            </a:lvl8pPr>
            <a:lvl9pPr marL="4367540" indent="0">
              <a:buNone/>
              <a:defRPr sz="19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512555" y="13588376"/>
            <a:ext cx="13361530" cy="2468501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15363665" y="9591017"/>
            <a:ext cx="13367244" cy="399735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943" indent="0">
              <a:buNone/>
              <a:defRPr sz="2400" b="1"/>
            </a:lvl2pPr>
            <a:lvl3pPr marL="1091885" indent="0">
              <a:buNone/>
              <a:defRPr sz="2100" b="1"/>
            </a:lvl3pPr>
            <a:lvl4pPr marL="1637828" indent="0">
              <a:buNone/>
              <a:defRPr sz="1900" b="1"/>
            </a:lvl4pPr>
            <a:lvl5pPr marL="2183770" indent="0">
              <a:buNone/>
              <a:defRPr sz="1900" b="1"/>
            </a:lvl5pPr>
            <a:lvl6pPr marL="2729713" indent="0">
              <a:buNone/>
              <a:defRPr sz="1900" b="1"/>
            </a:lvl6pPr>
            <a:lvl7pPr marL="3275655" indent="0">
              <a:buNone/>
              <a:defRPr sz="1900" b="1"/>
            </a:lvl7pPr>
            <a:lvl8pPr marL="3821598" indent="0">
              <a:buNone/>
              <a:defRPr sz="1900" b="1"/>
            </a:lvl8pPr>
            <a:lvl9pPr marL="4367540" indent="0">
              <a:buNone/>
              <a:defRPr sz="19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15363665" y="13588376"/>
            <a:ext cx="13367244" cy="2468501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F36773-C073-F94E-819F-483AA35B8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BA48C7-B98F-2349-8489-22F9F10F7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6D3C07-D8C9-AB4E-8072-7E8C2D41D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94C0B-4A7D-B24B-BDEB-3ACA8D5EFE72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51774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77B926-ABA1-E144-9DD0-7B7C92703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28218D-A8FB-1740-B9AF-CB52542EA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926FF2-A5D7-314C-A7DF-23E9FD546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55C66-ED99-8243-8FBE-DDD60A67D6CC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4045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F797A8-8AD8-4D4A-9FE5-4CED835EB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733019-E7A9-C346-86DC-9FA77BBB27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1B9234-B3DC-DF4E-9B3F-D2C763D84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DBAEC-132B-4E45-8920-DF44F8B0E817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372628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12555" y="1705868"/>
            <a:ext cx="9949711" cy="725985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824212" y="1705869"/>
            <a:ext cx="16906697" cy="36567521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512555" y="8965722"/>
            <a:ext cx="9949711" cy="29307668"/>
          </a:xfrm>
        </p:spPr>
        <p:txBody>
          <a:bodyPr/>
          <a:lstStyle>
            <a:lvl1pPr marL="0" indent="0">
              <a:buNone/>
              <a:defRPr sz="1700"/>
            </a:lvl1pPr>
            <a:lvl2pPr marL="545943" indent="0">
              <a:buNone/>
              <a:defRPr sz="1400"/>
            </a:lvl2pPr>
            <a:lvl3pPr marL="1091885" indent="0">
              <a:buNone/>
              <a:defRPr sz="1200"/>
            </a:lvl3pPr>
            <a:lvl4pPr marL="1637828" indent="0">
              <a:buNone/>
              <a:defRPr sz="1100"/>
            </a:lvl4pPr>
            <a:lvl5pPr marL="2183770" indent="0">
              <a:buNone/>
              <a:defRPr sz="1100"/>
            </a:lvl5pPr>
            <a:lvl6pPr marL="2729713" indent="0">
              <a:buNone/>
              <a:defRPr sz="1100"/>
            </a:lvl6pPr>
            <a:lvl7pPr marL="3275655" indent="0">
              <a:buNone/>
              <a:defRPr sz="1100"/>
            </a:lvl7pPr>
            <a:lvl8pPr marL="3821598" indent="0">
              <a:buNone/>
              <a:defRPr sz="1100"/>
            </a:lvl8pPr>
            <a:lvl9pPr marL="4367540" indent="0">
              <a:buNone/>
              <a:defRPr sz="11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8B577-52AC-8F43-A635-359016253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89CEA-1F4E-F345-AEE0-97C0CF2B2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09BA5-0513-E64C-8C11-9F221F152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70CDF-2194-2447-8D33-9CAA3983E56D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53139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28298" y="29991527"/>
            <a:ext cx="18144935" cy="354019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928298" y="3829229"/>
            <a:ext cx="18144935" cy="25707023"/>
          </a:xfrm>
        </p:spPr>
        <p:txBody>
          <a:bodyPr/>
          <a:lstStyle>
            <a:lvl1pPr marL="0" indent="0">
              <a:buNone/>
              <a:defRPr sz="3800"/>
            </a:lvl1pPr>
            <a:lvl2pPr marL="545943" indent="0">
              <a:buNone/>
              <a:defRPr sz="3300"/>
            </a:lvl2pPr>
            <a:lvl3pPr marL="1091885" indent="0">
              <a:buNone/>
              <a:defRPr sz="2900"/>
            </a:lvl3pPr>
            <a:lvl4pPr marL="1637828" indent="0">
              <a:buNone/>
              <a:defRPr sz="2400"/>
            </a:lvl4pPr>
            <a:lvl5pPr marL="2183770" indent="0">
              <a:buNone/>
              <a:defRPr sz="2400"/>
            </a:lvl5pPr>
            <a:lvl6pPr marL="2729713" indent="0">
              <a:buNone/>
              <a:defRPr sz="2400"/>
            </a:lvl6pPr>
            <a:lvl7pPr marL="3275655" indent="0">
              <a:buNone/>
              <a:defRPr sz="2400"/>
            </a:lvl7pPr>
            <a:lvl8pPr marL="3821598" indent="0">
              <a:buNone/>
              <a:defRPr sz="2400"/>
            </a:lvl8pPr>
            <a:lvl9pPr marL="4367540" indent="0">
              <a:buNone/>
              <a:defRPr sz="24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5928298" y="33531721"/>
            <a:ext cx="18144935" cy="5028814"/>
          </a:xfrm>
        </p:spPr>
        <p:txBody>
          <a:bodyPr/>
          <a:lstStyle>
            <a:lvl1pPr marL="0" indent="0">
              <a:buNone/>
              <a:defRPr sz="1700"/>
            </a:lvl1pPr>
            <a:lvl2pPr marL="545943" indent="0">
              <a:buNone/>
              <a:defRPr sz="1400"/>
            </a:lvl2pPr>
            <a:lvl3pPr marL="1091885" indent="0">
              <a:buNone/>
              <a:defRPr sz="1200"/>
            </a:lvl3pPr>
            <a:lvl4pPr marL="1637828" indent="0">
              <a:buNone/>
              <a:defRPr sz="1100"/>
            </a:lvl4pPr>
            <a:lvl5pPr marL="2183770" indent="0">
              <a:buNone/>
              <a:defRPr sz="1100"/>
            </a:lvl5pPr>
            <a:lvl6pPr marL="2729713" indent="0">
              <a:buNone/>
              <a:defRPr sz="1100"/>
            </a:lvl6pPr>
            <a:lvl7pPr marL="3275655" indent="0">
              <a:buNone/>
              <a:defRPr sz="1100"/>
            </a:lvl7pPr>
            <a:lvl8pPr marL="3821598" indent="0">
              <a:buNone/>
              <a:defRPr sz="1100"/>
            </a:lvl8pPr>
            <a:lvl9pPr marL="4367540" indent="0">
              <a:buNone/>
              <a:defRPr sz="11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C22BF-50DB-8844-ABB6-19F578829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DF2DF-5F78-B140-BB68-4AA9E26C3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91B3F-6F01-264E-A82D-1102521BC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28A9F-1638-D942-B771-F933070313FB}" type="slidenum">
              <a:rPr lang="sv-SE" altLang="sv-SE"/>
              <a:pPr/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18742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F178D9-9205-2C45-B631-44832E269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6088"/>
            <a:ext cx="27217687" cy="714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6" tIns="208823" rIns="417646" bIns="2088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/>
              <a:t>Klicka här för att ändra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0FB3D1-CD9A-5D4F-8169-DACB417FE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96488"/>
            <a:ext cx="27217687" cy="282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/>
              <a:t>Klicka här för att ändra format på bakgrundstexten</a:t>
            </a:r>
          </a:p>
          <a:p>
            <a:pPr lvl="1"/>
            <a:r>
              <a:rPr lang="sv-SE" altLang="sv-SE"/>
              <a:t>Nivå två</a:t>
            </a:r>
          </a:p>
          <a:p>
            <a:pPr lvl="2"/>
            <a:r>
              <a:rPr lang="sv-SE" altLang="sv-SE"/>
              <a:t>Nivå tre</a:t>
            </a:r>
          </a:p>
          <a:p>
            <a:pPr lvl="3"/>
            <a:r>
              <a:rPr lang="sv-SE" altLang="sv-SE"/>
              <a:t>Nivå fyra</a:t>
            </a:r>
          </a:p>
          <a:p>
            <a:pPr lvl="4"/>
            <a:r>
              <a:rPr lang="sv-SE" altLang="sv-SE"/>
              <a:t>Nivå fem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055F16-198A-D440-B6AD-1F216A6C9C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9017575"/>
            <a:ext cx="7056437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648EEB-3CE6-E34B-8A1E-E62FE84966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9017575"/>
            <a:ext cx="9577387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8B4EF4-0A4F-5546-AE31-B4CD1F2B2C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9017575"/>
            <a:ext cx="7056437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646" tIns="208823" rIns="417646" bIns="2088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00"/>
            </a:lvl1pPr>
          </a:lstStyle>
          <a:p>
            <a:fld id="{3F028C3C-97F7-F943-B602-B816D6CADC1B}" type="slidenum">
              <a:rPr lang="sv-SE" altLang="sv-SE"/>
              <a:pPr/>
              <a:t>‹#›</a:t>
            </a:fld>
            <a:endParaRPr lang="sv-SE" altLang="sv-SE"/>
          </a:p>
        </p:txBody>
      </p:sp>
      <p:pic>
        <p:nvPicPr>
          <p:cNvPr id="1031" name="图片 11">
            <a:extLst>
              <a:ext uri="{FF2B5EF4-FFF2-40B4-BE49-F238E27FC236}">
                <a16:creationId xmlns:a16="http://schemas.microsoft.com/office/drawing/2014/main" id="{C3D72A5B-C475-D14E-9717-606F15CD0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235" y="37623750"/>
            <a:ext cx="10447338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545943" algn="ctr" defTabSz="417608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1091885" algn="ctr" defTabSz="417608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637828" algn="ctr" defTabSz="417608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2183770" algn="ctr" defTabSz="417608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2488" indent="-1303338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ＭＳ Ｐゴシック" charset="0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8850" indent="-1042988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  <a:ea typeface="ＭＳ Ｐゴシック" charset="0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ea typeface="ＭＳ Ｐゴシック" charset="0"/>
        </a:defRPr>
      </a:lvl5pPr>
      <a:lvl6pPr marL="9942600" indent="-1044495" algn="l" defTabSz="4176082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0488542" indent="-1044495" algn="l" defTabSz="4176082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1034485" indent="-1044495" algn="l" defTabSz="4176082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1580427" indent="-1044495" algn="l" defTabSz="4176082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943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1885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7828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3770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9713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655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598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7540" algn="l" defTabSz="1091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6">
            <a:extLst>
              <a:ext uri="{FF2B5EF4-FFF2-40B4-BE49-F238E27FC236}">
                <a16:creationId xmlns:a16="http://schemas.microsoft.com/office/drawing/2014/main" id="{8B71B12F-E089-2446-93B9-C2A6404B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268" y="38776447"/>
            <a:ext cx="7636295" cy="141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4345" tIns="214345" rIns="214345" bIns="21434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4000" b="1" dirty="0">
                <a:cs typeface="Arial" panose="020B0604020202020204" pitchFamily="34" charset="0"/>
              </a:rPr>
              <a:t>References:</a:t>
            </a:r>
            <a:endParaRPr lang="en-GB" altLang="sv-SE" sz="20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sv-SE" sz="2000" b="1" dirty="0"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9AB885-9B28-174E-BA8F-C2A0162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625763" y="34096325"/>
            <a:ext cx="12067576" cy="3024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97263" eaLnBrk="1" hangingPunct="1">
              <a:defRPr/>
            </a:pPr>
            <a:endParaRPr lang="en-GB" sz="6900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pic>
        <p:nvPicPr>
          <p:cNvPr id="13336" name="Picture 35" descr="Portrait">
            <a:extLst>
              <a:ext uri="{FF2B5EF4-FFF2-40B4-BE49-F238E27FC236}">
                <a16:creationId xmlns:a16="http://schemas.microsoft.com/office/drawing/2014/main" id="{00CC9D29-6D14-E34B-9BC4-91E0300E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123" y="34095927"/>
            <a:ext cx="2117725" cy="289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5" name="Text Box 34">
            <a:extLst>
              <a:ext uri="{FF2B5EF4-FFF2-40B4-BE49-F238E27FC236}">
                <a16:creationId xmlns:a16="http://schemas.microsoft.com/office/drawing/2014/main" id="{B6307E17-AAC2-8D45-9D97-EFB716E0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1251" y="34478862"/>
            <a:ext cx="9891809" cy="206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735" tIns="85735" rIns="85735" bIns="8573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4100" dirty="0">
                <a:cs typeface="Arial" panose="020B0604020202020204" pitchFamily="34" charset="0"/>
              </a:rPr>
              <a:t>Write some short notes of what’s going on in the future. Place handouts, business cards, reprints nearby the poster.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4F054-DD3C-D34C-83B8-EFC6D3C94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625763" y="16814800"/>
            <a:ext cx="14185900" cy="167052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97263" eaLnBrk="1" hangingPunct="1">
              <a:defRPr/>
            </a:pPr>
            <a:endParaRPr lang="en-GB" sz="6900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29BA2657-CFCB-F84C-B525-16C330C54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7873" y="29593076"/>
            <a:ext cx="12710469" cy="363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8695" tIns="85758" rIns="428695" bIns="85758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5300" b="1" dirty="0">
                <a:solidFill>
                  <a:srgbClr val="000000"/>
                </a:solidFill>
                <a:cs typeface="Arial" panose="020B0604020202020204" pitchFamily="34" charset="0"/>
              </a:rPr>
              <a:t>Handouts</a:t>
            </a:r>
          </a:p>
          <a:p>
            <a:pPr eaLnBrk="1" hangingPunct="1">
              <a:buFontTx/>
              <a:buNone/>
            </a:pPr>
            <a:r>
              <a:rPr lang="en-GB" altLang="sv-SE" sz="4100" dirty="0">
                <a:solidFill>
                  <a:srgbClr val="000000"/>
                </a:solidFill>
                <a:cs typeface="Arial" panose="020B0604020202020204" pitchFamily="34" charset="0"/>
              </a:rPr>
              <a:t>If you succeed in getting the reader's attention, provide her/him with more detailed information in the form of handouts or printed articles. Include references on your handout instead of the poster.</a:t>
            </a:r>
          </a:p>
        </p:txBody>
      </p:sp>
      <p:sp>
        <p:nvSpPr>
          <p:cNvPr id="13329" name="Text Box 24">
            <a:extLst>
              <a:ext uri="{FF2B5EF4-FFF2-40B4-BE49-F238E27FC236}">
                <a16:creationId xmlns:a16="http://schemas.microsoft.com/office/drawing/2014/main" id="{33BC7FDA-AC35-A746-AC79-6B5DD816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7874" y="23726775"/>
            <a:ext cx="12710467" cy="568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8695" tIns="85758" rIns="428695" bIns="85758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5300" b="1" dirty="0">
                <a:cs typeface="Arial" panose="020B0604020202020204" pitchFamily="34" charset="0"/>
              </a:rPr>
              <a:t>Tips:</a:t>
            </a:r>
            <a:r>
              <a:rPr lang="en-GB" altLang="sv-SE" sz="55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GB" altLang="sv-SE" sz="4100" dirty="0">
                <a:cs typeface="Arial" panose="020B0604020202020204" pitchFamily="34" charset="0"/>
              </a:rPr>
              <a:t>The best font for text blocks that are as short as they should be on a poster is a sans serif typeface family. Therefore, use fonts such as Arial or Mundo sans rather than serif fonts like Times.</a:t>
            </a:r>
          </a:p>
          <a:p>
            <a:pPr eaLnBrk="1" hangingPunct="1">
              <a:buFontTx/>
              <a:buNone/>
            </a:pPr>
            <a:r>
              <a:rPr lang="en-GB" altLang="sv-SE" sz="4100" dirty="0">
                <a:cs typeface="Arial" panose="020B0604020202020204" pitchFamily="34" charset="0"/>
              </a:rPr>
              <a:t>AVOID CAPITAL LETTERS IN TEXTS THAT ARE LONGER THAN ONE LINE, SINCE THEY ARE MORE DIFFICULT TO READ.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0AD27B2D-7058-B944-8EBD-024E70FD0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0126" y="22658185"/>
            <a:ext cx="12235929" cy="94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4345" tIns="214345" rIns="214345" bIns="21434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sv-SE" sz="3300" dirty="0">
                <a:solidFill>
                  <a:srgbClr val="000000"/>
                </a:solidFill>
                <a:cs typeface="Arial" panose="020B0604020202020204" pitchFamily="34" charset="0"/>
              </a:rPr>
              <a:t>Use diagrams to illustrate your results. Arial regular</a:t>
            </a:r>
          </a:p>
        </p:txBody>
      </p:sp>
      <p:graphicFrame>
        <p:nvGraphicFramePr>
          <p:cNvPr id="13328" name="Object 23" descr="Diagram">
            <a:extLst>
              <a:ext uri="{FF2B5EF4-FFF2-40B4-BE49-F238E27FC236}">
                <a16:creationId xmlns:a16="http://schemas.microsoft.com/office/drawing/2014/main" id="{B3DF5611-A3E4-EA40-A2A1-A94F0A7DA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04541"/>
              </p:ext>
            </p:extLst>
          </p:nvPr>
        </p:nvGraphicFramePr>
        <p:xfrm>
          <a:off x="16725851" y="17573625"/>
          <a:ext cx="895985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Chart" r:id="rId4" imgW="4533900" imgH="1917700" progId="Excel.Chart.8">
                  <p:embed/>
                </p:oleObj>
              </mc:Choice>
              <mc:Fallback>
                <p:oleObj name="Chart" r:id="rId4" imgW="4533900" imgH="1917700" progId="Excel.Char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851" y="17573625"/>
                        <a:ext cx="895985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82B5C249-9028-4748-9DF1-E281B7832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1800" y="16814800"/>
            <a:ext cx="14185900" cy="203057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97263" eaLnBrk="1" hangingPunct="1">
              <a:defRPr/>
            </a:pPr>
            <a:endParaRPr lang="en-GB" sz="6900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sp>
        <p:nvSpPr>
          <p:cNvPr id="13326" name="Text Box 21">
            <a:extLst>
              <a:ext uri="{FF2B5EF4-FFF2-40B4-BE49-F238E27FC236}">
                <a16:creationId xmlns:a16="http://schemas.microsoft.com/office/drawing/2014/main" id="{E275DF02-9C31-3445-ACF5-5B5B7377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37" y="28406869"/>
            <a:ext cx="12638459" cy="489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8695" tIns="85735" rIns="428695" bIns="21434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4800" b="1" dirty="0">
                <a:solidFill>
                  <a:srgbClr val="000000"/>
                </a:solidFill>
                <a:cs typeface="Arial" panose="020B0604020202020204" pitchFamily="34" charset="0"/>
              </a:rPr>
              <a:t>Drawbacks of SOAP</a:t>
            </a:r>
          </a:p>
          <a:p>
            <a:pPr marL="571500" indent="-571500" eaLnBrk="1" hangingPunct="1"/>
            <a:r>
              <a:rPr lang="en-GB" altLang="sv-SE" sz="3600" dirty="0">
                <a:solidFill>
                  <a:srgbClr val="000000"/>
                </a:solidFill>
                <a:cs typeface="Arial" panose="020B0604020202020204" pitchFamily="34" charset="0"/>
              </a:rPr>
              <a:t>Only XML format can be used.</a:t>
            </a:r>
          </a:p>
          <a:p>
            <a:pPr marL="571500" indent="-571500" eaLnBrk="1" hangingPunct="1"/>
            <a:r>
              <a:rPr lang="en-GB" altLang="sv-SE" sz="3600" dirty="0">
                <a:solidFill>
                  <a:srgbClr val="000000"/>
                </a:solidFill>
                <a:cs typeface="Arial" panose="020B0604020202020204" pitchFamily="34" charset="0"/>
              </a:rPr>
              <a:t>SOAP is slow because the payload is in XML which requires complex parsing &amp; transformations.</a:t>
            </a:r>
          </a:p>
          <a:p>
            <a:pPr marL="571500" indent="-571500" eaLnBrk="1" hangingPunct="1"/>
            <a:r>
              <a:rPr lang="en-GB" altLang="sv-SE" sz="4000" dirty="0">
                <a:solidFill>
                  <a:srgbClr val="000000"/>
                </a:solidFill>
                <a:cs typeface="Arial" panose="020B0604020202020204" pitchFamily="34" charset="0"/>
              </a:rPr>
              <a:t>Whenever there is a change in the server-side, the client stub classes need to be generated again.</a:t>
            </a:r>
          </a:p>
        </p:txBody>
      </p:sp>
      <p:sp>
        <p:nvSpPr>
          <p:cNvPr id="13324" name="Text Box 19">
            <a:extLst>
              <a:ext uri="{FF2B5EF4-FFF2-40B4-BE49-F238E27FC236}">
                <a16:creationId xmlns:a16="http://schemas.microsoft.com/office/drawing/2014/main" id="{93441F17-1742-DA41-AFB5-7E078F64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63" y="21995657"/>
            <a:ext cx="12619409" cy="603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8695" tIns="85735" rIns="428695" bIns="21434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5300" b="1" dirty="0">
                <a:solidFill>
                  <a:srgbClr val="000000"/>
                </a:solidFill>
                <a:cs typeface="Arial" panose="020B0604020202020204" pitchFamily="34" charset="0"/>
              </a:rPr>
              <a:t>Advantages of SOAP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GB" altLang="sv-SE" sz="4100" dirty="0">
                <a:solidFill>
                  <a:srgbClr val="000000"/>
                </a:solidFill>
                <a:cs typeface="Arial" panose="020B0604020202020204" pitchFamily="34" charset="0"/>
              </a:rPr>
              <a:t>A light weight protocol used for data interchange between applications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GB" altLang="sv-SE" sz="4100" dirty="0">
                <a:solidFill>
                  <a:srgbClr val="000000"/>
                </a:solidFill>
                <a:cs typeface="Arial" panose="020B0604020202020204" pitchFamily="34" charset="0"/>
              </a:rPr>
              <a:t>It uses XML which is a light process of data exchange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GB" altLang="sv-SE" sz="4100" dirty="0">
                <a:solidFill>
                  <a:srgbClr val="000000"/>
                </a:solidFill>
                <a:cs typeface="Arial" panose="020B0604020202020204" pitchFamily="34" charset="0"/>
              </a:rPr>
              <a:t>It is designed to be platform independent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GB" altLang="sv-SE" sz="4100" dirty="0">
                <a:solidFill>
                  <a:srgbClr val="000000"/>
                </a:solidFill>
                <a:cs typeface="Arial" panose="020B0604020202020204" pitchFamily="34" charset="0"/>
              </a:rPr>
              <a:t>It works on the HTTP protocol which is default for all web applications </a:t>
            </a:r>
          </a:p>
        </p:txBody>
      </p:sp>
      <p:sp>
        <p:nvSpPr>
          <p:cNvPr id="13323" name="Text Box 18">
            <a:extLst>
              <a:ext uri="{FF2B5EF4-FFF2-40B4-BE49-F238E27FC236}">
                <a16:creationId xmlns:a16="http://schemas.microsoft.com/office/drawing/2014/main" id="{E20C58F9-E48A-CA41-974F-4DFA7F93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033" y="17000187"/>
            <a:ext cx="8630672" cy="486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8695" tIns="85735" rIns="428695" bIns="85758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5300" b="1" dirty="0">
                <a:solidFill>
                  <a:srgbClr val="000000"/>
                </a:solidFill>
                <a:cs typeface="Arial" panose="020B0604020202020204" pitchFamily="34" charset="0"/>
              </a:rPr>
              <a:t>SOA &amp; SOAP</a:t>
            </a:r>
          </a:p>
          <a:p>
            <a:pPr eaLnBrk="1" hangingPunct="1">
              <a:buFontTx/>
              <a:buNone/>
            </a:pPr>
            <a:r>
              <a:rPr lang="en-GB" altLang="sv-SE" sz="2800" dirty="0">
                <a:solidFill>
                  <a:srgbClr val="000000"/>
                </a:solidFill>
                <a:cs typeface="Arial" panose="020B0604020202020204" pitchFamily="34" charset="0"/>
              </a:rPr>
              <a:t>Service-Oriented Architecture (SOA) consists of three basic components:</a:t>
            </a:r>
          </a:p>
          <a:p>
            <a:pPr eaLnBrk="1" hangingPunct="1">
              <a:buFontTx/>
              <a:buNone/>
            </a:pPr>
            <a:r>
              <a:rPr lang="en-GB" altLang="sv-SE" sz="2800" dirty="0">
                <a:solidFill>
                  <a:srgbClr val="000000"/>
                </a:solidFill>
                <a:cs typeface="Arial" panose="020B0604020202020204" pitchFamily="34" charset="0"/>
              </a:rPr>
              <a:t>1. Service provider</a:t>
            </a:r>
          </a:p>
          <a:p>
            <a:pPr eaLnBrk="1" hangingPunct="1">
              <a:buFontTx/>
              <a:buNone/>
            </a:pPr>
            <a:r>
              <a:rPr lang="en-GB" altLang="sv-SE" sz="2800" dirty="0">
                <a:solidFill>
                  <a:srgbClr val="000000"/>
                </a:solidFill>
                <a:cs typeface="Arial" panose="020B0604020202020204" pitchFamily="34" charset="0"/>
              </a:rPr>
              <a:t>2. Service broker</a:t>
            </a:r>
          </a:p>
          <a:p>
            <a:pPr eaLnBrk="1" hangingPunct="1">
              <a:buFontTx/>
              <a:buNone/>
            </a:pPr>
            <a:r>
              <a:rPr lang="en-GB" altLang="sv-SE" sz="2800" dirty="0">
                <a:solidFill>
                  <a:srgbClr val="000000"/>
                </a:solidFill>
                <a:cs typeface="Arial" panose="020B0604020202020204" pitchFamily="34" charset="0"/>
              </a:rPr>
              <a:t>3. Service requestor</a:t>
            </a:r>
          </a:p>
          <a:p>
            <a:pPr algn="just" eaLnBrk="1" hangingPunct="1">
              <a:buFontTx/>
              <a:buNone/>
            </a:pPr>
            <a:r>
              <a:rPr lang="en-GB" altLang="sv-SE" sz="2800" dirty="0">
                <a:solidFill>
                  <a:srgbClr val="000000"/>
                </a:solidFill>
                <a:cs typeface="Arial" panose="020B0604020202020204" pitchFamily="34" charset="0"/>
              </a:rPr>
              <a:t>Simple Object Access Protocol (SOAP) is an XML based protocol for accessing web services over HTTP</a:t>
            </a:r>
            <a:endParaRPr lang="en-GB" altLang="sv-SE" sz="41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B2D9FA-1AEB-8E44-A04F-BC361244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1799" y="36976050"/>
            <a:ext cx="29337049" cy="401189"/>
          </a:xfrm>
          <a:prstGeom prst="rect">
            <a:avLst/>
          </a:prstGeom>
          <a:solidFill>
            <a:srgbClr val="0048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97263" eaLnBrk="1" hangingPunct="1">
              <a:defRPr/>
            </a:pPr>
            <a:endParaRPr lang="en-GB" sz="6900" dirty="0">
              <a:ln>
                <a:solidFill>
                  <a:schemeClr val="bg1"/>
                </a:solidFill>
              </a:ln>
              <a:solidFill>
                <a:srgbClr val="00B0F0"/>
              </a:solidFill>
              <a:latin typeface="Arial" charset="0"/>
              <a:ea typeface="+mn-e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000ED-712E-F74D-8E5B-8DE637F4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4825" y="5508625"/>
            <a:ext cx="29306838" cy="108013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97263" eaLnBrk="1" hangingPunct="1">
              <a:defRPr/>
            </a:pPr>
            <a:endParaRPr lang="en-GB" sz="6900" dirty="0">
              <a:ln>
                <a:solidFill>
                  <a:schemeClr val="bg1"/>
                </a:solidFill>
              </a:ln>
              <a:latin typeface="Arial" charset="0"/>
              <a:ea typeface="+mn-ea"/>
            </a:endParaRPr>
          </a:p>
        </p:txBody>
      </p:sp>
      <p:sp>
        <p:nvSpPr>
          <p:cNvPr id="13331" name="Text Box 26">
            <a:extLst>
              <a:ext uri="{FF2B5EF4-FFF2-40B4-BE49-F238E27FC236}">
                <a16:creationId xmlns:a16="http://schemas.microsoft.com/office/drawing/2014/main" id="{220B830C-6FEA-6C47-94A4-993A1E9CF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7450" y="14005695"/>
            <a:ext cx="16330613" cy="195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4345" tIns="214345" rIns="214345" bIns="21434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sv-SE" sz="3300" dirty="0">
                <a:cs typeface="Arial" panose="020B0604020202020204" pitchFamily="34" charset="0"/>
              </a:rPr>
              <a:t>Use pictures or illustrations! Make sure that every figure, table and picture has a caption that describes what is being shown. All text should be horizontal, not vertical. Image caption: Arial regular</a:t>
            </a:r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449D6566-8797-4B4D-9EF5-AEE64CC6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2824" y="5724525"/>
            <a:ext cx="16073438" cy="245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8695" tIns="42906" rIns="428695" bIns="8573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sv-SE" sz="5300" b="1" dirty="0">
                <a:cs typeface="Arial" panose="020B0604020202020204" pitchFamily="34" charset="0"/>
              </a:rPr>
              <a:t>Conclusions</a:t>
            </a:r>
            <a:endParaRPr lang="en-GB" altLang="sv-SE" sz="5300" b="1" i="1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sv-SE" sz="4100" dirty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sv-SE" sz="4100" dirty="0">
              <a:cs typeface="Arial" panose="020B0604020202020204" pitchFamily="34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C8412E3B-9229-2346-A341-96E80D44C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68313"/>
            <a:ext cx="29306838" cy="4537075"/>
          </a:xfrm>
          <a:prstGeom prst="rect">
            <a:avLst/>
          </a:prstGeom>
          <a:solidFill>
            <a:srgbClr val="00486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49726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49726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49726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497263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497263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49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sv-SE" sz="6900" dirty="0"/>
          </a:p>
        </p:txBody>
      </p:sp>
      <p:sp>
        <p:nvSpPr>
          <p:cNvPr id="13320" name="Text Box 6">
            <a:extLst>
              <a:ext uri="{FF2B5EF4-FFF2-40B4-BE49-F238E27FC236}">
                <a16:creationId xmlns:a16="http://schemas.microsoft.com/office/drawing/2014/main" id="{54A48B69-E0E1-B145-BF37-E47DA2351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8" y="3990975"/>
            <a:ext cx="2753677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9111" tIns="85813" rIns="429111" bIns="21455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sv-SE" sz="3300" dirty="0">
                <a:solidFill>
                  <a:schemeClr val="bg1"/>
                </a:solidFill>
                <a:cs typeface="Arial" panose="020B0604020202020204" pitchFamily="34" charset="0"/>
              </a:rPr>
              <a:t>Fathima Mirza, </a:t>
            </a:r>
            <a:r>
              <a:rPr lang="en-GB" altLang="sv-SE" sz="3300" dirty="0" err="1">
                <a:solidFill>
                  <a:schemeClr val="bg1"/>
                </a:solidFill>
                <a:cs typeface="Arial" panose="020B0604020202020204" pitchFamily="34" charset="0"/>
              </a:rPr>
              <a:t>Otabek</a:t>
            </a:r>
            <a:r>
              <a:rPr lang="en-GB" altLang="sv-SE" sz="33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GB" altLang="sv-SE" sz="3300" dirty="0" err="1">
                <a:solidFill>
                  <a:schemeClr val="bg1"/>
                </a:solidFill>
                <a:cs typeface="Arial" panose="020B0604020202020204" pitchFamily="34" charset="0"/>
              </a:rPr>
              <a:t>Sobirov</a:t>
            </a:r>
            <a:r>
              <a:rPr lang="en-GB" altLang="sv-SE" sz="3300" dirty="0">
                <a:solidFill>
                  <a:schemeClr val="bg1"/>
                </a:solidFill>
                <a:cs typeface="Arial" panose="020B0604020202020204" pitchFamily="34" charset="0"/>
              </a:rPr>
              <a:t>, Mohammad </a:t>
            </a:r>
            <a:r>
              <a:rPr lang="en-GB" altLang="sv-SE" sz="3300" dirty="0" err="1">
                <a:solidFill>
                  <a:schemeClr val="bg1"/>
                </a:solidFill>
                <a:cs typeface="Arial" panose="020B0604020202020204" pitchFamily="34" charset="0"/>
              </a:rPr>
              <a:t>Newaj</a:t>
            </a:r>
            <a:r>
              <a:rPr lang="en-GB" altLang="sv-SE" sz="3300" dirty="0">
                <a:solidFill>
                  <a:schemeClr val="bg1"/>
                </a:solidFill>
                <a:cs typeface="Arial" panose="020B0604020202020204" pitchFamily="34" charset="0"/>
              </a:rPr>
              <a:t> Jamil, Md Abu </a:t>
            </a:r>
            <a:r>
              <a:rPr lang="en-GB" altLang="sv-SE" sz="3300" dirty="0" err="1">
                <a:solidFill>
                  <a:schemeClr val="bg1"/>
                </a:solidFill>
                <a:cs typeface="Arial" panose="020B0604020202020204" pitchFamily="34" charset="0"/>
              </a:rPr>
              <a:t>Ahammed</a:t>
            </a:r>
            <a:r>
              <a:rPr lang="en-GB" altLang="sv-SE" sz="3300" dirty="0">
                <a:solidFill>
                  <a:schemeClr val="bg1"/>
                </a:solidFill>
                <a:cs typeface="Arial" panose="020B0604020202020204" pitchFamily="34" charset="0"/>
              </a:rPr>
              <a:t> Babu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381A1AC-3BE3-EA4B-9A52-C498B210B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409" y="1003283"/>
            <a:ext cx="28349229" cy="295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29111" tIns="85813" rIns="429111" bIns="214555">
            <a:spAutoFit/>
          </a:bodyPr>
          <a:lstStyle>
            <a:lvl1pPr defTabSz="84137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4137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4137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41375">
              <a:spcBef>
                <a:spcPct val="20000"/>
              </a:spcBef>
              <a:buChar char="–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41375">
              <a:spcBef>
                <a:spcPct val="20000"/>
              </a:spcBef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ja-JP" sz="8600" dirty="0">
                <a:solidFill>
                  <a:schemeClr val="bg1"/>
                </a:solidFill>
                <a:cs typeface="Arial" panose="020B0604020202020204" pitchFamily="34" charset="0"/>
              </a:rPr>
              <a:t>Building Own Web Services using SOAP and SOA Architecture </a:t>
            </a:r>
            <a:endParaRPr lang="en-GB" altLang="sv-SE" sz="8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3476" name="Picture 164" descr="SOAP Web Services. Hi all, | by Dilshan Ramesh | Medium">
            <a:extLst>
              <a:ext uri="{FF2B5EF4-FFF2-40B4-BE49-F238E27FC236}">
                <a16:creationId xmlns:a16="http://schemas.microsoft.com/office/drawing/2014/main" id="{FA0D9C7A-9D97-004C-A8D4-BF580546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5" y="5508625"/>
            <a:ext cx="12207415" cy="110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4" name="Picture 172">
            <a:extLst>
              <a:ext uri="{FF2B5EF4-FFF2-40B4-BE49-F238E27FC236}">
                <a16:creationId xmlns:a16="http://schemas.microsoft.com/office/drawing/2014/main" id="{F6C0CF08-7ABF-9242-A63A-63D4511C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02" y="17063826"/>
            <a:ext cx="508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9" name="Picture 197" descr="Sponsors - Luleå University of Technology">
            <a:extLst>
              <a:ext uri="{FF2B5EF4-FFF2-40B4-BE49-F238E27FC236}">
                <a16:creationId xmlns:a16="http://schemas.microsoft.com/office/drawing/2014/main" id="{3A3B1841-D746-BA42-9205-D85870BA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43" y="37538263"/>
            <a:ext cx="8982799" cy="48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C5BBCC-5998-E440-B5E6-01FB3205A4D6}"/>
              </a:ext>
            </a:extLst>
          </p:cNvPr>
          <p:cNvSpPr txBox="1"/>
          <p:nvPr/>
        </p:nvSpPr>
        <p:spPr>
          <a:xfrm>
            <a:off x="17145000" y="4018280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C5698-BEBB-9140-A561-846EEB90644F}"/>
              </a:ext>
            </a:extLst>
          </p:cNvPr>
          <p:cNvSpPr txBox="1"/>
          <p:nvPr/>
        </p:nvSpPr>
        <p:spPr>
          <a:xfrm>
            <a:off x="13487400" y="3929380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Standardformgiv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329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Standardformgivning</vt:lpstr>
      <vt:lpstr>Chart</vt:lpstr>
      <vt:lpstr>PowerPoint Presentation</vt:lpstr>
    </vt:vector>
  </TitlesOfParts>
  <Manager/>
  <Company>Karolinska Institutet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Postermall</dc:title>
  <dc:subject/>
  <dc:creator/>
  <cp:keywords/>
  <dc:description/>
  <cp:lastModifiedBy>Md Abu Ahammed Babu</cp:lastModifiedBy>
  <cp:revision>63</cp:revision>
  <dcterms:created xsi:type="dcterms:W3CDTF">2007-06-07T08:01:14Z</dcterms:created>
  <dcterms:modified xsi:type="dcterms:W3CDTF">2021-10-12T21:03:57Z</dcterms:modified>
  <cp:category/>
</cp:coreProperties>
</file>