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117987" y="2801425"/>
            <a:ext cx="61923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400" b="1" i="0" u="none" strike="noStrike" cap="none" dirty="0">
                <a:solidFill>
                  <a:schemeClr val="lt1"/>
                </a:solidFill>
                <a:latin typeface="Trebuchet MS"/>
                <a:ea typeface="Trebuchet MS"/>
                <a:cs typeface="Trebuchet MS"/>
                <a:sym typeface="Trebuchet MS"/>
              </a:rPr>
              <a:t>Your Team Name : The Slim Shadies</a:t>
            </a:r>
            <a:endParaRPr sz="2400" b="1"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200" dirty="0"/>
              <a:t>Problem</a:t>
            </a:r>
            <a:r>
              <a:rPr lang="en" sz="2000" dirty="0"/>
              <a:t> </a:t>
            </a:r>
            <a:r>
              <a:rPr lang="en" sz="3200" dirty="0"/>
              <a:t>Statement?</a:t>
            </a:r>
            <a:endParaRPr sz="2000" dirty="0"/>
          </a:p>
        </p:txBody>
      </p:sp>
      <p:sp>
        <p:nvSpPr>
          <p:cNvPr id="348" name="Google Shape;348;p2"/>
          <p:cNvSpPr txBox="1"/>
          <p:nvPr/>
        </p:nvSpPr>
        <p:spPr>
          <a:xfrm>
            <a:off x="452700" y="1239791"/>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IN" sz="1600" b="0" i="0" dirty="0">
                <a:solidFill>
                  <a:srgbClr val="444444"/>
                </a:solidFill>
                <a:effectLst/>
                <a:latin typeface="Arial" panose="020B0604020202020204" pitchFamily="34" charset="0"/>
              </a:rPr>
              <a:t>Bank handles large volumes of cheques in the clearing process. The process involves many technical verifications including signature verification. Some of these steps are manual and require human intervention to complete the process. The current process requires a high human capital deployment and longer processing time. With this solution, the time taken to process a cheque is reduced </a:t>
            </a:r>
            <a:r>
              <a:rPr lang="en-IN" sz="1600" dirty="0">
                <a:solidFill>
                  <a:srgbClr val="444444"/>
                </a:solidFill>
                <a:latin typeface="Arial" panose="020B0604020202020204" pitchFamily="34" charset="0"/>
              </a:rPr>
              <a:t>to a greater extent. </a:t>
            </a:r>
            <a:br>
              <a:rPr lang="en-IN" dirty="0"/>
            </a:b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lang="en" sz="1400" b="0" i="0" u="none" strike="noStrike" cap="none" dirty="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solidFill>
                  <a:srgbClr val="222222"/>
                </a:solidFill>
                <a:highlight>
                  <a:srgbClr val="FFFFFF"/>
                </a:highlight>
              </a:rPr>
              <a:t>User Segment &amp; Pain Points</a:t>
            </a:r>
            <a:endParaRPr sz="24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20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600" b="0" i="0" u="none" strike="noStrike" cap="none" dirty="0">
                <a:solidFill>
                  <a:srgbClr val="000000"/>
                </a:solidFill>
                <a:latin typeface="Lato"/>
                <a:ea typeface="Lato"/>
                <a:cs typeface="Lato"/>
                <a:sym typeface="Lato"/>
              </a:rPr>
              <a:t>	Banks that serve big companies and business people would be an early adopter since they need to process more checks because of their customers and a reduction in the time to process a cheque makes a lot of difference. Serving the customer better automatically improves the performance of the banks.</a:t>
            </a: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r>
              <a:rPr lang="en-IN" sz="1800" dirty="0">
                <a:solidFill>
                  <a:srgbClr val="222222"/>
                </a:solidFill>
                <a:highlight>
                  <a:srgbClr val="FFFFFF"/>
                </a:highlight>
                <a:latin typeface="Lato"/>
                <a:ea typeface="Lato"/>
                <a:cs typeface="Lato"/>
                <a:sym typeface="Lato"/>
              </a:rPr>
              <a:t>MICR is used by the banking industry to ease the processing and clearance of cheques and other documents. Numbers and characters found on the bottom of checks are printed using the Magnetic Ink. When a document that contains this ink needs to be read, it passes through a machine, which magnetizes the ink and then translates the magnetic information into characters. But the solution that we provide clears cheque even more faster than the MICR can.</a:t>
            </a:r>
            <a:endParaRPr sz="18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Pre-Requisite</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2000" y="63178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solidFill>
                  <a:srgbClr val="4A4548"/>
                </a:solidFill>
                <a:highlight>
                  <a:srgbClr val="FFFFFF"/>
                </a:highlight>
              </a:rPr>
              <a:t>Azure tools or resources</a:t>
            </a:r>
            <a:endParaRPr sz="2400" dirty="0"/>
          </a:p>
        </p:txBody>
      </p:sp>
      <p:sp>
        <p:nvSpPr>
          <p:cNvPr id="366" name="Google Shape;366;p5"/>
          <p:cNvSpPr txBox="1">
            <a:spLocks noGrp="1"/>
          </p:cNvSpPr>
          <p:nvPr>
            <p:ph type="title"/>
          </p:nvPr>
        </p:nvSpPr>
        <p:spPr>
          <a:xfrm>
            <a:off x="432000" y="1590063"/>
            <a:ext cx="8280000" cy="33117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b="0" dirty="0">
                <a:solidFill>
                  <a:srgbClr val="4A4548"/>
                </a:solidFill>
                <a:highlight>
                  <a:srgbClr val="FFFFFF"/>
                </a:highlight>
              </a:rPr>
              <a:t>Azure tools or resources which are likely to be used by you for the prototype, if your idea gets selected</a:t>
            </a:r>
            <a:br>
              <a:rPr lang="en" sz="1800" b="0" dirty="0">
                <a:solidFill>
                  <a:srgbClr val="4A4548"/>
                </a:solidFill>
                <a:highlight>
                  <a:srgbClr val="FFFFFF"/>
                </a:highlight>
              </a:rPr>
            </a:br>
            <a:br>
              <a:rPr lang="en" sz="1800" b="0" dirty="0">
                <a:solidFill>
                  <a:srgbClr val="4A4548"/>
                </a:solidFill>
                <a:highlight>
                  <a:srgbClr val="FFFFFF"/>
                </a:highlight>
              </a:rPr>
            </a:br>
            <a:r>
              <a:rPr lang="en" sz="1400" b="0" dirty="0">
                <a:solidFill>
                  <a:srgbClr val="4A4548"/>
                </a:solidFill>
                <a:highlight>
                  <a:srgbClr val="FFFFFF"/>
                </a:highlight>
              </a:rPr>
              <a:t>	</a:t>
            </a:r>
            <a:r>
              <a:rPr lang="en" sz="1600" b="0" dirty="0">
                <a:solidFill>
                  <a:srgbClr val="4A4548"/>
                </a:solidFill>
                <a:highlight>
                  <a:srgbClr val="FFFFFF"/>
                </a:highlight>
              </a:rPr>
              <a:t>The Optical Character Recognition(OCR) service for extracting text from the image. </a:t>
            </a:r>
            <a:r>
              <a:rPr lang="en-IN" sz="1600" b="0" dirty="0">
                <a:solidFill>
                  <a:srgbClr val="4A4548"/>
                </a:solidFill>
                <a:highlight>
                  <a:srgbClr val="FFFFFF"/>
                </a:highlight>
              </a:rPr>
              <a:t>C</a:t>
            </a:r>
            <a:r>
              <a:rPr lang="en" sz="1600" b="0" dirty="0">
                <a:solidFill>
                  <a:srgbClr val="4A4548"/>
                </a:solidFill>
                <a:highlight>
                  <a:srgbClr val="FFFFFF"/>
                </a:highlight>
              </a:rPr>
              <a:t>loud-based CRM to manage customer data and interactions.</a:t>
            </a:r>
            <a:br>
              <a:rPr lang="en" sz="1600" b="0" dirty="0">
                <a:solidFill>
                  <a:srgbClr val="4A4548"/>
                </a:solidFill>
                <a:highlight>
                  <a:srgbClr val="FFFFFF"/>
                </a:highlight>
              </a:rPr>
            </a:b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9" name="Rectangle 8">
            <a:extLst>
              <a:ext uri="{FF2B5EF4-FFF2-40B4-BE49-F238E27FC236}">
                <a16:creationId xmlns:a16="http://schemas.microsoft.com/office/drawing/2014/main" id="{323FB1D3-F432-86DD-091F-F5CDDB14D1F0}"/>
              </a:ext>
            </a:extLst>
          </p:cNvPr>
          <p:cNvSpPr/>
          <p:nvPr/>
        </p:nvSpPr>
        <p:spPr>
          <a:xfrm>
            <a:off x="3291126" y="3512936"/>
            <a:ext cx="2153480" cy="738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50CCBFDB-6104-A432-EA2A-E5B17A40C919}"/>
              </a:ext>
            </a:extLst>
          </p:cNvPr>
          <p:cNvSpPr/>
          <p:nvPr/>
        </p:nvSpPr>
        <p:spPr>
          <a:xfrm>
            <a:off x="3439255" y="2502864"/>
            <a:ext cx="1888435"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959D42D1-21C1-2122-2AA4-75C2F830977A}"/>
              </a:ext>
            </a:extLst>
          </p:cNvPr>
          <p:cNvSpPr/>
          <p:nvPr/>
        </p:nvSpPr>
        <p:spPr>
          <a:xfrm>
            <a:off x="3532020" y="1736944"/>
            <a:ext cx="1702906"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93653E7-2FBB-E56F-F152-4AA1C6E50DFB}"/>
              </a:ext>
            </a:extLst>
          </p:cNvPr>
          <p:cNvSpPr/>
          <p:nvPr/>
        </p:nvSpPr>
        <p:spPr>
          <a:xfrm>
            <a:off x="3684422" y="1258211"/>
            <a:ext cx="155050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2" name="Google Shape;372;p6"/>
          <p:cNvSpPr txBox="1"/>
          <p:nvPr/>
        </p:nvSpPr>
        <p:spPr>
          <a:xfrm>
            <a:off x="383458" y="430264"/>
            <a:ext cx="8420790" cy="4903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20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lvl="2">
              <a:buSzPts val="1200"/>
            </a:pPr>
            <a:r>
              <a:rPr lang="en-IN" sz="1200" b="0" i="0" u="none" strike="noStrike" cap="none" dirty="0">
                <a:solidFill>
                  <a:srgbClr val="000000"/>
                </a:solidFill>
                <a:latin typeface="Lato"/>
                <a:ea typeface="Lato"/>
                <a:cs typeface="Lato"/>
                <a:sym typeface="Lato"/>
              </a:rPr>
              <a:t>		</a:t>
            </a:r>
            <a:endParaRPr sz="1200" b="0" i="0" u="none" strike="noStrike" cap="none" dirty="0">
              <a:solidFill>
                <a:srgbClr val="000000"/>
              </a:solidFill>
              <a:latin typeface="Lato"/>
              <a:ea typeface="Lato"/>
              <a:cs typeface="Lato"/>
              <a:sym typeface="Lato"/>
            </a:endParaRPr>
          </a:p>
        </p:txBody>
      </p:sp>
      <p:sp>
        <p:nvSpPr>
          <p:cNvPr id="2" name="TextBox 1">
            <a:extLst>
              <a:ext uri="{FF2B5EF4-FFF2-40B4-BE49-F238E27FC236}">
                <a16:creationId xmlns:a16="http://schemas.microsoft.com/office/drawing/2014/main" id="{88476620-D266-BC2A-CBC0-82ED797A6098}"/>
              </a:ext>
            </a:extLst>
          </p:cNvPr>
          <p:cNvSpPr txBox="1"/>
          <p:nvPr/>
        </p:nvSpPr>
        <p:spPr>
          <a:xfrm>
            <a:off x="3684422" y="1261231"/>
            <a:ext cx="2060713" cy="307777"/>
          </a:xfrm>
          <a:prstGeom prst="rect">
            <a:avLst/>
          </a:prstGeom>
          <a:noFill/>
        </p:spPr>
        <p:txBody>
          <a:bodyPr wrap="square" rtlCol="0">
            <a:spAutoFit/>
          </a:bodyPr>
          <a:lstStyle/>
          <a:p>
            <a:r>
              <a:rPr lang="en-US" dirty="0"/>
              <a:t>A check is issued </a:t>
            </a:r>
            <a:endParaRPr lang="en-IN" dirty="0"/>
          </a:p>
        </p:txBody>
      </p:sp>
      <p:sp>
        <p:nvSpPr>
          <p:cNvPr id="3" name="TextBox 2">
            <a:extLst>
              <a:ext uri="{FF2B5EF4-FFF2-40B4-BE49-F238E27FC236}">
                <a16:creationId xmlns:a16="http://schemas.microsoft.com/office/drawing/2014/main" id="{E6638E98-7A6F-6334-E8AB-13EA9A3C64D5}"/>
              </a:ext>
            </a:extLst>
          </p:cNvPr>
          <p:cNvSpPr txBox="1"/>
          <p:nvPr/>
        </p:nvSpPr>
        <p:spPr>
          <a:xfrm>
            <a:off x="3422439" y="2514005"/>
            <a:ext cx="2060713" cy="738664"/>
          </a:xfrm>
          <a:prstGeom prst="rect">
            <a:avLst/>
          </a:prstGeom>
          <a:noFill/>
        </p:spPr>
        <p:txBody>
          <a:bodyPr wrap="square" rtlCol="0">
            <a:spAutoFit/>
          </a:bodyPr>
          <a:lstStyle/>
          <a:p>
            <a:r>
              <a:rPr lang="en-US" dirty="0"/>
              <a:t>The bank is notified and the details are verified for authenticity</a:t>
            </a:r>
            <a:endParaRPr lang="en-IN" dirty="0"/>
          </a:p>
        </p:txBody>
      </p:sp>
      <p:sp>
        <p:nvSpPr>
          <p:cNvPr id="4" name="TextBox 3">
            <a:extLst>
              <a:ext uri="{FF2B5EF4-FFF2-40B4-BE49-F238E27FC236}">
                <a16:creationId xmlns:a16="http://schemas.microsoft.com/office/drawing/2014/main" id="{7CF629C8-C896-242F-2E68-193C90EC1DB5}"/>
              </a:ext>
            </a:extLst>
          </p:cNvPr>
          <p:cNvSpPr txBox="1"/>
          <p:nvPr/>
        </p:nvSpPr>
        <p:spPr>
          <a:xfrm>
            <a:off x="3608221" y="1748085"/>
            <a:ext cx="1702906" cy="523220"/>
          </a:xfrm>
          <a:prstGeom prst="rect">
            <a:avLst/>
          </a:prstGeom>
          <a:noFill/>
        </p:spPr>
        <p:txBody>
          <a:bodyPr wrap="square" rtlCol="0">
            <a:spAutoFit/>
          </a:bodyPr>
          <a:lstStyle/>
          <a:p>
            <a:r>
              <a:rPr lang="en-US" dirty="0"/>
              <a:t>Handwriting is converted to text </a:t>
            </a:r>
            <a:endParaRPr lang="en-IN" dirty="0"/>
          </a:p>
        </p:txBody>
      </p:sp>
      <p:sp>
        <p:nvSpPr>
          <p:cNvPr id="5" name="TextBox 4">
            <a:extLst>
              <a:ext uri="{FF2B5EF4-FFF2-40B4-BE49-F238E27FC236}">
                <a16:creationId xmlns:a16="http://schemas.microsoft.com/office/drawing/2014/main" id="{4D14ECA3-4AE8-A212-2C9A-37C862072458}"/>
              </a:ext>
            </a:extLst>
          </p:cNvPr>
          <p:cNvSpPr txBox="1"/>
          <p:nvPr/>
        </p:nvSpPr>
        <p:spPr>
          <a:xfrm>
            <a:off x="3264623" y="3479824"/>
            <a:ext cx="2206487" cy="738664"/>
          </a:xfrm>
          <a:prstGeom prst="rect">
            <a:avLst/>
          </a:prstGeom>
          <a:noFill/>
        </p:spPr>
        <p:txBody>
          <a:bodyPr wrap="square" rtlCol="0">
            <a:spAutoFit/>
          </a:bodyPr>
          <a:lstStyle/>
          <a:p>
            <a:r>
              <a:rPr lang="en-US" dirty="0"/>
              <a:t>Then the bank as well the person who issued the check is notified</a:t>
            </a:r>
            <a:endParaRPr lang="en-IN" dirty="0"/>
          </a:p>
        </p:txBody>
      </p:sp>
      <p:sp>
        <p:nvSpPr>
          <p:cNvPr id="10" name="Arrow: Down 9">
            <a:extLst>
              <a:ext uri="{FF2B5EF4-FFF2-40B4-BE49-F238E27FC236}">
                <a16:creationId xmlns:a16="http://schemas.microsoft.com/office/drawing/2014/main" id="{D22C3E3D-CF76-C790-6D94-345DDF91F101}"/>
              </a:ext>
            </a:extLst>
          </p:cNvPr>
          <p:cNvSpPr/>
          <p:nvPr/>
        </p:nvSpPr>
        <p:spPr>
          <a:xfrm flipH="1">
            <a:off x="4407077" y="1606940"/>
            <a:ext cx="45719" cy="96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D44E10D8-3F81-C111-72AE-64012E531189}"/>
              </a:ext>
            </a:extLst>
          </p:cNvPr>
          <p:cNvSpPr/>
          <p:nvPr/>
        </p:nvSpPr>
        <p:spPr>
          <a:xfrm flipH="1">
            <a:off x="4367867" y="2300216"/>
            <a:ext cx="124138" cy="181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752E938A-43F5-04DA-0992-0C49A4204E4C}"/>
              </a:ext>
            </a:extLst>
          </p:cNvPr>
          <p:cNvSpPr/>
          <p:nvPr/>
        </p:nvSpPr>
        <p:spPr>
          <a:xfrm>
            <a:off x="4376594" y="3278863"/>
            <a:ext cx="76202" cy="194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364892" y="27871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dirty="0">
                <a:solidFill>
                  <a:srgbClr val="222222"/>
                </a:solidFill>
                <a:highlight>
                  <a:srgbClr val="FFFFFF"/>
                </a:highlight>
              </a:rPr>
              <a:t>Key Differentiators &amp; Adoption Plan</a:t>
            </a:r>
            <a:endParaRPr sz="2800" dirty="0"/>
          </a:p>
        </p:txBody>
      </p:sp>
      <p:sp>
        <p:nvSpPr>
          <p:cNvPr id="378" name="Google Shape;378;p7"/>
          <p:cNvSpPr txBox="1"/>
          <p:nvPr/>
        </p:nvSpPr>
        <p:spPr>
          <a:xfrm>
            <a:off x="364892" y="130861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dirty="0"/>
              <a:t>	 </a:t>
            </a:r>
            <a:r>
              <a:rPr lang="en-IN" sz="1600" dirty="0"/>
              <a:t>With this solution, when a check is processed, it is verified for its authenticity. After that its is processed like an online transaction with the help of open banking APIs, cloud computing, and cybersecurity</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47350" y="1425312"/>
            <a:ext cx="8649300" cy="82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487196" y="2194050"/>
            <a:ext cx="4559100" cy="277124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	Mayuri K </a:t>
            </a:r>
          </a:p>
          <a:p>
            <a:pPr marL="0" lvl="0" indent="0" algn="l" rtl="0">
              <a:lnSpc>
                <a:spcPct val="150000"/>
              </a:lnSpc>
              <a:spcBef>
                <a:spcPts val="0"/>
              </a:spcBef>
              <a:spcAft>
                <a:spcPts val="1600"/>
              </a:spcAft>
              <a:buSzPts val="1800"/>
              <a:buNone/>
            </a:pPr>
            <a:r>
              <a:rPr lang="en" sz="1500" dirty="0"/>
              <a:t>	Ramalakshmi N R </a:t>
            </a:r>
          </a:p>
          <a:p>
            <a:pPr marL="0" lvl="0" indent="0" algn="l" rtl="0">
              <a:lnSpc>
                <a:spcPct val="150000"/>
              </a:lnSpc>
              <a:spcBef>
                <a:spcPts val="0"/>
              </a:spcBef>
              <a:spcAft>
                <a:spcPts val="1600"/>
              </a:spcAft>
              <a:buSzPts val="1800"/>
              <a:buNone/>
            </a:pPr>
            <a:r>
              <a:rPr lang="en" sz="1500" dirty="0"/>
              <a:t>	Madhan Raaj A U</a:t>
            </a:r>
          </a:p>
          <a:p>
            <a:pPr marL="0" lvl="0" indent="0" algn="l" rtl="0">
              <a:lnSpc>
                <a:spcPct val="150000"/>
              </a:lnSpc>
              <a:spcBef>
                <a:spcPts val="0"/>
              </a:spcBef>
              <a:spcAft>
                <a:spcPts val="1600"/>
              </a:spcAft>
              <a:buSzPts val="1800"/>
              <a:buNone/>
            </a:pPr>
            <a:r>
              <a:rPr lang="en" sz="1500" dirty="0"/>
              <a:t>	Raghul V</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453</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Lato Black</vt:lpstr>
      <vt:lpstr>Arial</vt:lpstr>
      <vt:lpstr>Lato</vt:lpstr>
      <vt:lpstr>Trebuchet MS</vt:lpstr>
      <vt:lpstr>TI Template</vt:lpstr>
      <vt:lpstr>TI Template</vt:lpstr>
      <vt:lpstr>Bank of Baroda Hackathon - 2022                       </vt:lpstr>
      <vt:lpstr>Problem Statement?</vt:lpstr>
      <vt:lpstr>User Segment &amp; Pain Points</vt:lpstr>
      <vt:lpstr>Pre-Requisite</vt:lpstr>
      <vt:lpstr>Azure tools or resources</vt:lpstr>
      <vt:lpstr>PowerPoint Presentation</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Mayuri</dc:creator>
  <cp:lastModifiedBy>Mayuri K</cp:lastModifiedBy>
  <cp:revision>6</cp:revision>
  <dcterms:modified xsi:type="dcterms:W3CDTF">2022-09-20T18:04:30Z</dcterms:modified>
</cp:coreProperties>
</file>