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Cambria Math" panose="02040503050406030204" pitchFamily="18" charset="0"/>
      <p:regular r:id="rId13"/>
    </p:embeddedFont>
    <p:embeddedFont>
      <p:font typeface="Lato" panose="020F0502020204030203" pitchFamily="34" charset="0"/>
      <p:regular r:id="rId14"/>
      <p:bold r:id="rId15"/>
      <p:italic r:id="rId16"/>
      <p:boldItalic r:id="rId17"/>
    </p:embeddedFont>
    <p:embeddedFont>
      <p:font typeface="Lato Black" panose="020F0502020204030203" pitchFamily="34" charset="0"/>
      <p:bold r:id="rId18"/>
      <p:boldItalic r:id="rId19"/>
    </p:embeddedFont>
    <p:embeddedFont>
      <p:font typeface="Trebuchet MS" panose="020B0603020202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0"/>
  </p:normalViewPr>
  <p:slideViewPr>
    <p:cSldViewPr snapToGrid="0">
      <p:cViewPr varScale="1">
        <p:scale>
          <a:sx n="97" d="100"/>
          <a:sy n="97" d="100"/>
        </p:scale>
        <p:origin x="60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font" Target="fonts/font9.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customschemas.google.com/relationships/presentationmetadata" Target="metadata"/><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772656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a:solidFill>
                  <a:schemeClr val="lt1"/>
                </a:solidFill>
                <a:latin typeface="Trebuchet MS"/>
                <a:ea typeface="Trebuchet MS"/>
                <a:cs typeface="Trebuchet MS"/>
                <a:sym typeface="Trebuchet MS"/>
              </a:rPr>
              <a:t>Bank of Baroda Hackathon - 2022                       </a:t>
            </a:r>
            <a:endParaRPr sz="2900" u="sng" dirty="0">
              <a:solidFill>
                <a:schemeClr val="lt1"/>
              </a:solidFill>
              <a:latin typeface="Trebuchet MS"/>
              <a:ea typeface="Trebuchet MS"/>
              <a:cs typeface="Trebuchet MS"/>
              <a:sym typeface="Trebuchet MS"/>
            </a:endParaRPr>
          </a:p>
        </p:txBody>
      </p:sp>
      <p:sp>
        <p:nvSpPr>
          <p:cNvPr id="339" name="Google Shape;339;p1"/>
          <p:cNvSpPr txBox="1"/>
          <p:nvPr/>
        </p:nvSpPr>
        <p:spPr>
          <a:xfrm>
            <a:off x="137652" y="2918917"/>
            <a:ext cx="6192300" cy="55396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400" b="1" i="0" u="none" strike="noStrike" cap="none" dirty="0">
                <a:solidFill>
                  <a:schemeClr val="lt1"/>
                </a:solidFill>
                <a:latin typeface="Trebuchet MS"/>
                <a:ea typeface="Trebuchet MS"/>
                <a:cs typeface="Trebuchet MS"/>
                <a:sym typeface="Trebuchet MS"/>
              </a:rPr>
              <a:t>Your Team Name : The Slim Shadies </a:t>
            </a:r>
            <a:endParaRPr sz="2400" b="1" i="0" u="none" strike="noStrike" cap="none" dirty="0">
              <a:solidFill>
                <a:schemeClr val="lt1"/>
              </a:solidFill>
              <a:latin typeface="Trebuchet MS"/>
              <a:ea typeface="Trebuchet MS"/>
              <a:cs typeface="Trebuchet MS"/>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7"/>
            <a:ext cx="2386200" cy="507801"/>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800" dirty="0"/>
              <a:t>Problem Statement</a:t>
            </a:r>
            <a:endParaRPr sz="2800" dirty="0"/>
          </a:p>
        </p:txBody>
      </p:sp>
      <p:sp>
        <p:nvSpPr>
          <p:cNvPr id="348" name="Google Shape;348;p2"/>
          <p:cNvSpPr txBox="1"/>
          <p:nvPr/>
        </p:nvSpPr>
        <p:spPr>
          <a:xfrm>
            <a:off x="369371" y="934065"/>
            <a:ext cx="8834284" cy="364664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2000" b="1" i="0" u="none" strike="noStrike" cap="none" dirty="0">
                <a:solidFill>
                  <a:srgbClr val="222222"/>
                </a:solidFill>
                <a:highlight>
                  <a:srgbClr val="FFFFFF"/>
                </a:highlight>
                <a:latin typeface="Lato"/>
                <a:ea typeface="Lato"/>
                <a:cs typeface="Lato"/>
                <a:sym typeface="Lato"/>
              </a:rPr>
              <a:t>Why did you decide to solve this Problem statement</a:t>
            </a:r>
            <a:r>
              <a:rPr lang="en" sz="1400" b="1" i="0" u="none" strike="noStrike" cap="none" dirty="0">
                <a:solidFill>
                  <a:srgbClr val="222222"/>
                </a:solidFill>
                <a:highlight>
                  <a:srgbClr val="FFFFFF"/>
                </a:highlight>
                <a:latin typeface="Lato"/>
                <a:ea typeface="Lato"/>
                <a:cs typeface="Lato"/>
                <a:sym typeface="Lato"/>
              </a:rPr>
              <a:t>?</a:t>
            </a:r>
            <a:endParaRPr sz="1400" b="1" i="0" u="none" strike="noStrike" cap="none" dirty="0">
              <a:solidFill>
                <a:srgbClr val="000000"/>
              </a:solidFill>
              <a:latin typeface="Lato"/>
              <a:ea typeface="Lato"/>
              <a:cs typeface="Lato"/>
              <a:sym typeface="Lato"/>
            </a:endParaRPr>
          </a:p>
        </p:txBody>
      </p:sp>
      <p:sp>
        <p:nvSpPr>
          <p:cNvPr id="2" name="TextBox 1">
            <a:extLst>
              <a:ext uri="{FF2B5EF4-FFF2-40B4-BE49-F238E27FC236}">
                <a16:creationId xmlns:a16="http://schemas.microsoft.com/office/drawing/2014/main" id="{D4DFE87B-8B07-BF54-DA68-4BCA1FABBB5F}"/>
              </a:ext>
            </a:extLst>
          </p:cNvPr>
          <p:cNvSpPr txBox="1"/>
          <p:nvPr/>
        </p:nvSpPr>
        <p:spPr>
          <a:xfrm>
            <a:off x="287593" y="1735521"/>
            <a:ext cx="8642555" cy="2831544"/>
          </a:xfrm>
          <a:prstGeom prst="rect">
            <a:avLst/>
          </a:prstGeom>
          <a:solidFill>
            <a:schemeClr val="bg1"/>
          </a:solidFill>
          <a:ln>
            <a:noFill/>
          </a:ln>
        </p:spPr>
        <p:txBody>
          <a:bodyPr wrap="square" rtlCol="0">
            <a:spAutoFit/>
          </a:bodyPr>
          <a:lstStyle/>
          <a:p>
            <a:pPr marL="285750" indent="-285750">
              <a:buFont typeface="Wingdings" panose="05000000000000000000" pitchFamily="2" charset="2"/>
              <a:buChar char="Ø"/>
            </a:pPr>
            <a:r>
              <a:rPr lang="en-IN" sz="1600" dirty="0">
                <a:latin typeface="Cambria Math" panose="02040503050406030204" pitchFamily="18" charset="0"/>
                <a:ea typeface="Cambria Math" panose="02040503050406030204" pitchFamily="18" charset="0"/>
                <a:cs typeface="Lato" panose="020F0502020204030203" pitchFamily="34" charset="0"/>
              </a:rPr>
              <a:t>    When it comes to banking sector, due to the involvement of large number of people as well as highly secured mechanisms, its usual to get a large number of complications from the customer side. </a:t>
            </a:r>
          </a:p>
          <a:p>
            <a:endParaRPr lang="en-IN" sz="1600" dirty="0">
              <a:latin typeface="Cambria Math" panose="02040503050406030204" pitchFamily="18" charset="0"/>
              <a:ea typeface="Cambria Math" panose="02040503050406030204" pitchFamily="18" charset="0"/>
              <a:cs typeface="Lato" panose="020F0502020204030203" pitchFamily="34" charset="0"/>
            </a:endParaRPr>
          </a:p>
          <a:p>
            <a:pPr marL="285750" indent="-285750">
              <a:buFont typeface="Wingdings" panose="05000000000000000000" pitchFamily="2" charset="2"/>
              <a:buChar char="Ø"/>
            </a:pPr>
            <a:r>
              <a:rPr lang="en-IN" sz="1600" dirty="0">
                <a:latin typeface="Cambria Math" panose="02040503050406030204" pitchFamily="18" charset="0"/>
                <a:ea typeface="Cambria Math" panose="02040503050406030204" pitchFamily="18" charset="0"/>
                <a:cs typeface="Lato" panose="020F0502020204030203" pitchFamily="34" charset="0"/>
              </a:rPr>
              <a:t>   As an ordinary man, I’ve been on this customer side for a very long period and I’ve experienced much longer times waiting for my queries to be resolved.</a:t>
            </a:r>
          </a:p>
          <a:p>
            <a:endParaRPr lang="en-IN" sz="1600" dirty="0">
              <a:latin typeface="Cambria Math" panose="02040503050406030204" pitchFamily="18" charset="0"/>
              <a:ea typeface="Cambria Math" panose="02040503050406030204" pitchFamily="18" charset="0"/>
              <a:cs typeface="Lato" panose="020F0502020204030203" pitchFamily="34" charset="0"/>
            </a:endParaRPr>
          </a:p>
          <a:p>
            <a:pPr marL="285750" indent="-285750">
              <a:buFont typeface="Wingdings" panose="05000000000000000000" pitchFamily="2" charset="2"/>
              <a:buChar char="Ø"/>
            </a:pPr>
            <a:r>
              <a:rPr lang="en-IN" sz="1600" dirty="0">
                <a:latin typeface="Cambria Math" panose="02040503050406030204" pitchFamily="18" charset="0"/>
                <a:ea typeface="Cambria Math" panose="02040503050406030204" pitchFamily="18" charset="0"/>
                <a:cs typeface="Lato" panose="020F0502020204030203" pitchFamily="34" charset="0"/>
              </a:rPr>
              <a:t>   If the call centre analytics is improved better with newer methodologies and algorithms, the customers queries can be resolved more quickly and efficiently. </a:t>
            </a:r>
          </a:p>
          <a:p>
            <a:endParaRPr lang="en-IN" sz="1600" dirty="0">
              <a:latin typeface="Cambria Math" panose="02040503050406030204" pitchFamily="18" charset="0"/>
              <a:ea typeface="Cambria Math" panose="02040503050406030204" pitchFamily="18" charset="0"/>
              <a:cs typeface="Lato" panose="020F0502020204030203" pitchFamily="34" charset="0"/>
            </a:endParaRPr>
          </a:p>
          <a:p>
            <a:pPr marL="285750" indent="-285750">
              <a:buFont typeface="Wingdings" panose="05000000000000000000" pitchFamily="2" charset="2"/>
              <a:buChar char="Ø"/>
            </a:pPr>
            <a:r>
              <a:rPr lang="en-IN" sz="1600" dirty="0">
                <a:latin typeface="Cambria Math" panose="02040503050406030204" pitchFamily="18" charset="0"/>
                <a:ea typeface="Cambria Math" panose="02040503050406030204" pitchFamily="18" charset="0"/>
                <a:cs typeface="Lato" panose="020F0502020204030203" pitchFamily="34" charset="0"/>
              </a:rPr>
              <a:t>   This is why I chose this problem statement to be solved</a:t>
            </a:r>
            <a:r>
              <a:rPr lang="en-IN" sz="1800" dirty="0">
                <a:latin typeface="Cambria Math" panose="02040503050406030204" pitchFamily="18" charset="0"/>
                <a:ea typeface="Cambria Math" panose="02040503050406030204" pitchFamily="18" charset="0"/>
                <a:cs typeface="Lato" panose="020F0502020204030203" pitchFamily="34"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User Segment &amp; Pain Points</a:t>
            </a:r>
            <a:endParaRPr sz="2000" dirty="0"/>
          </a:p>
        </p:txBody>
      </p:sp>
      <p:sp>
        <p:nvSpPr>
          <p:cNvPr id="354" name="Google Shape;354;p3"/>
          <p:cNvSpPr txBox="1"/>
          <p:nvPr/>
        </p:nvSpPr>
        <p:spPr>
          <a:xfrm>
            <a:off x="512378" y="930074"/>
            <a:ext cx="7836171" cy="3656674"/>
          </a:xfrm>
          <a:prstGeom prst="rect">
            <a:avLst/>
          </a:prstGeom>
          <a:noFill/>
          <a:ln>
            <a:noFill/>
          </a:ln>
        </p:spPr>
        <p:txBody>
          <a:bodyPr spcFirstLastPara="1" wrap="square" lIns="91425" tIns="91425" rIns="91425" bIns="91425" anchor="t" anchorCtr="0">
            <a:noAutofit/>
          </a:bodyPr>
          <a:lstStyle/>
          <a:p>
            <a:pPr marL="285750" marR="0" lvl="0" indent="-285750" algn="l" rtl="0">
              <a:lnSpc>
                <a:spcPct val="115000"/>
              </a:lnSpc>
              <a:spcBef>
                <a:spcPts val="1000"/>
              </a:spcBef>
              <a:spcAft>
                <a:spcPts val="1000"/>
              </a:spcAft>
              <a:buClr>
                <a:srgbClr val="000000"/>
              </a:buClr>
              <a:buSzPts val="1200"/>
              <a:buFont typeface="Wingdings" panose="05000000000000000000" pitchFamily="2" charset="2"/>
              <a:buChar char="Ø"/>
            </a:pPr>
            <a:r>
              <a:rPr lang="en-IN" sz="1600" dirty="0">
                <a:latin typeface="Cambria Math" panose="02040503050406030204" pitchFamily="18" charset="0"/>
                <a:ea typeface="Cambria Math" panose="02040503050406030204" pitchFamily="18" charset="0"/>
                <a:cs typeface="Lato"/>
                <a:sym typeface="Lato"/>
              </a:rPr>
              <a:t>The customers of the bank/organisation will be the first most benefitted counterparts from this AI-based solution for  answering phone calls.</a:t>
            </a:r>
          </a:p>
          <a:p>
            <a:pPr marL="285750" marR="0" lvl="0" indent="-285750" algn="l" rtl="0">
              <a:lnSpc>
                <a:spcPct val="115000"/>
              </a:lnSpc>
              <a:spcBef>
                <a:spcPts val="1000"/>
              </a:spcBef>
              <a:spcAft>
                <a:spcPts val="1000"/>
              </a:spcAft>
              <a:buClr>
                <a:srgbClr val="000000"/>
              </a:buClr>
              <a:buSzPts val="1200"/>
              <a:buFont typeface="Wingdings" panose="05000000000000000000" pitchFamily="2" charset="2"/>
              <a:buChar char="Ø"/>
            </a:pPr>
            <a:r>
              <a:rPr lang="en-IN" sz="1600" dirty="0">
                <a:latin typeface="Cambria Math" panose="02040503050406030204" pitchFamily="18" charset="0"/>
                <a:ea typeface="Cambria Math" panose="02040503050406030204" pitchFamily="18" charset="0"/>
                <a:cs typeface="Lato"/>
                <a:sym typeface="Lato"/>
              </a:rPr>
              <a:t> Along the customers, the bank also could save up on their resources as well as build their reputation over the long run.</a:t>
            </a:r>
          </a:p>
          <a:p>
            <a:pPr marL="285750" marR="0" lvl="0" indent="-285750" algn="l" rtl="0">
              <a:lnSpc>
                <a:spcPct val="115000"/>
              </a:lnSpc>
              <a:spcBef>
                <a:spcPts val="1000"/>
              </a:spcBef>
              <a:spcAft>
                <a:spcPts val="1000"/>
              </a:spcAft>
              <a:buClr>
                <a:srgbClr val="000000"/>
              </a:buClr>
              <a:buSzPts val="1200"/>
              <a:buFont typeface="Wingdings" panose="05000000000000000000" pitchFamily="2" charset="2"/>
              <a:buChar char="Ø"/>
            </a:pPr>
            <a:r>
              <a:rPr lang="en-IN" sz="1600" dirty="0">
                <a:latin typeface="Cambria Math" panose="02040503050406030204" pitchFamily="18" charset="0"/>
                <a:ea typeface="Cambria Math" panose="02040503050406030204" pitchFamily="18" charset="0"/>
                <a:cs typeface="Lato"/>
                <a:sym typeface="Lato"/>
              </a:rPr>
              <a:t> Due to less number of employees and more callers on line, the customers have to wait for a long time, this can be reduced by using  IVAs(Intelligent Virtual Agents).</a:t>
            </a:r>
          </a:p>
          <a:p>
            <a:pPr marL="285750" marR="0" lvl="0" indent="-285750" algn="l" rtl="0">
              <a:lnSpc>
                <a:spcPct val="115000"/>
              </a:lnSpc>
              <a:spcBef>
                <a:spcPts val="1000"/>
              </a:spcBef>
              <a:spcAft>
                <a:spcPts val="1000"/>
              </a:spcAft>
              <a:buClr>
                <a:srgbClr val="000000"/>
              </a:buClr>
              <a:buSzPts val="1200"/>
              <a:buFont typeface="Wingdings" panose="05000000000000000000" pitchFamily="2" charset="2"/>
              <a:buChar char="Ø"/>
            </a:pPr>
            <a:r>
              <a:rPr lang="en-IN" sz="1600" dirty="0">
                <a:latin typeface="Cambria Math" panose="02040503050406030204" pitchFamily="18" charset="0"/>
                <a:ea typeface="Cambria Math" panose="02040503050406030204" pitchFamily="18" charset="0"/>
                <a:cs typeface="Lato"/>
                <a:sym typeface="Lato"/>
              </a:rPr>
              <a:t>This statement above might seem too grandeur but if the customers are satisfied in a bank, it will automatically lead us towards the growth.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331116" y="291159"/>
            <a:ext cx="8238600" cy="4337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endParaRPr lang="en-IN" sz="1400" b="0" i="0" u="none" strike="noStrike" cap="none" dirty="0">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0" y="0"/>
            <a:ext cx="8622229" cy="28579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Work Flow:</a:t>
            </a:r>
            <a:endParaRPr sz="2000" dirty="0"/>
          </a:p>
        </p:txBody>
      </p:sp>
      <p:graphicFrame>
        <p:nvGraphicFramePr>
          <p:cNvPr id="10" name="Table 10">
            <a:extLst>
              <a:ext uri="{FF2B5EF4-FFF2-40B4-BE49-F238E27FC236}">
                <a16:creationId xmlns:a16="http://schemas.microsoft.com/office/drawing/2014/main" id="{6B690772-EB22-4A57-9C87-88DFAE71C29A}"/>
              </a:ext>
            </a:extLst>
          </p:cNvPr>
          <p:cNvGraphicFramePr>
            <a:graphicFrameLocks noGrp="1"/>
          </p:cNvGraphicFramePr>
          <p:nvPr>
            <p:extLst>
              <p:ext uri="{D42A27DB-BD31-4B8C-83A1-F6EECF244321}">
                <p14:modId xmlns:p14="http://schemas.microsoft.com/office/powerpoint/2010/main" val="2174838269"/>
              </p:ext>
            </p:extLst>
          </p:nvPr>
        </p:nvGraphicFramePr>
        <p:xfrm>
          <a:off x="1227935" y="413428"/>
          <a:ext cx="6095999" cy="518160"/>
        </p:xfrm>
        <a:graphic>
          <a:graphicData uri="http://schemas.openxmlformats.org/drawingml/2006/table">
            <a:tbl>
              <a:tblPr firstRow="1" bandRow="1">
                <a:tableStyleId>{5C22544A-7EE6-4342-B048-85BDC9FD1C3A}</a:tableStyleId>
              </a:tblPr>
              <a:tblGrid>
                <a:gridCol w="6095999">
                  <a:extLst>
                    <a:ext uri="{9D8B030D-6E8A-4147-A177-3AD203B41FA5}">
                      <a16:colId xmlns:a16="http://schemas.microsoft.com/office/drawing/2014/main" val="3317644613"/>
                    </a:ext>
                  </a:extLst>
                </a:gridCol>
              </a:tblGrid>
              <a:tr h="364818">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dirty="0">
                          <a:latin typeface="Lato"/>
                          <a:ea typeface="Lato"/>
                          <a:cs typeface="Lato"/>
                          <a:sym typeface="Lato"/>
                        </a:rPr>
                        <a:t>Determining the right dataset</a:t>
                      </a:r>
                    </a:p>
                    <a:p>
                      <a:pPr algn="ctr"/>
                      <a:endParaRPr lang="en-IN" dirty="0"/>
                    </a:p>
                  </a:txBody>
                  <a:tcPr/>
                </a:tc>
                <a:extLst>
                  <a:ext uri="{0D108BD9-81ED-4DB2-BD59-A6C34878D82A}">
                    <a16:rowId xmlns:a16="http://schemas.microsoft.com/office/drawing/2014/main" val="2452578731"/>
                  </a:ext>
                </a:extLst>
              </a:tr>
            </a:tbl>
          </a:graphicData>
        </a:graphic>
      </p:graphicFrame>
      <p:graphicFrame>
        <p:nvGraphicFramePr>
          <p:cNvPr id="12" name="Table 12">
            <a:extLst>
              <a:ext uri="{FF2B5EF4-FFF2-40B4-BE49-F238E27FC236}">
                <a16:creationId xmlns:a16="http://schemas.microsoft.com/office/drawing/2014/main" id="{BD91A536-0014-44F9-83D5-67610A99F17D}"/>
              </a:ext>
            </a:extLst>
          </p:cNvPr>
          <p:cNvGraphicFramePr>
            <a:graphicFrameLocks noGrp="1"/>
          </p:cNvGraphicFramePr>
          <p:nvPr>
            <p:extLst>
              <p:ext uri="{D42A27DB-BD31-4B8C-83A1-F6EECF244321}">
                <p14:modId xmlns:p14="http://schemas.microsoft.com/office/powerpoint/2010/main" val="1335594116"/>
              </p:ext>
            </p:extLst>
          </p:nvPr>
        </p:nvGraphicFramePr>
        <p:xfrm>
          <a:off x="1227935" y="1606495"/>
          <a:ext cx="6096000" cy="51816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60759759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AI Integration</a:t>
                      </a:r>
                    </a:p>
                    <a:p>
                      <a:pPr algn="ctr"/>
                      <a:endParaRPr lang="en-IN" dirty="0"/>
                    </a:p>
                  </a:txBody>
                  <a:tcPr/>
                </a:tc>
                <a:extLst>
                  <a:ext uri="{0D108BD9-81ED-4DB2-BD59-A6C34878D82A}">
                    <a16:rowId xmlns:a16="http://schemas.microsoft.com/office/drawing/2014/main" val="1879112862"/>
                  </a:ext>
                </a:extLst>
              </a:tr>
            </a:tbl>
          </a:graphicData>
        </a:graphic>
      </p:graphicFrame>
      <p:graphicFrame>
        <p:nvGraphicFramePr>
          <p:cNvPr id="13" name="Table 13">
            <a:extLst>
              <a:ext uri="{FF2B5EF4-FFF2-40B4-BE49-F238E27FC236}">
                <a16:creationId xmlns:a16="http://schemas.microsoft.com/office/drawing/2014/main" id="{7A6EE4A5-08AA-4E0D-A9AD-5BA06DBF20A4}"/>
              </a:ext>
            </a:extLst>
          </p:cNvPr>
          <p:cNvGraphicFramePr>
            <a:graphicFrameLocks noGrp="1"/>
          </p:cNvGraphicFramePr>
          <p:nvPr>
            <p:extLst>
              <p:ext uri="{D42A27DB-BD31-4B8C-83A1-F6EECF244321}">
                <p14:modId xmlns:p14="http://schemas.microsoft.com/office/powerpoint/2010/main" val="3906151585"/>
              </p:ext>
            </p:extLst>
          </p:nvPr>
        </p:nvGraphicFramePr>
        <p:xfrm>
          <a:off x="1227935" y="2176587"/>
          <a:ext cx="6095999" cy="518160"/>
        </p:xfrm>
        <a:graphic>
          <a:graphicData uri="http://schemas.openxmlformats.org/drawingml/2006/table">
            <a:tbl>
              <a:tblPr firstRow="1" bandRow="1">
                <a:tableStyleId>{5C22544A-7EE6-4342-B048-85BDC9FD1C3A}</a:tableStyleId>
              </a:tblPr>
              <a:tblGrid>
                <a:gridCol w="6095999">
                  <a:extLst>
                    <a:ext uri="{9D8B030D-6E8A-4147-A177-3AD203B41FA5}">
                      <a16:colId xmlns:a16="http://schemas.microsoft.com/office/drawing/2014/main" val="387444234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Data security and storage</a:t>
                      </a:r>
                    </a:p>
                    <a:p>
                      <a:pPr algn="ctr"/>
                      <a:endParaRPr lang="en-IN" dirty="0"/>
                    </a:p>
                  </a:txBody>
                  <a:tcPr/>
                </a:tc>
                <a:extLst>
                  <a:ext uri="{0D108BD9-81ED-4DB2-BD59-A6C34878D82A}">
                    <a16:rowId xmlns:a16="http://schemas.microsoft.com/office/drawing/2014/main" val="332033203"/>
                  </a:ext>
                </a:extLst>
              </a:tr>
            </a:tbl>
          </a:graphicData>
        </a:graphic>
      </p:graphicFrame>
      <p:graphicFrame>
        <p:nvGraphicFramePr>
          <p:cNvPr id="15" name="Table 15">
            <a:extLst>
              <a:ext uri="{FF2B5EF4-FFF2-40B4-BE49-F238E27FC236}">
                <a16:creationId xmlns:a16="http://schemas.microsoft.com/office/drawing/2014/main" id="{47871551-0354-4F15-81FA-CED464B0E4F0}"/>
              </a:ext>
            </a:extLst>
          </p:cNvPr>
          <p:cNvGraphicFramePr>
            <a:graphicFrameLocks noGrp="1"/>
          </p:cNvGraphicFramePr>
          <p:nvPr>
            <p:extLst>
              <p:ext uri="{D42A27DB-BD31-4B8C-83A1-F6EECF244321}">
                <p14:modId xmlns:p14="http://schemas.microsoft.com/office/powerpoint/2010/main" val="4262286258"/>
              </p:ext>
            </p:extLst>
          </p:nvPr>
        </p:nvGraphicFramePr>
        <p:xfrm>
          <a:off x="1227935" y="2777483"/>
          <a:ext cx="6096000" cy="51816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195221391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Computation</a:t>
                      </a:r>
                    </a:p>
                    <a:p>
                      <a:pPr algn="ctr"/>
                      <a:endParaRPr lang="en-IN" dirty="0"/>
                    </a:p>
                  </a:txBody>
                  <a:tcPr/>
                </a:tc>
                <a:extLst>
                  <a:ext uri="{0D108BD9-81ED-4DB2-BD59-A6C34878D82A}">
                    <a16:rowId xmlns:a16="http://schemas.microsoft.com/office/drawing/2014/main" val="533843416"/>
                  </a:ext>
                </a:extLst>
              </a:tr>
            </a:tbl>
          </a:graphicData>
        </a:graphic>
      </p:graphicFrame>
      <p:graphicFrame>
        <p:nvGraphicFramePr>
          <p:cNvPr id="16" name="Table 17">
            <a:extLst>
              <a:ext uri="{FF2B5EF4-FFF2-40B4-BE49-F238E27FC236}">
                <a16:creationId xmlns:a16="http://schemas.microsoft.com/office/drawing/2014/main" id="{E34D2D6B-1686-46F9-BA6F-3DF79103386D}"/>
              </a:ext>
            </a:extLst>
          </p:cNvPr>
          <p:cNvGraphicFramePr>
            <a:graphicFrameLocks noGrp="1"/>
          </p:cNvGraphicFramePr>
          <p:nvPr>
            <p:extLst>
              <p:ext uri="{D42A27DB-BD31-4B8C-83A1-F6EECF244321}">
                <p14:modId xmlns:p14="http://schemas.microsoft.com/office/powerpoint/2010/main" val="2633285851"/>
              </p:ext>
            </p:extLst>
          </p:nvPr>
        </p:nvGraphicFramePr>
        <p:xfrm>
          <a:off x="1227935" y="3363601"/>
          <a:ext cx="6096000" cy="51816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3431581026"/>
                    </a:ext>
                  </a:extLst>
                </a:gridCol>
              </a:tblGrid>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Niche Skillset</a:t>
                      </a:r>
                    </a:p>
                    <a:p>
                      <a:pPr algn="ctr"/>
                      <a:endParaRPr lang="en-IN" dirty="0"/>
                    </a:p>
                  </a:txBody>
                  <a:tcPr/>
                </a:tc>
                <a:extLst>
                  <a:ext uri="{0D108BD9-81ED-4DB2-BD59-A6C34878D82A}">
                    <a16:rowId xmlns:a16="http://schemas.microsoft.com/office/drawing/2014/main" val="3907087671"/>
                  </a:ext>
                </a:extLst>
              </a:tr>
            </a:tbl>
          </a:graphicData>
        </a:graphic>
      </p:graphicFrame>
      <p:graphicFrame>
        <p:nvGraphicFramePr>
          <p:cNvPr id="18" name="Table 18">
            <a:extLst>
              <a:ext uri="{FF2B5EF4-FFF2-40B4-BE49-F238E27FC236}">
                <a16:creationId xmlns:a16="http://schemas.microsoft.com/office/drawing/2014/main" id="{ADFB739B-1F31-45CA-A2AA-560E99F76CE7}"/>
              </a:ext>
            </a:extLst>
          </p:cNvPr>
          <p:cNvGraphicFramePr>
            <a:graphicFrameLocks noGrp="1"/>
          </p:cNvGraphicFramePr>
          <p:nvPr>
            <p:extLst>
              <p:ext uri="{D42A27DB-BD31-4B8C-83A1-F6EECF244321}">
                <p14:modId xmlns:p14="http://schemas.microsoft.com/office/powerpoint/2010/main" val="2137366022"/>
              </p:ext>
            </p:extLst>
          </p:nvPr>
        </p:nvGraphicFramePr>
        <p:xfrm>
          <a:off x="1227935" y="3952832"/>
          <a:ext cx="6096000" cy="51816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1358444461"/>
                    </a:ext>
                  </a:extLst>
                </a:gridCol>
              </a:tblGrid>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Legal Issues</a:t>
                      </a:r>
                    </a:p>
                    <a:p>
                      <a:pPr algn="ctr"/>
                      <a:endParaRPr lang="en-IN" dirty="0"/>
                    </a:p>
                  </a:txBody>
                  <a:tcPr/>
                </a:tc>
                <a:extLst>
                  <a:ext uri="{0D108BD9-81ED-4DB2-BD59-A6C34878D82A}">
                    <a16:rowId xmlns:a16="http://schemas.microsoft.com/office/drawing/2014/main" val="1468408354"/>
                  </a:ext>
                </a:extLst>
              </a:tr>
            </a:tbl>
          </a:graphicData>
        </a:graphic>
      </p:graphicFrame>
      <p:graphicFrame>
        <p:nvGraphicFramePr>
          <p:cNvPr id="19" name="Table 19">
            <a:extLst>
              <a:ext uri="{FF2B5EF4-FFF2-40B4-BE49-F238E27FC236}">
                <a16:creationId xmlns:a16="http://schemas.microsoft.com/office/drawing/2014/main" id="{7CBF31EA-BCE3-448D-BD35-8F7B4AFCED7A}"/>
              </a:ext>
            </a:extLst>
          </p:cNvPr>
          <p:cNvGraphicFramePr>
            <a:graphicFrameLocks noGrp="1"/>
          </p:cNvGraphicFramePr>
          <p:nvPr>
            <p:extLst>
              <p:ext uri="{D42A27DB-BD31-4B8C-83A1-F6EECF244321}">
                <p14:modId xmlns:p14="http://schemas.microsoft.com/office/powerpoint/2010/main" val="633095501"/>
              </p:ext>
            </p:extLst>
          </p:nvPr>
        </p:nvGraphicFramePr>
        <p:xfrm>
          <a:off x="1227935" y="4549642"/>
          <a:ext cx="6096000" cy="51816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417681239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t>Explainability</a:t>
                      </a:r>
                      <a:endParaRPr lang="en-US" dirty="0"/>
                    </a:p>
                    <a:p>
                      <a:pPr algn="ctr"/>
                      <a:endParaRPr lang="en-IN" dirty="0"/>
                    </a:p>
                  </a:txBody>
                  <a:tcPr/>
                </a:tc>
                <a:extLst>
                  <a:ext uri="{0D108BD9-81ED-4DB2-BD59-A6C34878D82A}">
                    <a16:rowId xmlns:a16="http://schemas.microsoft.com/office/drawing/2014/main" val="3451689758"/>
                  </a:ext>
                </a:extLst>
              </a:tr>
            </a:tbl>
          </a:graphicData>
        </a:graphic>
      </p:graphicFrame>
      <p:graphicFrame>
        <p:nvGraphicFramePr>
          <p:cNvPr id="23" name="Table 11">
            <a:extLst>
              <a:ext uri="{FF2B5EF4-FFF2-40B4-BE49-F238E27FC236}">
                <a16:creationId xmlns:a16="http://schemas.microsoft.com/office/drawing/2014/main" id="{E28C3BDC-7097-4A64-9DD9-A534803387E2}"/>
              </a:ext>
            </a:extLst>
          </p:cNvPr>
          <p:cNvGraphicFramePr>
            <a:graphicFrameLocks noGrp="1"/>
          </p:cNvGraphicFramePr>
          <p:nvPr>
            <p:extLst>
              <p:ext uri="{D42A27DB-BD31-4B8C-83A1-F6EECF244321}">
                <p14:modId xmlns:p14="http://schemas.microsoft.com/office/powerpoint/2010/main" val="1768329600"/>
              </p:ext>
            </p:extLst>
          </p:nvPr>
        </p:nvGraphicFramePr>
        <p:xfrm>
          <a:off x="1227935" y="1016571"/>
          <a:ext cx="6095999" cy="518160"/>
        </p:xfrm>
        <a:graphic>
          <a:graphicData uri="http://schemas.openxmlformats.org/drawingml/2006/table">
            <a:tbl>
              <a:tblPr firstRow="1" bandRow="1">
                <a:tableStyleId>{5C22544A-7EE6-4342-B048-85BDC9FD1C3A}</a:tableStyleId>
              </a:tblPr>
              <a:tblGrid>
                <a:gridCol w="6095999">
                  <a:extLst>
                    <a:ext uri="{9D8B030D-6E8A-4147-A177-3AD203B41FA5}">
                      <a16:colId xmlns:a16="http://schemas.microsoft.com/office/drawing/2014/main" val="189885412"/>
                    </a:ext>
                  </a:extLst>
                </a:gridCol>
              </a:tblGrid>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chemeClr val="bg1"/>
                          </a:solidFill>
                          <a:latin typeface="Lato"/>
                          <a:ea typeface="Lato"/>
                          <a:cs typeface="Lato"/>
                          <a:sym typeface="Lato"/>
                        </a:rPr>
                        <a:t>ML Algorithms</a:t>
                      </a:r>
                    </a:p>
                    <a:p>
                      <a:pPr algn="ctr"/>
                      <a:endParaRPr lang="en-IN" dirty="0"/>
                    </a:p>
                  </a:txBody>
                  <a:tcPr/>
                </a:tc>
                <a:extLst>
                  <a:ext uri="{0D108BD9-81ED-4DB2-BD59-A6C34878D82A}">
                    <a16:rowId xmlns:a16="http://schemas.microsoft.com/office/drawing/2014/main" val="348277841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148687" y="833469"/>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4A4548"/>
                </a:solidFill>
                <a:highlight>
                  <a:srgbClr val="FFFFFF"/>
                </a:highlight>
              </a:rPr>
              <a:t>Azure tools or resources</a:t>
            </a:r>
            <a:endParaRPr sz="2000" dirty="0"/>
          </a:p>
        </p:txBody>
      </p:sp>
      <p:sp>
        <p:nvSpPr>
          <p:cNvPr id="366" name="Google Shape;366;p5"/>
          <p:cNvSpPr txBox="1">
            <a:spLocks noGrp="1"/>
          </p:cNvSpPr>
          <p:nvPr>
            <p:ph type="title"/>
          </p:nvPr>
        </p:nvSpPr>
        <p:spPr>
          <a:xfrm>
            <a:off x="148687" y="1655551"/>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600" b="0" dirty="0">
                <a:solidFill>
                  <a:srgbClr val="4A4548"/>
                </a:solidFill>
                <a:highlight>
                  <a:srgbClr val="FFFFFF"/>
                </a:highlight>
              </a:rPr>
              <a:t>There are many Azure Analytics tools which are designed to cater for various needs. After seeing the data to be worked on as well as the way of procedure, the needed of these tools will be used accordingly. </a:t>
            </a:r>
            <a:br>
              <a:rPr lang="en" sz="1600" b="0" dirty="0">
                <a:solidFill>
                  <a:srgbClr val="4A4548"/>
                </a:solidFill>
                <a:highlight>
                  <a:srgbClr val="FFFFFF"/>
                </a:highlight>
              </a:rPr>
            </a:br>
            <a:br>
              <a:rPr lang="en" sz="1600" b="0" dirty="0">
                <a:solidFill>
                  <a:srgbClr val="4A4548"/>
                </a:solidFill>
                <a:highlight>
                  <a:srgbClr val="FFFFFF"/>
                </a:highlight>
              </a:rPr>
            </a:br>
            <a:br>
              <a:rPr lang="en" sz="1600" b="0" dirty="0">
                <a:solidFill>
                  <a:srgbClr val="4A4548"/>
                </a:solidFill>
                <a:highlight>
                  <a:srgbClr val="FFFFFF"/>
                </a:highlight>
              </a:rPr>
            </a:br>
            <a:r>
              <a:rPr lang="en" sz="1600" b="0" dirty="0">
                <a:solidFill>
                  <a:srgbClr val="4A4548"/>
                </a:solidFill>
                <a:highlight>
                  <a:srgbClr val="FFFFFF"/>
                </a:highlight>
              </a:rPr>
              <a:t>Provided with real-time dashboard is a type of visualization that is automatically updated with the most current data available.</a:t>
            </a:r>
            <a:br>
              <a:rPr lang="en" sz="1600" b="0" dirty="0">
                <a:solidFill>
                  <a:srgbClr val="4A4548"/>
                </a:solidFill>
                <a:highlight>
                  <a:srgbClr val="FFFFFF"/>
                </a:highlight>
              </a:rPr>
            </a:br>
            <a:r>
              <a:rPr lang="en" sz="1600" b="0" dirty="0">
                <a:solidFill>
                  <a:srgbClr val="4A4548"/>
                </a:solidFill>
                <a:highlight>
                  <a:srgbClr val="FFFFFF"/>
                </a:highlight>
              </a:rPr>
              <a:t>To create real-time SQL dashboard, we use BI tool that can fetch live data from relational database.</a:t>
            </a:r>
            <a:endParaRPr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2" name="Google Shape;372;p6"/>
          <p:cNvSpPr txBox="1"/>
          <p:nvPr/>
        </p:nvSpPr>
        <p:spPr>
          <a:xfrm>
            <a:off x="196645" y="255640"/>
            <a:ext cx="8790304" cy="2762863"/>
          </a:xfrm>
          <a:prstGeom prst="rect">
            <a:avLst/>
          </a:prstGeom>
          <a:noFill/>
          <a:ln>
            <a:noFill/>
          </a:ln>
        </p:spPr>
        <p:txBody>
          <a:bodyPr spcFirstLastPara="1" wrap="square" lIns="91425" tIns="91425" rIns="91425" bIns="91425" anchor="t" anchorCtr="0">
            <a:noAutofit/>
          </a:bodyPr>
          <a:lstStyle/>
          <a:p>
            <a:pPr marL="0" marR="0" lvl="0" indent="0" rtl="0">
              <a:lnSpc>
                <a:spcPct val="100000"/>
              </a:lnSpc>
              <a:spcBef>
                <a:spcPts val="0"/>
              </a:spcBef>
              <a:spcAft>
                <a:spcPts val="0"/>
              </a:spcAft>
              <a:buClr>
                <a:srgbClr val="000000"/>
              </a:buClr>
              <a:buSzPts val="1400"/>
              <a:buFont typeface="Arial"/>
              <a:buNone/>
            </a:pPr>
            <a:r>
              <a:rPr lang="en" sz="2000" b="0" i="0" u="none" strike="noStrike" cap="none" dirty="0">
                <a:solidFill>
                  <a:srgbClr val="222222"/>
                </a:solidFill>
                <a:highlight>
                  <a:srgbClr val="FFFFFF"/>
                </a:highlight>
                <a:latin typeface="Lato"/>
                <a:ea typeface="Lato"/>
                <a:cs typeface="Lato"/>
                <a:sym typeface="Lato"/>
              </a:rPr>
              <a:t>Present your solution, talk about methodology, architecture &amp; scalability</a:t>
            </a:r>
            <a:endParaRPr lang="en" sz="2000" dirty="0">
              <a:highlight>
                <a:srgbClr val="FFFFFF"/>
              </a:highlight>
              <a:latin typeface="Lato"/>
              <a:ea typeface="Lato"/>
              <a:cs typeface="Lato"/>
              <a:sym typeface="Lato"/>
            </a:endParaRPr>
          </a:p>
          <a:p>
            <a:pPr marL="0" marR="0" lvl="0" indent="0" rtl="0">
              <a:lnSpc>
                <a:spcPct val="100000"/>
              </a:lnSpc>
              <a:spcBef>
                <a:spcPts val="0"/>
              </a:spcBef>
              <a:spcAft>
                <a:spcPts val="0"/>
              </a:spcAft>
              <a:buClr>
                <a:srgbClr val="000000"/>
              </a:buClr>
              <a:buSzPts val="1400"/>
              <a:buFont typeface="Arial"/>
              <a:buNone/>
            </a:pPr>
            <a:endParaRPr lang="en-US" sz="1200" b="0" i="0" u="none" strike="noStrike" cap="none" dirty="0">
              <a:solidFill>
                <a:srgbClr val="000000"/>
              </a:solidFill>
              <a:latin typeface="Lato"/>
              <a:ea typeface="Lato"/>
              <a:cs typeface="Lato"/>
              <a:sym typeface="Lato"/>
            </a:endParaRPr>
          </a:p>
          <a:p>
            <a:pPr marL="914400" marR="0" lvl="0" indent="0" rtl="0">
              <a:lnSpc>
                <a:spcPct val="100000"/>
              </a:lnSpc>
              <a:spcBef>
                <a:spcPts val="0"/>
              </a:spcBef>
              <a:spcAft>
                <a:spcPts val="0"/>
              </a:spcAft>
              <a:buClr>
                <a:srgbClr val="000000"/>
              </a:buClr>
              <a:buSzPts val="1200"/>
              <a:buFont typeface="Arial"/>
              <a:buNone/>
            </a:pPr>
            <a:endParaRPr lang="en-US" sz="1200" dirty="0">
              <a:latin typeface="Lato"/>
              <a:ea typeface="Lato"/>
              <a:cs typeface="Lato"/>
              <a:sym typeface="Lato"/>
            </a:endParaRPr>
          </a:p>
          <a:p>
            <a:pPr marL="914400" marR="0" lvl="0" indent="0" rtl="0">
              <a:lnSpc>
                <a:spcPct val="100000"/>
              </a:lnSpc>
              <a:spcBef>
                <a:spcPts val="0"/>
              </a:spcBef>
              <a:spcAft>
                <a:spcPts val="0"/>
              </a:spcAft>
              <a:buClr>
                <a:srgbClr val="000000"/>
              </a:buClr>
              <a:buSzPts val="1200"/>
              <a:buFont typeface="Arial"/>
              <a:buNone/>
            </a:pPr>
            <a:r>
              <a:rPr lang="en-US" sz="1600" dirty="0">
                <a:latin typeface="Lato"/>
                <a:ea typeface="Lato"/>
                <a:cs typeface="Lato"/>
                <a:sym typeface="Lato"/>
              </a:rPr>
              <a:t>1.Predictive Call Recording</a:t>
            </a:r>
          </a:p>
          <a:p>
            <a:pPr marL="914400" marR="0" lvl="0" indent="0" rtl="0">
              <a:lnSpc>
                <a:spcPct val="100000"/>
              </a:lnSpc>
              <a:spcBef>
                <a:spcPts val="0"/>
              </a:spcBef>
              <a:spcAft>
                <a:spcPts val="0"/>
              </a:spcAft>
              <a:buClr>
                <a:srgbClr val="000000"/>
              </a:buClr>
              <a:buSzPts val="1200"/>
              <a:buFont typeface="Arial"/>
              <a:buNone/>
            </a:pPr>
            <a:r>
              <a:rPr lang="en-US" sz="1600" dirty="0">
                <a:latin typeface="Lato"/>
                <a:ea typeface="Lato"/>
                <a:cs typeface="Lato"/>
                <a:sym typeface="Lato"/>
              </a:rPr>
              <a:t>2.Interactive Voice Response</a:t>
            </a:r>
          </a:p>
          <a:p>
            <a:pPr marL="914400" marR="0" lvl="0" indent="0" rtl="0">
              <a:lnSpc>
                <a:spcPct val="100000"/>
              </a:lnSpc>
              <a:spcBef>
                <a:spcPts val="0"/>
              </a:spcBef>
              <a:spcAft>
                <a:spcPts val="0"/>
              </a:spcAft>
              <a:buClr>
                <a:srgbClr val="000000"/>
              </a:buClr>
              <a:buSzPts val="1200"/>
              <a:buFont typeface="Arial"/>
              <a:buNone/>
            </a:pPr>
            <a:r>
              <a:rPr lang="en-US" sz="1600" b="0" i="0" u="none" strike="noStrike" cap="none" dirty="0">
                <a:solidFill>
                  <a:srgbClr val="000000"/>
                </a:solidFill>
                <a:latin typeface="Lato"/>
                <a:ea typeface="Lato"/>
                <a:cs typeface="Lato"/>
                <a:sym typeface="Lato"/>
              </a:rPr>
              <a:t>3.Conversational AI</a:t>
            </a:r>
          </a:p>
          <a:p>
            <a:pPr marL="914400" marR="0" lvl="0" indent="0" rtl="0">
              <a:lnSpc>
                <a:spcPct val="100000"/>
              </a:lnSpc>
              <a:spcBef>
                <a:spcPts val="0"/>
              </a:spcBef>
              <a:spcAft>
                <a:spcPts val="0"/>
              </a:spcAft>
              <a:buClr>
                <a:srgbClr val="000000"/>
              </a:buClr>
              <a:buSzPts val="1200"/>
              <a:buFont typeface="Arial"/>
              <a:buNone/>
            </a:pPr>
            <a:r>
              <a:rPr lang="en-US" sz="1600" dirty="0">
                <a:latin typeface="Lato"/>
                <a:ea typeface="Lato"/>
                <a:cs typeface="Lato"/>
                <a:sym typeface="Lato"/>
              </a:rPr>
              <a:t>4.Emotional Intelligence AI </a:t>
            </a:r>
          </a:p>
          <a:p>
            <a:pPr marL="914400" marR="0" lvl="0" indent="0" rtl="0">
              <a:lnSpc>
                <a:spcPct val="100000"/>
              </a:lnSpc>
              <a:spcBef>
                <a:spcPts val="0"/>
              </a:spcBef>
              <a:spcAft>
                <a:spcPts val="0"/>
              </a:spcAft>
              <a:buClr>
                <a:srgbClr val="000000"/>
              </a:buClr>
              <a:buSzPts val="1200"/>
              <a:buFont typeface="Arial"/>
              <a:buNone/>
            </a:pPr>
            <a:r>
              <a:rPr lang="en-US" sz="1600" b="0" i="0" u="none" strike="noStrike" cap="none" dirty="0">
                <a:solidFill>
                  <a:srgbClr val="000000"/>
                </a:solidFill>
                <a:latin typeface="Lato"/>
                <a:ea typeface="Lato"/>
                <a:cs typeface="Lato"/>
                <a:sym typeface="Lato"/>
              </a:rPr>
              <a:t>5.AI Powered Recommendations</a:t>
            </a:r>
          </a:p>
          <a:p>
            <a:pPr marL="914400" marR="0" lvl="0" indent="0" rtl="0">
              <a:lnSpc>
                <a:spcPct val="100000"/>
              </a:lnSpc>
              <a:spcBef>
                <a:spcPts val="0"/>
              </a:spcBef>
              <a:spcAft>
                <a:spcPts val="0"/>
              </a:spcAft>
              <a:buClr>
                <a:srgbClr val="000000"/>
              </a:buClr>
              <a:buSzPts val="1200"/>
              <a:buFont typeface="Arial"/>
              <a:buNone/>
            </a:pPr>
            <a:r>
              <a:rPr lang="en-US" sz="1600" dirty="0">
                <a:latin typeface="Lato"/>
                <a:ea typeface="Lato"/>
                <a:cs typeface="Lato"/>
                <a:sym typeface="Lato"/>
              </a:rPr>
              <a:t>6.Call Analytics</a:t>
            </a:r>
          </a:p>
          <a:p>
            <a:pPr marL="914400" marR="0" lvl="0" indent="0" rtl="0">
              <a:lnSpc>
                <a:spcPct val="100000"/>
              </a:lnSpc>
              <a:spcBef>
                <a:spcPts val="0"/>
              </a:spcBef>
              <a:spcAft>
                <a:spcPts val="0"/>
              </a:spcAft>
              <a:buClr>
                <a:srgbClr val="000000"/>
              </a:buClr>
              <a:buSzPts val="1200"/>
              <a:buFont typeface="Arial"/>
              <a:buNone/>
            </a:pPr>
            <a:endParaRPr lang="en-US" sz="1600" dirty="0">
              <a:latin typeface="Lato"/>
              <a:ea typeface="Lato"/>
              <a:cs typeface="Lato"/>
              <a:sym typeface="Lato"/>
            </a:endParaRPr>
          </a:p>
        </p:txBody>
      </p:sp>
      <p:sp>
        <p:nvSpPr>
          <p:cNvPr id="2" name="TextBox 1">
            <a:extLst>
              <a:ext uri="{FF2B5EF4-FFF2-40B4-BE49-F238E27FC236}">
                <a16:creationId xmlns:a16="http://schemas.microsoft.com/office/drawing/2014/main" id="{A60CB3EA-52C1-43DD-BD6F-2676155260D3}"/>
              </a:ext>
            </a:extLst>
          </p:cNvPr>
          <p:cNvSpPr txBox="1"/>
          <p:nvPr/>
        </p:nvSpPr>
        <p:spPr>
          <a:xfrm>
            <a:off x="176848" y="2930012"/>
            <a:ext cx="8790304" cy="1415772"/>
          </a:xfrm>
          <a:prstGeom prst="rect">
            <a:avLst/>
          </a:prstGeom>
          <a:noFill/>
        </p:spPr>
        <p:txBody>
          <a:bodyPr wrap="square" rtlCol="0">
            <a:spAutoFit/>
          </a:bodyPr>
          <a:lstStyle/>
          <a:p>
            <a:r>
              <a:rPr lang="en-US" dirty="0">
                <a:latin typeface="Lato"/>
                <a:ea typeface="Lato"/>
                <a:cs typeface="Lato"/>
                <a:sym typeface="Lato"/>
              </a:rPr>
              <a:t>           </a:t>
            </a:r>
            <a:r>
              <a:rPr lang="en-US" sz="1400" dirty="0">
                <a:latin typeface="Lato"/>
                <a:ea typeface="Lato"/>
                <a:cs typeface="Lato"/>
                <a:sym typeface="Lato"/>
              </a:rPr>
              <a:t>Based on the  local state/city the call received from, the language is set. If the customer speaks a language other than the mobile network is detected from, </a:t>
            </a:r>
            <a:r>
              <a:rPr lang="en-US" sz="1600" dirty="0">
                <a:latin typeface="Lato"/>
                <a:ea typeface="Lato"/>
                <a:cs typeface="Lato"/>
                <a:sym typeface="Lato"/>
              </a:rPr>
              <a:t>speech-to-text</a:t>
            </a:r>
            <a:r>
              <a:rPr lang="en-US" sz="1400" dirty="0">
                <a:latin typeface="Lato"/>
                <a:ea typeface="Lato"/>
                <a:cs typeface="Lato"/>
                <a:sym typeface="Lato"/>
              </a:rPr>
              <a:t> software is used ,then the converted text’s language is identified and then the customer is responded accordingly. However the customer can opt for English language which is set default. This helps reduce in customer dissatisfaction due to language issues. </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400" dirty="0">
                <a:solidFill>
                  <a:srgbClr val="222222"/>
                </a:solidFill>
                <a:highlight>
                  <a:srgbClr val="FFFFFF"/>
                </a:highlight>
              </a:rPr>
              <a:t>Key Differentiators &amp; Adoption Plan</a:t>
            </a:r>
            <a:endParaRPr sz="2400" dirty="0"/>
          </a:p>
        </p:txBody>
      </p:sp>
      <p:sp>
        <p:nvSpPr>
          <p:cNvPr id="378" name="Google Shape;378;p7"/>
          <p:cNvSpPr txBox="1"/>
          <p:nvPr/>
        </p:nvSpPr>
        <p:spPr>
          <a:xfrm>
            <a:off x="276339" y="905494"/>
            <a:ext cx="8498290" cy="3607512"/>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2000" b="0" i="0" u="none" strike="noStrike" cap="none" dirty="0">
                <a:solidFill>
                  <a:srgbClr val="222222"/>
                </a:solidFill>
                <a:highlight>
                  <a:srgbClr val="FFFFFF"/>
                </a:highlight>
                <a:latin typeface="Lato"/>
                <a:ea typeface="Lato"/>
                <a:cs typeface="Lato"/>
                <a:sym typeface="Lato"/>
              </a:rPr>
              <a:t>How is your solution better than alternatives and how do you plan to build adoption?</a:t>
            </a:r>
          </a:p>
          <a:p>
            <a:pPr marL="0" marR="0" lvl="0" indent="0" algn="l" rtl="0">
              <a:lnSpc>
                <a:spcPct val="100000"/>
              </a:lnSpc>
              <a:spcBef>
                <a:spcPts val="0"/>
              </a:spcBef>
              <a:spcAft>
                <a:spcPts val="0"/>
              </a:spcAft>
              <a:buClr>
                <a:srgbClr val="000000"/>
              </a:buClr>
              <a:buSzPts val="1400"/>
              <a:buFont typeface="Arial"/>
              <a:buNone/>
            </a:pPr>
            <a:endParaRPr lang="en" sz="2000" b="0"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600" b="0" i="0" u="none" strike="noStrike" cap="none" dirty="0">
                <a:solidFill>
                  <a:srgbClr val="222222"/>
                </a:solidFill>
                <a:highlight>
                  <a:srgbClr val="FFFFFF"/>
                </a:highlight>
                <a:latin typeface="Lato"/>
                <a:ea typeface="Lato"/>
                <a:cs typeface="Lato"/>
                <a:sym typeface="Lato"/>
              </a:rPr>
              <a:t>Like Apple Siri,Amazon Alexa,Google Assistant, AI can be applied to your own customer interactions to help bank profit from productivity gains,improve customer retention and satisfaction</a:t>
            </a:r>
          </a:p>
          <a:p>
            <a:pPr marL="0" marR="0" lvl="0" indent="0" algn="l" rtl="0">
              <a:lnSpc>
                <a:spcPct val="100000"/>
              </a:lnSpc>
              <a:spcBef>
                <a:spcPts val="0"/>
              </a:spcBef>
              <a:spcAft>
                <a:spcPts val="0"/>
              </a:spcAft>
              <a:buClr>
                <a:srgbClr val="000000"/>
              </a:buClr>
              <a:buSzPts val="1400"/>
              <a:buFont typeface="Arial"/>
              <a:buNone/>
            </a:pPr>
            <a:r>
              <a:rPr lang="en" sz="1600" dirty="0">
                <a:solidFill>
                  <a:srgbClr val="222222"/>
                </a:solidFill>
                <a:highlight>
                  <a:srgbClr val="FFFFFF"/>
                </a:highlight>
                <a:latin typeface="Lato"/>
                <a:ea typeface="Lato"/>
                <a:cs typeface="Lato"/>
                <a:sym typeface="Lato"/>
              </a:rPr>
              <a:t>Ultimately the goal of an optimal integration is to have customers like they usually do when interacting with a conversational agent that can analyze th</a:t>
            </a:r>
            <a:r>
              <a:rPr lang="en-US" sz="1600" dirty="0" err="1">
                <a:solidFill>
                  <a:srgbClr val="222222"/>
                </a:solidFill>
                <a:highlight>
                  <a:srgbClr val="FFFFFF"/>
                </a:highlight>
                <a:latin typeface="Lato"/>
                <a:ea typeface="Lato"/>
                <a:cs typeface="Lato"/>
                <a:sym typeface="Lato"/>
              </a:rPr>
              <a:t>ei</a:t>
            </a:r>
            <a:r>
              <a:rPr lang="en" sz="1600" dirty="0">
                <a:solidFill>
                  <a:srgbClr val="222222"/>
                </a:solidFill>
                <a:highlight>
                  <a:srgbClr val="FFFFFF"/>
                </a:highlight>
                <a:latin typeface="Lato"/>
                <a:ea typeface="Lato"/>
                <a:cs typeface="Lato"/>
                <a:sym typeface="Lato"/>
              </a:rPr>
              <a:t>r sentiment,provide useful information and answr recurrent statndard requests as well as complex issues</a:t>
            </a:r>
          </a:p>
          <a:p>
            <a:pPr marL="0" marR="0" lvl="0" indent="0" algn="l" rtl="0">
              <a:lnSpc>
                <a:spcPct val="100000"/>
              </a:lnSpc>
              <a:spcBef>
                <a:spcPts val="0"/>
              </a:spcBef>
              <a:spcAft>
                <a:spcPts val="0"/>
              </a:spcAft>
              <a:buClr>
                <a:srgbClr val="000000"/>
              </a:buClr>
              <a:buSzPts val="1400"/>
              <a:buFont typeface="Arial"/>
              <a:buNone/>
            </a:pPr>
            <a:r>
              <a:rPr lang="en-US" sz="1600" b="0" i="0" u="none" strike="noStrike" cap="none" dirty="0">
                <a:solidFill>
                  <a:srgbClr val="222222"/>
                </a:solidFill>
                <a:highlight>
                  <a:srgbClr val="FFFFFF"/>
                </a:highlight>
                <a:latin typeface="Lato"/>
                <a:ea typeface="Lato"/>
                <a:cs typeface="Lato"/>
                <a:sym typeface="Lato"/>
              </a:rPr>
              <a:t>A</a:t>
            </a:r>
            <a:r>
              <a:rPr lang="en" sz="1600" b="0" i="0" u="none" strike="noStrike" cap="none" dirty="0">
                <a:solidFill>
                  <a:srgbClr val="222222"/>
                </a:solidFill>
                <a:highlight>
                  <a:srgbClr val="FFFFFF"/>
                </a:highlight>
                <a:latin typeface="Lato"/>
                <a:ea typeface="Lato"/>
                <a:cs typeface="Lato"/>
                <a:sym typeface="Lato"/>
              </a:rPr>
              <a:t>lso the virtual robot can pass on the caler to a human agent when needed.</a:t>
            </a:r>
          </a:p>
          <a:p>
            <a:pPr marL="0" marR="0" lvl="0" indent="0" algn="l" rtl="0">
              <a:lnSpc>
                <a:spcPct val="100000"/>
              </a:lnSpc>
              <a:spcBef>
                <a:spcPts val="0"/>
              </a:spcBef>
              <a:spcAft>
                <a:spcPts val="0"/>
              </a:spcAft>
              <a:buClr>
                <a:srgbClr val="000000"/>
              </a:buClr>
              <a:buSzPts val="1400"/>
              <a:buFont typeface="Arial"/>
              <a:buNone/>
            </a:pPr>
            <a:r>
              <a:rPr lang="en" sz="1600" dirty="0">
                <a:solidFill>
                  <a:srgbClr val="222222"/>
                </a:solidFill>
                <a:highlight>
                  <a:srgbClr val="FFFFFF"/>
                </a:highlight>
                <a:latin typeface="Lato"/>
                <a:ea typeface="Lato"/>
                <a:cs typeface="Lato"/>
                <a:sym typeface="Lato"/>
              </a:rPr>
              <a:t>ADVANTAGES; reduce operating costs(via automization,reduction of average handle time)</a:t>
            </a:r>
          </a:p>
          <a:p>
            <a:pPr marL="0" marR="0" lvl="0" indent="0" algn="l" rtl="0">
              <a:lnSpc>
                <a:spcPct val="100000"/>
              </a:lnSpc>
              <a:spcBef>
                <a:spcPts val="0"/>
              </a:spcBef>
              <a:spcAft>
                <a:spcPts val="0"/>
              </a:spcAft>
              <a:buClr>
                <a:srgbClr val="000000"/>
              </a:buClr>
              <a:buSzPts val="1400"/>
              <a:buFont typeface="Arial"/>
              <a:buNone/>
            </a:pPr>
            <a:r>
              <a:rPr lang="en-US" sz="1600" b="0" i="0" u="none" strike="noStrike" cap="none" dirty="0">
                <a:solidFill>
                  <a:srgbClr val="222222"/>
                </a:solidFill>
                <a:highlight>
                  <a:srgbClr val="FFFFFF"/>
                </a:highlight>
                <a:latin typeface="Lato"/>
                <a:ea typeface="Lato"/>
                <a:cs typeface="Lato"/>
                <a:sym typeface="Lato"/>
              </a:rPr>
              <a:t>I</a:t>
            </a:r>
            <a:r>
              <a:rPr lang="en" sz="1600" b="0" i="0" u="none" strike="noStrike" cap="none" dirty="0">
                <a:solidFill>
                  <a:srgbClr val="222222"/>
                </a:solidFill>
                <a:highlight>
                  <a:srgbClr val="FFFFFF"/>
                </a:highlight>
                <a:latin typeface="Lato"/>
                <a:ea typeface="Lato"/>
                <a:cs typeface="Lato"/>
                <a:sym typeface="Lato"/>
              </a:rPr>
              <a:t>mprove the quality of the customer satisfaction(via an increased reactivity and availability)</a:t>
            </a: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4" name="Google Shape;384;p8"/>
          <p:cNvSpPr txBox="1"/>
          <p:nvPr/>
        </p:nvSpPr>
        <p:spPr>
          <a:xfrm>
            <a:off x="378900" y="1221133"/>
            <a:ext cx="8386200" cy="286229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800" b="0" i="0" u="none" strike="noStrike" cap="none" dirty="0">
                <a:solidFill>
                  <a:srgbClr val="222222"/>
                </a:solidFill>
                <a:highlight>
                  <a:srgbClr val="FFFFFF"/>
                </a:highlight>
                <a:latin typeface="Lato"/>
                <a:ea typeface="Lato"/>
                <a:cs typeface="Lato"/>
                <a:sym typeface="Lato"/>
              </a:rPr>
              <a:t>How far it can go?</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600" dirty="0">
                <a:solidFill>
                  <a:srgbClr val="222222"/>
                </a:solidFill>
                <a:highlight>
                  <a:srgbClr val="FFFFFF"/>
                </a:highlight>
                <a:latin typeface="Lato"/>
                <a:ea typeface="Lato"/>
                <a:cs typeface="Lato"/>
                <a:sym typeface="Lato"/>
              </a:rPr>
              <a:t>However there will be complicated issues that AI cannot handle.</a:t>
            </a:r>
          </a:p>
          <a:p>
            <a:pPr marL="0" marR="0" lvl="0" indent="0" algn="l" rtl="0">
              <a:lnSpc>
                <a:spcPct val="100000"/>
              </a:lnSpc>
              <a:spcBef>
                <a:spcPts val="0"/>
              </a:spcBef>
              <a:spcAft>
                <a:spcPts val="0"/>
              </a:spcAft>
              <a:buClr>
                <a:srgbClr val="000000"/>
              </a:buClr>
              <a:buSzPts val="1400"/>
              <a:buFont typeface="Arial"/>
              <a:buNone/>
            </a:pPr>
            <a:r>
              <a:rPr lang="en" sz="1600" b="0" i="0" u="none" strike="noStrike" cap="none" dirty="0">
                <a:solidFill>
                  <a:srgbClr val="222222"/>
                </a:solidFill>
                <a:highlight>
                  <a:srgbClr val="FFFFFF"/>
                </a:highlight>
                <a:latin typeface="Lato"/>
                <a:ea typeface="Lato"/>
                <a:cs typeface="Lato"/>
                <a:sym typeface="Lato"/>
              </a:rPr>
              <a:t>The purpose of using AI in call centers is to improve the customer experience and relieve human agents of time and energy spent on simple requests.</a:t>
            </a:r>
          </a:p>
          <a:p>
            <a:pPr marL="0" marR="0" lvl="0" indent="0" algn="l" rtl="0">
              <a:lnSpc>
                <a:spcPct val="100000"/>
              </a:lnSpc>
              <a:spcBef>
                <a:spcPts val="0"/>
              </a:spcBef>
              <a:spcAft>
                <a:spcPts val="0"/>
              </a:spcAft>
              <a:buClr>
                <a:srgbClr val="000000"/>
              </a:buClr>
              <a:buSzPts val="1400"/>
              <a:buFont typeface="Arial"/>
              <a:buNone/>
            </a:pPr>
            <a:r>
              <a:rPr lang="en" sz="1600" b="0" i="0" u="none" strike="noStrike" cap="none" dirty="0">
                <a:solidFill>
                  <a:srgbClr val="222222"/>
                </a:solidFill>
                <a:highlight>
                  <a:srgbClr val="FFFFFF"/>
                </a:highlight>
                <a:latin typeface="Lato"/>
                <a:ea typeface="Lato"/>
                <a:cs typeface="Lato"/>
                <a:sym typeface="Lato"/>
              </a:rPr>
              <a:t> </a:t>
            </a:r>
          </a:p>
          <a:p>
            <a:pPr marL="0" marR="0" lvl="0" indent="0" algn="l" rtl="0">
              <a:lnSpc>
                <a:spcPct val="100000"/>
              </a:lnSpc>
              <a:spcBef>
                <a:spcPts val="0"/>
              </a:spcBef>
              <a:spcAft>
                <a:spcPts val="0"/>
              </a:spcAft>
              <a:buClr>
                <a:srgbClr val="000000"/>
              </a:buClr>
              <a:buSzPts val="1400"/>
              <a:buFont typeface="Arial"/>
              <a:buNone/>
            </a:pPr>
            <a:r>
              <a:rPr lang="en-US" sz="1600" dirty="0">
                <a:solidFill>
                  <a:srgbClr val="222222"/>
                </a:solidFill>
                <a:highlight>
                  <a:srgbClr val="FFFFFF"/>
                </a:highlight>
                <a:latin typeface="Lato"/>
                <a:ea typeface="Lato"/>
                <a:cs typeface="Lato"/>
                <a:sym typeface="Lato"/>
              </a:rPr>
              <a:t>W</a:t>
            </a:r>
            <a:r>
              <a:rPr lang="en" sz="1600" dirty="0">
                <a:solidFill>
                  <a:srgbClr val="222222"/>
                </a:solidFill>
                <a:highlight>
                  <a:srgbClr val="FFFFFF"/>
                </a:highlight>
                <a:latin typeface="Lato"/>
                <a:ea typeface="Lato"/>
                <a:cs typeface="Lato"/>
                <a:sym typeface="Lato"/>
              </a:rPr>
              <a:t>ith the support of artificial intelligence, the customer service agent becomes “augmented agent”, meaning that the virtual assistant listens to calls in real-time and provides contextual assistance letting the human stay focused on the conversation and expressing empathy towards the customer.</a:t>
            </a:r>
            <a:endParaRPr sz="1600" b="0" i="0" u="none" strike="noStrike" cap="none" dirty="0">
              <a:solidFill>
                <a:srgbClr val="000000"/>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158860" y="1447488"/>
            <a:ext cx="8817992" cy="82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3600" dirty="0"/>
              <a:t>Thank You</a:t>
            </a:r>
            <a:endParaRPr sz="3600" dirty="0"/>
          </a:p>
        </p:txBody>
      </p:sp>
      <p:sp>
        <p:nvSpPr>
          <p:cNvPr id="390" name="Google Shape;390;p9"/>
          <p:cNvSpPr txBox="1">
            <a:spLocks noGrp="1"/>
          </p:cNvSpPr>
          <p:nvPr>
            <p:ph type="subTitle" idx="1"/>
          </p:nvPr>
        </p:nvSpPr>
        <p:spPr>
          <a:xfrm>
            <a:off x="605182" y="2435992"/>
            <a:ext cx="6090585" cy="221466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1800"/>
              <a:buNone/>
            </a:pPr>
            <a:r>
              <a:rPr lang="en" sz="1500" dirty="0"/>
              <a:t>Team members:</a:t>
            </a:r>
          </a:p>
          <a:p>
            <a:pPr marL="0" lvl="0" indent="0" algn="l" rtl="0">
              <a:lnSpc>
                <a:spcPct val="100000"/>
              </a:lnSpc>
              <a:spcBef>
                <a:spcPts val="0"/>
              </a:spcBef>
              <a:spcAft>
                <a:spcPts val="1600"/>
              </a:spcAft>
              <a:buSzPts val="1800"/>
              <a:buNone/>
            </a:pPr>
            <a:r>
              <a:rPr lang="en" sz="1500" dirty="0"/>
              <a:t>	Mayuri K (Team Leader)</a:t>
            </a:r>
          </a:p>
          <a:p>
            <a:pPr marL="0" lvl="0" indent="0" algn="l" rtl="0">
              <a:lnSpc>
                <a:spcPct val="100000"/>
              </a:lnSpc>
              <a:spcBef>
                <a:spcPts val="0"/>
              </a:spcBef>
              <a:spcAft>
                <a:spcPts val="1600"/>
              </a:spcAft>
              <a:buSzPts val="1800"/>
              <a:buNone/>
            </a:pPr>
            <a:r>
              <a:rPr lang="en" sz="1500" dirty="0"/>
              <a:t>	Ramalakshmi N R</a:t>
            </a:r>
          </a:p>
          <a:p>
            <a:pPr marL="0" lvl="0" indent="0" algn="l" rtl="0">
              <a:lnSpc>
                <a:spcPct val="100000"/>
              </a:lnSpc>
              <a:spcBef>
                <a:spcPts val="0"/>
              </a:spcBef>
              <a:spcAft>
                <a:spcPts val="1600"/>
              </a:spcAft>
              <a:buSzPts val="1800"/>
              <a:buNone/>
            </a:pPr>
            <a:r>
              <a:rPr lang="en" sz="1500" dirty="0"/>
              <a:t>	Madhan Raaj A U</a:t>
            </a:r>
          </a:p>
          <a:p>
            <a:pPr marL="0" lvl="0" indent="0" algn="l" rtl="0">
              <a:lnSpc>
                <a:spcPct val="100000"/>
              </a:lnSpc>
              <a:spcBef>
                <a:spcPts val="0"/>
              </a:spcBef>
              <a:spcAft>
                <a:spcPts val="1600"/>
              </a:spcAft>
              <a:buSzPts val="1800"/>
              <a:buNone/>
            </a:pPr>
            <a:r>
              <a:rPr lang="en" sz="1500" dirty="0"/>
              <a:t>	Raghul V</a:t>
            </a:r>
          </a:p>
          <a:p>
            <a:pPr marL="0" lvl="0" indent="0" algn="l" rtl="0">
              <a:lnSpc>
                <a:spcPct val="150000"/>
              </a:lnSpc>
              <a:spcBef>
                <a:spcPts val="0"/>
              </a:spcBef>
              <a:spcAft>
                <a:spcPts val="1600"/>
              </a:spcAft>
              <a:buSzPts val="1800"/>
              <a:buNone/>
            </a:pPr>
            <a:endParaRPr lang="en" sz="1500" dirty="0"/>
          </a:p>
          <a:p>
            <a:pPr marL="0" lvl="0" indent="0" algn="l" rtl="0">
              <a:lnSpc>
                <a:spcPct val="150000"/>
              </a:lnSpc>
              <a:spcBef>
                <a:spcPts val="0"/>
              </a:spcBef>
              <a:spcAft>
                <a:spcPts val="1600"/>
              </a:spcAft>
              <a:buSzPts val="1800"/>
              <a:buNone/>
            </a:pPr>
            <a:endParaRPr sz="1500" dirty="0"/>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266</TotalTime>
  <Words>732</Words>
  <Application>Microsoft Office PowerPoint</Application>
  <PresentationFormat>On-screen Show (16:9)</PresentationFormat>
  <Paragraphs>60</Paragraphs>
  <Slides>9</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Lato Black</vt:lpstr>
      <vt:lpstr>Cambria Math</vt:lpstr>
      <vt:lpstr>Wingdings</vt:lpstr>
      <vt:lpstr>Arial</vt:lpstr>
      <vt:lpstr>Lato</vt:lpstr>
      <vt:lpstr>Trebuchet MS</vt:lpstr>
      <vt:lpstr>TI Template</vt:lpstr>
      <vt:lpstr>TI Template</vt:lpstr>
      <vt:lpstr>Bank of Baroda Hackathon - 2022                       </vt:lpstr>
      <vt:lpstr>Problem Statement</vt:lpstr>
      <vt:lpstr>User Segment &amp; Pain Points</vt:lpstr>
      <vt:lpstr>Work Flow:</vt:lpstr>
      <vt:lpstr>Azure tools or resources</vt:lpstr>
      <vt:lpstr>PowerPoint Presentation</vt:lpstr>
      <vt:lpstr>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dc:title>
  <dc:creator>star</dc:creator>
  <cp:lastModifiedBy>Mayuri K</cp:lastModifiedBy>
  <cp:revision>14</cp:revision>
  <dcterms:modified xsi:type="dcterms:W3CDTF">2022-09-20T17:23:16Z</dcterms:modified>
</cp:coreProperties>
</file>