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30"/>
  </p:notesMasterIdLst>
  <p:sldIdLst>
    <p:sldId id="256" r:id="rId2"/>
    <p:sldId id="291" r:id="rId3"/>
    <p:sldId id="293" r:id="rId4"/>
    <p:sldId id="260" r:id="rId5"/>
    <p:sldId id="292" r:id="rId6"/>
    <p:sldId id="261" r:id="rId7"/>
    <p:sldId id="262" r:id="rId8"/>
    <p:sldId id="267" r:id="rId9"/>
    <p:sldId id="268" r:id="rId10"/>
    <p:sldId id="269" r:id="rId11"/>
    <p:sldId id="270" r:id="rId12"/>
    <p:sldId id="271" r:id="rId13"/>
    <p:sldId id="263" r:id="rId14"/>
    <p:sldId id="264" r:id="rId15"/>
    <p:sldId id="265" r:id="rId16"/>
    <p:sldId id="266" r:id="rId17"/>
    <p:sldId id="288" r:id="rId18"/>
    <p:sldId id="276" r:id="rId19"/>
    <p:sldId id="272" r:id="rId20"/>
    <p:sldId id="273" r:id="rId21"/>
    <p:sldId id="274" r:id="rId22"/>
    <p:sldId id="275" r:id="rId23"/>
    <p:sldId id="289" r:id="rId24"/>
    <p:sldId id="278" r:id="rId25"/>
    <p:sldId id="279" r:id="rId26"/>
    <p:sldId id="280" r:id="rId27"/>
    <p:sldId id="281" r:id="rId28"/>
    <p:sldId id="29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86766"/>
  </p:normalViewPr>
  <p:slideViewPr>
    <p:cSldViewPr snapToGrid="0" showGuides="1">
      <p:cViewPr varScale="1">
        <p:scale>
          <a:sx n="126" d="100"/>
          <a:sy n="126" d="100"/>
        </p:scale>
        <p:origin x="848" y="20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D25CA-F32C-4238-A323-3061BAA23D37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72C4F-29B1-4A6D-BC7F-D3A519CC71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45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afka.apache.org/documentation.html#producerapi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kafka.apache.org/documentation.html#connect" TargetMode="External"/><Relationship Id="rId5" Type="http://schemas.openxmlformats.org/officeDocument/2006/relationships/hyperlink" Target="https://kafka.apache.org/documentation/streams" TargetMode="External"/><Relationship Id="rId4" Type="http://schemas.openxmlformats.org/officeDocument/2006/relationships/hyperlink" Target="https://kafka.apache.org/documentation.html#consumerapi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Publish and subscribe to streams of records, similar to a message queue or enterprise messaging system. 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Store streams of records in a fault-tolerant durable way.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Process streams of records as they occur.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72C4F-29B1-4A6D-BC7F-D3A519CC715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726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effectLst/>
              </a:rPr>
              <a:t>The </a:t>
            </a:r>
            <a:r>
              <a:rPr lang="en-GB" dirty="0">
                <a:effectLst/>
                <a:hlinkClick r:id="rId3"/>
              </a:rPr>
              <a:t>Producer API</a:t>
            </a:r>
            <a:r>
              <a:rPr lang="en-GB" dirty="0">
                <a:effectLst/>
              </a:rPr>
              <a:t> allows an application to publish a stream of records to one or more Kafka topics. </a:t>
            </a:r>
          </a:p>
          <a:p>
            <a:r>
              <a:rPr lang="en-GB" dirty="0">
                <a:effectLst/>
              </a:rPr>
              <a:t>The </a:t>
            </a:r>
            <a:r>
              <a:rPr lang="en-GB" dirty="0">
                <a:effectLst/>
                <a:hlinkClick r:id="rId4"/>
              </a:rPr>
              <a:t>Consumer API</a:t>
            </a:r>
            <a:r>
              <a:rPr lang="en-GB" dirty="0">
                <a:effectLst/>
              </a:rPr>
              <a:t> allows an application to subscribe to one or more topics and process the stream of records produced to them. </a:t>
            </a:r>
          </a:p>
          <a:p>
            <a:r>
              <a:rPr lang="en-GB" dirty="0">
                <a:effectLst/>
              </a:rPr>
              <a:t>The </a:t>
            </a:r>
            <a:r>
              <a:rPr lang="en-GB" dirty="0">
                <a:effectLst/>
                <a:hlinkClick r:id="rId5"/>
              </a:rPr>
              <a:t>Streams API</a:t>
            </a:r>
            <a:r>
              <a:rPr lang="en-GB" dirty="0">
                <a:effectLst/>
              </a:rPr>
              <a:t> allows an application to act as a </a:t>
            </a:r>
            <a:r>
              <a:rPr lang="en-GB" i="1" dirty="0">
                <a:effectLst/>
              </a:rPr>
              <a:t>stream processor</a:t>
            </a:r>
            <a:r>
              <a:rPr lang="en-GB" dirty="0">
                <a:effectLst/>
              </a:rPr>
              <a:t>, consuming an input stream from one or more topics and producing an output stream to one or more output topics, effectively transforming the input streams to output streams. </a:t>
            </a:r>
          </a:p>
          <a:p>
            <a:r>
              <a:rPr lang="en-GB" dirty="0">
                <a:effectLst/>
              </a:rPr>
              <a:t>The </a:t>
            </a:r>
            <a:r>
              <a:rPr lang="en-GB" dirty="0">
                <a:effectLst/>
                <a:hlinkClick r:id="rId6"/>
              </a:rPr>
              <a:t>Connector API</a:t>
            </a:r>
            <a:r>
              <a:rPr lang="en-GB" dirty="0">
                <a:effectLst/>
              </a:rPr>
              <a:t> allows building and running reusable producers or consumers that connect Kafka topics to existing applications or data systems. For example, a connector to a relational database might capture every change to a table.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72C4F-29B1-4A6D-BC7F-D3A519CC715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171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79BA6C0-232C-44CE-9ACD-19CE90F709CC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083EF28-A814-49A2-9DDA-B133350D5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5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A6C0-232C-44CE-9ACD-19CE90F709CC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EF28-A814-49A2-9DDA-B133350D5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0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A6C0-232C-44CE-9ACD-19CE90F709CC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EF28-A814-49A2-9DDA-B133350D5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25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A6C0-232C-44CE-9ACD-19CE90F709CC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EF28-A814-49A2-9DDA-B133350D537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108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A6C0-232C-44CE-9ACD-19CE90F709CC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EF28-A814-49A2-9DDA-B133350D5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30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A6C0-232C-44CE-9ACD-19CE90F709CC}" type="datetimeFigureOut">
              <a:rPr lang="en-US" smtClean="0"/>
              <a:t>1/2/19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EF28-A814-49A2-9DDA-B133350D5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14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A6C0-232C-44CE-9ACD-19CE90F709CC}" type="datetimeFigureOut">
              <a:rPr lang="en-US" smtClean="0"/>
              <a:t>1/2/19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EF28-A814-49A2-9DDA-B133350D5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27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A6C0-232C-44CE-9ACD-19CE90F709CC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EF28-A814-49A2-9DDA-B133350D5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70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A6C0-232C-44CE-9ACD-19CE90F709CC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EF28-A814-49A2-9DDA-B133350D5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3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A6C0-232C-44CE-9ACD-19CE90F709CC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EF28-A814-49A2-9DDA-B133350D5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0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A6C0-232C-44CE-9ACD-19CE90F709CC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EF28-A814-49A2-9DDA-B133350D5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6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A6C0-232C-44CE-9ACD-19CE90F709CC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EF28-A814-49A2-9DDA-B133350D5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62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A6C0-232C-44CE-9ACD-19CE90F709CC}" type="datetimeFigureOut">
              <a:rPr lang="en-US" smtClean="0"/>
              <a:t>1/2/19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EF28-A814-49A2-9DDA-B133350D5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3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A6C0-232C-44CE-9ACD-19CE90F709CC}" type="datetimeFigureOut">
              <a:rPr lang="en-US" smtClean="0"/>
              <a:t>1/2/19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EF28-A814-49A2-9DDA-B133350D5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1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A6C0-232C-44CE-9ACD-19CE90F709CC}" type="datetimeFigureOut">
              <a:rPr lang="en-US" smtClean="0"/>
              <a:t>1/2/19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EF28-A814-49A2-9DDA-B133350D5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0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A6C0-232C-44CE-9ACD-19CE90F709CC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EF28-A814-49A2-9DDA-B133350D5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0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A6C0-232C-44CE-9ACD-19CE90F709CC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EF28-A814-49A2-9DDA-B133350D5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BA6C0-232C-44CE-9ACD-19CE90F709CC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3EF28-A814-49A2-9DDA-B133350D5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982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afka.apache.org/documentation.html#producerapi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afka.apache.org/documentation.html#connect" TargetMode="External"/><Relationship Id="rId5" Type="http://schemas.openxmlformats.org/officeDocument/2006/relationships/hyperlink" Target="https://kafka.apache.org/documentation/streams" TargetMode="External"/><Relationship Id="rId4" Type="http://schemas.openxmlformats.org/officeDocument/2006/relationships/hyperlink" Target="https://kafka.apache.org/documentation.html#consumerap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FE6D566-EF0C-4C09-959E-D6E13CC96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87" y="1720895"/>
            <a:ext cx="92868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40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CAA55-6115-46A0-AAA4-D14064A2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Neden</a:t>
            </a:r>
            <a:r>
              <a:rPr lang="en-US" b="1" dirty="0"/>
              <a:t> Kafka?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F6635-EB2B-4318-B949-81EDA8CE9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103" y="2078181"/>
            <a:ext cx="8915400" cy="3777622"/>
          </a:xfrm>
        </p:spPr>
        <p:txBody>
          <a:bodyPr/>
          <a:lstStyle/>
          <a:p>
            <a:r>
              <a:rPr lang="en-US" dirty="0"/>
              <a:t>Sonra </a:t>
            </a: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kaynaklara</a:t>
            </a:r>
            <a:r>
              <a:rPr lang="en-US" dirty="0"/>
              <a:t> </a:t>
            </a:r>
            <a:r>
              <a:rPr lang="en-US" dirty="0" err="1"/>
              <a:t>ek</a:t>
            </a:r>
            <a:r>
              <a:rPr lang="en-US" dirty="0"/>
              <a:t> </a:t>
            </a:r>
            <a:r>
              <a:rPr lang="en-US" dirty="0" err="1"/>
              <a:t>bitiş</a:t>
            </a:r>
            <a:r>
              <a:rPr lang="en-US" dirty="0"/>
              <a:t> </a:t>
            </a:r>
            <a:r>
              <a:rPr lang="en-US" dirty="0" err="1"/>
              <a:t>noktaları</a:t>
            </a:r>
            <a:r>
              <a:rPr lang="en-US" dirty="0"/>
              <a:t> </a:t>
            </a:r>
            <a:r>
              <a:rPr lang="en-US" dirty="0" err="1"/>
              <a:t>ekleriz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DC2E4-3340-4DF9-A42B-A8C8EDF1A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104" y="2649658"/>
            <a:ext cx="6342352" cy="369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18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2EDC-1E52-44AA-94A8-74094C704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Neden</a:t>
            </a:r>
            <a:r>
              <a:rPr lang="en-US" b="1" dirty="0"/>
              <a:t> Kafka?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C176E-4ED8-4CB7-9DD1-FEDDE1C52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görünmeye</a:t>
            </a:r>
            <a:r>
              <a:rPr lang="en-US" dirty="0"/>
              <a:t> </a:t>
            </a:r>
            <a:r>
              <a:rPr lang="en-US" dirty="0" err="1"/>
              <a:t>başlar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C887C-D2AA-4063-8C8A-2A43ECF3A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764556"/>
            <a:ext cx="4934994" cy="299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41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B519-E384-4CD4-93A7-EFD5EF26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Neden</a:t>
            </a:r>
            <a:r>
              <a:rPr lang="en-US" b="1" dirty="0"/>
              <a:t> Kafka?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43324-4BCC-41DA-8174-3D55A1BAB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21840"/>
            <a:ext cx="9753010" cy="5069174"/>
          </a:xfrm>
        </p:spPr>
        <p:txBody>
          <a:bodyPr>
            <a:normAutofit/>
          </a:bodyPr>
          <a:lstStyle/>
          <a:p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şekilde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dağıtık</a:t>
            </a:r>
            <a:r>
              <a:rPr lang="en-US" dirty="0"/>
              <a:t> </a:t>
            </a:r>
            <a:r>
              <a:rPr lang="en-US" dirty="0" err="1"/>
              <a:t>sistemler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hizmetler</a:t>
            </a:r>
            <a:r>
              <a:rPr lang="en-US" dirty="0"/>
              <a:t> </a:t>
            </a:r>
            <a:r>
              <a:rPr lang="en-US" dirty="0" err="1"/>
              <a:t>giderek</a:t>
            </a:r>
            <a:r>
              <a:rPr lang="en-US" dirty="0"/>
              <a:t> modern </a:t>
            </a:r>
            <a:r>
              <a:rPr lang="en-US" dirty="0" err="1"/>
              <a:t>mimarinin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parçası</a:t>
            </a:r>
            <a:r>
              <a:rPr lang="en-US" dirty="0"/>
              <a:t> </a:t>
            </a:r>
            <a:r>
              <a:rPr lang="en-US" dirty="0" err="1"/>
              <a:t>haline</a:t>
            </a:r>
            <a:r>
              <a:rPr lang="en-US" dirty="0"/>
              <a:t> </a:t>
            </a:r>
            <a:r>
              <a:rPr lang="en-US" dirty="0" err="1"/>
              <a:t>geldiğinden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kırılgan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haline</a:t>
            </a:r>
            <a:r>
              <a:rPr lang="en-US" dirty="0"/>
              <a:t> </a:t>
            </a:r>
            <a:r>
              <a:rPr lang="en-US" dirty="0" err="1"/>
              <a:t>geliyor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91E20-9399-449E-BB12-65E28BA79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333" y="2445816"/>
            <a:ext cx="5744890" cy="301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81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6D88-8C90-4225-A051-DBB066FD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Neden</a:t>
            </a:r>
            <a:r>
              <a:rPr lang="en-US" b="1" dirty="0"/>
              <a:t> Kafka?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82DC3-94C2-4904-B23A-A5C42DF5A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Güçlü</a:t>
            </a:r>
            <a:r>
              <a:rPr lang="en-US" dirty="0"/>
              <a:t> (</a:t>
            </a:r>
            <a:r>
              <a:rPr lang="en-US" dirty="0" err="1"/>
              <a:t>Powerfull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Uygulamalarınızı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ölçeklendirilebilir</a:t>
            </a:r>
            <a:r>
              <a:rPr lang="en-US" dirty="0"/>
              <a:t>, </a:t>
            </a:r>
            <a:r>
              <a:rPr lang="en-US" dirty="0" err="1"/>
              <a:t>elastik</a:t>
            </a:r>
            <a:r>
              <a:rPr lang="en-US" dirty="0"/>
              <a:t>, </a:t>
            </a:r>
            <a:r>
              <a:rPr lang="en-US" dirty="0" err="1"/>
              <a:t>dağıtılmış</a:t>
            </a:r>
            <a:r>
              <a:rPr lang="en-US" dirty="0"/>
              <a:t>, </a:t>
            </a:r>
            <a:r>
              <a:rPr lang="en-US" dirty="0" err="1"/>
              <a:t>hataya</a:t>
            </a:r>
            <a:r>
              <a:rPr lang="en-US" dirty="0"/>
              <a:t> </a:t>
            </a:r>
            <a:r>
              <a:rPr lang="en-US" dirty="0" err="1"/>
              <a:t>dayanıklı</a:t>
            </a:r>
            <a:r>
              <a:rPr lang="en-US" dirty="0"/>
              <a:t> hale </a:t>
            </a:r>
            <a:r>
              <a:rPr lang="en-US" dirty="0" err="1"/>
              <a:t>getirir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Tam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kere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(exactly-once) </a:t>
            </a:r>
            <a:r>
              <a:rPr lang="en-US" dirty="0" err="1"/>
              <a:t>anlamını</a:t>
            </a:r>
            <a:r>
              <a:rPr lang="en-US" dirty="0"/>
              <a:t> </a:t>
            </a:r>
            <a:r>
              <a:rPr lang="en-US" dirty="0" err="1"/>
              <a:t>destekler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Durum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durumsuz</a:t>
            </a:r>
            <a:r>
              <a:rPr lang="en-US" dirty="0"/>
              <a:t> (stateful and stateless)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desteklenir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esneklik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bildirimsel</a:t>
            </a:r>
            <a:r>
              <a:rPr lang="en-US" dirty="0"/>
              <a:t>, </a:t>
            </a:r>
            <a:r>
              <a:rPr lang="en-US" dirty="0" err="1"/>
              <a:t>işlevsel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API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düşük</a:t>
            </a:r>
            <a:r>
              <a:rPr lang="en-US" dirty="0"/>
              <a:t> </a:t>
            </a:r>
            <a:r>
              <a:rPr lang="en-US" dirty="0" err="1"/>
              <a:t>seviyeli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zorunlu</a:t>
            </a:r>
            <a:r>
              <a:rPr lang="en-US" dirty="0"/>
              <a:t> API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seçim</a:t>
            </a:r>
            <a:r>
              <a:rPr lang="en-US" dirty="0"/>
              <a:t> </a:t>
            </a:r>
            <a:r>
              <a:rPr lang="en-US" dirty="0" err="1"/>
              <a:t>yapar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94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6D88-8C90-4225-A051-DBB066FD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Neden</a:t>
            </a:r>
            <a:r>
              <a:rPr lang="en-US" b="1" dirty="0"/>
              <a:t> Kafka?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82DC3-94C2-4904-B23A-A5C42DF5A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Hafif</a:t>
            </a:r>
            <a:r>
              <a:rPr lang="en-US" b="1" dirty="0"/>
              <a:t> (Lightweight)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Küçük</a:t>
            </a:r>
            <a:r>
              <a:rPr lang="en-US" dirty="0"/>
              <a:t>, </a:t>
            </a:r>
            <a:r>
              <a:rPr lang="en-US" dirty="0" err="1"/>
              <a:t>orta</a:t>
            </a:r>
            <a:r>
              <a:rPr lang="en-US" dirty="0"/>
              <a:t>,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durumları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eşit</a:t>
            </a:r>
            <a:r>
              <a:rPr lang="en-US" dirty="0"/>
              <a:t> </a:t>
            </a:r>
            <a:r>
              <a:rPr lang="en-US" dirty="0" err="1"/>
              <a:t>derecede</a:t>
            </a:r>
            <a:r>
              <a:rPr lang="en-US" dirty="0"/>
              <a:t> </a:t>
            </a:r>
            <a:r>
              <a:rPr lang="en-US" dirty="0" err="1"/>
              <a:t>uygulanabilir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kalkınmadan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ölçekli</a:t>
            </a:r>
            <a:r>
              <a:rPr lang="en-US" dirty="0"/>
              <a:t> </a:t>
            </a:r>
            <a:r>
              <a:rPr lang="en-US" dirty="0" err="1"/>
              <a:t>üretime</a:t>
            </a:r>
            <a:r>
              <a:rPr lang="en-US" dirty="0"/>
              <a:t> </a:t>
            </a:r>
            <a:r>
              <a:rPr lang="en-US" dirty="0" err="1"/>
              <a:t>giden</a:t>
            </a:r>
            <a:r>
              <a:rPr lang="en-US" dirty="0"/>
              <a:t> </a:t>
            </a:r>
            <a:r>
              <a:rPr lang="en-US" dirty="0" err="1"/>
              <a:t>sorunsuz</a:t>
            </a:r>
            <a:r>
              <a:rPr lang="en-US" dirty="0"/>
              <a:t> </a:t>
            </a:r>
            <a:r>
              <a:rPr lang="en-US" dirty="0" err="1"/>
              <a:t>yol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Apache </a:t>
            </a:r>
            <a:r>
              <a:rPr lang="en-US" dirty="0" err="1"/>
              <a:t>Kafka'dan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dış</a:t>
            </a:r>
            <a:r>
              <a:rPr lang="en-US" dirty="0"/>
              <a:t> </a:t>
            </a:r>
            <a:r>
              <a:rPr lang="en-US" dirty="0" err="1"/>
              <a:t>bağımlılık</a:t>
            </a:r>
            <a:r>
              <a:rPr lang="en-US" dirty="0"/>
              <a:t> yok</a:t>
            </a:r>
          </a:p>
        </p:txBody>
      </p:sp>
    </p:spTree>
    <p:extLst>
      <p:ext uri="{BB962C8B-B14F-4D97-AF65-F5344CB8AC3E}">
        <p14:creationId xmlns:p14="http://schemas.microsoft.com/office/powerpoint/2010/main" val="1383821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6D88-8C90-4225-A051-DBB066FD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Neden</a:t>
            </a:r>
            <a:r>
              <a:rPr lang="en-US" b="1" dirty="0"/>
              <a:t> Kafka?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82DC3-94C2-4904-B23A-A5C42DF5A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Tamamen</a:t>
            </a:r>
            <a:r>
              <a:rPr lang="en-US" b="1" dirty="0"/>
              <a:t> </a:t>
            </a:r>
            <a:r>
              <a:rPr lang="en-US" b="1" dirty="0" err="1"/>
              <a:t>entegre</a:t>
            </a:r>
            <a:r>
              <a:rPr lang="en-US" b="1" dirty="0"/>
              <a:t> (Fully integrated)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uygulamalara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mikro</a:t>
            </a:r>
            <a:r>
              <a:rPr lang="en-US" dirty="0"/>
              <a:t> </a:t>
            </a:r>
            <a:r>
              <a:rPr lang="en-US" dirty="0" err="1"/>
              <a:t>hizmetlere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 </a:t>
            </a:r>
            <a:r>
              <a:rPr lang="en-US" dirty="0" err="1"/>
              <a:t>entegrasyon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Her </a:t>
            </a:r>
            <a:r>
              <a:rPr lang="en-US" dirty="0" err="1"/>
              <a:t>yerde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: </a:t>
            </a:r>
            <a:r>
              <a:rPr lang="en-US" dirty="0" err="1"/>
              <a:t>şirket</a:t>
            </a:r>
            <a:r>
              <a:rPr lang="en-US" dirty="0"/>
              <a:t> </a:t>
            </a:r>
            <a:r>
              <a:rPr lang="en-US" dirty="0" err="1"/>
              <a:t>içi</a:t>
            </a:r>
            <a:r>
              <a:rPr lang="en-US" dirty="0"/>
              <a:t>, public clouds, private clouds, </a:t>
            </a:r>
            <a:r>
              <a:rPr lang="en-US" dirty="0" err="1"/>
              <a:t>konteynerler</a:t>
            </a:r>
            <a:r>
              <a:rPr lang="en-US" dirty="0"/>
              <a:t> vb.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Kafka Connect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gerçekleştirilen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değişim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yakalama</a:t>
            </a:r>
            <a:r>
              <a:rPr lang="en-US" dirty="0"/>
              <a:t> (CDC-Change Data Capture)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veritabanlarıyla</a:t>
            </a:r>
            <a:r>
              <a:rPr lang="en-US" dirty="0"/>
              <a:t> </a:t>
            </a:r>
            <a:r>
              <a:rPr lang="en-US" dirty="0" err="1"/>
              <a:t>bütünleşir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06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6D88-8C90-4225-A051-DBB066FD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Neden</a:t>
            </a:r>
            <a:r>
              <a:rPr lang="en-US" b="1" dirty="0"/>
              <a:t> Kafka?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82DC3-94C2-4904-B23A-A5C42DF5A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60649"/>
            <a:ext cx="9988141" cy="43871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Gerçek</a:t>
            </a:r>
            <a:r>
              <a:rPr lang="en-US" b="1" dirty="0"/>
              <a:t> zaman (Real Time)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Milisaniye</a:t>
            </a:r>
            <a:r>
              <a:rPr lang="en-US" dirty="0"/>
              <a:t> </a:t>
            </a:r>
            <a:r>
              <a:rPr lang="en-US" dirty="0" err="1"/>
              <a:t>işleme</a:t>
            </a:r>
            <a:r>
              <a:rPr lang="en-US" dirty="0"/>
              <a:t> </a:t>
            </a:r>
            <a:r>
              <a:rPr lang="en-US" dirty="0" err="1"/>
              <a:t>gecikme</a:t>
            </a:r>
            <a:r>
              <a:rPr lang="en-US" dirty="0"/>
              <a:t> </a:t>
            </a:r>
            <a:r>
              <a:rPr lang="en-US" dirty="0" err="1"/>
              <a:t>süresi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Her </a:t>
            </a:r>
            <a:r>
              <a:rPr lang="en-US" dirty="0" err="1"/>
              <a:t>seferinde</a:t>
            </a:r>
            <a:r>
              <a:rPr lang="en-US" dirty="0"/>
              <a:t> </a:t>
            </a:r>
            <a:r>
              <a:rPr lang="en-US" dirty="0" err="1"/>
              <a:t>kayıt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(</a:t>
            </a:r>
            <a:r>
              <a:rPr lang="en-US" dirty="0" err="1"/>
              <a:t>mikro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yok)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Geç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(late-arriving)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sıra</a:t>
            </a:r>
            <a:r>
              <a:rPr lang="en-US" dirty="0"/>
              <a:t> </a:t>
            </a:r>
            <a:r>
              <a:rPr lang="en-US" dirty="0" err="1"/>
              <a:t>dışı</a:t>
            </a:r>
            <a:r>
              <a:rPr lang="en-US" dirty="0"/>
              <a:t>(out-of-order)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sorunsuz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işler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Güvenli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Transit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şifrelemesini</a:t>
            </a:r>
            <a:r>
              <a:rPr lang="en-US" dirty="0"/>
              <a:t> </a:t>
            </a:r>
            <a:r>
              <a:rPr lang="en-US" dirty="0" err="1"/>
              <a:t>destekler</a:t>
            </a:r>
            <a:r>
              <a:rPr lang="en-US" dirty="0"/>
              <a:t> (encryption of data-in-transit)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Kimlik</a:t>
            </a:r>
            <a:r>
              <a:rPr lang="en-US" dirty="0"/>
              <a:t> </a:t>
            </a:r>
            <a:r>
              <a:rPr lang="en-US" dirty="0" err="1"/>
              <a:t>doğrulama</a:t>
            </a:r>
            <a:r>
              <a:rPr lang="en-US" dirty="0"/>
              <a:t> (authentication)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yetkilendirme</a:t>
            </a:r>
            <a:r>
              <a:rPr lang="en-US" dirty="0"/>
              <a:t> (authorization) </a:t>
            </a:r>
            <a:r>
              <a:rPr lang="en-US" dirty="0" err="1"/>
              <a:t>desteği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85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Ana Terminolojiler</a:t>
            </a:r>
            <a:endParaRPr lang="en-US" b="1" dirty="0"/>
          </a:p>
        </p:txBody>
      </p:sp>
      <p:sp>
        <p:nvSpPr>
          <p:cNvPr id="7" name="Subtitle 2"/>
          <p:cNvSpPr>
            <a:spLocks noGrp="1"/>
          </p:cNvSpPr>
          <p:nvPr>
            <p:ph idx="1"/>
          </p:nvPr>
        </p:nvSpPr>
        <p:spPr>
          <a:xfrm>
            <a:off x="1489634" y="1925782"/>
            <a:ext cx="3261680" cy="3777622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Producers</a:t>
            </a:r>
            <a:endParaRPr lang="tr-TR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Consumers</a:t>
            </a:r>
            <a:endParaRPr lang="tr-TR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dirty="0"/>
              <a:t>Leader</a:t>
            </a:r>
            <a:endParaRPr lang="tr-TR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dirty="0"/>
              <a:t>Follower</a:t>
            </a:r>
            <a:endParaRPr lang="tr-TR" b="1" dirty="0"/>
          </a:p>
          <a:p>
            <a:pPr marL="457200" indent="-457200" algn="l">
              <a:buFont typeface="+mj-lt"/>
              <a:buAutoNum type="arabicPeriod"/>
            </a:pPr>
            <a:r>
              <a:rPr lang="en-US" b="1" dirty="0"/>
              <a:t>Topics</a:t>
            </a:r>
            <a:endParaRPr lang="tr-TR" b="1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b="1" dirty="0"/>
              <a:t>Partition</a:t>
            </a:r>
            <a:endParaRPr lang="tr-TR" b="1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b="1" dirty="0"/>
              <a:t>Partition offset</a:t>
            </a:r>
            <a:endParaRPr lang="tr-TR" b="1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b="1" dirty="0"/>
              <a:t>Replicas of partition</a:t>
            </a:r>
            <a:endParaRPr lang="tr-TR" b="1" dirty="0"/>
          </a:p>
          <a:p>
            <a:pPr marL="457200" indent="-457200" algn="l">
              <a:buFont typeface="+mj-lt"/>
              <a:buAutoNum type="arabicPeriod"/>
            </a:pPr>
            <a:r>
              <a:rPr lang="en-US" b="1" dirty="0"/>
              <a:t>Brokers</a:t>
            </a:r>
            <a:endParaRPr lang="tr-TR" b="1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b="1" dirty="0"/>
              <a:t>Kafka Cluster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/>
              <a:t>Streams</a:t>
            </a:r>
            <a:endParaRPr lang="tr-TR" b="1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tr-TR" b="1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tr-TR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350" y="1905000"/>
            <a:ext cx="7351131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97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Producers</a:t>
            </a:r>
            <a:r>
              <a:rPr lang="tr-TR" b="1" dirty="0"/>
              <a:t> ve </a:t>
            </a:r>
            <a:r>
              <a:rPr lang="en-US" b="1" dirty="0"/>
              <a:t>Consumers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/>
              <a:t>Bir yada daha fazla kafka topic’ine mesaj publish ederler. </a:t>
            </a:r>
          </a:p>
          <a:p>
            <a:r>
              <a:rPr lang="tr-TR" dirty="0"/>
              <a:t>Producer’ler, kafka broker’lara mesajları gönderirler. </a:t>
            </a:r>
          </a:p>
          <a:p>
            <a:r>
              <a:rPr lang="tr-TR" dirty="0"/>
              <a:t>Producer broker’a her mesaj publish ettiğinde, broker mesajı segment dosyasının sonuna ekler.</a:t>
            </a:r>
          </a:p>
          <a:p>
            <a:r>
              <a:rPr lang="tr-TR" dirty="0"/>
              <a:t>Producer mesajı istediği partition’a da gönderebilir.  </a:t>
            </a:r>
            <a:endParaRPr lang="en-US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Consumer’lar broker’lardan mesajları okurlar. </a:t>
            </a:r>
          </a:p>
          <a:p>
            <a:r>
              <a:rPr lang="tr-TR" dirty="0"/>
              <a:t>Consumerlar bir yada daha fazla topice subscribe olabilirler.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30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25967"/>
            <a:ext cx="9905999" cy="3541714"/>
          </a:xfrm>
        </p:spPr>
        <p:txBody>
          <a:bodyPr/>
          <a:lstStyle/>
          <a:p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kategoriye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mesaj</a:t>
            </a:r>
            <a:r>
              <a:rPr lang="en-US" dirty="0"/>
              <a:t> </a:t>
            </a:r>
            <a:r>
              <a:rPr lang="en-US" dirty="0" err="1"/>
              <a:t>akışına</a:t>
            </a:r>
            <a:r>
              <a:rPr lang="en-US" dirty="0"/>
              <a:t> </a:t>
            </a:r>
            <a:r>
              <a:rPr lang="tr-TR" dirty="0"/>
              <a:t>topics</a:t>
            </a:r>
            <a:r>
              <a:rPr lang="en-US" dirty="0"/>
              <a:t> </a:t>
            </a:r>
            <a:r>
              <a:rPr lang="en-US" dirty="0" err="1"/>
              <a:t>denir</a:t>
            </a:r>
            <a:r>
              <a:rPr lang="en-US" dirty="0"/>
              <a:t>.</a:t>
            </a:r>
            <a:r>
              <a:rPr lang="tr-TR" dirty="0"/>
              <a:t> Data topics’te saklanır.</a:t>
            </a:r>
          </a:p>
          <a:p>
            <a:r>
              <a:rPr lang="tr-TR" dirty="0"/>
              <a:t>Topicler partition’lara ayrılmıştır. </a:t>
            </a:r>
          </a:p>
          <a:p>
            <a:r>
              <a:rPr lang="tr-TR" dirty="0"/>
              <a:t>Her topic için kafka en az bir partition tutar.</a:t>
            </a:r>
          </a:p>
          <a:p>
            <a:r>
              <a:rPr lang="tr-TR" dirty="0"/>
              <a:t>Her partition değişmez sıralı bir dizide mesajları tutar. </a:t>
            </a:r>
          </a:p>
          <a:p>
            <a:r>
              <a:rPr lang="tr-TR" dirty="0"/>
              <a:t>Her partition message «offset» diye çağrılan unique sequance id’ye sahiptir.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374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2F60-7AD3-4555-B2D3-6D547563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Apache Kafka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B44C0-2ED0-4D90-91E3-EA91F0FD1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Apache Kafka is a distributed streaming platform:</a:t>
            </a:r>
          </a:p>
          <a:p>
            <a:pPr lvl="1"/>
            <a:r>
              <a:rPr lang="tr-TR" dirty="0"/>
              <a:t>Kayıt akışlara göndermek ve onlardan mesaj almak</a:t>
            </a:r>
          </a:p>
          <a:p>
            <a:pPr lvl="1"/>
            <a:r>
              <a:rPr lang="tr-TR" dirty="0"/>
              <a:t>Kayıt akışları hataya</a:t>
            </a:r>
            <a:r>
              <a:rPr lang="en-US" dirty="0"/>
              <a:t> </a:t>
            </a:r>
            <a:r>
              <a:rPr lang="tr-TR" dirty="0"/>
              <a:t>dayanıklı şekilde kaydetmek</a:t>
            </a:r>
          </a:p>
          <a:p>
            <a:pPr lvl="1"/>
            <a:r>
              <a:rPr lang="tr-TR" dirty="0"/>
              <a:t>Kayıt akışların üzerinde gerçek zamanda işleme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7916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Brokers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44687"/>
            <a:ext cx="9905999" cy="3541714"/>
          </a:xfrm>
        </p:spPr>
        <p:txBody>
          <a:bodyPr>
            <a:normAutofit fontScale="85000" lnSpcReduction="20000"/>
          </a:bodyPr>
          <a:lstStyle/>
          <a:p>
            <a:r>
              <a:rPr lang="tr-TR" dirty="0"/>
              <a:t>Publish edilen datanın </a:t>
            </a:r>
            <a:r>
              <a:rPr lang="en-US" dirty="0" err="1"/>
              <a:t>korunmasından</a:t>
            </a:r>
            <a:r>
              <a:rPr lang="en-US" dirty="0"/>
              <a:t> </a:t>
            </a:r>
            <a:r>
              <a:rPr lang="en-US" dirty="0" err="1"/>
              <a:t>sorumlu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sistemdir</a:t>
            </a:r>
            <a:r>
              <a:rPr lang="en-US" dirty="0"/>
              <a:t>. </a:t>
            </a:r>
            <a:endParaRPr lang="tr-TR" dirty="0"/>
          </a:p>
          <a:p>
            <a:r>
              <a:rPr lang="tr-TR" dirty="0"/>
              <a:t>Her broker, her topic için 0 veya daha fazla partition içerebilir.</a:t>
            </a:r>
          </a:p>
          <a:p>
            <a:r>
              <a:rPr lang="tr-TR" dirty="0"/>
              <a:t>Bir broker saniyede yüzbinlerce okuma ve yazma yapabilir. 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Karşımıza 3 senaryo çıkıyor. </a:t>
            </a:r>
          </a:p>
          <a:p>
            <a:r>
              <a:rPr lang="tr-TR" dirty="0"/>
              <a:t>N partition - N broker </a:t>
            </a:r>
          </a:p>
          <a:p>
            <a:r>
              <a:rPr lang="tr-TR" dirty="0"/>
              <a:t>N partition - N+M broker</a:t>
            </a:r>
          </a:p>
          <a:p>
            <a:r>
              <a:rPr lang="tr-TR" dirty="0"/>
              <a:t>N partition – N-M broker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6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34236" y="528052"/>
            <a:ext cx="8911687" cy="1280890"/>
          </a:xfrm>
        </p:spPr>
        <p:txBody>
          <a:bodyPr/>
          <a:lstStyle/>
          <a:p>
            <a:r>
              <a:rPr lang="tr-TR" b="1" dirty="0"/>
              <a:t>Kafka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1453" y="1711036"/>
            <a:ext cx="4343163" cy="3777622"/>
          </a:xfrm>
        </p:spPr>
        <p:txBody>
          <a:bodyPr>
            <a:normAutofit fontScale="92500" lnSpcReduction="20000"/>
          </a:bodyPr>
          <a:lstStyle/>
          <a:p>
            <a:r>
              <a:rPr lang="tr-TR" dirty="0"/>
              <a:t>Kafka Cluster, Kafkanın birden fazla brokera sahip olmasıdır. Kafka cluster downtime edilmeden genişletilebilir. </a:t>
            </a:r>
          </a:p>
          <a:p>
            <a:r>
              <a:rPr lang="tr-TR" dirty="0"/>
              <a:t>Kafka cluster’lar, yük dengesini sağlamak için çoklu broker yapısını tercih etmektedirler.</a:t>
            </a:r>
          </a:p>
          <a:p>
            <a:r>
              <a:rPr lang="tr-TR" dirty="0"/>
              <a:t>Kafka broker’lar stateless bir yapıda oldukları için ZooKeeper’ı kullanırlar.</a:t>
            </a:r>
          </a:p>
          <a:p>
            <a:endParaRPr lang="en-US" dirty="0"/>
          </a:p>
        </p:txBody>
      </p:sp>
      <p:pic>
        <p:nvPicPr>
          <p:cNvPr id="2050" name="Picture 2" descr="Cluster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93" y="1544782"/>
            <a:ext cx="6890160" cy="385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007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ZooKeeper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/>
          <a:lstStyle/>
          <a:p>
            <a:r>
              <a:rPr lang="en-US" dirty="0" err="1"/>
              <a:t>ZooKeeper</a:t>
            </a:r>
            <a:r>
              <a:rPr lang="en-US" dirty="0"/>
              <a:t>, Kafka </a:t>
            </a:r>
            <a:r>
              <a:rPr lang="en-US" dirty="0" err="1"/>
              <a:t>brokerini</a:t>
            </a:r>
            <a:r>
              <a:rPr lang="en-US" dirty="0"/>
              <a:t> </a:t>
            </a:r>
            <a:r>
              <a:rPr lang="en-US" dirty="0" err="1"/>
              <a:t>yönetmek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koordine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  <a:endParaRPr lang="tr-TR" dirty="0"/>
          </a:p>
          <a:p>
            <a:r>
              <a:rPr lang="tr-TR" dirty="0"/>
              <a:t>T</a:t>
            </a:r>
            <a:r>
              <a:rPr lang="en-US" dirty="0" err="1"/>
              <a:t>emel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üretici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tüketiciyi</a:t>
            </a:r>
            <a:r>
              <a:rPr lang="en-US" dirty="0"/>
              <a:t> Kafka </a:t>
            </a:r>
            <a:r>
              <a:rPr lang="en-US" dirty="0" err="1"/>
              <a:t>sistemindeki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brokerın</a:t>
            </a:r>
            <a:r>
              <a:rPr lang="en-US" dirty="0"/>
              <a:t> </a:t>
            </a:r>
            <a:r>
              <a:rPr lang="en-US" dirty="0" err="1"/>
              <a:t>varlığı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Broker'ın</a:t>
            </a:r>
            <a:r>
              <a:rPr lang="en-US" dirty="0"/>
              <a:t> Kafka </a:t>
            </a:r>
            <a:r>
              <a:rPr lang="en-US" dirty="0" err="1"/>
              <a:t>sistemindeki</a:t>
            </a:r>
            <a:r>
              <a:rPr lang="en-US" dirty="0"/>
              <a:t> </a:t>
            </a:r>
            <a:r>
              <a:rPr lang="en-US" dirty="0" err="1"/>
              <a:t>başarısızlığı</a:t>
            </a:r>
            <a:r>
              <a:rPr lang="en-US" dirty="0"/>
              <a:t> </a:t>
            </a:r>
            <a:r>
              <a:rPr lang="en-US" dirty="0" err="1"/>
              <a:t>konusunda</a:t>
            </a:r>
            <a:r>
              <a:rPr lang="en-US" dirty="0"/>
              <a:t> </a:t>
            </a:r>
            <a:r>
              <a:rPr lang="en-US" dirty="0" err="1"/>
              <a:t>bilgilendirmek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  <a:endParaRPr lang="tr-TR" dirty="0"/>
          </a:p>
          <a:p>
            <a:r>
              <a:rPr lang="en-US" dirty="0"/>
              <a:t>Zookeeper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tr-TR" dirty="0"/>
              <a:t>brokerın</a:t>
            </a:r>
            <a:r>
              <a:rPr lang="en-US" dirty="0"/>
              <a:t> </a:t>
            </a:r>
            <a:r>
              <a:rPr lang="en-US" dirty="0" err="1"/>
              <a:t>varlığı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başarısızlığı</a:t>
            </a:r>
            <a:r>
              <a:rPr lang="en-US" dirty="0"/>
              <a:t>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alınan</a:t>
            </a:r>
            <a:r>
              <a:rPr lang="en-US" dirty="0"/>
              <a:t> </a:t>
            </a:r>
            <a:r>
              <a:rPr lang="en-US" dirty="0" err="1"/>
              <a:t>bildirime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, </a:t>
            </a:r>
            <a:r>
              <a:rPr lang="tr-TR" dirty="0"/>
              <a:t>producer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tr-TR" dirty="0"/>
              <a:t>consumer</a:t>
            </a:r>
            <a:r>
              <a:rPr lang="en-US" dirty="0"/>
              <a:t> </a:t>
            </a:r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görevlerini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tr-TR" dirty="0"/>
              <a:t>broker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tr-TR" dirty="0"/>
              <a:t>devam ettirir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18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7054" y="290945"/>
            <a:ext cx="4937557" cy="6428510"/>
          </a:xfrm>
        </p:spPr>
        <p:txBody>
          <a:bodyPr>
            <a:normAutofit fontScale="92500" lnSpcReduction="20000"/>
          </a:bodyPr>
          <a:lstStyle/>
          <a:p>
            <a:r>
              <a:rPr lang="tr-TR" dirty="0"/>
              <a:t>Diagramdaki topic 3 partition ile yapılandırılmıştır. </a:t>
            </a:r>
          </a:p>
          <a:p>
            <a:r>
              <a:rPr lang="tr-TR" dirty="0"/>
              <a:t>Partiton 1, 2 offsete sahip. Bunlar 0 ve 1.</a:t>
            </a:r>
          </a:p>
          <a:p>
            <a:r>
              <a:rPr lang="tr-TR" dirty="0"/>
              <a:t>Replica’ların id’si  onu barındıran server ile aynıdır. </a:t>
            </a:r>
          </a:p>
          <a:p>
            <a:r>
              <a:rPr lang="tr-TR" dirty="0"/>
              <a:t>Topicteki replication factorlerin 3’e ayarlandığını varsayalım. Bu durumda kafka, her partitiona eş 3 replica yaratacaktır ve bunları clusterda dengeli bir şekilde dağıtacaktır. </a:t>
            </a:r>
          </a:p>
          <a:p>
            <a:r>
              <a:rPr lang="tr-TR" dirty="0"/>
              <a:t>Clusterdaki yükü dengelemek için her broker 1 veya birden fazla partiton depolayabilir. </a:t>
            </a:r>
          </a:p>
          <a:p>
            <a:r>
              <a:rPr lang="tr-TR" dirty="0"/>
              <a:t>Birden fazla producer mesaj gönderebilir ve birden fazla consumer mesaj okuyabilir. </a:t>
            </a:r>
            <a:endParaRPr lang="en-US" dirty="0"/>
          </a:p>
        </p:txBody>
      </p:sp>
      <p:pic>
        <p:nvPicPr>
          <p:cNvPr id="1026" name="Picture 2" descr="Fundament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14" y="1610340"/>
            <a:ext cx="6262140" cy="316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042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189" y="563150"/>
            <a:ext cx="8911687" cy="1280890"/>
          </a:xfrm>
        </p:spPr>
        <p:txBody>
          <a:bodyPr/>
          <a:lstStyle/>
          <a:p>
            <a:r>
              <a:rPr lang="tr-TR" b="1" dirty="0"/>
              <a:t>Kafka Streams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015" y="1612432"/>
            <a:ext cx="5493037" cy="37782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39189" y="1931897"/>
            <a:ext cx="34186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Kafka Streams,</a:t>
            </a:r>
            <a:r>
              <a:rPr lang="tr-TR" dirty="0"/>
              <a:t> Kafka producer ve consumer API’leri üzerine inşaa edilmiş, 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data parallelsim,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distributed coordination,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fault tolerance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operational simplicity </a:t>
            </a:r>
          </a:p>
          <a:p>
            <a:endParaRPr lang="tr-TR" dirty="0"/>
          </a:p>
          <a:p>
            <a:r>
              <a:rPr lang="tr-TR" dirty="0"/>
              <a:t>amaçları çerçevesinde uygulama geliştirmeyi amaçlar.</a:t>
            </a:r>
          </a:p>
        </p:txBody>
      </p:sp>
    </p:spTree>
    <p:extLst>
      <p:ext uri="{BB962C8B-B14F-4D97-AF65-F5344CB8AC3E}">
        <p14:creationId xmlns:p14="http://schemas.microsoft.com/office/powerpoint/2010/main" val="2737258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455958"/>
            <a:ext cx="9905998" cy="1478570"/>
          </a:xfrm>
        </p:spPr>
        <p:txBody>
          <a:bodyPr/>
          <a:lstStyle/>
          <a:p>
            <a:r>
              <a:rPr lang="en-US" b="1" dirty="0"/>
              <a:t>Streams Architecture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1044" y="2133600"/>
            <a:ext cx="2873568" cy="3777622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Processor Topology</a:t>
            </a:r>
            <a:endParaRPr lang="tr-T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Parallelism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Threading Model</a:t>
            </a:r>
            <a:endParaRPr lang="tr-T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Memory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Fault Tolerance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544653"/>
            <a:ext cx="6071795" cy="495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96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2312" y="441272"/>
            <a:ext cx="4992300" cy="6233532"/>
          </a:xfrm>
        </p:spPr>
        <p:txBody>
          <a:bodyPr>
            <a:normAutofit fontScale="62500" lnSpcReduction="20000"/>
          </a:bodyPr>
          <a:lstStyle/>
          <a:p>
            <a:r>
              <a:rPr lang="tr-TR" dirty="0">
                <a:latin typeface="Roboto"/>
              </a:rPr>
              <a:t>Her birisi 3 partitiondan oluşan A ve B olarak adlandırılan 2 topic olarak yapılandırılan bir kafka Stream düşünelim.</a:t>
            </a:r>
            <a:endParaRPr lang="en-US" dirty="0"/>
          </a:p>
          <a:p>
            <a:endParaRPr lang="tr-TR" dirty="0">
              <a:latin typeface="Roboto"/>
            </a:endParaRPr>
          </a:p>
          <a:p>
            <a:r>
              <a:rPr lang="tr-TR" dirty="0">
                <a:latin typeface="Roboto"/>
              </a:rPr>
              <a:t>Eğer tek makinede 2 thread ile uygulamamızı çalıştırdığımızı düşünürsek. 2 tane stream threade ulaşırız bunlar instance1-thread1 ve instance2-thread2’dir. </a:t>
            </a:r>
          </a:p>
          <a:p>
            <a:endParaRPr lang="tr-TR" dirty="0">
              <a:latin typeface="Roboto"/>
            </a:endParaRPr>
          </a:p>
          <a:p>
            <a:r>
              <a:rPr lang="tr-TR" dirty="0">
                <a:latin typeface="Roboto"/>
              </a:rPr>
              <a:t>Kafka Streams bu topolojiyi default olarak 3 task’e böler çünkü maksimum partiton sayısı 3’tür ve 6 input topic partitionı bu 3 taske eşit olarak dağıtılır. Bu durumda, her task her topicin bir partitionı işleme alır. Ve her task için toplam 2 input partition düşer. </a:t>
            </a:r>
          </a:p>
          <a:p>
            <a:endParaRPr lang="tr-TR" dirty="0">
              <a:latin typeface="Roboto"/>
            </a:endParaRPr>
          </a:p>
          <a:p>
            <a:r>
              <a:rPr lang="tr-TR" dirty="0">
                <a:latin typeface="Roboto"/>
              </a:rPr>
              <a:t>Son olarak bu 3 task mümkün olduğunca eşit bir şekilde dağıtılacaktır.</a:t>
            </a:r>
          </a:p>
          <a:p>
            <a:r>
              <a:rPr lang="tr-TR" dirty="0">
                <a:latin typeface="Roboto"/>
              </a:rPr>
              <a:t>Bu örnekte ilk thread 4 partition kullanarak  2 task çalıştıracak, 2. thread 2 partiton kullanarak 1 task çalıştıracak. 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571" y="441272"/>
            <a:ext cx="4842741" cy="588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42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0593" y="568712"/>
            <a:ext cx="4234018" cy="5865542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Şimdi bu örneği geliştirmek istediğimizi düşünelim. Data boyutunun önemli ölçüde arttığını düşünelim. </a:t>
            </a:r>
          </a:p>
          <a:p>
            <a:r>
              <a:rPr lang="tr-TR" dirty="0"/>
              <a:t>Aynı uygulamayı 2 makinede çalıştıralım.İlk makinede yine 2 threadimiz var 2. makinede 1 threadimiz var. 2. makinede instance2-thread1 creat edilecek ve input partitionlar yandaki gibi eniden dağıtılacak. </a:t>
            </a:r>
          </a:p>
          <a:p>
            <a:r>
              <a:rPr lang="en-US" dirty="0"/>
              <a:t> re-assignment</a:t>
            </a:r>
            <a:r>
              <a:rPr lang="tr-TR" dirty="0"/>
              <a:t> olduğu zaman, daha önceki threadlerde işlenen bazı partitionlar yeni makineye «migrated» edilecek «taşınacak».</a:t>
            </a:r>
          </a:p>
          <a:p>
            <a:r>
              <a:rPr lang="tr-TR" dirty="0"/>
              <a:t>Sonuç olarak, Kafka streams, kafka topic partitionların iş yüküne göre application instancelar arasında  dengeli bir şekilde dağıtılacaktır. 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 descr="https://docs.confluent.io/current/_images/streams-architecture-example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633" y="568712"/>
            <a:ext cx="6043960" cy="566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392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82B2-ADC7-414B-B72F-10DFD4FAD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	Hazırlayanlar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E38E1-E36B-6C47-BD60-46CF3519C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9709" y="2249487"/>
            <a:ext cx="8987702" cy="3541714"/>
          </a:xfrm>
        </p:spPr>
        <p:txBody>
          <a:bodyPr>
            <a:normAutofit/>
          </a:bodyPr>
          <a:lstStyle/>
          <a:p>
            <a:r>
              <a:rPr lang="tr-TR" sz="2000" b="1" dirty="0"/>
              <a:t>Muhammed ŞARA</a:t>
            </a:r>
          </a:p>
          <a:p>
            <a:r>
              <a:rPr lang="tr-TR" sz="2000" b="1" dirty="0"/>
              <a:t>Münir KARSLI</a:t>
            </a:r>
          </a:p>
          <a:p>
            <a:r>
              <a:rPr lang="tr-TR" sz="2000" b="1" dirty="0" err="1"/>
              <a:t>Houssem</a:t>
            </a:r>
            <a:r>
              <a:rPr lang="tr-TR" sz="2000" b="1" dirty="0"/>
              <a:t> MENHOUR</a:t>
            </a:r>
          </a:p>
          <a:p>
            <a:r>
              <a:rPr lang="tr-TR" sz="2000" b="1" dirty="0"/>
              <a:t>Jasmin SUKURICA </a:t>
            </a:r>
          </a:p>
        </p:txBody>
      </p:sp>
    </p:spTree>
    <p:extLst>
      <p:ext uri="{BB962C8B-B14F-4D97-AF65-F5344CB8AC3E}">
        <p14:creationId xmlns:p14="http://schemas.microsoft.com/office/powerpoint/2010/main" val="1727376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79A36-E08E-494D-AE7D-BCE43893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Apache </a:t>
            </a:r>
            <a:r>
              <a:rPr lang="en-GB" b="1" dirty="0" err="1"/>
              <a:t>kafka</a:t>
            </a:r>
            <a:r>
              <a:rPr lang="en-GB" b="1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75032-20F3-4724-B98D-D42425023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3848599" cy="3541714"/>
          </a:xfrm>
        </p:spPr>
        <p:txBody>
          <a:bodyPr>
            <a:normAutofit/>
          </a:bodyPr>
          <a:lstStyle/>
          <a:p>
            <a:r>
              <a:rPr lang="en-GB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Producer API</a:t>
            </a:r>
            <a:endParaRPr lang="en-GB" dirty="0"/>
          </a:p>
          <a:p>
            <a:r>
              <a:rPr lang="en-GB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Consumer API</a:t>
            </a:r>
            <a:r>
              <a:rPr lang="en-GB" dirty="0"/>
              <a:t> </a:t>
            </a:r>
          </a:p>
          <a:p>
            <a:r>
              <a:rPr lang="en-GB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Streams API</a:t>
            </a:r>
            <a:r>
              <a:rPr lang="en-GB" dirty="0"/>
              <a:t> </a:t>
            </a:r>
          </a:p>
          <a:p>
            <a:r>
              <a:rPr lang="en-GB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Connector API</a:t>
            </a:r>
            <a:endParaRPr lang="en-GB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EB94188-02A6-477E-982C-91090C5FBF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687" y="1956329"/>
            <a:ext cx="4937760" cy="415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0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4FAF-C0FA-4529-B5F7-8D5E648E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893" y="394998"/>
            <a:ext cx="9905998" cy="1478570"/>
          </a:xfrm>
        </p:spPr>
        <p:txBody>
          <a:bodyPr/>
          <a:lstStyle/>
          <a:p>
            <a:r>
              <a:rPr lang="en-US" b="1" dirty="0" err="1"/>
              <a:t>Kullanım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F8D8F-A3C3-48CA-93AB-4D2515926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44" y="1465705"/>
            <a:ext cx="9905998" cy="5321507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Apache Kafka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çeşitli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durumlarına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endüstrilere</a:t>
            </a:r>
            <a:r>
              <a:rPr lang="en-US" dirty="0"/>
              <a:t> </a:t>
            </a:r>
            <a:r>
              <a:rPr lang="en-US" dirty="0" err="1"/>
              <a:t>uygulanabilir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Lojistik</a:t>
            </a:r>
            <a:r>
              <a:rPr lang="en-US" dirty="0"/>
              <a:t> </a:t>
            </a:r>
            <a:r>
              <a:rPr lang="en-US" dirty="0" err="1"/>
              <a:t>şirketleri</a:t>
            </a:r>
            <a:r>
              <a:rPr lang="en-US" dirty="0"/>
              <a:t>, </a:t>
            </a:r>
            <a:r>
              <a:rPr lang="en-US" dirty="0" err="1"/>
              <a:t>gönderilerini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, </a:t>
            </a:r>
            <a:r>
              <a:rPr lang="en-US" dirty="0" err="1"/>
              <a:t>güvenilir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gerçek</a:t>
            </a:r>
            <a:r>
              <a:rPr lang="en-US" dirty="0"/>
              <a:t> </a:t>
            </a:r>
            <a:r>
              <a:rPr lang="en-US" dirty="0" err="1"/>
              <a:t>zamanlı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takip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uygulamalar</a:t>
            </a:r>
            <a:r>
              <a:rPr lang="en-US" dirty="0"/>
              <a:t> </a:t>
            </a:r>
            <a:r>
              <a:rPr lang="en-US" dirty="0" err="1"/>
              <a:t>yapabilir</a:t>
            </a:r>
            <a:endParaRPr lang="en-US" dirty="0"/>
          </a:p>
          <a:p>
            <a:pPr algn="just"/>
            <a:r>
              <a:rPr lang="en-US" dirty="0" err="1"/>
              <a:t>Finans</a:t>
            </a:r>
            <a:r>
              <a:rPr lang="en-US" dirty="0"/>
              <a:t> </a:t>
            </a:r>
            <a:r>
              <a:rPr lang="en-US" dirty="0" err="1"/>
              <a:t>endüstrisi</a:t>
            </a:r>
            <a:r>
              <a:rPr lang="en-US" dirty="0"/>
              <a:t>, </a:t>
            </a:r>
            <a:r>
              <a:rPr lang="en-US" dirty="0" err="1"/>
              <a:t>potansiyel</a:t>
            </a:r>
            <a:r>
              <a:rPr lang="en-US" dirty="0"/>
              <a:t> </a:t>
            </a:r>
            <a:r>
              <a:rPr lang="en-US" dirty="0" err="1"/>
              <a:t>risklerin</a:t>
            </a:r>
            <a:r>
              <a:rPr lang="en-US" dirty="0"/>
              <a:t> </a:t>
            </a:r>
            <a:r>
              <a:rPr lang="en-US" dirty="0" err="1"/>
              <a:t>gerçek</a:t>
            </a:r>
            <a:r>
              <a:rPr lang="en-US" dirty="0"/>
              <a:t> </a:t>
            </a:r>
            <a:r>
              <a:rPr lang="en-US" dirty="0" err="1"/>
              <a:t>zamanlı</a:t>
            </a:r>
            <a:r>
              <a:rPr lang="en-US" dirty="0"/>
              <a:t> </a:t>
            </a:r>
            <a:r>
              <a:rPr lang="en-US" dirty="0" err="1"/>
              <a:t>görünümleri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kaynaklarını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araya</a:t>
            </a:r>
            <a:r>
              <a:rPr lang="en-US" dirty="0"/>
              <a:t> </a:t>
            </a:r>
            <a:r>
              <a:rPr lang="en-US" dirty="0" err="1"/>
              <a:t>getirmek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sahte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aza</a:t>
            </a:r>
            <a:r>
              <a:rPr lang="en-US" dirty="0"/>
              <a:t> </a:t>
            </a:r>
            <a:r>
              <a:rPr lang="en-US" dirty="0" err="1"/>
              <a:t>indirmek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uygulamalar</a:t>
            </a:r>
            <a:r>
              <a:rPr lang="en-US" dirty="0"/>
              <a:t> </a:t>
            </a:r>
            <a:r>
              <a:rPr lang="en-US" dirty="0" err="1"/>
              <a:t>oluşturabilir</a:t>
            </a:r>
            <a:endParaRPr lang="en-US" dirty="0"/>
          </a:p>
          <a:p>
            <a:pPr algn="just"/>
            <a:r>
              <a:rPr lang="en-US" dirty="0" err="1"/>
              <a:t>Seyahat</a:t>
            </a:r>
            <a:r>
              <a:rPr lang="en-US" dirty="0"/>
              <a:t> </a:t>
            </a:r>
            <a:r>
              <a:rPr lang="en-US" dirty="0" err="1"/>
              <a:t>şirketleri</a:t>
            </a:r>
            <a:r>
              <a:rPr lang="en-US" dirty="0"/>
              <a:t>, </a:t>
            </a:r>
            <a:r>
              <a:rPr lang="en-US" dirty="0" err="1"/>
              <a:t>bireysel</a:t>
            </a:r>
            <a:r>
              <a:rPr lang="en-US" dirty="0"/>
              <a:t> </a:t>
            </a:r>
            <a:r>
              <a:rPr lang="en-US" dirty="0" err="1"/>
              <a:t>müşteriler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fiyatı</a:t>
            </a:r>
            <a:r>
              <a:rPr lang="en-US" dirty="0"/>
              <a:t> </a:t>
            </a:r>
            <a:r>
              <a:rPr lang="en-US" dirty="0" err="1"/>
              <a:t>bulmak</a:t>
            </a:r>
            <a:r>
              <a:rPr lang="en-US" dirty="0"/>
              <a:t>, </a:t>
            </a:r>
            <a:r>
              <a:rPr lang="en-US" dirty="0" err="1"/>
              <a:t>ek</a:t>
            </a:r>
            <a:r>
              <a:rPr lang="en-US" dirty="0"/>
              <a:t> </a:t>
            </a:r>
            <a:r>
              <a:rPr lang="en-US" dirty="0" err="1"/>
              <a:t>hizmetleri</a:t>
            </a:r>
            <a:r>
              <a:rPr lang="en-US" dirty="0"/>
              <a:t> </a:t>
            </a:r>
            <a:r>
              <a:rPr lang="en-US" dirty="0" err="1"/>
              <a:t>çapraz</a:t>
            </a:r>
            <a:r>
              <a:rPr lang="en-US" dirty="0"/>
              <a:t> </a:t>
            </a:r>
            <a:r>
              <a:rPr lang="en-US" dirty="0" err="1"/>
              <a:t>satmak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rezervasyon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rezervasyonları</a:t>
            </a:r>
            <a:r>
              <a:rPr lang="en-US" dirty="0"/>
              <a:t> </a:t>
            </a:r>
            <a:r>
              <a:rPr lang="en-US" dirty="0" err="1"/>
              <a:t>işlemek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gerçek</a:t>
            </a:r>
            <a:r>
              <a:rPr lang="en-US" dirty="0"/>
              <a:t> </a:t>
            </a:r>
            <a:r>
              <a:rPr lang="en-US" dirty="0" err="1"/>
              <a:t>zamanlı</a:t>
            </a:r>
            <a:r>
              <a:rPr lang="en-US" dirty="0"/>
              <a:t> </a:t>
            </a:r>
            <a:r>
              <a:rPr lang="en-US" dirty="0" err="1"/>
              <a:t>kararlar</a:t>
            </a:r>
            <a:r>
              <a:rPr lang="en-US" dirty="0"/>
              <a:t> </a:t>
            </a:r>
            <a:r>
              <a:rPr lang="en-US" dirty="0" err="1"/>
              <a:t>almak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Kafka Streams API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uygulamalar</a:t>
            </a:r>
            <a:r>
              <a:rPr lang="en-US" dirty="0"/>
              <a:t> </a:t>
            </a:r>
            <a:r>
              <a:rPr lang="en-US" dirty="0" err="1"/>
              <a:t>yapabilir</a:t>
            </a:r>
            <a:endParaRPr lang="en-US" dirty="0"/>
          </a:p>
          <a:p>
            <a:pPr algn="just"/>
            <a:r>
              <a:rPr lang="en-US" dirty="0" err="1"/>
              <a:t>Otomotiv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üretim</a:t>
            </a:r>
            <a:r>
              <a:rPr lang="en-US" dirty="0"/>
              <a:t> </a:t>
            </a:r>
            <a:r>
              <a:rPr lang="en-US" dirty="0" err="1"/>
              <a:t>şirketleri</a:t>
            </a:r>
            <a:r>
              <a:rPr lang="en-US" dirty="0"/>
              <a:t>, </a:t>
            </a:r>
            <a:r>
              <a:rPr lang="en-US" dirty="0" err="1"/>
              <a:t>üretim</a:t>
            </a:r>
            <a:r>
              <a:rPr lang="en-US" dirty="0"/>
              <a:t> </a:t>
            </a:r>
            <a:r>
              <a:rPr lang="en-US" dirty="0" err="1"/>
              <a:t>hatlarının</a:t>
            </a:r>
            <a:r>
              <a:rPr lang="en-US" dirty="0"/>
              <a:t> optimum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göstermesini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, </a:t>
            </a:r>
            <a:r>
              <a:rPr lang="en-US" dirty="0" err="1"/>
              <a:t>tedarik</a:t>
            </a:r>
            <a:r>
              <a:rPr lang="en-US" dirty="0"/>
              <a:t> </a:t>
            </a:r>
            <a:r>
              <a:rPr lang="en-US" dirty="0" err="1"/>
              <a:t>zincirlerine</a:t>
            </a:r>
            <a:r>
              <a:rPr lang="en-US" dirty="0"/>
              <a:t> </a:t>
            </a:r>
            <a:r>
              <a:rPr lang="en-US" dirty="0" err="1"/>
              <a:t>dair</a:t>
            </a:r>
            <a:r>
              <a:rPr lang="en-US" dirty="0"/>
              <a:t> </a:t>
            </a:r>
            <a:r>
              <a:rPr lang="en-US" dirty="0" err="1"/>
              <a:t>gerçek</a:t>
            </a:r>
            <a:r>
              <a:rPr lang="en-US" dirty="0"/>
              <a:t> </a:t>
            </a:r>
            <a:r>
              <a:rPr lang="en-US" dirty="0" err="1"/>
              <a:t>zamanlı</a:t>
            </a:r>
            <a:r>
              <a:rPr lang="en-US" dirty="0"/>
              <a:t> </a:t>
            </a:r>
            <a:r>
              <a:rPr lang="en-US" dirty="0" err="1"/>
              <a:t>bilgiler</a:t>
            </a:r>
            <a:r>
              <a:rPr lang="en-US" dirty="0"/>
              <a:t> </a:t>
            </a:r>
            <a:r>
              <a:rPr lang="en-US" dirty="0" err="1"/>
              <a:t>edinmek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denetimin</a:t>
            </a:r>
            <a:r>
              <a:rPr lang="en-US" dirty="0"/>
              <a:t> </a:t>
            </a:r>
            <a:r>
              <a:rPr lang="en-US" dirty="0" err="1"/>
              <a:t>gerekip</a:t>
            </a:r>
            <a:r>
              <a:rPr lang="en-US" dirty="0"/>
              <a:t> </a:t>
            </a:r>
            <a:r>
              <a:rPr lang="en-US" dirty="0" err="1"/>
              <a:t>gerekmediğine</a:t>
            </a:r>
            <a:r>
              <a:rPr lang="en-US" dirty="0"/>
              <a:t> </a:t>
            </a:r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vermek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araçlardan</a:t>
            </a:r>
            <a:r>
              <a:rPr lang="en-US" dirty="0"/>
              <a:t> </a:t>
            </a:r>
            <a:r>
              <a:rPr lang="en-US" dirty="0" err="1"/>
              <a:t>telemetri</a:t>
            </a:r>
            <a:r>
              <a:rPr lang="en-US" dirty="0"/>
              <a:t> </a:t>
            </a:r>
            <a:r>
              <a:rPr lang="en-US" dirty="0" err="1"/>
              <a:t>verilerini</a:t>
            </a:r>
            <a:r>
              <a:rPr lang="en-US" dirty="0"/>
              <a:t> </a:t>
            </a:r>
            <a:r>
              <a:rPr lang="en-US" dirty="0" err="1"/>
              <a:t>izlemek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uygulamalar</a:t>
            </a:r>
            <a:r>
              <a:rPr lang="en-US" dirty="0"/>
              <a:t> </a:t>
            </a:r>
            <a:r>
              <a:rPr lang="en-US" dirty="0" err="1"/>
              <a:t>yapabilir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A5C3-5517-443A-9DAB-CC19DFFB1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GB" b="1" dirty="0"/>
              <a:t>Apache </a:t>
            </a:r>
            <a:r>
              <a:rPr lang="en-GB" b="1" dirty="0" err="1"/>
              <a:t>kafka</a:t>
            </a:r>
            <a:r>
              <a:rPr lang="en-GB" b="1" dirty="0"/>
              <a:t> </a:t>
            </a:r>
            <a:r>
              <a:rPr lang="en-GB" b="1" dirty="0" err="1"/>
              <a:t>kim</a:t>
            </a:r>
            <a:r>
              <a:rPr lang="en-GB" b="1" dirty="0"/>
              <a:t> </a:t>
            </a:r>
            <a:r>
              <a:rPr lang="en-GB" b="1" dirty="0" err="1"/>
              <a:t>kullanir</a:t>
            </a:r>
            <a:r>
              <a:rPr lang="en-GB" b="1" dirty="0"/>
              <a:t>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7518193-4837-48D3-A727-95CD59290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708" y="2097088"/>
            <a:ext cx="2846853" cy="76011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DB8E2B-E8C9-44EE-914C-692DB0CB9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708" y="3487932"/>
            <a:ext cx="2317223" cy="13748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147097-124C-42D2-AB21-3B18415D8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834" y="2110300"/>
            <a:ext cx="2769326" cy="7485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A3F07F-4218-4197-9EA2-247EAC80B6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329" y="1767989"/>
            <a:ext cx="2846853" cy="14234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43906A9-69EA-4B43-AEAF-91FF88F04E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413" y="3098403"/>
            <a:ext cx="2153944" cy="21539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747DA1C-7F67-45EE-961E-B0EB1E9223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153" y="3098403"/>
            <a:ext cx="2153944" cy="215394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26DFB04-AA82-4819-87AA-B90CB91F14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832" y="3280569"/>
            <a:ext cx="1457497" cy="178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0A49-4E85-47E9-BC04-7752925D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Motivasyon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ED8D4-D423-448D-BCF1-5AC28B19C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565" y="1767516"/>
            <a:ext cx="9081839" cy="421733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Kafka Streams </a:t>
            </a:r>
            <a:r>
              <a:rPr lang="en-US" dirty="0" err="1"/>
              <a:t>API'sının</a:t>
            </a:r>
            <a:r>
              <a:rPr lang="en-US" dirty="0"/>
              <a:t> </a:t>
            </a:r>
            <a:r>
              <a:rPr lang="en-US" dirty="0" err="1"/>
              <a:t>kilit</a:t>
            </a:r>
            <a:r>
              <a:rPr lang="en-US" dirty="0"/>
              <a:t> </a:t>
            </a:r>
            <a:r>
              <a:rPr lang="en-US" dirty="0" err="1"/>
              <a:t>motivasyonu</a:t>
            </a:r>
            <a:r>
              <a:rPr lang="en-US" dirty="0"/>
              <a:t>,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nişinden</a:t>
            </a:r>
            <a:r>
              <a:rPr lang="en-US" dirty="0"/>
              <a:t> </a:t>
            </a:r>
            <a:r>
              <a:rPr lang="en-US" dirty="0" err="1"/>
              <a:t>akış</a:t>
            </a:r>
            <a:r>
              <a:rPr lang="en-US" dirty="0"/>
              <a:t> </a:t>
            </a:r>
            <a:r>
              <a:rPr lang="en-US" dirty="0" err="1"/>
              <a:t>işlemeyi</a:t>
            </a:r>
            <a:r>
              <a:rPr lang="en-US" dirty="0"/>
              <a:t> </a:t>
            </a:r>
            <a:r>
              <a:rPr lang="en-US" dirty="0" err="1"/>
              <a:t>ana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dünyasına</a:t>
            </a:r>
            <a:r>
              <a:rPr lang="en-US" dirty="0"/>
              <a:t> </a:t>
            </a:r>
            <a:r>
              <a:rPr lang="en-US" dirty="0" err="1"/>
              <a:t>getirmek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akış</a:t>
            </a:r>
            <a:r>
              <a:rPr lang="en-US" dirty="0"/>
              <a:t> </a:t>
            </a:r>
            <a:r>
              <a:rPr lang="en-US" dirty="0" err="1"/>
              <a:t>işlemeyi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 hale </a:t>
            </a:r>
            <a:r>
              <a:rPr lang="en-US" dirty="0" err="1"/>
              <a:t>getirerek</a:t>
            </a:r>
            <a:r>
              <a:rPr lang="en-US" dirty="0"/>
              <a:t> </a:t>
            </a:r>
            <a:r>
              <a:rPr lang="en-US" dirty="0" err="1"/>
              <a:t>geliştirici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operasyon</a:t>
            </a:r>
            <a:r>
              <a:rPr lang="en-US" dirty="0"/>
              <a:t> </a:t>
            </a:r>
            <a:r>
              <a:rPr lang="en-US" dirty="0" err="1"/>
              <a:t>deneyimini</a:t>
            </a:r>
            <a:r>
              <a:rPr lang="en-US" dirty="0"/>
              <a:t> </a:t>
            </a:r>
            <a:r>
              <a:rPr lang="en-US" dirty="0" err="1"/>
              <a:t>kökten</a:t>
            </a:r>
            <a:r>
              <a:rPr lang="en-US" dirty="0"/>
              <a:t> </a:t>
            </a:r>
            <a:r>
              <a:rPr lang="en-US" dirty="0" err="1"/>
              <a:t>iyileştirmektir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Kafka Streams </a:t>
            </a:r>
            <a:r>
              <a:rPr lang="en-US" dirty="0" err="1"/>
              <a:t>API'sini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,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ölçekli</a:t>
            </a:r>
            <a:r>
              <a:rPr lang="en-US" dirty="0"/>
              <a:t> </a:t>
            </a:r>
            <a:r>
              <a:rPr lang="en-US" dirty="0" err="1"/>
              <a:t>akış</a:t>
            </a:r>
            <a:r>
              <a:rPr lang="en-US" dirty="0"/>
              <a:t> </a:t>
            </a:r>
            <a:r>
              <a:rPr lang="en-US" dirty="0" err="1"/>
              <a:t>işleme</a:t>
            </a:r>
            <a:r>
              <a:rPr lang="en-US" dirty="0"/>
              <a:t> </a:t>
            </a:r>
            <a:r>
              <a:rPr lang="en-US" dirty="0" err="1"/>
              <a:t>ihtiyaçlarınızı</a:t>
            </a:r>
            <a:r>
              <a:rPr lang="en-US" dirty="0"/>
              <a:t> </a:t>
            </a:r>
            <a:r>
              <a:rPr lang="en-US" dirty="0" err="1"/>
              <a:t>çözmek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standart</a:t>
            </a:r>
            <a:r>
              <a:rPr lang="en-US" dirty="0"/>
              <a:t> Java </a:t>
            </a:r>
            <a:r>
              <a:rPr lang="en-US" dirty="0" err="1"/>
              <a:t>uygulamaları</a:t>
            </a:r>
            <a:r>
              <a:rPr lang="en-US" dirty="0"/>
              <a:t> </a:t>
            </a:r>
            <a:r>
              <a:rPr lang="en-US" dirty="0" err="1"/>
              <a:t>uygulayabilir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uygulamaları</a:t>
            </a:r>
            <a:r>
              <a:rPr lang="en-US" dirty="0"/>
              <a:t> Kafka </a:t>
            </a:r>
            <a:r>
              <a:rPr lang="en-US" dirty="0" err="1"/>
              <a:t>kümenizin</a:t>
            </a:r>
            <a:r>
              <a:rPr lang="en-US" dirty="0"/>
              <a:t> </a:t>
            </a:r>
            <a:r>
              <a:rPr lang="en-US" dirty="0" err="1"/>
              <a:t>çevresindeki</a:t>
            </a:r>
            <a:r>
              <a:rPr lang="en-US" dirty="0"/>
              <a:t> </a:t>
            </a:r>
            <a:r>
              <a:rPr lang="en-US" dirty="0" err="1"/>
              <a:t>istemci</a:t>
            </a:r>
            <a:r>
              <a:rPr lang="en-US" dirty="0"/>
              <a:t> </a:t>
            </a:r>
            <a:r>
              <a:rPr lang="en-US" dirty="0" err="1"/>
              <a:t>makinelerde</a:t>
            </a:r>
            <a:r>
              <a:rPr lang="en-US" dirty="0"/>
              <a:t> </a:t>
            </a:r>
            <a:r>
              <a:rPr lang="en-US" dirty="0" err="1"/>
              <a:t>çalıştırabilirsiniz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Uygulamalarınız</a:t>
            </a:r>
            <a:r>
              <a:rPr lang="en-US" dirty="0"/>
              <a:t> </a:t>
            </a:r>
            <a:r>
              <a:rPr lang="en-US" dirty="0" err="1"/>
              <a:t>tamamen</a:t>
            </a:r>
            <a:r>
              <a:rPr lang="en-US" dirty="0"/>
              <a:t> </a:t>
            </a:r>
            <a:r>
              <a:rPr lang="en-US" dirty="0" err="1"/>
              <a:t>esnek</a:t>
            </a:r>
            <a:r>
              <a:rPr lang="en-US" dirty="0"/>
              <a:t>(elastic): </a:t>
            </a:r>
            <a:r>
              <a:rPr lang="en-US" dirty="0" err="1"/>
              <a:t>uygulamanızın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örneğini</a:t>
            </a:r>
            <a:r>
              <a:rPr lang="en-US" dirty="0"/>
              <a:t> </a:t>
            </a:r>
            <a:r>
              <a:rPr lang="en-US" dirty="0" err="1"/>
              <a:t>çalıştırabilirsiniz</a:t>
            </a:r>
            <a:r>
              <a:rPr lang="en-US" dirty="0"/>
              <a:t>; </a:t>
            </a:r>
            <a:r>
              <a:rPr lang="en-US" dirty="0" err="1"/>
              <a:t>bunlar</a:t>
            </a:r>
            <a:r>
              <a:rPr lang="en-US" dirty="0"/>
              <a:t> </a:t>
            </a:r>
            <a:r>
              <a:rPr lang="en-US" dirty="0" err="1"/>
              <a:t>birbirlerini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keşfedecek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işbirliği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işleyecektir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Uygulamalarınız</a:t>
            </a:r>
            <a:r>
              <a:rPr lang="en-US" dirty="0"/>
              <a:t> da </a:t>
            </a:r>
            <a:r>
              <a:rPr lang="en-US" dirty="0" err="1"/>
              <a:t>hataya</a:t>
            </a:r>
            <a:r>
              <a:rPr lang="en-US" dirty="0"/>
              <a:t> </a:t>
            </a:r>
            <a:r>
              <a:rPr lang="en-US" dirty="0" err="1"/>
              <a:t>dayanıklıdır</a:t>
            </a:r>
            <a:r>
              <a:rPr lang="en-US" dirty="0"/>
              <a:t>(fault-tolerant): </a:t>
            </a:r>
            <a:r>
              <a:rPr lang="en-US" dirty="0" err="1"/>
              <a:t>örneklerden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 </a:t>
            </a:r>
            <a:r>
              <a:rPr lang="en-US" dirty="0" err="1"/>
              <a:t>ölürse</a:t>
            </a:r>
            <a:r>
              <a:rPr lang="en-US" dirty="0"/>
              <a:t>, </a:t>
            </a:r>
            <a:r>
              <a:rPr lang="en-US" dirty="0" err="1"/>
              <a:t>kalan</a:t>
            </a:r>
            <a:r>
              <a:rPr lang="en-US" dirty="0"/>
              <a:t> </a:t>
            </a:r>
            <a:r>
              <a:rPr lang="en-US" dirty="0" err="1"/>
              <a:t>örnekler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çalışmasını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 -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kaybı</a:t>
            </a:r>
            <a:r>
              <a:rPr lang="en-US" dirty="0"/>
              <a:t> </a:t>
            </a:r>
            <a:r>
              <a:rPr lang="en-US" dirty="0" err="1"/>
              <a:t>olmadan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Dağıtım</a:t>
            </a:r>
            <a:r>
              <a:rPr lang="en-US" dirty="0"/>
              <a:t>-bilge(Deployment-wise), Puppet, Chef, Ansible, Docker, Mesos, YARN, Kubernetes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diğerleri</a:t>
            </a:r>
            <a:r>
              <a:rPr lang="en-US" dirty="0"/>
              <a:t> </a:t>
            </a:r>
            <a:r>
              <a:rPr lang="en-US" dirty="0" err="1"/>
              <a:t>dahil</a:t>
            </a:r>
            <a:r>
              <a:rPr lang="en-US" dirty="0"/>
              <a:t>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bunlarla</a:t>
            </a:r>
            <a:r>
              <a:rPr lang="en-US" dirty="0"/>
              <a:t> </a:t>
            </a:r>
            <a:r>
              <a:rPr lang="en-US" dirty="0" err="1"/>
              <a:t>sınırlı</a:t>
            </a:r>
            <a:r>
              <a:rPr lang="en-US" dirty="0"/>
              <a:t> </a:t>
            </a:r>
            <a:r>
              <a:rPr lang="en-US" dirty="0" err="1"/>
              <a:t>olmamak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Java </a:t>
            </a:r>
            <a:r>
              <a:rPr lang="en-US" dirty="0" err="1"/>
              <a:t>uygulamalarını</a:t>
            </a:r>
            <a:r>
              <a:rPr lang="en-US" dirty="0"/>
              <a:t> </a:t>
            </a:r>
            <a:r>
              <a:rPr lang="en-US" dirty="0" err="1"/>
              <a:t>kullanabilecek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teknolojiden</a:t>
            </a:r>
            <a:r>
              <a:rPr lang="en-US" dirty="0"/>
              <a:t> </a:t>
            </a:r>
            <a:r>
              <a:rPr lang="en-US" dirty="0" err="1"/>
              <a:t>birini</a:t>
            </a:r>
            <a:r>
              <a:rPr lang="en-US" dirty="0"/>
              <a:t> </a:t>
            </a:r>
            <a:r>
              <a:rPr lang="en-US" dirty="0" err="1"/>
              <a:t>seçmekte</a:t>
            </a:r>
            <a:r>
              <a:rPr lang="en-US" dirty="0"/>
              <a:t> </a:t>
            </a:r>
            <a:r>
              <a:rPr lang="en-US" dirty="0" err="1"/>
              <a:t>özgürsünüz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5177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5900-D014-4428-9FF7-9594C280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“Build applications, not infrastructure!”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7E729-2A5B-43B8-B90C-9FB253150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6570" y="2264229"/>
            <a:ext cx="8911688" cy="3777622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Kafka Streams </a:t>
            </a:r>
            <a:r>
              <a:rPr lang="en-US" sz="2000" dirty="0" err="1"/>
              <a:t>API'sinin</a:t>
            </a:r>
            <a:r>
              <a:rPr lang="en-US" sz="2000" dirty="0"/>
              <a:t> </a:t>
            </a:r>
            <a:r>
              <a:rPr lang="en-US" sz="2000" dirty="0" err="1"/>
              <a:t>yaklaşımı</a:t>
            </a:r>
            <a:r>
              <a:rPr lang="en-US" sz="2000" dirty="0"/>
              <a:t>, </a:t>
            </a:r>
            <a:r>
              <a:rPr lang="en-US" sz="2000" dirty="0" err="1"/>
              <a:t>ayrı</a:t>
            </a:r>
            <a:r>
              <a:rPr lang="en-US" sz="2000" dirty="0"/>
              <a:t> </a:t>
            </a:r>
            <a:r>
              <a:rPr lang="en-US" sz="2000" dirty="0" err="1"/>
              <a:t>işleme</a:t>
            </a:r>
            <a:r>
              <a:rPr lang="en-US" sz="2000" dirty="0"/>
              <a:t> </a:t>
            </a:r>
            <a:r>
              <a:rPr lang="en-US" sz="2000" dirty="0" err="1"/>
              <a:t>kümeleri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bunlarla</a:t>
            </a:r>
            <a:r>
              <a:rPr lang="en-US" sz="2000" dirty="0"/>
              <a:t> </a:t>
            </a:r>
            <a:r>
              <a:rPr lang="en-US" sz="2000" dirty="0" err="1"/>
              <a:t>nasıl</a:t>
            </a:r>
            <a:r>
              <a:rPr lang="en-US" sz="2000" dirty="0"/>
              <a:t> </a:t>
            </a:r>
            <a:r>
              <a:rPr lang="en-US" sz="2000" dirty="0" err="1"/>
              <a:t>kullanılacağına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etkileşime</a:t>
            </a:r>
            <a:r>
              <a:rPr lang="en-US" sz="2000" dirty="0"/>
              <a:t> </a:t>
            </a:r>
            <a:r>
              <a:rPr lang="en-US" sz="2000" dirty="0" err="1"/>
              <a:t>gireceğine</a:t>
            </a:r>
            <a:r>
              <a:rPr lang="en-US" sz="2000" dirty="0"/>
              <a:t> </a:t>
            </a:r>
            <a:r>
              <a:rPr lang="en-US" sz="2000" dirty="0" err="1"/>
              <a:t>dair</a:t>
            </a:r>
            <a:r>
              <a:rPr lang="en-US" sz="2000" dirty="0"/>
              <a:t> </a:t>
            </a:r>
            <a:r>
              <a:rPr lang="en-US" sz="2000" dirty="0" err="1"/>
              <a:t>kendi</a:t>
            </a:r>
            <a:r>
              <a:rPr lang="en-US" sz="2000" dirty="0"/>
              <a:t> </a:t>
            </a:r>
            <a:r>
              <a:rPr lang="en-US" sz="2000" dirty="0" err="1"/>
              <a:t>özel</a:t>
            </a:r>
            <a:r>
              <a:rPr lang="en-US" sz="2000" dirty="0"/>
              <a:t> </a:t>
            </a:r>
            <a:r>
              <a:rPr lang="en-US" sz="2000" dirty="0" err="1"/>
              <a:t>kurallarıyla</a:t>
            </a:r>
            <a:r>
              <a:rPr lang="en-US" sz="2000" dirty="0"/>
              <a:t> </a:t>
            </a:r>
            <a:r>
              <a:rPr lang="en-US" sz="2000" dirty="0" err="1"/>
              <a:t>birlikte</a:t>
            </a:r>
            <a:r>
              <a:rPr lang="en-US" sz="2000" dirty="0"/>
              <a:t> </a:t>
            </a:r>
            <a:r>
              <a:rPr lang="en-US" sz="2000" dirty="0" err="1"/>
              <a:t>gelen</a:t>
            </a:r>
            <a:r>
              <a:rPr lang="en-US" sz="2000" dirty="0"/>
              <a:t> </a:t>
            </a:r>
            <a:r>
              <a:rPr lang="en-US" sz="2000" dirty="0" err="1"/>
              <a:t>benzer</a:t>
            </a:r>
            <a:r>
              <a:rPr lang="en-US" sz="2000" dirty="0"/>
              <a:t> </a:t>
            </a:r>
            <a:r>
              <a:rPr lang="en-US" sz="2000" dirty="0" err="1"/>
              <a:t>ağır</a:t>
            </a:r>
            <a:r>
              <a:rPr lang="en-US" sz="2000" dirty="0"/>
              <a:t> </a:t>
            </a:r>
            <a:r>
              <a:rPr lang="en-US" sz="2000" dirty="0" err="1"/>
              <a:t>altyapıyı</a:t>
            </a:r>
            <a:r>
              <a:rPr lang="en-US" sz="2000" dirty="0"/>
              <a:t> </a:t>
            </a:r>
            <a:r>
              <a:rPr lang="en-US" sz="2000" dirty="0" err="1"/>
              <a:t>kurmanızı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çalıştırmanızı</a:t>
            </a:r>
            <a:r>
              <a:rPr lang="en-US" sz="2000" dirty="0"/>
              <a:t> </a:t>
            </a:r>
            <a:r>
              <a:rPr lang="en-US" sz="2000" dirty="0" err="1"/>
              <a:t>gerektiren</a:t>
            </a:r>
            <a:r>
              <a:rPr lang="en-US" sz="2000" dirty="0"/>
              <a:t> </a:t>
            </a:r>
            <a:r>
              <a:rPr lang="en-US" sz="2000" dirty="0" err="1"/>
              <a:t>diğer</a:t>
            </a:r>
            <a:r>
              <a:rPr lang="en-US" sz="2000" dirty="0"/>
              <a:t> </a:t>
            </a:r>
            <a:r>
              <a:rPr lang="en-US" sz="2000" dirty="0" err="1"/>
              <a:t>akış</a:t>
            </a:r>
            <a:r>
              <a:rPr lang="en-US" sz="2000" dirty="0"/>
              <a:t> </a:t>
            </a:r>
            <a:r>
              <a:rPr lang="en-US" sz="2000" dirty="0" err="1"/>
              <a:t>işleme</a:t>
            </a:r>
            <a:r>
              <a:rPr lang="en-US" sz="2000" dirty="0"/>
              <a:t> </a:t>
            </a:r>
            <a:r>
              <a:rPr lang="en-US" sz="2000" dirty="0" err="1"/>
              <a:t>araçlarının</a:t>
            </a:r>
            <a:r>
              <a:rPr lang="en-US" sz="2000" dirty="0"/>
              <a:t> tam </a:t>
            </a:r>
            <a:r>
              <a:rPr lang="en-US" sz="2000" dirty="0" err="1"/>
              <a:t>aksinedir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650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D7EE-38C5-49B2-B16B-F9D111E2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Neden</a:t>
            </a:r>
            <a:r>
              <a:rPr lang="en-US" b="1" dirty="0"/>
              <a:t> Kafka?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78ADB-C969-4BD5-A47B-124A611D3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boru</a:t>
            </a:r>
            <a:r>
              <a:rPr lang="en-US" dirty="0"/>
              <a:t> </a:t>
            </a:r>
            <a:r>
              <a:rPr lang="en-US" dirty="0" err="1"/>
              <a:t>hatları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başlar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C2424-8ACC-4C7C-9075-54DB83069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185890"/>
            <a:ext cx="6563641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1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03A7-850F-4248-8BAD-94114D05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Neden</a:t>
            </a:r>
            <a:r>
              <a:rPr lang="en-US" b="1" dirty="0"/>
              <a:t> Kafka?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2F1DB-C8F5-4D0D-B0CC-56214363C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7309"/>
            <a:ext cx="8915400" cy="3777622"/>
          </a:xfrm>
        </p:spPr>
        <p:txBody>
          <a:bodyPr/>
          <a:lstStyle/>
          <a:p>
            <a:r>
              <a:rPr lang="en-US" dirty="0"/>
              <a:t>Sonra </a:t>
            </a:r>
            <a:r>
              <a:rPr lang="en-US" dirty="0" err="1"/>
              <a:t>onları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kullanırız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ABCD1-8DBB-4D3D-93D6-71688C2D9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484355"/>
            <a:ext cx="7802064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18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395</TotalTime>
  <Words>1306</Words>
  <Application>Microsoft Macintosh PowerPoint</Application>
  <PresentationFormat>Widescreen</PresentationFormat>
  <Paragraphs>163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Roboto</vt:lpstr>
      <vt:lpstr>Trebuchet MS</vt:lpstr>
      <vt:lpstr>Tw Cen MT</vt:lpstr>
      <vt:lpstr>Circuit</vt:lpstr>
      <vt:lpstr>PowerPoint Presentation</vt:lpstr>
      <vt:lpstr>Apache Kafka </vt:lpstr>
      <vt:lpstr>Apache kafka API</vt:lpstr>
      <vt:lpstr>Kullanım</vt:lpstr>
      <vt:lpstr>Apache kafka kim kullanir?</vt:lpstr>
      <vt:lpstr>Motivasyon</vt:lpstr>
      <vt:lpstr>“Build applications, not infrastructure!”</vt:lpstr>
      <vt:lpstr>Neden Kafka?</vt:lpstr>
      <vt:lpstr>Neden Kafka?</vt:lpstr>
      <vt:lpstr>Neden Kafka?</vt:lpstr>
      <vt:lpstr>Neden Kafka?</vt:lpstr>
      <vt:lpstr>Neden Kafka?</vt:lpstr>
      <vt:lpstr>Neden Kafka?</vt:lpstr>
      <vt:lpstr>Neden Kafka?</vt:lpstr>
      <vt:lpstr>Neden Kafka?</vt:lpstr>
      <vt:lpstr>Neden Kafka?</vt:lpstr>
      <vt:lpstr>Ana Terminolojiler</vt:lpstr>
      <vt:lpstr>Producers ve Consumers</vt:lpstr>
      <vt:lpstr>Topics</vt:lpstr>
      <vt:lpstr>Brokers</vt:lpstr>
      <vt:lpstr>Kafka Cluster</vt:lpstr>
      <vt:lpstr>ZooKeeper</vt:lpstr>
      <vt:lpstr>PowerPoint Presentation</vt:lpstr>
      <vt:lpstr>Kafka Streams</vt:lpstr>
      <vt:lpstr>Streams Architecture </vt:lpstr>
      <vt:lpstr>PowerPoint Presentation</vt:lpstr>
      <vt:lpstr>PowerPoint Presentation</vt:lpstr>
      <vt:lpstr> Hazırlayanlar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Kafka Streams API</dc:title>
  <dc:creator>Ja Lo</dc:creator>
  <cp:lastModifiedBy>Yahya İNAN</cp:lastModifiedBy>
  <cp:revision>33</cp:revision>
  <dcterms:created xsi:type="dcterms:W3CDTF">2018-12-22T19:50:26Z</dcterms:created>
  <dcterms:modified xsi:type="dcterms:W3CDTF">2019-01-02T05:18:47Z</dcterms:modified>
</cp:coreProperties>
</file>