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66FFFF"/>
    <a:srgbClr val="0F80FF"/>
    <a:srgbClr val="07408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0" cy="360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35280" y="574675"/>
            <a:ext cx="1666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VGG16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立方体 5"/>
          <p:cNvSpPr/>
          <p:nvPr/>
        </p:nvSpPr>
        <p:spPr>
          <a:xfrm>
            <a:off x="227330" y="3371850"/>
            <a:ext cx="766445" cy="781050"/>
          </a:xfrm>
          <a:prstGeom prst="cube">
            <a:avLst>
              <a:gd name="adj" fmla="val 636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105" y="1927225"/>
            <a:ext cx="1065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224x224x3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立方体 7"/>
          <p:cNvSpPr/>
          <p:nvPr/>
        </p:nvSpPr>
        <p:spPr>
          <a:xfrm>
            <a:off x="1072515" y="3091815"/>
            <a:ext cx="1041400" cy="1054100"/>
          </a:xfrm>
          <a:prstGeom prst="cube">
            <a:avLst>
              <a:gd name="adj" fmla="val 31402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立方体 13"/>
          <p:cNvSpPr/>
          <p:nvPr/>
        </p:nvSpPr>
        <p:spPr>
          <a:xfrm>
            <a:off x="4809490" y="2128520"/>
            <a:ext cx="2048510" cy="2035175"/>
          </a:xfrm>
          <a:prstGeom prst="cube">
            <a:avLst>
              <a:gd name="adj" fmla="val 91971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5046980" y="2128520"/>
            <a:ext cx="2048510" cy="2035175"/>
          </a:xfrm>
          <a:prstGeom prst="cube">
            <a:avLst>
              <a:gd name="adj" fmla="val 91971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立方体 15"/>
          <p:cNvSpPr/>
          <p:nvPr/>
        </p:nvSpPr>
        <p:spPr>
          <a:xfrm>
            <a:off x="5298440" y="2117725"/>
            <a:ext cx="2048510" cy="2035175"/>
          </a:xfrm>
          <a:prstGeom prst="cube">
            <a:avLst>
              <a:gd name="adj" fmla="val 91971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5578475" y="2204720"/>
            <a:ext cx="1959610" cy="1948180"/>
          </a:xfrm>
          <a:prstGeom prst="cube">
            <a:avLst>
              <a:gd name="adj" fmla="val 95044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立方体 17"/>
          <p:cNvSpPr/>
          <p:nvPr/>
        </p:nvSpPr>
        <p:spPr>
          <a:xfrm>
            <a:off x="5993130" y="1078230"/>
            <a:ext cx="3093085" cy="3074670"/>
          </a:xfrm>
          <a:prstGeom prst="cube">
            <a:avLst>
              <a:gd name="adj" fmla="val 9673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立方体 18"/>
          <p:cNvSpPr/>
          <p:nvPr/>
        </p:nvSpPr>
        <p:spPr>
          <a:xfrm>
            <a:off x="6209030" y="1078230"/>
            <a:ext cx="3093085" cy="3074670"/>
          </a:xfrm>
          <a:prstGeom prst="cube">
            <a:avLst>
              <a:gd name="adj" fmla="val 9673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6435725" y="1078230"/>
            <a:ext cx="3093085" cy="3074670"/>
          </a:xfrm>
          <a:prstGeom prst="cube">
            <a:avLst>
              <a:gd name="adj" fmla="val 9673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立方体 20"/>
          <p:cNvSpPr/>
          <p:nvPr/>
        </p:nvSpPr>
        <p:spPr>
          <a:xfrm>
            <a:off x="6638290" y="1188720"/>
            <a:ext cx="2980690" cy="2974975"/>
          </a:xfrm>
          <a:prstGeom prst="cube">
            <a:avLst>
              <a:gd name="adj" fmla="val 97976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立方体 21"/>
          <p:cNvSpPr/>
          <p:nvPr/>
        </p:nvSpPr>
        <p:spPr>
          <a:xfrm>
            <a:off x="7071360" y="1188720"/>
            <a:ext cx="2980690" cy="2974975"/>
          </a:xfrm>
          <a:prstGeom prst="cube">
            <a:avLst>
              <a:gd name="adj" fmla="val 9797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立方体 22"/>
          <p:cNvSpPr/>
          <p:nvPr/>
        </p:nvSpPr>
        <p:spPr>
          <a:xfrm>
            <a:off x="7185660" y="1188720"/>
            <a:ext cx="2980690" cy="2974975"/>
          </a:xfrm>
          <a:prstGeom prst="cube">
            <a:avLst>
              <a:gd name="adj" fmla="val 9797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立方体 23"/>
          <p:cNvSpPr/>
          <p:nvPr/>
        </p:nvSpPr>
        <p:spPr>
          <a:xfrm>
            <a:off x="7308850" y="1188720"/>
            <a:ext cx="2980690" cy="2974975"/>
          </a:xfrm>
          <a:prstGeom prst="cube">
            <a:avLst>
              <a:gd name="adj" fmla="val 9797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立方体 24"/>
          <p:cNvSpPr/>
          <p:nvPr/>
        </p:nvSpPr>
        <p:spPr>
          <a:xfrm>
            <a:off x="7447280" y="1188720"/>
            <a:ext cx="2980690" cy="2974975"/>
          </a:xfrm>
          <a:prstGeom prst="cube">
            <a:avLst>
              <a:gd name="adj" fmla="val 98804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7980680" y="513080"/>
            <a:ext cx="3689985" cy="363283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8221980" y="513080"/>
            <a:ext cx="3689985" cy="363283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8425815" y="530860"/>
            <a:ext cx="3689985" cy="363283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136015" y="4554855"/>
            <a:ext cx="6858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conv1_1</a:t>
            </a:r>
            <a:endParaRPr lang="zh-CN" altLang="en-US" sz="1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3x3x64@1</a:t>
            </a:r>
            <a:endParaRPr lang="en-US" altLang="zh-CN" sz="1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735455" y="4554855"/>
            <a:ext cx="6858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conv1_2</a:t>
            </a:r>
            <a:endParaRPr lang="zh-CN" altLang="en-US" sz="1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3x3x64@1</a:t>
            </a:r>
            <a:endParaRPr lang="en-US" altLang="zh-CN" sz="1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969260" y="4554855"/>
            <a:ext cx="6858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conv2_1</a:t>
            </a:r>
            <a:endParaRPr lang="zh-CN" altLang="en-US" sz="9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9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3x3x128@1</a:t>
            </a:r>
            <a:endParaRPr lang="en-US" altLang="zh-CN" sz="9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474085" y="4554855"/>
            <a:ext cx="6858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conv2_2</a:t>
            </a:r>
            <a:endParaRPr lang="zh-CN" altLang="en-US" sz="9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9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3x3x128@1</a:t>
            </a:r>
            <a:endParaRPr lang="en-US" altLang="zh-CN" sz="9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189730" y="514858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conv3_1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3x3x256@1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655820" y="514858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conv3_2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3x3x256@1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120640" y="514858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conv3_3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3x3x256@1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273040" y="4721860"/>
            <a:ext cx="610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conv4_1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717540" y="472186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conv4_2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193790" y="472186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conv4_3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202680" y="430593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conv5_1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664960" y="430593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conv5_2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155815" y="428815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conv5_3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79015" y="4554855"/>
            <a:ext cx="6858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pooling</a:t>
            </a:r>
            <a:endParaRPr lang="zh-CN" altLang="en-US" sz="10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2x2@2</a:t>
            </a:r>
            <a:endParaRPr lang="en-US" altLang="zh-CN" sz="10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945890" y="4554855"/>
            <a:ext cx="6858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pooling</a:t>
            </a:r>
            <a:endParaRPr lang="zh-CN" altLang="en-US" sz="9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9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2x2@2</a:t>
            </a:r>
            <a:endParaRPr lang="en-US" altLang="zh-CN" sz="9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554980" y="512381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pooling</a:t>
            </a:r>
            <a:endParaRPr lang="zh-CN" altLang="en-US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2x2@2</a:t>
            </a:r>
            <a:endParaRPr lang="en-US" altLang="zh-CN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625590" y="470789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pooling</a:t>
            </a:r>
            <a:endParaRPr lang="zh-CN" altLang="en-US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2x2@2</a:t>
            </a:r>
            <a:endParaRPr lang="en-US" altLang="zh-CN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605395" y="427672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pooling</a:t>
            </a:r>
            <a:endParaRPr lang="zh-CN" altLang="en-US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2x2@2</a:t>
            </a:r>
            <a:endParaRPr lang="en-US" altLang="zh-CN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405255" y="1923415"/>
            <a:ext cx="139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conv1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224x224x64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728595" y="1923415"/>
            <a:ext cx="1395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 1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112x112x64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81450" y="1923415"/>
            <a:ext cx="139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conv2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112x112x128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008245" y="1923415"/>
            <a:ext cx="1395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 2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56x56x128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517765" y="4152265"/>
            <a:ext cx="6858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 4096</a:t>
            </a:r>
            <a:endParaRPr lang="en-US" sz="8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990205" y="4152265"/>
            <a:ext cx="6858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 4096</a:t>
            </a:r>
            <a:endParaRPr lang="en-US" sz="8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974080" y="1680210"/>
            <a:ext cx="139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conv3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56x56x256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883400" y="1424940"/>
            <a:ext cx="1395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 3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28x28x256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747635" y="902970"/>
            <a:ext cx="139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conv4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28x28x512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629015" y="451485"/>
            <a:ext cx="1395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 4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14x14x512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511030" y="808990"/>
            <a:ext cx="139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conv5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14x14x512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0237470" y="387350"/>
            <a:ext cx="1395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 5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7x7x512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立方体 60"/>
          <p:cNvSpPr/>
          <p:nvPr/>
        </p:nvSpPr>
        <p:spPr>
          <a:xfrm>
            <a:off x="1816735" y="3091815"/>
            <a:ext cx="1041400" cy="1054100"/>
          </a:xfrm>
          <a:prstGeom prst="cube">
            <a:avLst>
              <a:gd name="adj" fmla="val 31402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立方体 9"/>
          <p:cNvSpPr/>
          <p:nvPr/>
        </p:nvSpPr>
        <p:spPr>
          <a:xfrm>
            <a:off x="2586355" y="3434080"/>
            <a:ext cx="725170" cy="718820"/>
          </a:xfrm>
          <a:prstGeom prst="cube">
            <a:avLst>
              <a:gd name="adj" fmla="val 5756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立方体 10"/>
          <p:cNvSpPr/>
          <p:nvPr/>
        </p:nvSpPr>
        <p:spPr>
          <a:xfrm>
            <a:off x="3225165" y="2694305"/>
            <a:ext cx="1457325" cy="1469390"/>
          </a:xfrm>
          <a:prstGeom prst="cube">
            <a:avLst>
              <a:gd name="adj" fmla="val 74553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立方体 11"/>
          <p:cNvSpPr/>
          <p:nvPr/>
        </p:nvSpPr>
        <p:spPr>
          <a:xfrm>
            <a:off x="3667125" y="2694305"/>
            <a:ext cx="1457325" cy="1469390"/>
          </a:xfrm>
          <a:prstGeom prst="cube">
            <a:avLst>
              <a:gd name="adj" fmla="val 74553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立方体 12"/>
          <p:cNvSpPr/>
          <p:nvPr/>
        </p:nvSpPr>
        <p:spPr>
          <a:xfrm>
            <a:off x="4124325" y="2922905"/>
            <a:ext cx="1243965" cy="1229995"/>
          </a:xfrm>
          <a:prstGeom prst="cube">
            <a:avLst>
              <a:gd name="adj" fmla="val 8583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456930" y="4151630"/>
            <a:ext cx="11626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 1000+Softmax</a:t>
            </a:r>
            <a:endParaRPr lang="en-US" sz="8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01470" y="1078230"/>
            <a:ext cx="3775075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卷积后的激活函数都是</a:t>
            </a:r>
            <a:r>
              <a:rPr lang="en-US" altLang="zh-CN" sz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ReLU</a:t>
            </a:r>
            <a:endParaRPr lang="en-US" altLang="zh-CN" sz="12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每层全连接后都用</a:t>
            </a:r>
            <a:r>
              <a:rPr lang="en-US" altLang="zh-CN" sz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ReLU</a:t>
            </a:r>
            <a:r>
              <a:rPr lang="zh-CN" altLang="en-US" sz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，前两层</a:t>
            </a:r>
            <a:r>
              <a:rPr lang="en-US" altLang="zh-CN" sz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Dropout</a:t>
            </a:r>
            <a:endParaRPr lang="en-US" altLang="zh-CN" sz="12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35280" y="574675"/>
            <a:ext cx="1666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VGG19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立方体 5"/>
          <p:cNvSpPr/>
          <p:nvPr/>
        </p:nvSpPr>
        <p:spPr>
          <a:xfrm>
            <a:off x="227330" y="3371850"/>
            <a:ext cx="766445" cy="781050"/>
          </a:xfrm>
          <a:prstGeom prst="cube">
            <a:avLst>
              <a:gd name="adj" fmla="val 636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105" y="1927225"/>
            <a:ext cx="1065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224x224x3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立方体 7"/>
          <p:cNvSpPr/>
          <p:nvPr/>
        </p:nvSpPr>
        <p:spPr>
          <a:xfrm>
            <a:off x="1072515" y="3091815"/>
            <a:ext cx="1041400" cy="1054100"/>
          </a:xfrm>
          <a:prstGeom prst="cube">
            <a:avLst>
              <a:gd name="adj" fmla="val 31402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立方体 13"/>
          <p:cNvSpPr/>
          <p:nvPr/>
        </p:nvSpPr>
        <p:spPr>
          <a:xfrm>
            <a:off x="4631690" y="2128520"/>
            <a:ext cx="2048510" cy="2035175"/>
          </a:xfrm>
          <a:prstGeom prst="cube">
            <a:avLst>
              <a:gd name="adj" fmla="val 91971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4869180" y="2128520"/>
            <a:ext cx="2048510" cy="2035175"/>
          </a:xfrm>
          <a:prstGeom prst="cube">
            <a:avLst>
              <a:gd name="adj" fmla="val 91971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立方体 15"/>
          <p:cNvSpPr/>
          <p:nvPr/>
        </p:nvSpPr>
        <p:spPr>
          <a:xfrm>
            <a:off x="5108575" y="2129790"/>
            <a:ext cx="2048510" cy="2035175"/>
          </a:xfrm>
          <a:prstGeom prst="cube">
            <a:avLst>
              <a:gd name="adj" fmla="val 91971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5578475" y="2204720"/>
            <a:ext cx="1959610" cy="1948180"/>
          </a:xfrm>
          <a:prstGeom prst="cube">
            <a:avLst>
              <a:gd name="adj" fmla="val 95044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立方体 17"/>
          <p:cNvSpPr/>
          <p:nvPr/>
        </p:nvSpPr>
        <p:spPr>
          <a:xfrm>
            <a:off x="5993130" y="1078230"/>
            <a:ext cx="3093085" cy="3074670"/>
          </a:xfrm>
          <a:prstGeom prst="cube">
            <a:avLst>
              <a:gd name="adj" fmla="val 9673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立方体 18"/>
          <p:cNvSpPr/>
          <p:nvPr/>
        </p:nvSpPr>
        <p:spPr>
          <a:xfrm>
            <a:off x="6209030" y="1078230"/>
            <a:ext cx="3093085" cy="3074670"/>
          </a:xfrm>
          <a:prstGeom prst="cube">
            <a:avLst>
              <a:gd name="adj" fmla="val 9673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6399530" y="1090295"/>
            <a:ext cx="3093085" cy="3074670"/>
          </a:xfrm>
          <a:prstGeom prst="cube">
            <a:avLst>
              <a:gd name="adj" fmla="val 9673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立方体 20"/>
          <p:cNvSpPr/>
          <p:nvPr/>
        </p:nvSpPr>
        <p:spPr>
          <a:xfrm>
            <a:off x="6780530" y="1188720"/>
            <a:ext cx="2980690" cy="2974975"/>
          </a:xfrm>
          <a:prstGeom prst="cube">
            <a:avLst>
              <a:gd name="adj" fmla="val 97976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立方体 21"/>
          <p:cNvSpPr/>
          <p:nvPr/>
        </p:nvSpPr>
        <p:spPr>
          <a:xfrm>
            <a:off x="7071360" y="1188720"/>
            <a:ext cx="2980690" cy="2974975"/>
          </a:xfrm>
          <a:prstGeom prst="cube">
            <a:avLst>
              <a:gd name="adj" fmla="val 9797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立方体 22"/>
          <p:cNvSpPr/>
          <p:nvPr/>
        </p:nvSpPr>
        <p:spPr>
          <a:xfrm>
            <a:off x="7185660" y="1188720"/>
            <a:ext cx="2980690" cy="2974975"/>
          </a:xfrm>
          <a:prstGeom prst="cube">
            <a:avLst>
              <a:gd name="adj" fmla="val 9797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立方体 23"/>
          <p:cNvSpPr/>
          <p:nvPr/>
        </p:nvSpPr>
        <p:spPr>
          <a:xfrm>
            <a:off x="7308850" y="1188720"/>
            <a:ext cx="2980690" cy="2974975"/>
          </a:xfrm>
          <a:prstGeom prst="cube">
            <a:avLst>
              <a:gd name="adj" fmla="val 9797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立方体 24"/>
          <p:cNvSpPr/>
          <p:nvPr/>
        </p:nvSpPr>
        <p:spPr>
          <a:xfrm>
            <a:off x="7553960" y="1188720"/>
            <a:ext cx="2980690" cy="2974975"/>
          </a:xfrm>
          <a:prstGeom prst="cube">
            <a:avLst>
              <a:gd name="adj" fmla="val 98804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8016240" y="513080"/>
            <a:ext cx="3689985" cy="363283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8257540" y="513080"/>
            <a:ext cx="3689985" cy="363283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8461375" y="530860"/>
            <a:ext cx="3689985" cy="363283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136015" y="4554855"/>
            <a:ext cx="6858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conv1_1</a:t>
            </a:r>
            <a:endParaRPr lang="zh-CN" altLang="en-US" sz="1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3x3x64@1</a:t>
            </a:r>
            <a:endParaRPr lang="en-US" altLang="zh-CN" sz="1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735455" y="4554855"/>
            <a:ext cx="6858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conv1_2</a:t>
            </a:r>
            <a:endParaRPr lang="zh-CN" altLang="en-US" sz="1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3x3x64@1</a:t>
            </a:r>
            <a:endParaRPr lang="en-US" altLang="zh-CN" sz="1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969260" y="4554855"/>
            <a:ext cx="6858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conv2_1</a:t>
            </a:r>
            <a:endParaRPr lang="zh-CN" altLang="en-US" sz="9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9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3x3x128@1</a:t>
            </a:r>
            <a:endParaRPr lang="en-US" altLang="zh-CN" sz="9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474085" y="4554855"/>
            <a:ext cx="6858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conv2_2</a:t>
            </a:r>
            <a:endParaRPr lang="zh-CN" altLang="en-US" sz="9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9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3x3x128@1</a:t>
            </a:r>
            <a:endParaRPr lang="en-US" altLang="zh-CN" sz="9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798570" y="514858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conv3_1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3x3x256@1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264660" y="514858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conv3_2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3x3x256@1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729480" y="514858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conv3_3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3x3x256@1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273040" y="4721860"/>
            <a:ext cx="610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conv4_1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717540" y="472186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conv4_2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193790" y="472186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conv4_3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202680" y="430593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conv5_1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664960" y="430593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conv5_2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155815" y="428815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conv5_3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79015" y="4554855"/>
            <a:ext cx="6858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pooling</a:t>
            </a:r>
            <a:endParaRPr lang="zh-CN" altLang="en-US" sz="10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2x2@2</a:t>
            </a:r>
            <a:endParaRPr lang="en-US" altLang="zh-CN" sz="10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945890" y="4554855"/>
            <a:ext cx="6858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pooling</a:t>
            </a:r>
            <a:endParaRPr lang="zh-CN" altLang="en-US" sz="9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9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2x2@2</a:t>
            </a:r>
            <a:endParaRPr lang="en-US" altLang="zh-CN" sz="9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554980" y="512381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pooling</a:t>
            </a:r>
            <a:endParaRPr lang="zh-CN" altLang="en-US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2x2@2</a:t>
            </a:r>
            <a:endParaRPr lang="en-US" altLang="zh-CN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625590" y="470789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pooling</a:t>
            </a:r>
            <a:endParaRPr lang="zh-CN" altLang="en-US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2x2@2</a:t>
            </a:r>
            <a:endParaRPr lang="en-US" altLang="zh-CN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605395" y="427672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pooling</a:t>
            </a:r>
            <a:endParaRPr lang="zh-CN" altLang="en-US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2x2@2</a:t>
            </a:r>
            <a:endParaRPr lang="en-US" altLang="zh-CN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405255" y="1923415"/>
            <a:ext cx="139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conv1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224x224x64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728595" y="1923415"/>
            <a:ext cx="1395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 1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112x112x64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81450" y="1923415"/>
            <a:ext cx="139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conv2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112x112x128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008245" y="1923415"/>
            <a:ext cx="1395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 2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56x56x128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517765" y="4152265"/>
            <a:ext cx="6858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 4096</a:t>
            </a:r>
            <a:endParaRPr lang="en-US" sz="8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990205" y="4152265"/>
            <a:ext cx="6858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 4096</a:t>
            </a:r>
            <a:endParaRPr lang="en-US" sz="8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456930" y="4151630"/>
            <a:ext cx="11626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 1000+Softmax</a:t>
            </a:r>
            <a:endParaRPr lang="en-US" sz="8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974080" y="1680210"/>
            <a:ext cx="139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conv3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56x56x256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883400" y="1424940"/>
            <a:ext cx="1395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 3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28x28x256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747635" y="902970"/>
            <a:ext cx="139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conv4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28x28x512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629015" y="451485"/>
            <a:ext cx="1395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 4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14x14x512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511030" y="808990"/>
            <a:ext cx="139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conv5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14x14x512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0237470" y="387350"/>
            <a:ext cx="1395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 5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7x7x512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立方体 60"/>
          <p:cNvSpPr/>
          <p:nvPr/>
        </p:nvSpPr>
        <p:spPr>
          <a:xfrm>
            <a:off x="1816735" y="3091815"/>
            <a:ext cx="1041400" cy="1054100"/>
          </a:xfrm>
          <a:prstGeom prst="cube">
            <a:avLst>
              <a:gd name="adj" fmla="val 31402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立方体 9"/>
          <p:cNvSpPr/>
          <p:nvPr/>
        </p:nvSpPr>
        <p:spPr>
          <a:xfrm>
            <a:off x="2586355" y="3434080"/>
            <a:ext cx="725170" cy="718820"/>
          </a:xfrm>
          <a:prstGeom prst="cube">
            <a:avLst>
              <a:gd name="adj" fmla="val 5756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立方体 10"/>
          <p:cNvSpPr/>
          <p:nvPr/>
        </p:nvSpPr>
        <p:spPr>
          <a:xfrm>
            <a:off x="3225165" y="2694305"/>
            <a:ext cx="1457325" cy="1469390"/>
          </a:xfrm>
          <a:prstGeom prst="cube">
            <a:avLst>
              <a:gd name="adj" fmla="val 74553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立方体 11"/>
          <p:cNvSpPr/>
          <p:nvPr/>
        </p:nvSpPr>
        <p:spPr>
          <a:xfrm>
            <a:off x="3667125" y="2694305"/>
            <a:ext cx="1457325" cy="1469390"/>
          </a:xfrm>
          <a:prstGeom prst="cube">
            <a:avLst>
              <a:gd name="adj" fmla="val 74553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立方体 12"/>
          <p:cNvSpPr/>
          <p:nvPr/>
        </p:nvSpPr>
        <p:spPr>
          <a:xfrm>
            <a:off x="4124325" y="2922905"/>
            <a:ext cx="1243965" cy="1229995"/>
          </a:xfrm>
          <a:prstGeom prst="cube">
            <a:avLst>
              <a:gd name="adj" fmla="val 8583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01470" y="1078230"/>
            <a:ext cx="3775075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卷积后的激活函数都是</a:t>
            </a:r>
            <a:r>
              <a:rPr lang="en-US" altLang="zh-CN" sz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ReLU</a:t>
            </a:r>
            <a:endParaRPr lang="en-US" altLang="zh-CN" sz="12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每层全连接后都用</a:t>
            </a:r>
            <a:r>
              <a:rPr lang="en-US" altLang="zh-CN" sz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ReLU</a:t>
            </a:r>
            <a:r>
              <a:rPr lang="zh-CN" altLang="en-US" sz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，前两层</a:t>
            </a:r>
            <a:r>
              <a:rPr lang="en-US" altLang="zh-CN" sz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Dropout</a:t>
            </a:r>
            <a:endParaRPr lang="en-US" altLang="zh-CN" sz="12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立方体 2"/>
          <p:cNvSpPr/>
          <p:nvPr/>
        </p:nvSpPr>
        <p:spPr>
          <a:xfrm>
            <a:off x="5332095" y="2125980"/>
            <a:ext cx="2048510" cy="2035175"/>
          </a:xfrm>
          <a:prstGeom prst="cube">
            <a:avLst>
              <a:gd name="adj" fmla="val 91971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立方体 3"/>
          <p:cNvSpPr/>
          <p:nvPr/>
        </p:nvSpPr>
        <p:spPr>
          <a:xfrm>
            <a:off x="6598920" y="1086485"/>
            <a:ext cx="3093085" cy="3074670"/>
          </a:xfrm>
          <a:prstGeom prst="cube">
            <a:avLst>
              <a:gd name="adj" fmla="val 96736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立方体 8"/>
          <p:cNvSpPr/>
          <p:nvPr/>
        </p:nvSpPr>
        <p:spPr>
          <a:xfrm>
            <a:off x="7435850" y="1197610"/>
            <a:ext cx="2980690" cy="2974975"/>
          </a:xfrm>
          <a:prstGeom prst="cube">
            <a:avLst>
              <a:gd name="adj" fmla="val 97976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5150485" y="513651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66CCFF"/>
                </a:solidFill>
                <a:latin typeface="微软雅黑" panose="020B0503020204020204" charset="-122"/>
                <a:ea typeface="微软雅黑" panose="020B0503020204020204" charset="-122"/>
              </a:rPr>
              <a:t>conv3_4</a:t>
            </a:r>
            <a:endParaRPr lang="zh-CN" altLang="en-US" sz="800" b="1">
              <a:solidFill>
                <a:srgbClr val="66CC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66CCFF"/>
                </a:solidFill>
                <a:latin typeface="微软雅黑" panose="020B0503020204020204" charset="-122"/>
                <a:ea typeface="微软雅黑" panose="020B0503020204020204" charset="-122"/>
              </a:rPr>
              <a:t>3x3x256@1</a:t>
            </a:r>
            <a:endParaRPr lang="en-US" altLang="zh-CN" sz="800" b="1">
              <a:solidFill>
                <a:srgbClr val="66CC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383020" y="509905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66CCFF"/>
                </a:solidFill>
                <a:latin typeface="微软雅黑" panose="020B0503020204020204" charset="-122"/>
                <a:ea typeface="微软雅黑" panose="020B0503020204020204" charset="-122"/>
              </a:rPr>
              <a:t>conv4_4</a:t>
            </a:r>
            <a:endParaRPr lang="zh-CN" altLang="en-US" sz="800" b="1">
              <a:solidFill>
                <a:srgbClr val="66CC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66CCFF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66CC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380605" y="461708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66CCFF"/>
                </a:solidFill>
                <a:latin typeface="微软雅黑" panose="020B0503020204020204" charset="-122"/>
                <a:ea typeface="微软雅黑" panose="020B0503020204020204" charset="-122"/>
              </a:rPr>
              <a:t>conv5_4</a:t>
            </a:r>
            <a:endParaRPr lang="zh-CN" altLang="en-US" sz="800" b="1">
              <a:solidFill>
                <a:srgbClr val="66CC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66CCFF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66CC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1182</Words>
  <Application>WPS 表格</Application>
  <PresentationFormat>宽屏</PresentationFormat>
  <Paragraphs>215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方正书宋_GBK</vt:lpstr>
      <vt:lpstr>Wingdings</vt:lpstr>
      <vt:lpstr>微软雅黑</vt:lpstr>
      <vt:lpstr>Calibri</vt:lpstr>
      <vt:lpstr>Helvetica Neue</vt:lpstr>
      <vt:lpstr>宋体</vt:lpstr>
      <vt:lpstr>Arial Unicode MS</vt:lpstr>
      <vt:lpstr>HYShuSongErKW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taylorguo</dc:creator>
  <cp:lastModifiedBy>taylorguo</cp:lastModifiedBy>
  <cp:revision>76</cp:revision>
  <dcterms:created xsi:type="dcterms:W3CDTF">2019-03-21T02:14:29Z</dcterms:created>
  <dcterms:modified xsi:type="dcterms:W3CDTF">2019-03-21T02:14:29Z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2052-1.0.0.1113</vt:lpwstr>
  </property>
</Properties>
</file>