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1" r:id="rId7"/>
    <p:sldId id="260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0F80FF"/>
    <a:srgbClr val="66CCFF"/>
    <a:srgbClr val="66FFFF"/>
    <a:srgbClr val="074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0" cy="36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35280" y="574675"/>
            <a:ext cx="1666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VGG16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立方体 5"/>
          <p:cNvSpPr/>
          <p:nvPr/>
        </p:nvSpPr>
        <p:spPr>
          <a:xfrm>
            <a:off x="227330" y="3371850"/>
            <a:ext cx="766445" cy="781050"/>
          </a:xfrm>
          <a:prstGeom prst="cube">
            <a:avLst>
              <a:gd name="adj" fmla="val 636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105" y="1927225"/>
            <a:ext cx="1065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224x224x3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立方体 7"/>
          <p:cNvSpPr/>
          <p:nvPr/>
        </p:nvSpPr>
        <p:spPr>
          <a:xfrm>
            <a:off x="1072515" y="3091815"/>
            <a:ext cx="1041400" cy="1054100"/>
          </a:xfrm>
          <a:prstGeom prst="cube">
            <a:avLst>
              <a:gd name="adj" fmla="val 31402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立方体 13"/>
          <p:cNvSpPr/>
          <p:nvPr/>
        </p:nvSpPr>
        <p:spPr>
          <a:xfrm>
            <a:off x="4809490" y="2128520"/>
            <a:ext cx="2048510" cy="2035175"/>
          </a:xfrm>
          <a:prstGeom prst="cube">
            <a:avLst>
              <a:gd name="adj" fmla="val 91971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5046980" y="2128520"/>
            <a:ext cx="2048510" cy="2035175"/>
          </a:xfrm>
          <a:prstGeom prst="cube">
            <a:avLst>
              <a:gd name="adj" fmla="val 91971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立方体 15"/>
          <p:cNvSpPr/>
          <p:nvPr/>
        </p:nvSpPr>
        <p:spPr>
          <a:xfrm>
            <a:off x="5298440" y="2117725"/>
            <a:ext cx="2048510" cy="2035175"/>
          </a:xfrm>
          <a:prstGeom prst="cube">
            <a:avLst>
              <a:gd name="adj" fmla="val 91971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5578475" y="2204720"/>
            <a:ext cx="1959610" cy="1948180"/>
          </a:xfrm>
          <a:prstGeom prst="cube">
            <a:avLst>
              <a:gd name="adj" fmla="val 95044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立方体 17"/>
          <p:cNvSpPr/>
          <p:nvPr/>
        </p:nvSpPr>
        <p:spPr>
          <a:xfrm>
            <a:off x="5993130" y="1078230"/>
            <a:ext cx="3093085" cy="3074670"/>
          </a:xfrm>
          <a:prstGeom prst="cube">
            <a:avLst>
              <a:gd name="adj" fmla="val 9673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立方体 18"/>
          <p:cNvSpPr/>
          <p:nvPr/>
        </p:nvSpPr>
        <p:spPr>
          <a:xfrm>
            <a:off x="6209030" y="1078230"/>
            <a:ext cx="3093085" cy="3074670"/>
          </a:xfrm>
          <a:prstGeom prst="cube">
            <a:avLst>
              <a:gd name="adj" fmla="val 9673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6435725" y="1078230"/>
            <a:ext cx="3093085" cy="3074670"/>
          </a:xfrm>
          <a:prstGeom prst="cube">
            <a:avLst>
              <a:gd name="adj" fmla="val 9673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立方体 20"/>
          <p:cNvSpPr/>
          <p:nvPr/>
        </p:nvSpPr>
        <p:spPr>
          <a:xfrm>
            <a:off x="6638290" y="1188720"/>
            <a:ext cx="2980690" cy="2974975"/>
          </a:xfrm>
          <a:prstGeom prst="cube">
            <a:avLst>
              <a:gd name="adj" fmla="val 9797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立方体 21"/>
          <p:cNvSpPr/>
          <p:nvPr/>
        </p:nvSpPr>
        <p:spPr>
          <a:xfrm>
            <a:off x="7071360" y="1188720"/>
            <a:ext cx="2980690" cy="2974975"/>
          </a:xfrm>
          <a:prstGeom prst="cube">
            <a:avLst>
              <a:gd name="adj" fmla="val 9797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立方体 22"/>
          <p:cNvSpPr/>
          <p:nvPr/>
        </p:nvSpPr>
        <p:spPr>
          <a:xfrm>
            <a:off x="7185660" y="1188720"/>
            <a:ext cx="2980690" cy="2974975"/>
          </a:xfrm>
          <a:prstGeom prst="cube">
            <a:avLst>
              <a:gd name="adj" fmla="val 9797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立方体 23"/>
          <p:cNvSpPr/>
          <p:nvPr/>
        </p:nvSpPr>
        <p:spPr>
          <a:xfrm>
            <a:off x="7308850" y="1188720"/>
            <a:ext cx="2980690" cy="2974975"/>
          </a:xfrm>
          <a:prstGeom prst="cube">
            <a:avLst>
              <a:gd name="adj" fmla="val 9797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立方体 24"/>
          <p:cNvSpPr/>
          <p:nvPr/>
        </p:nvSpPr>
        <p:spPr>
          <a:xfrm>
            <a:off x="7447280" y="1188720"/>
            <a:ext cx="2980690" cy="2974975"/>
          </a:xfrm>
          <a:prstGeom prst="cube">
            <a:avLst>
              <a:gd name="adj" fmla="val 98804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7980680" y="513080"/>
            <a:ext cx="3689985" cy="363283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8221980" y="513080"/>
            <a:ext cx="3689985" cy="363283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8425815" y="530860"/>
            <a:ext cx="3689985" cy="363283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136015" y="4554855"/>
            <a:ext cx="6858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conv1_1</a:t>
            </a:r>
            <a:endParaRPr lang="zh-CN" altLang="en-US" sz="1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3x3x64@1</a:t>
            </a:r>
            <a:endParaRPr lang="en-US" altLang="zh-CN" sz="1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735455" y="4554855"/>
            <a:ext cx="6858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conv1_2</a:t>
            </a:r>
            <a:endParaRPr lang="zh-CN" altLang="en-US" sz="1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3x3x64@1</a:t>
            </a:r>
            <a:endParaRPr lang="en-US" altLang="zh-CN" sz="1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969260" y="4554855"/>
            <a:ext cx="6858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conv2_1</a:t>
            </a:r>
            <a:endParaRPr lang="zh-CN" altLang="en-US" sz="9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3x3x128@1</a:t>
            </a:r>
            <a:endParaRPr lang="en-US" altLang="zh-CN" sz="9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474085" y="4554855"/>
            <a:ext cx="6858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conv2_2</a:t>
            </a:r>
            <a:endParaRPr lang="zh-CN" altLang="en-US" sz="9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3x3x128@1</a:t>
            </a:r>
            <a:endParaRPr lang="en-US" altLang="zh-CN" sz="9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189730" y="514858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conv3_1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3x3x256@1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655820" y="514858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conv3_2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3x3x256@1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120640" y="514858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conv3_3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3x3x256@1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273040" y="4721860"/>
            <a:ext cx="610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conv4_1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717540" y="472186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conv4_2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193790" y="472186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conv4_3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202680" y="430593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conv5_1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664960" y="430593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conv5_2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155815" y="428815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conv5_3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79015" y="4554855"/>
            <a:ext cx="6858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pooling</a:t>
            </a:r>
            <a:endParaRPr lang="zh-CN" altLang="en-US" sz="10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2x2@2</a:t>
            </a:r>
            <a:endParaRPr lang="en-US" altLang="zh-CN" sz="10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945890" y="4554855"/>
            <a:ext cx="6858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pooling</a:t>
            </a:r>
            <a:endParaRPr lang="zh-CN" altLang="en-US" sz="9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2x2@2</a:t>
            </a:r>
            <a:endParaRPr lang="en-US" altLang="zh-CN" sz="9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554980" y="512381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pooling</a:t>
            </a:r>
            <a:endParaRPr lang="zh-CN" altLang="en-US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2x2@2</a:t>
            </a:r>
            <a:endParaRPr lang="en-US" altLang="zh-CN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625590" y="470789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pooling</a:t>
            </a:r>
            <a:endParaRPr lang="zh-CN" altLang="en-US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2x2@2</a:t>
            </a:r>
            <a:endParaRPr lang="en-US" altLang="zh-CN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605395" y="427672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pooling</a:t>
            </a:r>
            <a:endParaRPr lang="zh-CN" altLang="en-US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2x2@2</a:t>
            </a:r>
            <a:endParaRPr lang="en-US" altLang="zh-CN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405255" y="1923415"/>
            <a:ext cx="139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conv1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224x224x64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728595" y="1923415"/>
            <a:ext cx="1395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 1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112x112x64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81450" y="1923415"/>
            <a:ext cx="139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conv2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112x112x128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008245" y="1923415"/>
            <a:ext cx="1395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 2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56x56x128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517765" y="4152265"/>
            <a:ext cx="6858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 4096</a:t>
            </a:r>
            <a:endParaRPr lang="en-US" sz="8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990205" y="4152265"/>
            <a:ext cx="6858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 4096</a:t>
            </a:r>
            <a:endParaRPr lang="en-US" sz="8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974080" y="1680210"/>
            <a:ext cx="139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conv3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56x56x256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883400" y="1424940"/>
            <a:ext cx="1395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 3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28x28x256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747635" y="902970"/>
            <a:ext cx="139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conv4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28x28x512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629015" y="451485"/>
            <a:ext cx="1395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 4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14x14x512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511030" y="808990"/>
            <a:ext cx="139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conv5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14x14x512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0237470" y="387350"/>
            <a:ext cx="1395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 5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7x7x512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立方体 60"/>
          <p:cNvSpPr/>
          <p:nvPr/>
        </p:nvSpPr>
        <p:spPr>
          <a:xfrm>
            <a:off x="1816735" y="3091815"/>
            <a:ext cx="1041400" cy="1054100"/>
          </a:xfrm>
          <a:prstGeom prst="cube">
            <a:avLst>
              <a:gd name="adj" fmla="val 31402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立方体 9"/>
          <p:cNvSpPr/>
          <p:nvPr/>
        </p:nvSpPr>
        <p:spPr>
          <a:xfrm>
            <a:off x="2586355" y="3434080"/>
            <a:ext cx="725170" cy="718820"/>
          </a:xfrm>
          <a:prstGeom prst="cube">
            <a:avLst>
              <a:gd name="adj" fmla="val 5756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立方体 10"/>
          <p:cNvSpPr/>
          <p:nvPr/>
        </p:nvSpPr>
        <p:spPr>
          <a:xfrm>
            <a:off x="3225165" y="2694305"/>
            <a:ext cx="1457325" cy="1469390"/>
          </a:xfrm>
          <a:prstGeom prst="cube">
            <a:avLst>
              <a:gd name="adj" fmla="val 74553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立方体 11"/>
          <p:cNvSpPr/>
          <p:nvPr/>
        </p:nvSpPr>
        <p:spPr>
          <a:xfrm>
            <a:off x="3667125" y="2694305"/>
            <a:ext cx="1457325" cy="1469390"/>
          </a:xfrm>
          <a:prstGeom prst="cube">
            <a:avLst>
              <a:gd name="adj" fmla="val 74553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立方体 12"/>
          <p:cNvSpPr/>
          <p:nvPr/>
        </p:nvSpPr>
        <p:spPr>
          <a:xfrm>
            <a:off x="4124325" y="2922905"/>
            <a:ext cx="1243965" cy="1229995"/>
          </a:xfrm>
          <a:prstGeom prst="cube">
            <a:avLst>
              <a:gd name="adj" fmla="val 8583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456930" y="4151630"/>
            <a:ext cx="11626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 1000+Softmax</a:t>
            </a:r>
            <a:endParaRPr lang="en-US" sz="8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01470" y="1078230"/>
            <a:ext cx="3775075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卷积后的激活函数都是</a:t>
            </a:r>
            <a:r>
              <a:rPr lang="en-US" altLang="zh-CN" sz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ReLU</a:t>
            </a:r>
            <a:endParaRPr lang="en-US" altLang="zh-CN" sz="12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每层全连接后都用</a:t>
            </a:r>
            <a:r>
              <a:rPr lang="en-US" altLang="zh-CN" sz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ReLU</a:t>
            </a:r>
            <a:r>
              <a:rPr lang="zh-CN" altLang="en-US" sz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，前两层</a:t>
            </a:r>
            <a:r>
              <a:rPr lang="en-US" altLang="zh-CN" sz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Dropout</a:t>
            </a:r>
            <a:endParaRPr lang="en-US" altLang="zh-CN" sz="12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35280" y="574675"/>
            <a:ext cx="1666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VGG19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立方体 5"/>
          <p:cNvSpPr/>
          <p:nvPr/>
        </p:nvSpPr>
        <p:spPr>
          <a:xfrm>
            <a:off x="227330" y="3371850"/>
            <a:ext cx="766445" cy="781050"/>
          </a:xfrm>
          <a:prstGeom prst="cube">
            <a:avLst>
              <a:gd name="adj" fmla="val 636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105" y="1927225"/>
            <a:ext cx="1065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224x224x3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立方体 7"/>
          <p:cNvSpPr/>
          <p:nvPr/>
        </p:nvSpPr>
        <p:spPr>
          <a:xfrm>
            <a:off x="1072515" y="3091815"/>
            <a:ext cx="1041400" cy="1054100"/>
          </a:xfrm>
          <a:prstGeom prst="cube">
            <a:avLst>
              <a:gd name="adj" fmla="val 31402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立方体 13"/>
          <p:cNvSpPr/>
          <p:nvPr/>
        </p:nvSpPr>
        <p:spPr>
          <a:xfrm>
            <a:off x="4631690" y="2128520"/>
            <a:ext cx="2048510" cy="2035175"/>
          </a:xfrm>
          <a:prstGeom prst="cube">
            <a:avLst>
              <a:gd name="adj" fmla="val 91971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4869180" y="2128520"/>
            <a:ext cx="2048510" cy="2035175"/>
          </a:xfrm>
          <a:prstGeom prst="cube">
            <a:avLst>
              <a:gd name="adj" fmla="val 91971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立方体 15"/>
          <p:cNvSpPr/>
          <p:nvPr/>
        </p:nvSpPr>
        <p:spPr>
          <a:xfrm>
            <a:off x="5108575" y="2129790"/>
            <a:ext cx="2048510" cy="2035175"/>
          </a:xfrm>
          <a:prstGeom prst="cube">
            <a:avLst>
              <a:gd name="adj" fmla="val 91971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5578475" y="2204720"/>
            <a:ext cx="1959610" cy="1948180"/>
          </a:xfrm>
          <a:prstGeom prst="cube">
            <a:avLst>
              <a:gd name="adj" fmla="val 95044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立方体 17"/>
          <p:cNvSpPr/>
          <p:nvPr/>
        </p:nvSpPr>
        <p:spPr>
          <a:xfrm>
            <a:off x="5993130" y="1078230"/>
            <a:ext cx="3093085" cy="3074670"/>
          </a:xfrm>
          <a:prstGeom prst="cube">
            <a:avLst>
              <a:gd name="adj" fmla="val 9673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立方体 18"/>
          <p:cNvSpPr/>
          <p:nvPr/>
        </p:nvSpPr>
        <p:spPr>
          <a:xfrm>
            <a:off x="6209030" y="1078230"/>
            <a:ext cx="3093085" cy="3074670"/>
          </a:xfrm>
          <a:prstGeom prst="cube">
            <a:avLst>
              <a:gd name="adj" fmla="val 9673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6399530" y="1090295"/>
            <a:ext cx="3093085" cy="3074670"/>
          </a:xfrm>
          <a:prstGeom prst="cube">
            <a:avLst>
              <a:gd name="adj" fmla="val 9673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立方体 20"/>
          <p:cNvSpPr/>
          <p:nvPr/>
        </p:nvSpPr>
        <p:spPr>
          <a:xfrm>
            <a:off x="6780530" y="1188720"/>
            <a:ext cx="2980690" cy="2974975"/>
          </a:xfrm>
          <a:prstGeom prst="cube">
            <a:avLst>
              <a:gd name="adj" fmla="val 9797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立方体 21"/>
          <p:cNvSpPr/>
          <p:nvPr/>
        </p:nvSpPr>
        <p:spPr>
          <a:xfrm>
            <a:off x="7071360" y="1188720"/>
            <a:ext cx="2980690" cy="2974975"/>
          </a:xfrm>
          <a:prstGeom prst="cube">
            <a:avLst>
              <a:gd name="adj" fmla="val 9797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立方体 22"/>
          <p:cNvSpPr/>
          <p:nvPr/>
        </p:nvSpPr>
        <p:spPr>
          <a:xfrm>
            <a:off x="7185660" y="1188720"/>
            <a:ext cx="2980690" cy="2974975"/>
          </a:xfrm>
          <a:prstGeom prst="cube">
            <a:avLst>
              <a:gd name="adj" fmla="val 9797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立方体 23"/>
          <p:cNvSpPr/>
          <p:nvPr/>
        </p:nvSpPr>
        <p:spPr>
          <a:xfrm>
            <a:off x="7308850" y="1188720"/>
            <a:ext cx="2980690" cy="2974975"/>
          </a:xfrm>
          <a:prstGeom prst="cube">
            <a:avLst>
              <a:gd name="adj" fmla="val 9797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立方体 24"/>
          <p:cNvSpPr/>
          <p:nvPr/>
        </p:nvSpPr>
        <p:spPr>
          <a:xfrm>
            <a:off x="7553960" y="1188720"/>
            <a:ext cx="2980690" cy="2974975"/>
          </a:xfrm>
          <a:prstGeom prst="cube">
            <a:avLst>
              <a:gd name="adj" fmla="val 98804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8016240" y="513080"/>
            <a:ext cx="3689985" cy="363283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8257540" y="513080"/>
            <a:ext cx="3689985" cy="363283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8461375" y="530860"/>
            <a:ext cx="3689985" cy="363283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136015" y="4554855"/>
            <a:ext cx="6858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conv1_1</a:t>
            </a:r>
            <a:endParaRPr lang="zh-CN" altLang="en-US" sz="1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3x3x64@1</a:t>
            </a:r>
            <a:endParaRPr lang="en-US" altLang="zh-CN" sz="1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735455" y="4554855"/>
            <a:ext cx="6858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conv1_2</a:t>
            </a:r>
            <a:endParaRPr lang="zh-CN" altLang="en-US" sz="1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3x3x64@1</a:t>
            </a:r>
            <a:endParaRPr lang="en-US" altLang="zh-CN" sz="1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969260" y="4554855"/>
            <a:ext cx="6858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conv2_1</a:t>
            </a:r>
            <a:endParaRPr lang="zh-CN" altLang="en-US" sz="9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3x3x128@1</a:t>
            </a:r>
            <a:endParaRPr lang="en-US" altLang="zh-CN" sz="9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474085" y="4554855"/>
            <a:ext cx="6858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conv2_2</a:t>
            </a:r>
            <a:endParaRPr lang="zh-CN" altLang="en-US" sz="9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3x3x128@1</a:t>
            </a:r>
            <a:endParaRPr lang="en-US" altLang="zh-CN" sz="9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798570" y="514858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conv3_1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3x3x256@1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264660" y="514858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conv3_2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3x3x256@1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729480" y="514858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conv3_3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3x3x256@1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273040" y="4721860"/>
            <a:ext cx="610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conv4_1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717540" y="472186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conv4_2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193790" y="472186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conv4_3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202680" y="430593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conv5_1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664960" y="430593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conv5_2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155815" y="428815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conv5_3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79015" y="4554855"/>
            <a:ext cx="6858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pooling</a:t>
            </a:r>
            <a:endParaRPr lang="zh-CN" altLang="en-US" sz="10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2x2@2</a:t>
            </a:r>
            <a:endParaRPr lang="en-US" altLang="zh-CN" sz="10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945890" y="4554855"/>
            <a:ext cx="6858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pooling</a:t>
            </a:r>
            <a:endParaRPr lang="zh-CN" altLang="en-US" sz="9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2x2@2</a:t>
            </a:r>
            <a:endParaRPr lang="en-US" altLang="zh-CN" sz="9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554980" y="512381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pooling</a:t>
            </a:r>
            <a:endParaRPr lang="zh-CN" altLang="en-US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2x2@2</a:t>
            </a:r>
            <a:endParaRPr lang="en-US" altLang="zh-CN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625590" y="470789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pooling</a:t>
            </a:r>
            <a:endParaRPr lang="zh-CN" altLang="en-US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2x2@2</a:t>
            </a:r>
            <a:endParaRPr lang="en-US" altLang="zh-CN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605395" y="427672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pooling</a:t>
            </a:r>
            <a:endParaRPr lang="zh-CN" altLang="en-US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2x2@2</a:t>
            </a:r>
            <a:endParaRPr lang="en-US" altLang="zh-CN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405255" y="1923415"/>
            <a:ext cx="139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conv1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224x224x64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728595" y="1923415"/>
            <a:ext cx="1395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 1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112x112x64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81450" y="1923415"/>
            <a:ext cx="139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conv2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112x112x128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008245" y="1923415"/>
            <a:ext cx="1395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 2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56x56x128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517765" y="4152265"/>
            <a:ext cx="6858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 4096</a:t>
            </a:r>
            <a:endParaRPr lang="en-US" sz="8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990205" y="4152265"/>
            <a:ext cx="6858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 4096</a:t>
            </a:r>
            <a:endParaRPr lang="en-US" sz="8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456930" y="4151630"/>
            <a:ext cx="11626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 1000+Softmax</a:t>
            </a:r>
            <a:endParaRPr lang="en-US" sz="8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974080" y="1680210"/>
            <a:ext cx="139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conv3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56x56x256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883400" y="1424940"/>
            <a:ext cx="1395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 3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28x28x256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747635" y="902970"/>
            <a:ext cx="139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conv4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28x28x512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629015" y="451485"/>
            <a:ext cx="1395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 4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14x14x512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511030" y="808990"/>
            <a:ext cx="139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conv5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14x14x512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0237470" y="387350"/>
            <a:ext cx="1395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 5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7x7x512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立方体 60"/>
          <p:cNvSpPr/>
          <p:nvPr/>
        </p:nvSpPr>
        <p:spPr>
          <a:xfrm>
            <a:off x="1816735" y="3091815"/>
            <a:ext cx="1041400" cy="1054100"/>
          </a:xfrm>
          <a:prstGeom prst="cube">
            <a:avLst>
              <a:gd name="adj" fmla="val 31402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立方体 9"/>
          <p:cNvSpPr/>
          <p:nvPr/>
        </p:nvSpPr>
        <p:spPr>
          <a:xfrm>
            <a:off x="2586355" y="3434080"/>
            <a:ext cx="725170" cy="718820"/>
          </a:xfrm>
          <a:prstGeom prst="cube">
            <a:avLst>
              <a:gd name="adj" fmla="val 5756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立方体 10"/>
          <p:cNvSpPr/>
          <p:nvPr/>
        </p:nvSpPr>
        <p:spPr>
          <a:xfrm>
            <a:off x="3225165" y="2694305"/>
            <a:ext cx="1457325" cy="1469390"/>
          </a:xfrm>
          <a:prstGeom prst="cube">
            <a:avLst>
              <a:gd name="adj" fmla="val 74553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立方体 11"/>
          <p:cNvSpPr/>
          <p:nvPr/>
        </p:nvSpPr>
        <p:spPr>
          <a:xfrm>
            <a:off x="3667125" y="2694305"/>
            <a:ext cx="1457325" cy="1469390"/>
          </a:xfrm>
          <a:prstGeom prst="cube">
            <a:avLst>
              <a:gd name="adj" fmla="val 74553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立方体 12"/>
          <p:cNvSpPr/>
          <p:nvPr/>
        </p:nvSpPr>
        <p:spPr>
          <a:xfrm>
            <a:off x="4124325" y="2922905"/>
            <a:ext cx="1243965" cy="1229995"/>
          </a:xfrm>
          <a:prstGeom prst="cube">
            <a:avLst>
              <a:gd name="adj" fmla="val 8583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01470" y="1078230"/>
            <a:ext cx="3775075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卷积后的激活函数都是</a:t>
            </a:r>
            <a:r>
              <a:rPr lang="en-US" altLang="zh-CN" sz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ReLU</a:t>
            </a:r>
            <a:endParaRPr lang="en-US" altLang="zh-CN" sz="12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每层全连接后都用</a:t>
            </a:r>
            <a:r>
              <a:rPr lang="en-US" altLang="zh-CN" sz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ReLU</a:t>
            </a:r>
            <a:r>
              <a:rPr lang="zh-CN" altLang="en-US" sz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，前两层</a:t>
            </a:r>
            <a:r>
              <a:rPr lang="en-US" altLang="zh-CN" sz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Dropout</a:t>
            </a:r>
            <a:endParaRPr lang="en-US" altLang="zh-CN" sz="12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立方体 2"/>
          <p:cNvSpPr/>
          <p:nvPr/>
        </p:nvSpPr>
        <p:spPr>
          <a:xfrm>
            <a:off x="5332095" y="2125980"/>
            <a:ext cx="2048510" cy="2035175"/>
          </a:xfrm>
          <a:prstGeom prst="cube">
            <a:avLst>
              <a:gd name="adj" fmla="val 91971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立方体 3"/>
          <p:cNvSpPr/>
          <p:nvPr/>
        </p:nvSpPr>
        <p:spPr>
          <a:xfrm>
            <a:off x="6598920" y="1086485"/>
            <a:ext cx="3093085" cy="3074670"/>
          </a:xfrm>
          <a:prstGeom prst="cube">
            <a:avLst>
              <a:gd name="adj" fmla="val 96736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立方体 8"/>
          <p:cNvSpPr/>
          <p:nvPr/>
        </p:nvSpPr>
        <p:spPr>
          <a:xfrm>
            <a:off x="7435850" y="1197610"/>
            <a:ext cx="2980690" cy="2974975"/>
          </a:xfrm>
          <a:prstGeom prst="cube">
            <a:avLst>
              <a:gd name="adj" fmla="val 97976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5150485" y="513651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66CCFF"/>
                </a:solidFill>
                <a:latin typeface="微软雅黑" panose="020B0503020204020204" charset="-122"/>
                <a:ea typeface="微软雅黑" panose="020B0503020204020204" charset="-122"/>
              </a:rPr>
              <a:t>conv3_4</a:t>
            </a:r>
            <a:endParaRPr lang="zh-CN" altLang="en-US" sz="800" b="1">
              <a:solidFill>
                <a:srgbClr val="66CC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66CCFF"/>
                </a:solidFill>
                <a:latin typeface="微软雅黑" panose="020B0503020204020204" charset="-122"/>
                <a:ea typeface="微软雅黑" panose="020B0503020204020204" charset="-122"/>
              </a:rPr>
              <a:t>3x3x256@1</a:t>
            </a:r>
            <a:endParaRPr lang="en-US" altLang="zh-CN" sz="800" b="1">
              <a:solidFill>
                <a:srgbClr val="66CC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383020" y="509905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66CCFF"/>
                </a:solidFill>
                <a:latin typeface="微软雅黑" panose="020B0503020204020204" charset="-122"/>
                <a:ea typeface="微软雅黑" panose="020B0503020204020204" charset="-122"/>
              </a:rPr>
              <a:t>conv4_4</a:t>
            </a:r>
            <a:endParaRPr lang="zh-CN" altLang="en-US" sz="800" b="1">
              <a:solidFill>
                <a:srgbClr val="66CC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66CCFF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66CC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380605" y="461708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66CCFF"/>
                </a:solidFill>
                <a:latin typeface="微软雅黑" panose="020B0503020204020204" charset="-122"/>
                <a:ea typeface="微软雅黑" panose="020B0503020204020204" charset="-122"/>
              </a:rPr>
              <a:t>conv5_4</a:t>
            </a:r>
            <a:endParaRPr lang="zh-CN" altLang="en-US" sz="800" b="1">
              <a:solidFill>
                <a:srgbClr val="66CC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66CCFF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66CC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35280" y="574675"/>
            <a:ext cx="4548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OverFeat Pipeline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RCNN Pipeline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765" y="1337945"/>
            <a:ext cx="2129155" cy="2148205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" y="4441825"/>
            <a:ext cx="4128770" cy="159766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090" y="1620520"/>
            <a:ext cx="4246880" cy="1758315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4310" y="1255395"/>
            <a:ext cx="3713480" cy="2313305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5506720" y="3146425"/>
            <a:ext cx="869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227x227x3</a:t>
            </a:r>
            <a:endParaRPr lang="en-US" altLang="zh-CN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72795" y="3486150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830195" y="34861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提取区域小图（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~2K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605915" y="6038850"/>
            <a:ext cx="2004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选择性搜索（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Selective Search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下箭头 69"/>
          <p:cNvSpPr/>
          <p:nvPr/>
        </p:nvSpPr>
        <p:spPr>
          <a:xfrm>
            <a:off x="143256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0800000">
            <a:off x="361061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116195" y="131381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图像仿射扭曲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907530" y="3686175"/>
            <a:ext cx="24434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pool5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6x6x256 = 9216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6.5% / 15%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71.2%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fc7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100%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 flipH="1">
            <a:off x="9011920" y="2828290"/>
            <a:ext cx="663575" cy="92456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H="1">
            <a:off x="8759825" y="3391535"/>
            <a:ext cx="1183005" cy="1081405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/>
          <p:cNvSpPr/>
          <p:nvPr/>
        </p:nvSpPr>
        <p:spPr>
          <a:xfrm>
            <a:off x="9698990" y="2581275"/>
            <a:ext cx="107950" cy="1193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10194290" y="1746250"/>
            <a:ext cx="201295" cy="153543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9907270" y="1753870"/>
            <a:ext cx="201295" cy="153543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0" name="直接箭头连接符 79"/>
          <p:cNvCxnSpPr/>
          <p:nvPr/>
        </p:nvCxnSpPr>
        <p:spPr>
          <a:xfrm flipH="1">
            <a:off x="8651875" y="3430270"/>
            <a:ext cx="1587500" cy="1510665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对照 80"/>
          <p:cNvSpPr/>
          <p:nvPr/>
        </p:nvSpPr>
        <p:spPr>
          <a:xfrm>
            <a:off x="10497820" y="1954530"/>
            <a:ext cx="171450" cy="1204595"/>
          </a:xfrm>
          <a:prstGeom prst="flowChartCollate">
            <a:avLst/>
          </a:prstGeom>
          <a:noFill/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9102090" y="4128770"/>
            <a:ext cx="255587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删除旧分类器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Softmax</a:t>
            </a:r>
            <a:endParaRPr lang="en-US" altLang="zh-CN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每一类都训练一个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二值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分类器（物体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背景）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3" name="直接箭头连接符 82"/>
          <p:cNvCxnSpPr/>
          <p:nvPr/>
        </p:nvCxnSpPr>
        <p:spPr>
          <a:xfrm flipH="1">
            <a:off x="10236200" y="3321050"/>
            <a:ext cx="287655" cy="864235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10465435" y="1830705"/>
            <a:ext cx="612140" cy="1438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SVM</a:t>
            </a:r>
            <a:endParaRPr lang="en-US" altLang="zh-CN" sz="1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1225530" y="2399665"/>
            <a:ext cx="640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class</a:t>
            </a:r>
            <a:endParaRPr lang="en-US" altLang="zh-CN" sz="1400" b="1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6" name="直接连接符 85"/>
          <p:cNvCxnSpPr>
            <a:stCxn id="84" idx="3"/>
            <a:endCxn id="85" idx="1"/>
          </p:cNvCxnSpPr>
          <p:nvPr/>
        </p:nvCxnSpPr>
        <p:spPr>
          <a:xfrm>
            <a:off x="11042015" y="2550160"/>
            <a:ext cx="147955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5805170" y="5306060"/>
            <a:ext cx="513905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+      	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  	 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  <a:endParaRPr lang="zh-CN" altLang="en-US" sz="1600" b="1" u="sng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分类器         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BoundingBox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回归器优化定位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多个分类器 </a:t>
            </a:r>
            <a:endParaRPr lang="zh-CN" altLang="en-US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836410" y="33210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3. CNN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提取特征向量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10310495" y="3486150"/>
            <a:ext cx="14839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4.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对小图分类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517640" y="614616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预训练分类卷积网络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定位问题微调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平行四边形 21"/>
          <p:cNvSpPr/>
          <p:nvPr/>
        </p:nvSpPr>
        <p:spPr>
          <a:xfrm rot="16200000" flipH="1">
            <a:off x="745426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 rot="16200000" flipH="1">
            <a:off x="757491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6200000" flipH="1">
            <a:off x="7697470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16200000" flipH="1">
            <a:off x="7454265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16200000" flipH="1">
            <a:off x="759460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16200000" flipH="1">
            <a:off x="771525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5280" y="574675"/>
            <a:ext cx="4548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SPPnet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376555" y="1096645"/>
            <a:ext cx="467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生成固定长度的特征向量，与输入图片的大小和尺度无关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1"/>
          <a:srcRect r="21359"/>
          <a:stretch>
            <a:fillRect/>
          </a:stretch>
        </p:blipFill>
        <p:spPr>
          <a:xfrm>
            <a:off x="1539875" y="2027555"/>
            <a:ext cx="5730240" cy="3017520"/>
          </a:xfrm>
          <a:prstGeom prst="rect">
            <a:avLst/>
          </a:prstGeom>
        </p:spPr>
      </p:pic>
      <p:sp>
        <p:nvSpPr>
          <p:cNvPr id="2" name="平行四边形 1"/>
          <p:cNvSpPr/>
          <p:nvPr/>
        </p:nvSpPr>
        <p:spPr>
          <a:xfrm rot="16200000" flipH="1">
            <a:off x="7836535" y="170942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573135" y="1492250"/>
            <a:ext cx="0" cy="926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291195" y="1717675"/>
            <a:ext cx="525145" cy="508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291830" y="1381760"/>
            <a:ext cx="525145" cy="1181100"/>
            <a:chOff x="11982" y="2110"/>
            <a:chExt cx="827" cy="18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2616" y="2110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2204" y="2512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1982" y="2970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1983" y="2312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平行四边形 18"/>
          <p:cNvSpPr/>
          <p:nvPr/>
        </p:nvSpPr>
        <p:spPr>
          <a:xfrm rot="16200000" flipH="1">
            <a:off x="783780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555355" y="3156585"/>
            <a:ext cx="0" cy="9264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8292465" y="3365500"/>
            <a:ext cx="525145" cy="5086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平行四边形 22"/>
          <p:cNvSpPr/>
          <p:nvPr/>
        </p:nvSpPr>
        <p:spPr>
          <a:xfrm rot="16200000" flipH="1">
            <a:off x="741743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 rot="16200000" flipH="1">
            <a:off x="7559040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 rot="16200000" flipH="1">
            <a:off x="767778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rot="16200000" flipH="1">
            <a:off x="780097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48470" y="132461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348470" y="158115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348470" y="206756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348470" y="232410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348470" y="310769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48470" y="336423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348470" y="363728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348470" y="389382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48470" y="5092700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159240" y="1639570"/>
            <a:ext cx="459740" cy="4006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...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764905" y="256349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16x256-d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8907145" y="182626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773795" y="410146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4x256-d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90305" y="530034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8907145" y="3439795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8907145" y="501650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950450" y="2380615"/>
            <a:ext cx="459740" cy="1206500"/>
            <a:chOff x="15243" y="2572"/>
            <a:chExt cx="724" cy="1900"/>
          </a:xfrm>
        </p:grpSpPr>
        <p:sp>
          <p:nvSpPr>
            <p:cNvPr id="46" name="矩形 45"/>
            <p:cNvSpPr/>
            <p:nvPr/>
          </p:nvSpPr>
          <p:spPr>
            <a:xfrm>
              <a:off x="15541" y="257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5541" y="297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5541" y="374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541" y="414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243" y="3068"/>
              <a:ext cx="724" cy="6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 algn="ctr"/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...</a:t>
              </a:r>
              <a:endParaRPr lang="en-US" altLang="zh-CN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128250" y="3650615"/>
            <a:ext cx="76200" cy="993140"/>
            <a:chOff x="14267" y="4751"/>
            <a:chExt cx="120" cy="1564"/>
          </a:xfrm>
        </p:grpSpPr>
        <p:sp>
          <p:nvSpPr>
            <p:cNvPr id="52" name="矩形 51"/>
            <p:cNvSpPr/>
            <p:nvPr/>
          </p:nvSpPr>
          <p:spPr>
            <a:xfrm>
              <a:off x="14267" y="4751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4267" y="515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4267" y="558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267" y="5989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10125710" y="4713605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右大括号 57"/>
          <p:cNvSpPr/>
          <p:nvPr/>
        </p:nvSpPr>
        <p:spPr>
          <a:xfrm>
            <a:off x="9687560" y="1820545"/>
            <a:ext cx="270510" cy="3456305"/>
          </a:xfrm>
          <a:prstGeom prst="rightBrace">
            <a:avLst>
              <a:gd name="adj1" fmla="val 220264"/>
              <a:gd name="adj2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545705" y="1199515"/>
            <a:ext cx="2886710" cy="4987925"/>
          </a:xfrm>
          <a:prstGeom prst="rect">
            <a:avLst/>
          </a:prstGeom>
          <a:noFill/>
          <a:ln w="19050"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/>
          <a:srcRect l="80518"/>
          <a:stretch>
            <a:fillRect/>
          </a:stretch>
        </p:blipFill>
        <p:spPr>
          <a:xfrm>
            <a:off x="10464800" y="2040255"/>
            <a:ext cx="1385570" cy="2945765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7193915" y="84772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Spatial Pyramid Pooling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空间金字塔池化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34880" y="5045075"/>
            <a:ext cx="61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固定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长度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289165" y="6227445"/>
            <a:ext cx="2753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Max Pooling @ 256 depth </a:t>
            </a:r>
            <a:endParaRPr lang="en-US" altLang="zh-CN" sz="1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677150" y="260159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5x5@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611110" y="426783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7x7@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endParaRPr 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611110" y="5916295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13x13@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  <a:endParaRPr 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左大括号 68"/>
          <p:cNvSpPr/>
          <p:nvPr/>
        </p:nvSpPr>
        <p:spPr>
          <a:xfrm>
            <a:off x="7332345" y="1882140"/>
            <a:ext cx="180340" cy="3455670"/>
          </a:xfrm>
          <a:prstGeom prst="leftBrace">
            <a:avLst>
              <a:gd name="adj1" fmla="val 319014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2"/>
          <a:srcRect l="21527"/>
          <a:stretch>
            <a:fillRect/>
          </a:stretch>
        </p:blipFill>
        <p:spPr>
          <a:xfrm>
            <a:off x="180340" y="3166745"/>
            <a:ext cx="1481455" cy="1270000"/>
          </a:xfrm>
          <a:prstGeom prst="rect">
            <a:avLst/>
          </a:prstGeom>
        </p:spPr>
      </p:pic>
      <p:grpSp>
        <p:nvGrpSpPr>
          <p:cNvPr id="73" name="组合 72"/>
          <p:cNvGrpSpPr/>
          <p:nvPr/>
        </p:nvGrpSpPr>
        <p:grpSpPr>
          <a:xfrm>
            <a:off x="3862705" y="4486910"/>
            <a:ext cx="1496060" cy="1322070"/>
            <a:chOff x="4207" y="7900"/>
            <a:chExt cx="2356" cy="2082"/>
          </a:xfrm>
        </p:grpSpPr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3"/>
            <a:srcRect l="24825"/>
            <a:stretch>
              <a:fillRect/>
            </a:stretch>
          </p:blipFill>
          <p:spPr>
            <a:xfrm>
              <a:off x="4207" y="7900"/>
              <a:ext cx="2356" cy="2083"/>
            </a:xfrm>
            <a:prstGeom prst="rect">
              <a:avLst/>
            </a:prstGeom>
          </p:spPr>
        </p:pic>
        <p:pic>
          <p:nvPicPr>
            <p:cNvPr id="71" name="图片 70"/>
            <p:cNvPicPr preferRelativeResize="0"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0" y="8116"/>
              <a:ext cx="690" cy="1691"/>
            </a:xfrm>
            <a:prstGeom prst="rect">
              <a:avLst/>
            </a:prstGeom>
            <a:blipFill rotWithShape="1">
              <a:blip r:embed="rId5">
                <a:alphaModFix amt="73000"/>
              </a:blip>
              <a:tile tx="12700" ty="12700" sx="100000" sy="100000" flip="none" algn="tl"/>
            </a:blipFill>
          </p:spPr>
        </p:pic>
      </p:grpSp>
      <p:cxnSp>
        <p:nvCxnSpPr>
          <p:cNvPr id="74" name="曲线连接符 73"/>
          <p:cNvCxnSpPr>
            <a:stCxn id="70" idx="2"/>
            <a:endCxn id="72" idx="1"/>
          </p:cNvCxnSpPr>
          <p:nvPr/>
        </p:nvCxnSpPr>
        <p:spPr>
          <a:xfrm rot="5400000" flipV="1">
            <a:off x="2036128" y="3322003"/>
            <a:ext cx="711835" cy="2941320"/>
          </a:xfrm>
          <a:prstGeom prst="curvedConnector2">
            <a:avLst/>
          </a:prstGeom>
          <a:ln w="190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3"/>
          </p:cNvCxnSpPr>
          <p:nvPr/>
        </p:nvCxnSpPr>
        <p:spPr>
          <a:xfrm flipV="1">
            <a:off x="5096510" y="3928745"/>
            <a:ext cx="2271395" cy="123253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376555" y="5300345"/>
            <a:ext cx="3719195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将输入图片的区域小图 映射到</a:t>
            </a:r>
            <a:endParaRPr lang="zh-CN" altLang="en-US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的特征图对应的区域小图上</a:t>
            </a:r>
            <a:endParaRPr lang="zh-CN" altLang="en-US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窗口的左上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右下 对应 特征图窗口的像素点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选择合适的偏移量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695950" y="4593590"/>
            <a:ext cx="16363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区域小图执行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SPP 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Fast-RCNN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765" y="1337945"/>
            <a:ext cx="2129155" cy="2148205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" y="4441825"/>
            <a:ext cx="4128770" cy="159766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090" y="1620520"/>
            <a:ext cx="4246880" cy="1758315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4310" y="1255395"/>
            <a:ext cx="3713480" cy="2313305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5506720" y="3146425"/>
            <a:ext cx="869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227x227x3</a:t>
            </a:r>
            <a:endParaRPr lang="en-US" altLang="zh-CN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72795" y="3486150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830195" y="34861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提取区域小图（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~2K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605915" y="6038850"/>
            <a:ext cx="2004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选择性搜索（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Selective Search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下箭头 69"/>
          <p:cNvSpPr/>
          <p:nvPr/>
        </p:nvSpPr>
        <p:spPr>
          <a:xfrm>
            <a:off x="143256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0800000">
            <a:off x="361061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116195" y="131381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图像仿射扭曲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907530" y="3686175"/>
            <a:ext cx="24434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pool5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6x6x256 = 9216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6.5% / 15%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71.2%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fc7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100%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 flipH="1">
            <a:off x="9011920" y="2828290"/>
            <a:ext cx="663575" cy="92456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H="1">
            <a:off x="8759825" y="3391535"/>
            <a:ext cx="1183005" cy="1081405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/>
          <p:cNvSpPr/>
          <p:nvPr/>
        </p:nvSpPr>
        <p:spPr>
          <a:xfrm>
            <a:off x="9698990" y="2581275"/>
            <a:ext cx="107950" cy="1193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10194290" y="1746250"/>
            <a:ext cx="201295" cy="153543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9907270" y="1753870"/>
            <a:ext cx="201295" cy="153543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0" name="直接箭头连接符 79"/>
          <p:cNvCxnSpPr/>
          <p:nvPr/>
        </p:nvCxnSpPr>
        <p:spPr>
          <a:xfrm flipH="1">
            <a:off x="8651875" y="3430270"/>
            <a:ext cx="1587500" cy="1510665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对照 80"/>
          <p:cNvSpPr/>
          <p:nvPr/>
        </p:nvSpPr>
        <p:spPr>
          <a:xfrm>
            <a:off x="10497820" y="1954530"/>
            <a:ext cx="171450" cy="1204595"/>
          </a:xfrm>
          <a:prstGeom prst="flowChartCollate">
            <a:avLst/>
          </a:prstGeom>
          <a:noFill/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9102090" y="4128770"/>
            <a:ext cx="255587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删除旧分类器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Softmax</a:t>
            </a:r>
            <a:endParaRPr lang="en-US" altLang="zh-CN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每一类都训练一个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二值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分类器（物体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背景）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3" name="直接箭头连接符 82"/>
          <p:cNvCxnSpPr/>
          <p:nvPr/>
        </p:nvCxnSpPr>
        <p:spPr>
          <a:xfrm flipH="1">
            <a:off x="10236200" y="3321050"/>
            <a:ext cx="287655" cy="864235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10465435" y="1830705"/>
            <a:ext cx="612140" cy="1438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SVM</a:t>
            </a:r>
            <a:endParaRPr lang="en-US" altLang="zh-CN" sz="1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1225530" y="2399665"/>
            <a:ext cx="640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class</a:t>
            </a:r>
            <a:endParaRPr lang="en-US" altLang="zh-CN" sz="1400" b="1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6" name="直接连接符 85"/>
          <p:cNvCxnSpPr>
            <a:stCxn id="84" idx="3"/>
            <a:endCxn id="85" idx="1"/>
          </p:cNvCxnSpPr>
          <p:nvPr/>
        </p:nvCxnSpPr>
        <p:spPr>
          <a:xfrm>
            <a:off x="11042015" y="2550160"/>
            <a:ext cx="147955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5805170" y="5306060"/>
            <a:ext cx="513905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+      	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  	 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  <a:endParaRPr lang="zh-CN" altLang="en-US" sz="1600" b="1" u="sng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分类器         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BoundingBox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回归器优化定位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多个分类器 </a:t>
            </a:r>
            <a:endParaRPr lang="zh-CN" altLang="en-US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836410" y="33210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3. CNN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提取特征向量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10310495" y="3486150"/>
            <a:ext cx="14839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4.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对小图分类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517640" y="614616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预训练分类卷积网络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定位回归器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微调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2097</Words>
  <Application>WPS 表格</Application>
  <PresentationFormat>宽屏</PresentationFormat>
  <Paragraphs>329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方正书宋_GBK</vt:lpstr>
      <vt:lpstr>Wingdings</vt:lpstr>
      <vt:lpstr>微软雅黑</vt:lpstr>
      <vt:lpstr>Calibri</vt:lpstr>
      <vt:lpstr>Helvetica Neue</vt:lpstr>
      <vt:lpstr>宋体</vt:lpstr>
      <vt:lpstr>Arial Unicode MS</vt:lpstr>
      <vt:lpstr>HYShuSongErKW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taylorguo</cp:lastModifiedBy>
  <cp:revision>205</cp:revision>
  <dcterms:created xsi:type="dcterms:W3CDTF">2019-03-25T12:38:46Z</dcterms:created>
  <dcterms:modified xsi:type="dcterms:W3CDTF">2019-03-25T12:38:46Z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2052-1.0.0.1113</vt:lpwstr>
  </property>
</Properties>
</file>