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17" r:id="rId2"/>
    <p:sldId id="293" r:id="rId3"/>
    <p:sldId id="323" r:id="rId4"/>
    <p:sldId id="322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21" r:id="rId23"/>
    <p:sldId id="341" r:id="rId24"/>
    <p:sldId id="342" r:id="rId25"/>
    <p:sldId id="343" r:id="rId26"/>
    <p:sldId id="344" r:id="rId27"/>
    <p:sldId id="345" r:id="rId28"/>
    <p:sldId id="346" r:id="rId29"/>
    <p:sldId id="350" r:id="rId30"/>
    <p:sldId id="348" r:id="rId31"/>
    <p:sldId id="349" r:id="rId32"/>
    <p:sldId id="351" r:id="rId33"/>
  </p:sldIdLst>
  <p:sldSz cx="9144000" cy="5143500" type="screen16x9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118" d="100"/>
          <a:sy n="118" d="100"/>
        </p:scale>
        <p:origin x="34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05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463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94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709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28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07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52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953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29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60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77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79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3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802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28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602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54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999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71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022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04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544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35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03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72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11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77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9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691680" y="1407946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小组成员：穆鹏飞 胡明昊 刘晔 汪晓燕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矩形 47"/>
          <p:cNvSpPr/>
          <p:nvPr/>
        </p:nvSpPr>
        <p:spPr>
          <a:xfrm>
            <a:off x="3106277" y="551595"/>
            <a:ext cx="138545" cy="1423457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endParaRPr lang="en-US" altLang="zh-CN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4" grpId="0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IOC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857880" y="843558"/>
            <a:ext cx="7314520" cy="39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36817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配置管理类图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7534"/>
            <a:ext cx="6984776" cy="393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96744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RUCM</a:t>
            </a: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31590"/>
            <a:ext cx="702648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15351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771550"/>
            <a:ext cx="7272808" cy="41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5046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数据库模块类图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C:\Users\OovEver\AppData\Local\Microsoft\Windows\INetCache\Content.Word\Mai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42570"/>
            <a:ext cx="7776864" cy="4233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014558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数据库增加模块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RUCM</a:t>
            </a:r>
          </a:p>
        </p:txBody>
      </p:sp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03598"/>
            <a:ext cx="720080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98038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数据库增加模块 时序图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987574"/>
            <a:ext cx="640871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94764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拦截模块类图与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RUCM</a:t>
            </a:r>
          </a:p>
        </p:txBody>
      </p:sp>
      <p:pic>
        <p:nvPicPr>
          <p:cNvPr id="4" name="图片 3" descr="C:\Users\OovEver\Documents\Tencent Files\358150226\Image\Group\M((H6V_8MFIECR)WDXH(G}U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4" y="699542"/>
            <a:ext cx="3433812" cy="4269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771550"/>
            <a:ext cx="4635822" cy="358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9386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拦截器模块 时序图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915566"/>
            <a:ext cx="655272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6684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请求响应模块类图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7534"/>
            <a:ext cx="7128792" cy="408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98899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867224" y="915566"/>
            <a:ext cx="2648267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 course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923678"/>
            <a:ext cx="5832648" cy="2839241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1.【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泛化关系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：是一种继承关系，表示一般与特殊的关系，它指定了子类如何特化父类的所有特征和行为。</a:t>
            </a:r>
            <a:endParaRPr lang="en-US" altLang="zh-CN" sz="1200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   2.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【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实现关系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】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：是一种类与接口的关系，表示类是接口所有特征和行为的实现。</a:t>
            </a:r>
            <a:endParaRPr lang="en-US" altLang="zh-CN" sz="1200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   3.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【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关联关系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】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：是一种拥有的关系，它使一个类知道另一个类的属性和方法。</a:t>
            </a:r>
            <a:endParaRPr lang="en-US" altLang="zh-CN" sz="1200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   4.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【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聚合关系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】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：是整体与部分的关系，且部分可以离开整体而单独存在。如车和轮胎是整体和部分的关系，轮胎离开车仍然可以存在。</a:t>
            </a:r>
            <a:endParaRPr lang="en-US" altLang="zh-CN" sz="1200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   5.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【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组合关系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】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：是整体与部分的关系，但部分不能离开整体而单独存在。如公司和部门是整体和部分的关系，没有公司就不存在部门。</a:t>
            </a:r>
            <a:endParaRPr lang="en-US" altLang="zh-CN" sz="1200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   6.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【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依赖关系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】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：是一种使用的关系，即一个类的实现需要另一个类的协助，所以要尽量不使用双向的互相依赖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8872" y="1544039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6152189" y="1077866"/>
            <a:ext cx="341135" cy="341756"/>
            <a:chOff x="6084168" y="1274820"/>
            <a:chExt cx="432048" cy="432834"/>
          </a:xfrm>
        </p:grpSpPr>
        <p:sp>
          <p:nvSpPr>
            <p:cNvPr id="2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166969" y="1078093"/>
            <a:ext cx="341135" cy="341135"/>
            <a:chOff x="4788024" y="1275213"/>
            <a:chExt cx="432048" cy="432048"/>
          </a:xfrm>
        </p:grpSpPr>
        <p:sp>
          <p:nvSpPr>
            <p:cNvPr id="3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70405" y="1077866"/>
            <a:ext cx="341755" cy="341756"/>
            <a:chOff x="5436096" y="1274820"/>
            <a:chExt cx="432833" cy="432834"/>
          </a:xfrm>
        </p:grpSpPr>
        <p:sp>
          <p:nvSpPr>
            <p:cNvPr id="33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58237" y="1077866"/>
            <a:ext cx="341755" cy="341756"/>
            <a:chOff x="3491880" y="1274820"/>
            <a:chExt cx="432833" cy="432834"/>
          </a:xfrm>
        </p:grpSpPr>
        <p:sp>
          <p:nvSpPr>
            <p:cNvPr id="3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662293" y="1077866"/>
            <a:ext cx="341755" cy="341756"/>
            <a:chOff x="4139952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26411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8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5" grpId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请求响应模块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RUCM</a:t>
            </a:r>
          </a:p>
        </p:txBody>
      </p:sp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71550"/>
            <a:ext cx="626469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80297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请求响应模块时序图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771550"/>
            <a:ext cx="6742057" cy="42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0384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22704" y="242773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状态图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数据库模块状态图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771800" y="699542"/>
            <a:ext cx="361950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73517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框架部分状态图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771800" y="987574"/>
            <a:ext cx="34290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39627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74761" y="239517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本周工作安排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94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工作安排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627534"/>
            <a:ext cx="7848873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26358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工作安排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86027"/>
            <a:ext cx="7848872" cy="43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60442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792" y="239259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工作存在不足之处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16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工作存在不足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699542"/>
            <a:ext cx="756084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71166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87"/>
          <p:cNvSpPr/>
          <p:nvPr/>
        </p:nvSpPr>
        <p:spPr>
          <a:xfrm flipH="1">
            <a:off x="3928570" y="1463638"/>
            <a:ext cx="301345" cy="983979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/>
          </a:p>
        </p:txBody>
      </p:sp>
      <p:sp>
        <p:nvSpPr>
          <p:cNvPr id="3" name="Shape 1785"/>
          <p:cNvSpPr/>
          <p:nvPr/>
        </p:nvSpPr>
        <p:spPr>
          <a:xfrm>
            <a:off x="4646337" y="1249104"/>
            <a:ext cx="2253939" cy="118807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/>
          </a:p>
        </p:txBody>
      </p:sp>
      <p:sp>
        <p:nvSpPr>
          <p:cNvPr id="4" name="Shape 1786"/>
          <p:cNvSpPr/>
          <p:nvPr/>
        </p:nvSpPr>
        <p:spPr>
          <a:xfrm>
            <a:off x="4626453" y="1392237"/>
            <a:ext cx="542748" cy="1044939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/>
          </a:p>
        </p:txBody>
      </p:sp>
      <p:sp>
        <p:nvSpPr>
          <p:cNvPr id="5" name="Shape 1788"/>
          <p:cNvSpPr/>
          <p:nvPr/>
        </p:nvSpPr>
        <p:spPr>
          <a:xfrm flipH="1">
            <a:off x="2933469" y="1272189"/>
            <a:ext cx="1019757" cy="111854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/>
          </a:p>
        </p:txBody>
      </p:sp>
      <p:sp>
        <p:nvSpPr>
          <p:cNvPr id="6" name="Shape 1789"/>
          <p:cNvSpPr/>
          <p:nvPr/>
        </p:nvSpPr>
        <p:spPr>
          <a:xfrm flipH="1">
            <a:off x="1021193" y="1094552"/>
            <a:ext cx="2907377" cy="1296178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/>
          </a:p>
        </p:txBody>
      </p:sp>
      <p:sp>
        <p:nvSpPr>
          <p:cNvPr id="7" name="Shape 1794"/>
          <p:cNvSpPr/>
          <p:nvPr/>
        </p:nvSpPr>
        <p:spPr>
          <a:xfrm>
            <a:off x="219118" y="2383389"/>
            <a:ext cx="1331549" cy="4417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8" name="Shape 1796"/>
          <p:cNvSpPr/>
          <p:nvPr/>
        </p:nvSpPr>
        <p:spPr>
          <a:xfrm>
            <a:off x="1717494" y="2383389"/>
            <a:ext cx="1308761" cy="4417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9" name="Shape 1798"/>
          <p:cNvSpPr/>
          <p:nvPr/>
        </p:nvSpPr>
        <p:spPr>
          <a:xfrm>
            <a:off x="3224022" y="2396256"/>
            <a:ext cx="1335972" cy="4417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10" name="Shape 1800"/>
          <p:cNvSpPr/>
          <p:nvPr/>
        </p:nvSpPr>
        <p:spPr>
          <a:xfrm>
            <a:off x="4748752" y="2409378"/>
            <a:ext cx="1333654" cy="4417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11" name="Shape 1802"/>
          <p:cNvSpPr/>
          <p:nvPr/>
        </p:nvSpPr>
        <p:spPr>
          <a:xfrm>
            <a:off x="6213208" y="2406032"/>
            <a:ext cx="1335158" cy="4417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12" name="Shape 1805"/>
          <p:cNvSpPr/>
          <p:nvPr/>
        </p:nvSpPr>
        <p:spPr>
          <a:xfrm>
            <a:off x="1688468" y="3272419"/>
            <a:ext cx="5806032" cy="1013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grpSp>
        <p:nvGrpSpPr>
          <p:cNvPr id="13" name="Group 33"/>
          <p:cNvGrpSpPr/>
          <p:nvPr/>
        </p:nvGrpSpPr>
        <p:grpSpPr>
          <a:xfrm>
            <a:off x="3837289" y="634333"/>
            <a:ext cx="893356" cy="893356"/>
            <a:chOff x="5526407" y="1696816"/>
            <a:chExt cx="1191141" cy="1191141"/>
          </a:xfrm>
        </p:grpSpPr>
        <p:sp>
          <p:nvSpPr>
            <p:cNvPr id="14" name="Shape 1790"/>
            <p:cNvSpPr/>
            <p:nvPr/>
          </p:nvSpPr>
          <p:spPr>
            <a:xfrm>
              <a:off x="5526407" y="1696816"/>
              <a:ext cx="1191141" cy="1191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lvl="0"/>
              <a:endParaRPr sz="1300"/>
            </a:p>
          </p:txBody>
        </p:sp>
        <p:sp>
          <p:nvSpPr>
            <p:cNvPr id="15" name="Shape 1804"/>
            <p:cNvSpPr/>
            <p:nvPr/>
          </p:nvSpPr>
          <p:spPr>
            <a:xfrm>
              <a:off x="5902228" y="2068264"/>
              <a:ext cx="448246" cy="448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</p:grpSp>
      <p:sp>
        <p:nvSpPr>
          <p:cNvPr id="16" name="Text Placeholder 3"/>
          <p:cNvSpPr txBox="1">
            <a:spLocks/>
          </p:cNvSpPr>
          <p:nvPr/>
        </p:nvSpPr>
        <p:spPr>
          <a:xfrm>
            <a:off x="2166476" y="3495180"/>
            <a:ext cx="4796980" cy="56761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b="1" dirty="0"/>
              <a:t>泛化 </a:t>
            </a:r>
            <a:r>
              <a:rPr lang="en-US" altLang="zh-CN" b="1" dirty="0"/>
              <a:t>= </a:t>
            </a:r>
            <a:r>
              <a:rPr lang="zh-CN" altLang="en-US" b="1" dirty="0"/>
              <a:t>实现 </a:t>
            </a:r>
            <a:r>
              <a:rPr lang="en-US" altLang="zh-CN" b="1" dirty="0"/>
              <a:t>&gt; </a:t>
            </a:r>
            <a:r>
              <a:rPr lang="zh-CN" altLang="en-US" b="1" dirty="0"/>
              <a:t>组合 </a:t>
            </a:r>
            <a:r>
              <a:rPr lang="en-US" altLang="zh-CN" b="1" dirty="0"/>
              <a:t>&gt; </a:t>
            </a:r>
            <a:r>
              <a:rPr lang="zh-CN" altLang="en-US" b="1" dirty="0"/>
              <a:t>聚合 </a:t>
            </a:r>
            <a:r>
              <a:rPr lang="en-US" altLang="zh-CN" b="1" dirty="0"/>
              <a:t>&gt; </a:t>
            </a:r>
            <a:r>
              <a:rPr lang="zh-CN" altLang="en-US" b="1" dirty="0"/>
              <a:t>关联 </a:t>
            </a:r>
            <a:r>
              <a:rPr lang="en-US" altLang="zh-CN" b="1" dirty="0"/>
              <a:t>&gt; </a:t>
            </a:r>
            <a:r>
              <a:rPr lang="zh-CN" altLang="en-US" b="1" dirty="0"/>
              <a:t>依赖</a:t>
            </a:r>
            <a:r>
              <a:rPr lang="zh-CN" altLang="en-US" dirty="0"/>
              <a:t> 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1688468" y="2444906"/>
            <a:ext cx="1407470" cy="30655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3184014" y="2437176"/>
            <a:ext cx="1407470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4763813" y="2442302"/>
            <a:ext cx="1407470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149351" y="2450985"/>
            <a:ext cx="1407470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6204705" y="2475106"/>
            <a:ext cx="1407470" cy="2478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强弱关系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Shape 1794"/>
          <p:cNvSpPr/>
          <p:nvPr/>
        </p:nvSpPr>
        <p:spPr>
          <a:xfrm>
            <a:off x="7702488" y="2391340"/>
            <a:ext cx="1272123" cy="4417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26" name="Shape 1785"/>
          <p:cNvSpPr/>
          <p:nvPr/>
        </p:nvSpPr>
        <p:spPr>
          <a:xfrm>
            <a:off x="4706282" y="1170589"/>
            <a:ext cx="3466117" cy="122014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/>
          </a:p>
        </p:txBody>
      </p:sp>
      <p:sp>
        <p:nvSpPr>
          <p:cNvPr id="27" name="Text Placeholder 3"/>
          <p:cNvSpPr txBox="1">
            <a:spLocks/>
          </p:cNvSpPr>
          <p:nvPr/>
        </p:nvSpPr>
        <p:spPr>
          <a:xfrm>
            <a:off x="7679168" y="2495912"/>
            <a:ext cx="1407470" cy="2478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559547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5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8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35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1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65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150"/>
                            </p:stCondLst>
                            <p:childTnLst>
                              <p:par>
                                <p:cTn id="9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/>
      <p:bldP spid="17" grpId="0" build="p"/>
      <p:bldP spid="18" grpId="0"/>
      <p:bldP spid="19" grpId="0"/>
      <p:bldP spid="22" grpId="0"/>
      <p:bldP spid="23" grpId="0"/>
      <p:bldP spid="25" grpId="0"/>
      <p:bldP spid="24" grpId="0" animBg="1"/>
      <p:bldP spid="26" grpId="0" animBg="1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792" y="239259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下周工作计划目标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2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971599" y="1927249"/>
            <a:ext cx="1479797" cy="133420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45425" y="2024299"/>
            <a:ext cx="90868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800" b="1" dirty="0"/>
              <a:t>工作计划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356492" y="1254822"/>
            <a:ext cx="4479052" cy="451685"/>
          </a:xfrm>
          <a:prstGeom prst="roundRect">
            <a:avLst>
              <a:gd name="adj" fmla="val 206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2650968" y="1335679"/>
            <a:ext cx="510884" cy="2239015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340197" y="2282259"/>
            <a:ext cx="4479052" cy="451685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78307" y="3309697"/>
            <a:ext cx="4479052" cy="451685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5004" y="1374966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修改本周工作中遇到的问题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2406696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制定需求评审清单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3888" y="3371882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根据需求评审清单对其他组进行评价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171307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7" grpId="0" animBg="1"/>
      <p:bldP spid="9" grpId="0"/>
      <p:bldP spid="10" grpId="0"/>
      <p:bldP spid="11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255568" y="195581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  感谢观看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矩形 47"/>
          <p:cNvSpPr/>
          <p:nvPr/>
        </p:nvSpPr>
        <p:spPr>
          <a:xfrm>
            <a:off x="2592229" y="547706"/>
            <a:ext cx="3920863" cy="1423457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88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TeamB</a:t>
            </a:r>
            <a:endParaRPr lang="en-US" altLang="zh-CN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633370" y="462083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37226" y="462122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985298" y="462083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41082" y="462083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689154" y="462083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83549" y="239720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重构需求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41797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重构需求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43808" y="1275607"/>
            <a:ext cx="5544616" cy="1450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5"/>
          <p:cNvSpPr/>
          <p:nvPr/>
        </p:nvSpPr>
        <p:spPr>
          <a:xfrm rot="5400000">
            <a:off x="1104784" y="1070415"/>
            <a:ext cx="1450218" cy="1860602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860602"/>
                </a:moveTo>
                <a:lnTo>
                  <a:pt x="0" y="132410"/>
                </a:lnTo>
                <a:lnTo>
                  <a:pt x="582757" y="132410"/>
                </a:lnTo>
                <a:lnTo>
                  <a:pt x="725109" y="0"/>
                </a:lnTo>
                <a:lnTo>
                  <a:pt x="867461" y="132410"/>
                </a:lnTo>
                <a:lnTo>
                  <a:pt x="1450218" y="132410"/>
                </a:lnTo>
                <a:lnTo>
                  <a:pt x="1450218" y="18606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987824" y="1327272"/>
            <a:ext cx="2448272" cy="1261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1.IOC</a:t>
            </a: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配置管理功能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请求响应模块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拦截功能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26087" y="1642965"/>
            <a:ext cx="87520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400" b="1" spc="300" dirty="0"/>
              <a:t>功能需求</a:t>
            </a:r>
          </a:p>
        </p:txBody>
      </p:sp>
      <p:sp>
        <p:nvSpPr>
          <p:cNvPr id="31" name="矩形 30"/>
          <p:cNvSpPr/>
          <p:nvPr/>
        </p:nvSpPr>
        <p:spPr>
          <a:xfrm>
            <a:off x="899592" y="3049904"/>
            <a:ext cx="5544616" cy="1450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0"/>
          <p:cNvSpPr/>
          <p:nvPr/>
        </p:nvSpPr>
        <p:spPr>
          <a:xfrm rot="16200000" flipH="1">
            <a:off x="6733014" y="2844711"/>
            <a:ext cx="1450218" cy="1860602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32410"/>
                </a:moveTo>
                <a:lnTo>
                  <a:pt x="0" y="1860602"/>
                </a:lnTo>
                <a:lnTo>
                  <a:pt x="1450218" y="1860602"/>
                </a:lnTo>
                <a:lnTo>
                  <a:pt x="1450218" y="132410"/>
                </a:lnTo>
                <a:lnTo>
                  <a:pt x="867461" y="132410"/>
                </a:lnTo>
                <a:lnTo>
                  <a:pt x="725109" y="0"/>
                </a:lnTo>
                <a:lnTo>
                  <a:pt x="582757" y="1324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086726" y="3417262"/>
            <a:ext cx="1085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非功能需求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8270" y="3066076"/>
            <a:ext cx="4968552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数据库操作中适当利用缓存，以降低数据库访问开销。</a:t>
            </a:r>
            <a:endParaRPr lang="en-US" altLang="zh-CN" sz="1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2.MVC</a:t>
            </a:r>
            <a:r>
              <a:rPr lang="zh-CN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架构必须能够支持一定规模的并发请求。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Ｍ</a:t>
            </a:r>
            <a:r>
              <a:rPr lang="en-US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zh-CN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架构每秒钟能够处理足够多的请求。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Ｍ</a:t>
            </a:r>
            <a:r>
              <a:rPr lang="en-US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zh-CN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架构需要避免过度解耦，造成性能不必要的损失。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Ｍ</a:t>
            </a:r>
            <a:r>
              <a:rPr lang="en-US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zh-CN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架构应当提供一定的可扩展性和用户定制，增强可配置性。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zh-CN" altLang="zh-CN" sz="1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6116" y="1275606"/>
            <a:ext cx="2700300" cy="14339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32502" y="1347614"/>
            <a:ext cx="2783914" cy="1361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32502" y="1300062"/>
            <a:ext cx="2783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数据库增加模块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数据库删除模块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数据库修改模块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数据库查看模块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961949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 animBg="1"/>
      <p:bldP spid="29" grpId="0"/>
      <p:bldP spid="30" grpId="0"/>
      <p:bldP spid="31" grpId="0" animBg="1"/>
      <p:bldP spid="32" grpId="0" animBg="1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/>
          <p:nvPr/>
        </p:nvPicPr>
        <p:blipFill>
          <a:blip r:embed="rId3"/>
          <a:stretch>
            <a:fillRect/>
          </a:stretch>
        </p:blipFill>
        <p:spPr>
          <a:xfrm>
            <a:off x="1619672" y="1131590"/>
            <a:ext cx="577836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72211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209923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2801084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3483574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339752" y="4183115"/>
            <a:ext cx="884486" cy="502735"/>
            <a:chOff x="2215144" y="5107938"/>
            <a:chExt cx="1231128" cy="921702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9" name="文本框 13"/>
            <p:cNvSpPr txBox="1"/>
            <p:nvPr/>
          </p:nvSpPr>
          <p:spPr>
            <a:xfrm>
              <a:off x="2379473" y="5107938"/>
              <a:ext cx="1066799" cy="81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212708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配置管理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821238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数据库操作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19006" y="3515391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拦截模块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019006" y="4209545"/>
            <a:ext cx="3857250" cy="459690"/>
            <a:chOff x="4315150" y="3730038"/>
            <a:chExt cx="3857250" cy="540057"/>
          </a:xfrm>
        </p:grpSpPr>
        <p:sp>
          <p:nvSpPr>
            <p:cNvPr id="73" name="矩形 72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请求响应模块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569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8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8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3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7534"/>
            <a:ext cx="7652000" cy="43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37483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IOC RUCM</a:t>
            </a:r>
          </a:p>
        </p:txBody>
      </p:sp>
      <p:pic>
        <p:nvPicPr>
          <p:cNvPr id="4" name="图片 3" descr="C:\Users\Istudy\AppData\Local\Temp\1490926707(1)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03598"/>
            <a:ext cx="7632848" cy="3384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2778364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514</Words>
  <Application>Microsoft Office PowerPoint</Application>
  <PresentationFormat>全屏显示(16:9)</PresentationFormat>
  <Paragraphs>122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Open Sans</vt:lpstr>
      <vt:lpstr>Open Sans Light</vt:lpstr>
      <vt:lpstr>Roboto Light</vt:lpstr>
      <vt:lpstr>宋体</vt:lpstr>
      <vt:lpstr>微软雅黑</vt:lpstr>
      <vt:lpstr>微软雅黑</vt:lpstr>
      <vt:lpstr>微软雅黑 Light</vt:lpstr>
      <vt:lpstr>Arial</vt:lpstr>
      <vt:lpstr>Calibri</vt:lpstr>
      <vt:lpstr>Helvetica</vt:lpstr>
      <vt:lpstr>Impact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穆鹏飞</cp:lastModifiedBy>
  <cp:revision>126</cp:revision>
  <dcterms:created xsi:type="dcterms:W3CDTF">2015-12-11T17:46:17Z</dcterms:created>
  <dcterms:modified xsi:type="dcterms:W3CDTF">2017-03-31T08:40:16Z</dcterms:modified>
</cp:coreProperties>
</file>